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9"/>
  </p:notesMasterIdLst>
  <p:handoutMasterIdLst>
    <p:handoutMasterId r:id="rId30"/>
  </p:handoutMasterIdLst>
  <p:sldIdLst>
    <p:sldId id="284" r:id="rId2"/>
    <p:sldId id="283" r:id="rId3"/>
    <p:sldId id="285" r:id="rId4"/>
    <p:sldId id="318" r:id="rId5"/>
    <p:sldId id="287" r:id="rId6"/>
    <p:sldId id="289" r:id="rId7"/>
    <p:sldId id="288" r:id="rId8"/>
    <p:sldId id="293" r:id="rId9"/>
    <p:sldId id="304" r:id="rId10"/>
    <p:sldId id="307" r:id="rId11"/>
    <p:sldId id="292" r:id="rId12"/>
    <p:sldId id="312" r:id="rId13"/>
    <p:sldId id="303" r:id="rId14"/>
    <p:sldId id="296" r:id="rId15"/>
    <p:sldId id="297" r:id="rId16"/>
    <p:sldId id="300" r:id="rId17"/>
    <p:sldId id="301" r:id="rId18"/>
    <p:sldId id="277" r:id="rId19"/>
    <p:sldId id="302" r:id="rId20"/>
    <p:sldId id="319" r:id="rId21"/>
    <p:sldId id="320" r:id="rId22"/>
    <p:sldId id="299" r:id="rId23"/>
    <p:sldId id="313" r:id="rId24"/>
    <p:sldId id="314" r:id="rId25"/>
    <p:sldId id="315" r:id="rId26"/>
    <p:sldId id="316" r:id="rId27"/>
    <p:sldId id="317" r:id="rId28"/>
  </p:sldIdLst>
  <p:sldSz cx="9144000" cy="6858000" type="screen4x3"/>
  <p:notesSz cx="7010400" cy="92964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6102F-6076-4A3C-A160-DF8CA2867648}" v="57" dt="2023-05-13T23:16:30.100"/>
    <p1510:client id="{C88A7A5E-DAB1-4E92-B17C-0928235DD0A7}" v="5" dt="2023-05-14T22:30:55.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72" autoAdjust="0"/>
    <p:restoredTop sz="58245" autoAdjust="0"/>
  </p:normalViewPr>
  <p:slideViewPr>
    <p:cSldViewPr snapToObjects="1" showGuides="1">
      <p:cViewPr varScale="1">
        <p:scale>
          <a:sx n="68" d="100"/>
          <a:sy n="68" d="100"/>
        </p:scale>
        <p:origin x="2405" y="53"/>
      </p:cViewPr>
      <p:guideLst>
        <p:guide orient="horz" pos="2160"/>
        <p:guide pos="2880"/>
      </p:guideLst>
    </p:cSldViewPr>
  </p:slideViewPr>
  <p:notesTextViewPr>
    <p:cViewPr>
      <p:scale>
        <a:sx n="150" d="100"/>
        <a:sy n="15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wiola, Alison" userId="122cdc3e-0be4-40f6-97b3-cdce0694a0c5" providerId="ADAL" clId="{C88A7A5E-DAB1-4E92-B17C-0928235DD0A7}"/>
    <pc:docChg chg="custSel modSld replTag">
      <pc:chgData name="Szawiola, Alison" userId="122cdc3e-0be4-40f6-97b3-cdce0694a0c5" providerId="ADAL" clId="{C88A7A5E-DAB1-4E92-B17C-0928235DD0A7}" dt="2023-05-14T22:31:11.870" v="184"/>
      <pc:docMkLst>
        <pc:docMk/>
      </pc:docMkLst>
      <pc:sldChg chg="modSp mod">
        <pc:chgData name="Szawiola, Alison" userId="122cdc3e-0be4-40f6-97b3-cdce0694a0c5" providerId="ADAL" clId="{C88A7A5E-DAB1-4E92-B17C-0928235DD0A7}" dt="2023-05-14T16:22:22.934" v="168" actId="20577"/>
        <pc:sldMkLst>
          <pc:docMk/>
          <pc:sldMk cId="3861274803" sldId="340"/>
        </pc:sldMkLst>
        <pc:spChg chg="mod">
          <ac:chgData name="Szawiola, Alison" userId="122cdc3e-0be4-40f6-97b3-cdce0694a0c5" providerId="ADAL" clId="{C88A7A5E-DAB1-4E92-B17C-0928235DD0A7}" dt="2023-05-14T16:22:22.934" v="168" actId="20577"/>
          <ac:spMkLst>
            <pc:docMk/>
            <pc:sldMk cId="3861274803" sldId="340"/>
            <ac:spMk id="3" creationId="{00000000-0000-0000-0000-000000000000}"/>
          </ac:spMkLst>
        </pc:spChg>
        <pc:picChg chg="mod">
          <ac:chgData name="Szawiola, Alison" userId="122cdc3e-0be4-40f6-97b3-cdce0694a0c5" providerId="ADAL" clId="{C88A7A5E-DAB1-4E92-B17C-0928235DD0A7}" dt="2023-05-14T16:21:27.844" v="96" actId="1076"/>
          <ac:picMkLst>
            <pc:docMk/>
            <pc:sldMk cId="3861274803" sldId="340"/>
            <ac:picMk id="5" creationId="{00000000-0000-0000-0000-000000000000}"/>
          </ac:picMkLst>
        </pc:picChg>
      </pc:sldChg>
      <pc:sldChg chg="modNotesTx">
        <pc:chgData name="Szawiola, Alison" userId="122cdc3e-0be4-40f6-97b3-cdce0694a0c5" providerId="ADAL" clId="{C88A7A5E-DAB1-4E92-B17C-0928235DD0A7}" dt="2023-05-14T16:19:41.877" v="0" actId="20577"/>
        <pc:sldMkLst>
          <pc:docMk/>
          <pc:sldMk cId="1996737457" sldId="345"/>
        </pc:sldMkLst>
      </pc:sldChg>
      <pc:sldChg chg="delSp modSp mod">
        <pc:chgData name="Szawiola, Alison" userId="122cdc3e-0be4-40f6-97b3-cdce0694a0c5" providerId="ADAL" clId="{C88A7A5E-DAB1-4E92-B17C-0928235DD0A7}" dt="2023-05-14T16:20:03.092" v="6" actId="478"/>
        <pc:sldMkLst>
          <pc:docMk/>
          <pc:sldMk cId="1644987264" sldId="354"/>
        </pc:sldMkLst>
        <pc:spChg chg="mod">
          <ac:chgData name="Szawiola, Alison" userId="122cdc3e-0be4-40f6-97b3-cdce0694a0c5" providerId="ADAL" clId="{C88A7A5E-DAB1-4E92-B17C-0928235DD0A7}" dt="2023-05-14T16:19:59.297" v="4" actId="20577"/>
          <ac:spMkLst>
            <pc:docMk/>
            <pc:sldMk cId="1644987264" sldId="354"/>
            <ac:spMk id="2" creationId="{00000000-0000-0000-0000-000000000000}"/>
          </ac:spMkLst>
        </pc:spChg>
        <pc:picChg chg="del">
          <ac:chgData name="Szawiola, Alison" userId="122cdc3e-0be4-40f6-97b3-cdce0694a0c5" providerId="ADAL" clId="{C88A7A5E-DAB1-4E92-B17C-0928235DD0A7}" dt="2023-05-14T16:20:03.092" v="6" actId="478"/>
          <ac:picMkLst>
            <pc:docMk/>
            <pc:sldMk cId="1644987264" sldId="354"/>
            <ac:picMk id="2052" creationId="{00000000-0000-0000-0000-000000000000}"/>
          </ac:picMkLst>
        </pc:picChg>
      </pc:sldChg>
      <pc:sldChg chg="modNotes">
        <pc:chgData name="Szawiola, Alison" userId="122cdc3e-0be4-40f6-97b3-cdce0694a0c5" providerId="ADAL" clId="{C88A7A5E-DAB1-4E92-B17C-0928235DD0A7}" dt="2023-05-14T16:20:03.206" v="8" actId="27636"/>
        <pc:sldMkLst>
          <pc:docMk/>
          <pc:sldMk cId="3056502181" sldId="528"/>
        </pc:sldMkLst>
      </pc:sldChg>
      <pc:sldChg chg="addSp delSp modSp mod modNotes modNotesTx">
        <pc:chgData name="Szawiola, Alison" userId="122cdc3e-0be4-40f6-97b3-cdce0694a0c5" providerId="ADAL" clId="{C88A7A5E-DAB1-4E92-B17C-0928235DD0A7}" dt="2023-05-14T22:31:07.486" v="183"/>
        <pc:sldMkLst>
          <pc:docMk/>
          <pc:sldMk cId="929387499" sldId="529"/>
        </pc:sldMkLst>
        <pc:spChg chg="add del mod">
          <ac:chgData name="Szawiola, Alison" userId="122cdc3e-0be4-40f6-97b3-cdce0694a0c5" providerId="ADAL" clId="{C88A7A5E-DAB1-4E92-B17C-0928235DD0A7}" dt="2023-05-14T22:30:52.723" v="179" actId="478"/>
          <ac:spMkLst>
            <pc:docMk/>
            <pc:sldMk cId="929387499" sldId="529"/>
            <ac:spMk id="3" creationId="{DFB3EF19-91DF-C83B-691B-216C5EEABC95}"/>
          </ac:spMkLst>
        </pc:spChg>
        <pc:picChg chg="add del mod modCrop">
          <ac:chgData name="Szawiola, Alison" userId="122cdc3e-0be4-40f6-97b3-cdce0694a0c5" providerId="ADAL" clId="{C88A7A5E-DAB1-4E92-B17C-0928235DD0A7}" dt="2023-05-14T22:30:44.772" v="176" actId="478"/>
          <ac:picMkLst>
            <pc:docMk/>
            <pc:sldMk cId="929387499" sldId="529"/>
            <ac:picMk id="9" creationId="{DD3F0F03-F262-D942-64EE-E64BFF8258D6}"/>
          </ac:picMkLst>
        </pc:picChg>
        <pc:picChg chg="add mod">
          <ac:chgData name="Szawiola, Alison" userId="122cdc3e-0be4-40f6-97b3-cdce0694a0c5" providerId="ADAL" clId="{C88A7A5E-DAB1-4E92-B17C-0928235DD0A7}" dt="2023-05-14T22:30:55.500" v="181" actId="1076"/>
          <ac:picMkLst>
            <pc:docMk/>
            <pc:sldMk cId="929387499" sldId="529"/>
            <ac:picMk id="10" creationId="{552B8B03-E8E4-68EE-A0A3-081EAF5FDAA3}"/>
          </ac:picMkLst>
        </pc:picChg>
        <pc:picChg chg="del">
          <ac:chgData name="Szawiola, Alison" userId="122cdc3e-0be4-40f6-97b3-cdce0694a0c5" providerId="ADAL" clId="{C88A7A5E-DAB1-4E92-B17C-0928235DD0A7}" dt="2023-05-14T22:29:23.277" v="170" actId="478"/>
          <ac:picMkLst>
            <pc:docMk/>
            <pc:sldMk cId="929387499" sldId="529"/>
            <ac:picMk id="1026" creationId="{AD642CFC-6BA4-30AD-DC6B-79785D81627F}"/>
          </ac:picMkLst>
        </pc:picChg>
      </pc:sldChg>
    </pc:docChg>
  </pc:docChgLst>
  <pc:docChgLst>
    <pc:chgData name="Szawiola, Alison" userId="122cdc3e-0be4-40f6-97b3-cdce0694a0c5" providerId="ADAL" clId="{E87210BC-A0D3-47FF-BCA4-F32AE9C3F22D}"/>
    <pc:docChg chg="undo custSel addSld delSld modSld replTag">
      <pc:chgData name="Szawiola, Alison" userId="122cdc3e-0be4-40f6-97b3-cdce0694a0c5" providerId="ADAL" clId="{E87210BC-A0D3-47FF-BCA4-F32AE9C3F22D}" dt="2023-05-11T14:55:21.588" v="3765"/>
      <pc:docMkLst>
        <pc:docMk/>
      </pc:docMkLst>
      <pc:sldChg chg="modSp del mod modNotes modNotesTx">
        <pc:chgData name="Szawiola, Alison" userId="122cdc3e-0be4-40f6-97b3-cdce0694a0c5" providerId="ADAL" clId="{E87210BC-A0D3-47FF-BCA4-F32AE9C3F22D}" dt="2023-05-11T14:24:13.886" v="3101" actId="47"/>
        <pc:sldMkLst>
          <pc:docMk/>
          <pc:sldMk cId="3747422719" sldId="317"/>
        </pc:sldMkLst>
        <pc:picChg chg="mod">
          <ac:chgData name="Szawiola, Alison" userId="122cdc3e-0be4-40f6-97b3-cdce0694a0c5" providerId="ADAL" clId="{E87210BC-A0D3-47FF-BCA4-F32AE9C3F22D}" dt="2023-05-11T13:40:56.877" v="1942" actId="1076"/>
          <ac:picMkLst>
            <pc:docMk/>
            <pc:sldMk cId="3747422719" sldId="317"/>
            <ac:picMk id="18" creationId="{00000000-0000-0000-0000-000000000000}"/>
          </ac:picMkLst>
        </pc:picChg>
        <pc:picChg chg="mod">
          <ac:chgData name="Szawiola, Alison" userId="122cdc3e-0be4-40f6-97b3-cdce0694a0c5" providerId="ADAL" clId="{E87210BC-A0D3-47FF-BCA4-F32AE9C3F22D}" dt="2023-05-11T14:08:39.687" v="2773" actId="1076"/>
          <ac:picMkLst>
            <pc:docMk/>
            <pc:sldMk cId="3747422719" sldId="317"/>
            <ac:picMk id="1026" creationId="{00000000-0000-0000-0000-000000000000}"/>
          </ac:picMkLst>
        </pc:picChg>
      </pc:sldChg>
      <pc:sldChg chg="modSp mod modNotesTx">
        <pc:chgData name="Szawiola, Alison" userId="122cdc3e-0be4-40f6-97b3-cdce0694a0c5" providerId="ADAL" clId="{E87210BC-A0D3-47FF-BCA4-F32AE9C3F22D}" dt="2023-05-11T14:54:32.121" v="3762" actId="20577"/>
        <pc:sldMkLst>
          <pc:docMk/>
          <pc:sldMk cId="806726748" sldId="322"/>
        </pc:sldMkLst>
        <pc:spChg chg="mod">
          <ac:chgData name="Szawiola, Alison" userId="122cdc3e-0be4-40f6-97b3-cdce0694a0c5" providerId="ADAL" clId="{E87210BC-A0D3-47FF-BCA4-F32AE9C3F22D}" dt="2023-05-11T14:44:15.296" v="3366" actId="20577"/>
          <ac:spMkLst>
            <pc:docMk/>
            <pc:sldMk cId="806726748" sldId="322"/>
            <ac:spMk id="3" creationId="{00000000-0000-0000-0000-000000000000}"/>
          </ac:spMkLst>
        </pc:spChg>
      </pc:sldChg>
      <pc:sldChg chg="modNotesTx">
        <pc:chgData name="Szawiola, Alison" userId="122cdc3e-0be4-40f6-97b3-cdce0694a0c5" providerId="ADAL" clId="{E87210BC-A0D3-47FF-BCA4-F32AE9C3F22D}" dt="2023-05-11T14:48:23.989" v="3598" actId="20577"/>
        <pc:sldMkLst>
          <pc:docMk/>
          <pc:sldMk cId="4104315159" sldId="335"/>
        </pc:sldMkLst>
      </pc:sldChg>
      <pc:sldChg chg="modNotesTx">
        <pc:chgData name="Szawiola, Alison" userId="122cdc3e-0be4-40f6-97b3-cdce0694a0c5" providerId="ADAL" clId="{E87210BC-A0D3-47FF-BCA4-F32AE9C3F22D}" dt="2023-05-11T14:52:41.770" v="3754" actId="20577"/>
        <pc:sldMkLst>
          <pc:docMk/>
          <pc:sldMk cId="855804005" sldId="349"/>
        </pc:sldMkLst>
      </pc:sldChg>
      <pc:sldChg chg="modNotes modNotesTx">
        <pc:chgData name="Szawiola, Alison" userId="122cdc3e-0be4-40f6-97b3-cdce0694a0c5" providerId="ADAL" clId="{E87210BC-A0D3-47FF-BCA4-F32AE9C3F22D}" dt="2023-05-11T14:45:58.917" v="3461" actId="20577"/>
        <pc:sldMkLst>
          <pc:docMk/>
          <pc:sldMk cId="3118329893" sldId="527"/>
        </pc:sldMkLst>
      </pc:sldChg>
      <pc:sldChg chg="addSp delSp modSp mod modAnim modNotesTx">
        <pc:chgData name="Szawiola, Alison" userId="122cdc3e-0be4-40f6-97b3-cdce0694a0c5" providerId="ADAL" clId="{E87210BC-A0D3-47FF-BCA4-F32AE9C3F22D}" dt="2023-05-11T14:51:58.713" v="3749" actId="20577"/>
        <pc:sldMkLst>
          <pc:docMk/>
          <pc:sldMk cId="3056502181" sldId="528"/>
        </pc:sldMkLst>
        <pc:spChg chg="ord">
          <ac:chgData name="Szawiola, Alison" userId="122cdc3e-0be4-40f6-97b3-cdce0694a0c5" providerId="ADAL" clId="{E87210BC-A0D3-47FF-BCA4-F32AE9C3F22D}" dt="2023-05-11T14:02:03.305" v="2730" actId="13244"/>
          <ac:spMkLst>
            <pc:docMk/>
            <pc:sldMk cId="3056502181" sldId="528"/>
            <ac:spMk id="2" creationId="{567ACFB8-3362-55DD-92C4-DD790CCC9474}"/>
          </ac:spMkLst>
        </pc:spChg>
        <pc:spChg chg="del">
          <ac:chgData name="Szawiola, Alison" userId="122cdc3e-0be4-40f6-97b3-cdce0694a0c5" providerId="ADAL" clId="{E87210BC-A0D3-47FF-BCA4-F32AE9C3F22D}" dt="2023-05-11T12:40:08.042" v="691" actId="478"/>
          <ac:spMkLst>
            <pc:docMk/>
            <pc:sldMk cId="3056502181" sldId="528"/>
            <ac:spMk id="3" creationId="{0B7EE785-3218-4ED1-EADA-383A160823A8}"/>
          </ac:spMkLst>
        </pc:spChg>
        <pc:spChg chg="ord">
          <ac:chgData name="Szawiola, Alison" userId="122cdc3e-0be4-40f6-97b3-cdce0694a0c5" providerId="ADAL" clId="{E87210BC-A0D3-47FF-BCA4-F32AE9C3F22D}" dt="2023-05-11T14:01:26.785" v="2722" actId="13244"/>
          <ac:spMkLst>
            <pc:docMk/>
            <pc:sldMk cId="3056502181" sldId="528"/>
            <ac:spMk id="4" creationId="{A577CD78-656B-FBA0-53D8-8B79D82B542E}"/>
          </ac:spMkLst>
        </pc:spChg>
        <pc:spChg chg="add del">
          <ac:chgData name="Szawiola, Alison" userId="122cdc3e-0be4-40f6-97b3-cdce0694a0c5" providerId="ADAL" clId="{E87210BC-A0D3-47FF-BCA4-F32AE9C3F22D}" dt="2023-05-11T12:41:28.232" v="696" actId="22"/>
          <ac:spMkLst>
            <pc:docMk/>
            <pc:sldMk cId="3056502181" sldId="528"/>
            <ac:spMk id="10" creationId="{6D44B1F3-D0F8-271D-0594-A94373213F3D}"/>
          </ac:spMkLst>
        </pc:spChg>
        <pc:spChg chg="add mod ord">
          <ac:chgData name="Szawiola, Alison" userId="122cdc3e-0be4-40f6-97b3-cdce0694a0c5" providerId="ADAL" clId="{E87210BC-A0D3-47FF-BCA4-F32AE9C3F22D}" dt="2023-05-11T14:08:49.296" v="2775" actId="14100"/>
          <ac:spMkLst>
            <pc:docMk/>
            <pc:sldMk cId="3056502181" sldId="528"/>
            <ac:spMk id="11" creationId="{27A642FB-B461-9745-6FCC-E06C4BDE4485}"/>
          </ac:spMkLst>
        </pc:spChg>
        <pc:spChg chg="add mod ord">
          <ac:chgData name="Szawiola, Alison" userId="122cdc3e-0be4-40f6-97b3-cdce0694a0c5" providerId="ADAL" clId="{E87210BC-A0D3-47FF-BCA4-F32AE9C3F22D}" dt="2023-05-11T14:02:57.895" v="2739" actId="13244"/>
          <ac:spMkLst>
            <pc:docMk/>
            <pc:sldMk cId="3056502181" sldId="528"/>
            <ac:spMk id="12" creationId="{B2BF2BE3-DDB7-2080-4373-20A2C39006F8}"/>
          </ac:spMkLst>
        </pc:spChg>
        <pc:spChg chg="add del">
          <ac:chgData name="Szawiola, Alison" userId="122cdc3e-0be4-40f6-97b3-cdce0694a0c5" providerId="ADAL" clId="{E87210BC-A0D3-47FF-BCA4-F32AE9C3F22D}" dt="2023-05-11T13:42:02.095" v="1991" actId="22"/>
          <ac:spMkLst>
            <pc:docMk/>
            <pc:sldMk cId="3056502181" sldId="528"/>
            <ac:spMk id="14" creationId="{358793AA-3142-E5AC-9144-EA356330346F}"/>
          </ac:spMkLst>
        </pc:spChg>
        <pc:spChg chg="add mod ord">
          <ac:chgData name="Szawiola, Alison" userId="122cdc3e-0be4-40f6-97b3-cdce0694a0c5" providerId="ADAL" clId="{E87210BC-A0D3-47FF-BCA4-F32AE9C3F22D}" dt="2023-05-11T14:20:57.565" v="3075" actId="6549"/>
          <ac:spMkLst>
            <pc:docMk/>
            <pc:sldMk cId="3056502181" sldId="528"/>
            <ac:spMk id="16" creationId="{D0D8F257-F93B-D481-80E8-06D518EC581D}"/>
          </ac:spMkLst>
        </pc:spChg>
        <pc:spChg chg="add mod ord">
          <ac:chgData name="Szawiola, Alison" userId="122cdc3e-0be4-40f6-97b3-cdce0694a0c5" providerId="ADAL" clId="{E87210BC-A0D3-47FF-BCA4-F32AE9C3F22D}" dt="2023-05-11T14:12:41.411" v="2820" actId="14100"/>
          <ac:spMkLst>
            <pc:docMk/>
            <pc:sldMk cId="3056502181" sldId="528"/>
            <ac:spMk id="17" creationId="{77E1674B-842D-E3D8-9398-885634736C57}"/>
          </ac:spMkLst>
        </pc:spChg>
        <pc:spChg chg="add mod">
          <ac:chgData name="Szawiola, Alison" userId="122cdc3e-0be4-40f6-97b3-cdce0694a0c5" providerId="ADAL" clId="{E87210BC-A0D3-47FF-BCA4-F32AE9C3F22D}" dt="2023-05-11T14:20:53.697" v="3073" actId="20577"/>
          <ac:spMkLst>
            <pc:docMk/>
            <pc:sldMk cId="3056502181" sldId="528"/>
            <ac:spMk id="21" creationId="{C9B442AE-231B-D9EF-C0AB-5A00ED72D2D1}"/>
          </ac:spMkLst>
        </pc:spChg>
        <pc:grpChg chg="add mod ord">
          <ac:chgData name="Szawiola, Alison" userId="122cdc3e-0be4-40f6-97b3-cdce0694a0c5" providerId="ADAL" clId="{E87210BC-A0D3-47FF-BCA4-F32AE9C3F22D}" dt="2023-05-11T14:01:57.839" v="2728" actId="13244"/>
          <ac:grpSpMkLst>
            <pc:docMk/>
            <pc:sldMk cId="3056502181" sldId="528"/>
            <ac:grpSpMk id="5" creationId="{0856B5A6-3676-E246-98E0-BF53B4A9E7E8}"/>
          </ac:grpSpMkLst>
        </pc:grpChg>
        <pc:picChg chg="mod">
          <ac:chgData name="Szawiola, Alison" userId="122cdc3e-0be4-40f6-97b3-cdce0694a0c5" providerId="ADAL" clId="{E87210BC-A0D3-47FF-BCA4-F32AE9C3F22D}" dt="2023-05-11T12:16:25.011" v="662"/>
          <ac:picMkLst>
            <pc:docMk/>
            <pc:sldMk cId="3056502181" sldId="528"/>
            <ac:picMk id="6" creationId="{DB38FCE6-9F1D-22A7-3CCB-47A96BFBC328}"/>
          </ac:picMkLst>
        </pc:picChg>
        <pc:picChg chg="mod">
          <ac:chgData name="Szawiola, Alison" userId="122cdc3e-0be4-40f6-97b3-cdce0694a0c5" providerId="ADAL" clId="{E87210BC-A0D3-47FF-BCA4-F32AE9C3F22D}" dt="2023-05-11T12:16:25.011" v="662"/>
          <ac:picMkLst>
            <pc:docMk/>
            <pc:sldMk cId="3056502181" sldId="528"/>
            <ac:picMk id="7" creationId="{6AFA6216-9F4F-8D43-F78C-0C609CEC21CD}"/>
          </ac:picMkLst>
        </pc:picChg>
        <pc:picChg chg="add del mod">
          <ac:chgData name="Szawiola, Alison" userId="122cdc3e-0be4-40f6-97b3-cdce0694a0c5" providerId="ADAL" clId="{E87210BC-A0D3-47FF-BCA4-F32AE9C3F22D}" dt="2023-05-11T14:03:59.978" v="2751" actId="478"/>
          <ac:picMkLst>
            <pc:docMk/>
            <pc:sldMk cId="3056502181" sldId="528"/>
            <ac:picMk id="18" creationId="{443A8D84-2231-06E7-C6EA-7A5A10337C68}"/>
          </ac:picMkLst>
        </pc:picChg>
        <pc:picChg chg="add mod">
          <ac:chgData name="Szawiola, Alison" userId="122cdc3e-0be4-40f6-97b3-cdce0694a0c5" providerId="ADAL" clId="{E87210BC-A0D3-47FF-BCA4-F32AE9C3F22D}" dt="2023-05-11T14:22:56.168" v="3087" actId="1076"/>
          <ac:picMkLst>
            <pc:docMk/>
            <pc:sldMk cId="3056502181" sldId="528"/>
            <ac:picMk id="20" creationId="{BA3CBD3C-B3A4-DF8F-4BB0-2AB7F5452AFD}"/>
          </ac:picMkLst>
        </pc:picChg>
        <pc:picChg chg="add del mod">
          <ac:chgData name="Szawiola, Alison" userId="122cdc3e-0be4-40f6-97b3-cdce0694a0c5" providerId="ADAL" clId="{E87210BC-A0D3-47FF-BCA4-F32AE9C3F22D}" dt="2023-05-11T12:42:18.963" v="701" actId="478"/>
          <ac:picMkLst>
            <pc:docMk/>
            <pc:sldMk cId="3056502181" sldId="528"/>
            <ac:picMk id="1026" creationId="{5CB9E674-B98E-2C6A-F65A-D3CD206DB36C}"/>
          </ac:picMkLst>
        </pc:picChg>
        <pc:picChg chg="add mod">
          <ac:chgData name="Szawiola, Alison" userId="122cdc3e-0be4-40f6-97b3-cdce0694a0c5" providerId="ADAL" clId="{E87210BC-A0D3-47FF-BCA4-F32AE9C3F22D}" dt="2023-05-11T14:10:05.126" v="2789" actId="1076"/>
          <ac:picMkLst>
            <pc:docMk/>
            <pc:sldMk cId="3056502181" sldId="528"/>
            <ac:picMk id="1028" creationId="{41CC91F6-22E7-8178-F128-2189838E7140}"/>
          </ac:picMkLst>
        </pc:picChg>
        <pc:picChg chg="add mod">
          <ac:chgData name="Szawiola, Alison" userId="122cdc3e-0be4-40f6-97b3-cdce0694a0c5" providerId="ADAL" clId="{E87210BC-A0D3-47FF-BCA4-F32AE9C3F22D}" dt="2023-05-11T14:01:31.809" v="2723" actId="13244"/>
          <ac:picMkLst>
            <pc:docMk/>
            <pc:sldMk cId="3056502181" sldId="528"/>
            <ac:picMk id="1030" creationId="{9FA7DF81-B505-9CC3-0E92-04521094E459}"/>
          </ac:picMkLst>
        </pc:picChg>
        <pc:picChg chg="add del mod">
          <ac:chgData name="Szawiola, Alison" userId="122cdc3e-0be4-40f6-97b3-cdce0694a0c5" providerId="ADAL" clId="{E87210BC-A0D3-47FF-BCA4-F32AE9C3F22D}" dt="2023-05-11T12:45:34.869" v="731" actId="478"/>
          <ac:picMkLst>
            <pc:docMk/>
            <pc:sldMk cId="3056502181" sldId="528"/>
            <ac:picMk id="1032" creationId="{CF99219F-FDEC-29C1-D4C5-447127D1951C}"/>
          </ac:picMkLst>
        </pc:picChg>
      </pc:sldChg>
      <pc:sldChg chg="del">
        <pc:chgData name="Szawiola, Alison" userId="122cdc3e-0be4-40f6-97b3-cdce0694a0c5" providerId="ADAL" clId="{E87210BC-A0D3-47FF-BCA4-F32AE9C3F22D}" dt="2023-05-11T12:18:21.618" v="684" actId="47"/>
        <pc:sldMkLst>
          <pc:docMk/>
          <pc:sldMk cId="1344763489" sldId="529"/>
        </pc:sldMkLst>
      </pc:sldChg>
      <pc:sldChg chg="addSp delSp modSp new del mod delAnim modAnim">
        <pc:chgData name="Szawiola, Alison" userId="122cdc3e-0be4-40f6-97b3-cdce0694a0c5" providerId="ADAL" clId="{E87210BC-A0D3-47FF-BCA4-F32AE9C3F22D}" dt="2023-05-11T14:13:00.619" v="2825" actId="47"/>
        <pc:sldMkLst>
          <pc:docMk/>
          <pc:sldMk cId="2585308678" sldId="529"/>
        </pc:sldMkLst>
        <pc:spChg chg="del">
          <ac:chgData name="Szawiola, Alison" userId="122cdc3e-0be4-40f6-97b3-cdce0694a0c5" providerId="ADAL" clId="{E87210BC-A0D3-47FF-BCA4-F32AE9C3F22D}" dt="2023-05-11T14:10:48.741" v="2802" actId="478"/>
          <ac:spMkLst>
            <pc:docMk/>
            <pc:sldMk cId="2585308678" sldId="529"/>
            <ac:spMk id="3" creationId="{2A85B13E-4625-BC03-D808-C1AC743D82F9}"/>
          </ac:spMkLst>
        </pc:spChg>
        <pc:spChg chg="add del mod">
          <ac:chgData name="Szawiola, Alison" userId="122cdc3e-0be4-40f6-97b3-cdce0694a0c5" providerId="ADAL" clId="{E87210BC-A0D3-47FF-BCA4-F32AE9C3F22D}" dt="2023-05-11T14:10:19.250" v="2793" actId="478"/>
          <ac:spMkLst>
            <pc:docMk/>
            <pc:sldMk cId="2585308678" sldId="529"/>
            <ac:spMk id="7" creationId="{0400453E-21A1-CFC3-F8DB-D3C316AF3197}"/>
          </ac:spMkLst>
        </pc:spChg>
        <pc:spChg chg="add mod">
          <ac:chgData name="Szawiola, Alison" userId="122cdc3e-0be4-40f6-97b3-cdce0694a0c5" providerId="ADAL" clId="{E87210BC-A0D3-47FF-BCA4-F32AE9C3F22D}" dt="2023-05-11T14:10:40.052" v="2800" actId="1076"/>
          <ac:spMkLst>
            <pc:docMk/>
            <pc:sldMk cId="2585308678" sldId="529"/>
            <ac:spMk id="8" creationId="{5D5E2DCB-3220-F797-C303-F01CDC952692}"/>
          </ac:spMkLst>
        </pc:spChg>
        <pc:picChg chg="add mod">
          <ac:chgData name="Szawiola, Alison" userId="122cdc3e-0be4-40f6-97b3-cdce0694a0c5" providerId="ADAL" clId="{E87210BC-A0D3-47FF-BCA4-F32AE9C3F22D}" dt="2023-05-11T14:09:32.321" v="2781" actId="1076"/>
          <ac:picMkLst>
            <pc:docMk/>
            <pc:sldMk cId="2585308678" sldId="529"/>
            <ac:picMk id="5" creationId="{0F00C359-ADB7-A0FE-5A34-D2E9EE3F2732}"/>
          </ac:picMkLst>
        </pc:picChg>
        <pc:picChg chg="add mod">
          <ac:chgData name="Szawiola, Alison" userId="122cdc3e-0be4-40f6-97b3-cdce0694a0c5" providerId="ADAL" clId="{E87210BC-A0D3-47FF-BCA4-F32AE9C3F22D}" dt="2023-05-11T14:10:00.453" v="2787" actId="1076"/>
          <ac:picMkLst>
            <pc:docMk/>
            <pc:sldMk cId="2585308678" sldId="529"/>
            <ac:picMk id="6" creationId="{1359AE12-9C00-E4D4-763B-AA5AFAEC8176}"/>
          </ac:picMkLst>
        </pc:picChg>
      </pc:sldChg>
    </pc:docChg>
  </pc:docChgLst>
  <pc:docChgLst>
    <pc:chgData name="Szawiola, Alison" userId="122cdc3e-0be4-40f6-97b3-cdce0694a0c5" providerId="ADAL" clId="{DB07721F-444C-43C4-B52D-45187926F01D}"/>
    <pc:docChg chg="custSel modSld replTag">
      <pc:chgData name="Szawiola, Alison" userId="122cdc3e-0be4-40f6-97b3-cdce0694a0c5" providerId="ADAL" clId="{DB07721F-444C-43C4-B52D-45187926F01D}" dt="2023-05-11T16:23:03.840" v="368"/>
      <pc:docMkLst>
        <pc:docMk/>
      </pc:docMkLst>
      <pc:sldChg chg="modNotesTx">
        <pc:chgData name="Szawiola, Alison" userId="122cdc3e-0be4-40f6-97b3-cdce0694a0c5" providerId="ADAL" clId="{DB07721F-444C-43C4-B52D-45187926F01D}" dt="2023-05-11T16:22:55.784" v="367" actId="20577"/>
        <pc:sldMkLst>
          <pc:docMk/>
          <pc:sldMk cId="4104315159" sldId="335"/>
        </pc:sldMkLst>
      </pc:sldChg>
      <pc:sldChg chg="addSp modSp mod">
        <pc:chgData name="Szawiola, Alison" userId="122cdc3e-0be4-40f6-97b3-cdce0694a0c5" providerId="ADAL" clId="{DB07721F-444C-43C4-B52D-45187926F01D}" dt="2023-05-11T16:18:28.139" v="252" actId="207"/>
        <pc:sldMkLst>
          <pc:docMk/>
          <pc:sldMk cId="855804005" sldId="349"/>
        </pc:sldMkLst>
        <pc:spChg chg="add mod">
          <ac:chgData name="Szawiola, Alison" userId="122cdc3e-0be4-40f6-97b3-cdce0694a0c5" providerId="ADAL" clId="{DB07721F-444C-43C4-B52D-45187926F01D}" dt="2023-05-11T16:18:28.139" v="252" actId="207"/>
          <ac:spMkLst>
            <pc:docMk/>
            <pc:sldMk cId="855804005" sldId="349"/>
            <ac:spMk id="2" creationId="{73770B50-179D-B45E-B09C-E4408F7F879F}"/>
          </ac:spMkLst>
        </pc:spChg>
      </pc:sldChg>
      <pc:sldChg chg="modNotesTx">
        <pc:chgData name="Szawiola, Alison" userId="122cdc3e-0be4-40f6-97b3-cdce0694a0c5" providerId="ADAL" clId="{DB07721F-444C-43C4-B52D-45187926F01D}" dt="2023-05-11T16:21:45.734" v="364" actId="20577"/>
        <pc:sldMkLst>
          <pc:docMk/>
          <pc:sldMk cId="3118329893" sldId="527"/>
        </pc:sldMkLst>
      </pc:sldChg>
      <pc:sldChg chg="modNotes">
        <pc:chgData name="Szawiola, Alison" userId="122cdc3e-0be4-40f6-97b3-cdce0694a0c5" providerId="ADAL" clId="{DB07721F-444C-43C4-B52D-45187926F01D}" dt="2023-05-11T16:17:49.323" v="214" actId="27636"/>
        <pc:sldMkLst>
          <pc:docMk/>
          <pc:sldMk cId="3056502181" sldId="528"/>
        </pc:sldMkLst>
      </pc:sldChg>
    </pc:docChg>
  </pc:docChgLst>
  <pc:docChgLst>
    <pc:chgData name="Szawiola, Alison" userId="122cdc3e-0be4-40f6-97b3-cdce0694a0c5" providerId="ADAL" clId="{97A6102F-6076-4A3C-A160-DF8CA2867648}"/>
    <pc:docChg chg="undo custSel addSld delSld modSld sldOrd replTag">
      <pc:chgData name="Szawiola, Alison" userId="122cdc3e-0be4-40f6-97b3-cdce0694a0c5" providerId="ADAL" clId="{97A6102F-6076-4A3C-A160-DF8CA2867648}" dt="2023-05-13T23:16:38.860" v="4167"/>
      <pc:docMkLst>
        <pc:docMk/>
      </pc:docMkLst>
      <pc:sldChg chg="delSp modSp mod modNotesTx">
        <pc:chgData name="Szawiola, Alison" userId="122cdc3e-0be4-40f6-97b3-cdce0694a0c5" providerId="ADAL" clId="{97A6102F-6076-4A3C-A160-DF8CA2867648}" dt="2023-05-13T23:11:31.810" v="4094" actId="20577"/>
        <pc:sldMkLst>
          <pc:docMk/>
          <pc:sldMk cId="0" sldId="278"/>
        </pc:sldMkLst>
        <pc:spChg chg="mod">
          <ac:chgData name="Szawiola, Alison" userId="122cdc3e-0be4-40f6-97b3-cdce0694a0c5" providerId="ADAL" clId="{97A6102F-6076-4A3C-A160-DF8CA2867648}" dt="2023-05-13T22:41:20.406" v="1422" actId="20577"/>
          <ac:spMkLst>
            <pc:docMk/>
            <pc:sldMk cId="0" sldId="278"/>
            <ac:spMk id="2" creationId="{00000000-0000-0000-0000-000000000000}"/>
          </ac:spMkLst>
        </pc:spChg>
        <pc:spChg chg="mod">
          <ac:chgData name="Szawiola, Alison" userId="122cdc3e-0be4-40f6-97b3-cdce0694a0c5" providerId="ADAL" clId="{97A6102F-6076-4A3C-A160-DF8CA2867648}" dt="2023-05-13T23:11:31.810" v="4094" actId="20577"/>
          <ac:spMkLst>
            <pc:docMk/>
            <pc:sldMk cId="0" sldId="278"/>
            <ac:spMk id="3" creationId="{00000000-0000-0000-0000-000000000000}"/>
          </ac:spMkLst>
        </pc:spChg>
        <pc:picChg chg="del">
          <ac:chgData name="Szawiola, Alison" userId="122cdc3e-0be4-40f6-97b3-cdce0694a0c5" providerId="ADAL" clId="{97A6102F-6076-4A3C-A160-DF8CA2867648}" dt="2023-05-12T19:41:49.889" v="18" actId="478"/>
          <ac:picMkLst>
            <pc:docMk/>
            <pc:sldMk cId="0" sldId="278"/>
            <ac:picMk id="5" creationId="{00000000-0000-0000-0000-000000000000}"/>
          </ac:picMkLst>
        </pc:picChg>
      </pc:sldChg>
      <pc:sldChg chg="modNotesTx">
        <pc:chgData name="Szawiola, Alison" userId="122cdc3e-0be4-40f6-97b3-cdce0694a0c5" providerId="ADAL" clId="{97A6102F-6076-4A3C-A160-DF8CA2867648}" dt="2023-05-13T23:06:17.402" v="3540" actId="20577"/>
        <pc:sldMkLst>
          <pc:docMk/>
          <pc:sldMk cId="806726748" sldId="322"/>
        </pc:sldMkLst>
      </pc:sldChg>
      <pc:sldChg chg="ord modNotes modNotesTx">
        <pc:chgData name="Szawiola, Alison" userId="122cdc3e-0be4-40f6-97b3-cdce0694a0c5" providerId="ADAL" clId="{97A6102F-6076-4A3C-A160-DF8CA2867648}" dt="2023-05-13T23:08:59.835" v="3868" actId="27636"/>
        <pc:sldMkLst>
          <pc:docMk/>
          <pc:sldMk cId="1121350838" sldId="332"/>
        </pc:sldMkLst>
      </pc:sldChg>
      <pc:sldChg chg="modSp mod modNotes modNotesTx">
        <pc:chgData name="Szawiola, Alison" userId="122cdc3e-0be4-40f6-97b3-cdce0694a0c5" providerId="ADAL" clId="{97A6102F-6076-4A3C-A160-DF8CA2867648}" dt="2023-05-13T23:16:33.455" v="4166" actId="14100"/>
        <pc:sldMkLst>
          <pc:docMk/>
          <pc:sldMk cId="4104315159" sldId="335"/>
        </pc:sldMkLst>
        <pc:spChg chg="mod">
          <ac:chgData name="Szawiola, Alison" userId="122cdc3e-0be4-40f6-97b3-cdce0694a0c5" providerId="ADAL" clId="{97A6102F-6076-4A3C-A160-DF8CA2867648}" dt="2023-05-13T23:16:33.455" v="4166" actId="14100"/>
          <ac:spMkLst>
            <pc:docMk/>
            <pc:sldMk cId="4104315159" sldId="335"/>
            <ac:spMk id="15" creationId="{AA6C03A6-20A0-3D88-F35B-717AB5994721}"/>
          </ac:spMkLst>
        </pc:spChg>
        <pc:picChg chg="mod">
          <ac:chgData name="Szawiola, Alison" userId="122cdc3e-0be4-40f6-97b3-cdce0694a0c5" providerId="ADAL" clId="{97A6102F-6076-4A3C-A160-DF8CA2867648}" dt="2023-05-13T23:16:30.100" v="4165" actId="1076"/>
          <ac:picMkLst>
            <pc:docMk/>
            <pc:sldMk cId="4104315159" sldId="335"/>
            <ac:picMk id="3074" creationId="{FF3447BE-86CA-3AA2-7385-A6BF48DBF5C3}"/>
          </ac:picMkLst>
        </pc:picChg>
      </pc:sldChg>
      <pc:sldChg chg="modNotesTx">
        <pc:chgData name="Szawiola, Alison" userId="122cdc3e-0be4-40f6-97b3-cdce0694a0c5" providerId="ADAL" clId="{97A6102F-6076-4A3C-A160-DF8CA2867648}" dt="2023-05-13T23:13:14.789" v="4150" actId="20577"/>
        <pc:sldMkLst>
          <pc:docMk/>
          <pc:sldMk cId="3861274803" sldId="340"/>
        </pc:sldMkLst>
      </pc:sldChg>
      <pc:sldChg chg="modNotesTx">
        <pc:chgData name="Szawiola, Alison" userId="122cdc3e-0be4-40f6-97b3-cdce0694a0c5" providerId="ADAL" clId="{97A6102F-6076-4A3C-A160-DF8CA2867648}" dt="2023-05-13T23:13:42.661" v="4163" actId="20577"/>
        <pc:sldMkLst>
          <pc:docMk/>
          <pc:sldMk cId="3923302756" sldId="343"/>
        </pc:sldMkLst>
      </pc:sldChg>
      <pc:sldChg chg="addSp delSp modSp modNotesTx">
        <pc:chgData name="Szawiola, Alison" userId="122cdc3e-0be4-40f6-97b3-cdce0694a0c5" providerId="ADAL" clId="{97A6102F-6076-4A3C-A160-DF8CA2867648}" dt="2023-05-13T23:08:30.771" v="3865" actId="20577"/>
        <pc:sldMkLst>
          <pc:docMk/>
          <pc:sldMk cId="1996737457" sldId="345"/>
        </pc:sldMkLst>
        <pc:picChg chg="add del mod">
          <ac:chgData name="Szawiola, Alison" userId="122cdc3e-0be4-40f6-97b3-cdce0694a0c5" providerId="ADAL" clId="{97A6102F-6076-4A3C-A160-DF8CA2867648}" dt="2023-05-13T22:40:44.352" v="1417" actId="14100"/>
          <ac:picMkLst>
            <pc:docMk/>
            <pc:sldMk cId="1996737457" sldId="345"/>
            <ac:picMk id="1028" creationId="{00000000-0000-0000-0000-000000000000}"/>
          </ac:picMkLst>
        </pc:picChg>
      </pc:sldChg>
      <pc:sldChg chg="modSp mod">
        <pc:chgData name="Szawiola, Alison" userId="122cdc3e-0be4-40f6-97b3-cdce0694a0c5" providerId="ADAL" clId="{97A6102F-6076-4A3C-A160-DF8CA2867648}" dt="2023-05-13T23:12:43.490" v="4135" actId="688"/>
        <pc:sldMkLst>
          <pc:docMk/>
          <pc:sldMk cId="3389705227" sldId="346"/>
        </pc:sldMkLst>
        <pc:spChg chg="mod">
          <ac:chgData name="Szawiola, Alison" userId="122cdc3e-0be4-40f6-97b3-cdce0694a0c5" providerId="ADAL" clId="{97A6102F-6076-4A3C-A160-DF8CA2867648}" dt="2023-05-13T23:12:43.490" v="4135" actId="688"/>
          <ac:spMkLst>
            <pc:docMk/>
            <pc:sldMk cId="3389705227" sldId="346"/>
            <ac:spMk id="107" creationId="{00000000-0000-0000-0000-000000000000}"/>
          </ac:spMkLst>
        </pc:spChg>
      </pc:sldChg>
      <pc:sldChg chg="modSp modNotesTx">
        <pc:chgData name="Szawiola, Alison" userId="122cdc3e-0be4-40f6-97b3-cdce0694a0c5" providerId="ADAL" clId="{97A6102F-6076-4A3C-A160-DF8CA2867648}" dt="2023-05-13T23:09:59.364" v="4014" actId="20577"/>
        <pc:sldMkLst>
          <pc:docMk/>
          <pc:sldMk cId="1644987264" sldId="354"/>
        </pc:sldMkLst>
        <pc:spChg chg="mod">
          <ac:chgData name="Szawiola, Alison" userId="122cdc3e-0be4-40f6-97b3-cdce0694a0c5" providerId="ADAL" clId="{97A6102F-6076-4A3C-A160-DF8CA2867648}" dt="2023-05-13T23:09:13.722" v="3884" actId="20577"/>
          <ac:spMkLst>
            <pc:docMk/>
            <pc:sldMk cId="1644987264" sldId="354"/>
            <ac:spMk id="3" creationId="{00000000-0000-0000-0000-000000000000}"/>
          </ac:spMkLst>
        </pc:spChg>
      </pc:sldChg>
      <pc:sldChg chg="modSp mod modNotesTx">
        <pc:chgData name="Szawiola, Alison" userId="122cdc3e-0be4-40f6-97b3-cdce0694a0c5" providerId="ADAL" clId="{97A6102F-6076-4A3C-A160-DF8CA2867648}" dt="2023-05-13T23:12:30.883" v="4133" actId="20577"/>
        <pc:sldMkLst>
          <pc:docMk/>
          <pc:sldMk cId="674116701" sldId="357"/>
        </pc:sldMkLst>
        <pc:spChg chg="mod">
          <ac:chgData name="Szawiola, Alison" userId="122cdc3e-0be4-40f6-97b3-cdce0694a0c5" providerId="ADAL" clId="{97A6102F-6076-4A3C-A160-DF8CA2867648}" dt="2023-05-13T23:12:30.883" v="4133" actId="20577"/>
          <ac:spMkLst>
            <pc:docMk/>
            <pc:sldMk cId="674116701" sldId="357"/>
            <ac:spMk id="156" creationId="{00000000-0000-0000-0000-000000000000}"/>
          </ac:spMkLst>
        </pc:spChg>
      </pc:sldChg>
      <pc:sldChg chg="modSp add mod modShow modNotes modNotesTx">
        <pc:chgData name="Szawiola, Alison" userId="122cdc3e-0be4-40f6-97b3-cdce0694a0c5" providerId="ADAL" clId="{97A6102F-6076-4A3C-A160-DF8CA2867648}" dt="2023-05-13T22:45:31.650" v="1510" actId="27636"/>
        <pc:sldMkLst>
          <pc:docMk/>
          <pc:sldMk cId="1074061543" sldId="358"/>
        </pc:sldMkLst>
        <pc:spChg chg="mod">
          <ac:chgData name="Szawiola, Alison" userId="122cdc3e-0be4-40f6-97b3-cdce0694a0c5" providerId="ADAL" clId="{97A6102F-6076-4A3C-A160-DF8CA2867648}" dt="2023-05-13T22:43:53.747" v="1505" actId="20577"/>
          <ac:spMkLst>
            <pc:docMk/>
            <pc:sldMk cId="1074061543" sldId="358"/>
            <ac:spMk id="10" creationId="{254E1D13-3D67-64B3-76C0-FB6BEB88FAC0}"/>
          </ac:spMkLst>
        </pc:spChg>
        <pc:spChg chg="mod">
          <ac:chgData name="Szawiola, Alison" userId="122cdc3e-0be4-40f6-97b3-cdce0694a0c5" providerId="ADAL" clId="{97A6102F-6076-4A3C-A160-DF8CA2867648}" dt="2023-05-13T22:43:42.622" v="1503" actId="20577"/>
          <ac:spMkLst>
            <pc:docMk/>
            <pc:sldMk cId="1074061543" sldId="358"/>
            <ac:spMk id="11" creationId="{CFA0D02A-5DAC-4D48-6252-205ED8FBA73B}"/>
          </ac:spMkLst>
        </pc:spChg>
      </pc:sldChg>
      <pc:sldChg chg="modNotesTx">
        <pc:chgData name="Szawiola, Alison" userId="122cdc3e-0be4-40f6-97b3-cdce0694a0c5" providerId="ADAL" clId="{97A6102F-6076-4A3C-A160-DF8CA2867648}" dt="2023-05-13T23:13:21.949" v="4158" actId="20577"/>
        <pc:sldMkLst>
          <pc:docMk/>
          <pc:sldMk cId="795870821" sldId="359"/>
        </pc:sldMkLst>
      </pc:sldChg>
      <pc:sldChg chg="modSp mod">
        <pc:chgData name="Szawiola, Alison" userId="122cdc3e-0be4-40f6-97b3-cdce0694a0c5" providerId="ADAL" clId="{97A6102F-6076-4A3C-A160-DF8CA2867648}" dt="2023-05-13T23:12:05.948" v="4115" actId="20577"/>
        <pc:sldMkLst>
          <pc:docMk/>
          <pc:sldMk cId="2339532835" sldId="360"/>
        </pc:sldMkLst>
        <pc:spChg chg="mod">
          <ac:chgData name="Szawiola, Alison" userId="122cdc3e-0be4-40f6-97b3-cdce0694a0c5" providerId="ADAL" clId="{97A6102F-6076-4A3C-A160-DF8CA2867648}" dt="2023-05-13T23:12:05.948" v="4115" actId="20577"/>
          <ac:spMkLst>
            <pc:docMk/>
            <pc:sldMk cId="2339532835" sldId="360"/>
            <ac:spMk id="3" creationId="{00000000-0000-0000-0000-000000000000}"/>
          </ac:spMkLst>
        </pc:spChg>
      </pc:sldChg>
      <pc:sldChg chg="modNotesTx">
        <pc:chgData name="Szawiola, Alison" userId="122cdc3e-0be4-40f6-97b3-cdce0694a0c5" providerId="ADAL" clId="{97A6102F-6076-4A3C-A160-DF8CA2867648}" dt="2023-05-12T19:40:19.140" v="11" actId="20577"/>
        <pc:sldMkLst>
          <pc:docMk/>
          <pc:sldMk cId="2814734070" sldId="526"/>
        </pc:sldMkLst>
      </pc:sldChg>
      <pc:sldChg chg="addSp delSp modSp del mod modAnim modNotesTx">
        <pc:chgData name="Szawiola, Alison" userId="122cdc3e-0be4-40f6-97b3-cdce0694a0c5" providerId="ADAL" clId="{97A6102F-6076-4A3C-A160-DF8CA2867648}" dt="2023-05-13T22:42:45.973" v="1425" actId="47"/>
        <pc:sldMkLst>
          <pc:docMk/>
          <pc:sldMk cId="3118329893" sldId="527"/>
        </pc:sldMkLst>
        <pc:spChg chg="mod">
          <ac:chgData name="Szawiola, Alison" userId="122cdc3e-0be4-40f6-97b3-cdce0694a0c5" providerId="ADAL" clId="{97A6102F-6076-4A3C-A160-DF8CA2867648}" dt="2023-05-13T22:37:00.395" v="1252" actId="20577"/>
          <ac:spMkLst>
            <pc:docMk/>
            <pc:sldMk cId="3118329893" sldId="527"/>
            <ac:spMk id="2" creationId="{6399EC4F-DB7C-70FF-D8C9-7E9C7A04BA4F}"/>
          </ac:spMkLst>
        </pc:spChg>
        <pc:picChg chg="add mod">
          <ac:chgData name="Szawiola, Alison" userId="122cdc3e-0be4-40f6-97b3-cdce0694a0c5" providerId="ADAL" clId="{97A6102F-6076-4A3C-A160-DF8CA2867648}" dt="2023-05-13T22:36:57.929" v="1248" actId="1076"/>
          <ac:picMkLst>
            <pc:docMk/>
            <pc:sldMk cId="3118329893" sldId="527"/>
            <ac:picMk id="3" creationId="{D45E7412-DB1D-1563-C3C4-45B7A48B15A7}"/>
          </ac:picMkLst>
        </pc:picChg>
        <pc:picChg chg="del">
          <ac:chgData name="Szawiola, Alison" userId="122cdc3e-0be4-40f6-97b3-cdce0694a0c5" providerId="ADAL" clId="{97A6102F-6076-4A3C-A160-DF8CA2867648}" dt="2023-05-13T22:36:56.233" v="1247" actId="478"/>
          <ac:picMkLst>
            <pc:docMk/>
            <pc:sldMk cId="3118329893" sldId="527"/>
            <ac:picMk id="1026" creationId="{A2D9E3A5-D7EC-D43F-6E63-D3B3547389AF}"/>
          </ac:picMkLst>
        </pc:picChg>
      </pc:sldChg>
      <pc:sldChg chg="modSp mod modNotes modNotesTx">
        <pc:chgData name="Szawiola, Alison" userId="122cdc3e-0be4-40f6-97b3-cdce0694a0c5" providerId="ADAL" clId="{97A6102F-6076-4A3C-A160-DF8CA2867648}" dt="2023-05-13T23:06:09.523" v="3538" actId="20577"/>
        <pc:sldMkLst>
          <pc:docMk/>
          <pc:sldMk cId="3056502181" sldId="528"/>
        </pc:sldMkLst>
        <pc:spChg chg="mod">
          <ac:chgData name="Szawiola, Alison" userId="122cdc3e-0be4-40f6-97b3-cdce0694a0c5" providerId="ADAL" clId="{97A6102F-6076-4A3C-A160-DF8CA2867648}" dt="2023-05-13T22:58:46.088" v="3154" actId="20577"/>
          <ac:spMkLst>
            <pc:docMk/>
            <pc:sldMk cId="3056502181" sldId="528"/>
            <ac:spMk id="2" creationId="{567ACFB8-3362-55DD-92C4-DD790CCC9474}"/>
          </ac:spMkLst>
        </pc:spChg>
        <pc:spChg chg="mod">
          <ac:chgData name="Szawiola, Alison" userId="122cdc3e-0be4-40f6-97b3-cdce0694a0c5" providerId="ADAL" clId="{97A6102F-6076-4A3C-A160-DF8CA2867648}" dt="2023-05-13T23:01:53.261" v="3321" actId="14100"/>
          <ac:spMkLst>
            <pc:docMk/>
            <pc:sldMk cId="3056502181" sldId="528"/>
            <ac:spMk id="21" creationId="{C9B442AE-231B-D9EF-C0AB-5A00ED72D2D1}"/>
          </ac:spMkLst>
        </pc:spChg>
        <pc:picChg chg="mod">
          <ac:chgData name="Szawiola, Alison" userId="122cdc3e-0be4-40f6-97b3-cdce0694a0c5" providerId="ADAL" clId="{97A6102F-6076-4A3C-A160-DF8CA2867648}" dt="2023-05-12T20:04:26.282" v="123" actId="1076"/>
          <ac:picMkLst>
            <pc:docMk/>
            <pc:sldMk cId="3056502181" sldId="528"/>
            <ac:picMk id="20" creationId="{BA3CBD3C-B3A4-DF8F-4BB0-2AB7F5452AFD}"/>
          </ac:picMkLst>
        </pc:picChg>
      </pc:sldChg>
      <pc:sldChg chg="addSp delSp modSp new mod ord modNotesTx">
        <pc:chgData name="Szawiola, Alison" userId="122cdc3e-0be4-40f6-97b3-cdce0694a0c5" providerId="ADAL" clId="{97A6102F-6076-4A3C-A160-DF8CA2867648}" dt="2023-05-13T23:05:33.024" v="3427"/>
        <pc:sldMkLst>
          <pc:docMk/>
          <pc:sldMk cId="929387499" sldId="529"/>
        </pc:sldMkLst>
        <pc:spChg chg="mod">
          <ac:chgData name="Szawiola, Alison" userId="122cdc3e-0be4-40f6-97b3-cdce0694a0c5" providerId="ADAL" clId="{97A6102F-6076-4A3C-A160-DF8CA2867648}" dt="2023-05-13T22:58:52.585" v="3176" actId="20577"/>
          <ac:spMkLst>
            <pc:docMk/>
            <pc:sldMk cId="929387499" sldId="529"/>
            <ac:spMk id="2" creationId="{7CC4F5A4-1BD3-308C-0B37-8BB9F79994FF}"/>
          </ac:spMkLst>
        </pc:spChg>
        <pc:spChg chg="del">
          <ac:chgData name="Szawiola, Alison" userId="122cdc3e-0be4-40f6-97b3-cdce0694a0c5" providerId="ADAL" clId="{97A6102F-6076-4A3C-A160-DF8CA2867648}" dt="2023-05-13T23:03:30.962" v="3323"/>
          <ac:spMkLst>
            <pc:docMk/>
            <pc:sldMk cId="929387499" sldId="529"/>
            <ac:spMk id="3" creationId="{BC37667A-94BD-A6B5-6BE5-6E4E5B646007}"/>
          </ac:spMkLst>
        </pc:spChg>
        <pc:grpChg chg="add mod">
          <ac:chgData name="Szawiola, Alison" userId="122cdc3e-0be4-40f6-97b3-cdce0694a0c5" providerId="ADAL" clId="{97A6102F-6076-4A3C-A160-DF8CA2867648}" dt="2023-05-13T22:58:56.520" v="3177"/>
          <ac:grpSpMkLst>
            <pc:docMk/>
            <pc:sldMk cId="929387499" sldId="529"/>
            <ac:grpSpMk id="5" creationId="{9294E67D-EA9E-B1C0-2791-B101F8BEBBFD}"/>
          </ac:grpSpMkLst>
        </pc:grpChg>
        <pc:picChg chg="mod">
          <ac:chgData name="Szawiola, Alison" userId="122cdc3e-0be4-40f6-97b3-cdce0694a0c5" providerId="ADAL" clId="{97A6102F-6076-4A3C-A160-DF8CA2867648}" dt="2023-05-13T22:58:56.520" v="3177"/>
          <ac:picMkLst>
            <pc:docMk/>
            <pc:sldMk cId="929387499" sldId="529"/>
            <ac:picMk id="6" creationId="{20F4574F-C326-3388-77F4-0F40FCDF0398}"/>
          </ac:picMkLst>
        </pc:picChg>
        <pc:picChg chg="mod">
          <ac:chgData name="Szawiola, Alison" userId="122cdc3e-0be4-40f6-97b3-cdce0694a0c5" providerId="ADAL" clId="{97A6102F-6076-4A3C-A160-DF8CA2867648}" dt="2023-05-13T22:58:56.520" v="3177"/>
          <ac:picMkLst>
            <pc:docMk/>
            <pc:sldMk cId="929387499" sldId="529"/>
            <ac:picMk id="7" creationId="{E7233D50-4B84-E9E5-B550-41D31EBCE96F}"/>
          </ac:picMkLst>
        </pc:picChg>
        <pc:picChg chg="add mod">
          <ac:chgData name="Szawiola, Alison" userId="122cdc3e-0be4-40f6-97b3-cdce0694a0c5" providerId="ADAL" clId="{97A6102F-6076-4A3C-A160-DF8CA2867648}" dt="2023-05-13T23:04:03.802" v="3347" actId="14100"/>
          <ac:picMkLst>
            <pc:docMk/>
            <pc:sldMk cId="929387499" sldId="529"/>
            <ac:picMk id="1026" creationId="{AD642CFC-6BA4-30AD-DC6B-79785D81627F}"/>
          </ac:picMkLst>
        </pc:picChg>
      </pc:sldChg>
    </pc:docChg>
  </pc:docChgLst>
  <pc:docChgLst>
    <pc:chgData name="Szawiola, Alison" userId="122cdc3e-0be4-40f6-97b3-cdce0694a0c5" providerId="ADAL" clId="{1270A5D7-BC8A-4686-AB8B-5B63019BFD84}"/>
    <pc:docChg chg="custSel modSld replTag">
      <pc:chgData name="Szawiola, Alison" userId="122cdc3e-0be4-40f6-97b3-cdce0694a0c5" providerId="ADAL" clId="{1270A5D7-BC8A-4686-AB8B-5B63019BFD84}" dt="2023-05-12T19:21:21.435" v="231"/>
      <pc:docMkLst>
        <pc:docMk/>
      </pc:docMkLst>
      <pc:sldChg chg="modNotesTx">
        <pc:chgData name="Szawiola, Alison" userId="122cdc3e-0be4-40f6-97b3-cdce0694a0c5" providerId="ADAL" clId="{1270A5D7-BC8A-4686-AB8B-5B63019BFD84}" dt="2023-05-12T18:50:35.056" v="31" actId="20577"/>
        <pc:sldMkLst>
          <pc:docMk/>
          <pc:sldMk cId="0" sldId="278"/>
        </pc:sldMkLst>
      </pc:sldChg>
      <pc:sldChg chg="modNotesTx">
        <pc:chgData name="Szawiola, Alison" userId="122cdc3e-0be4-40f6-97b3-cdce0694a0c5" providerId="ADAL" clId="{1270A5D7-BC8A-4686-AB8B-5B63019BFD84}" dt="2023-05-12T19:20:02.714" v="212" actId="20577"/>
        <pc:sldMkLst>
          <pc:docMk/>
          <pc:sldMk cId="806726748" sldId="322"/>
        </pc:sldMkLst>
      </pc:sldChg>
      <pc:sldChg chg="delSp mod modNotesTx">
        <pc:chgData name="Szawiola, Alison" userId="122cdc3e-0be4-40f6-97b3-cdce0694a0c5" providerId="ADAL" clId="{1270A5D7-BC8A-4686-AB8B-5B63019BFD84}" dt="2023-05-12T19:20:31.375" v="228" actId="478"/>
        <pc:sldMkLst>
          <pc:docMk/>
          <pc:sldMk cId="3662815120" sldId="324"/>
        </pc:sldMkLst>
        <pc:picChg chg="del">
          <ac:chgData name="Szawiola, Alison" userId="122cdc3e-0be4-40f6-97b3-cdce0694a0c5" providerId="ADAL" clId="{1270A5D7-BC8A-4686-AB8B-5B63019BFD84}" dt="2023-05-12T19:20:31.375" v="228" actId="478"/>
          <ac:picMkLst>
            <pc:docMk/>
            <pc:sldMk cId="3662815120" sldId="324"/>
            <ac:picMk id="5" creationId="{00000000-0000-0000-0000-000000000000}"/>
          </ac:picMkLst>
        </pc:picChg>
      </pc:sldChg>
      <pc:sldChg chg="modNotesTx">
        <pc:chgData name="Szawiola, Alison" userId="122cdc3e-0be4-40f6-97b3-cdce0694a0c5" providerId="ADAL" clId="{1270A5D7-BC8A-4686-AB8B-5B63019BFD84}" dt="2023-05-12T18:50:16.919" v="11" actId="20577"/>
        <pc:sldMkLst>
          <pc:docMk/>
          <pc:sldMk cId="1121350838" sldId="332"/>
        </pc:sldMkLst>
      </pc:sldChg>
      <pc:sldChg chg="modNotesTx">
        <pc:chgData name="Szawiola, Alison" userId="122cdc3e-0be4-40f6-97b3-cdce0694a0c5" providerId="ADAL" clId="{1270A5D7-BC8A-4686-AB8B-5B63019BFD84}" dt="2023-05-12T19:09:09.279" v="193" actId="20577"/>
        <pc:sldMkLst>
          <pc:docMk/>
          <pc:sldMk cId="4104315159" sldId="335"/>
        </pc:sldMkLst>
      </pc:sldChg>
      <pc:sldChg chg="modNotesTx">
        <pc:chgData name="Szawiola, Alison" userId="122cdc3e-0be4-40f6-97b3-cdce0694a0c5" providerId="ADAL" clId="{1270A5D7-BC8A-4686-AB8B-5B63019BFD84}" dt="2023-05-12T18:50:12.175" v="5" actId="20577"/>
        <pc:sldMkLst>
          <pc:docMk/>
          <pc:sldMk cId="1996737457" sldId="345"/>
        </pc:sldMkLst>
      </pc:sldChg>
      <pc:sldChg chg="modNotesTx">
        <pc:chgData name="Szawiola, Alison" userId="122cdc3e-0be4-40f6-97b3-cdce0694a0c5" providerId="ADAL" clId="{1270A5D7-BC8A-4686-AB8B-5B63019BFD84}" dt="2023-05-12T19:20:18.006" v="219" actId="20577"/>
        <pc:sldMkLst>
          <pc:docMk/>
          <pc:sldMk cId="3389705227" sldId="346"/>
        </pc:sldMkLst>
      </pc:sldChg>
      <pc:sldChg chg="delSp modAnim modNotesTx">
        <pc:chgData name="Szawiola, Alison" userId="122cdc3e-0be4-40f6-97b3-cdce0694a0c5" providerId="ADAL" clId="{1270A5D7-BC8A-4686-AB8B-5B63019BFD84}" dt="2023-05-12T19:21:12.670" v="230" actId="478"/>
        <pc:sldMkLst>
          <pc:docMk/>
          <pc:sldMk cId="1644987264" sldId="354"/>
        </pc:sldMkLst>
        <pc:picChg chg="del">
          <ac:chgData name="Szawiola, Alison" userId="122cdc3e-0be4-40f6-97b3-cdce0694a0c5" providerId="ADAL" clId="{1270A5D7-BC8A-4686-AB8B-5B63019BFD84}" dt="2023-05-12T19:21:12.670" v="230" actId="478"/>
          <ac:picMkLst>
            <pc:docMk/>
            <pc:sldMk cId="1644987264" sldId="354"/>
            <ac:picMk id="2050" creationId="{00000000-0000-0000-0000-000000000000}"/>
          </ac:picMkLst>
        </pc:picChg>
      </pc:sldChg>
      <pc:sldChg chg="modSp mod">
        <pc:chgData name="Szawiola, Alison" userId="122cdc3e-0be4-40f6-97b3-cdce0694a0c5" providerId="ADAL" clId="{1270A5D7-BC8A-4686-AB8B-5B63019BFD84}" dt="2023-05-12T18:51:37.774" v="33" actId="1076"/>
        <pc:sldMkLst>
          <pc:docMk/>
          <pc:sldMk cId="674116701" sldId="357"/>
        </pc:sldMkLst>
        <pc:picChg chg="mod">
          <ac:chgData name="Szawiola, Alison" userId="122cdc3e-0be4-40f6-97b3-cdce0694a0c5" providerId="ADAL" clId="{1270A5D7-BC8A-4686-AB8B-5B63019BFD84}" dt="2023-05-12T18:51:37.774" v="33" actId="1076"/>
          <ac:picMkLst>
            <pc:docMk/>
            <pc:sldMk cId="674116701" sldId="357"/>
            <ac:picMk id="157" creationId="{00000000-0000-0000-0000-000000000000}"/>
          </ac:picMkLst>
        </pc:picChg>
      </pc:sldChg>
      <pc:sldChg chg="modNotesTx">
        <pc:chgData name="Szawiola, Alison" userId="122cdc3e-0be4-40f6-97b3-cdce0694a0c5" providerId="ADAL" clId="{1270A5D7-BC8A-4686-AB8B-5B63019BFD84}" dt="2023-05-12T18:50:21.070" v="18" actId="20577"/>
        <pc:sldMkLst>
          <pc:docMk/>
          <pc:sldMk cId="2814734070" sldId="526"/>
        </pc:sldMkLst>
      </pc:sldChg>
      <pc:sldChg chg="modNotesTx">
        <pc:chgData name="Szawiola, Alison" userId="122cdc3e-0be4-40f6-97b3-cdce0694a0c5" providerId="ADAL" clId="{1270A5D7-BC8A-4686-AB8B-5B63019BFD84}" dt="2023-05-12T19:07:16.208" v="51" actId="20577"/>
        <pc:sldMkLst>
          <pc:docMk/>
          <pc:sldMk cId="3056502181" sldId="5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MCLD%20Final%20Analysis%20-%20June%202022.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MCLD%20Final%20Analysis%20-%20June%202022.xlsx" TargetMode="External"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xoLQ3qkh0w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iki.gccollab.ca/MCLD-DLCP"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dershiptribe.com/blog/characteristics-of-an-agile-tea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instituteformindfulleadership.org/defini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myssc-monspc.ssc-spc.gc.ca/en/theacademy/my-faculties/faculty-behavioral-competencie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myssc-monspc.ssc-spc.gc.ca/en/theacademy/my-faculties/faculty-behavioral-competencies/learning-solutions-providers/core-competenci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6.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xoLQ3qkh0w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Prepping: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3"/>
              </a:rPr>
              <a:t>https://www.youtube.com/watch?v=xoLQ3qkh0w0</a:t>
            </a:r>
            <a:endParaRPr lang="en-CA"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smtClean="0"/>
              <a:t>Slido</a:t>
            </a:r>
            <a:r>
              <a:rPr lang="fr-CA" sz="1200" baseline="0" dirty="0" smtClean="0"/>
              <a:t> </a:t>
            </a:r>
            <a:r>
              <a:rPr lang="fr-CA" sz="1200" dirty="0" err="1" smtClean="0"/>
              <a:t>Slido</a:t>
            </a:r>
            <a:r>
              <a:rPr lang="fr-CA" sz="1200" baseline="0" dirty="0" smtClean="0"/>
              <a:t> https://app.sli.do/event/4u67KprDRdy8VCbhvSt23n</a:t>
            </a:r>
            <a:br>
              <a:rPr lang="fr-CA" sz="1200" baseline="0" dirty="0" smtClean="0"/>
            </a:br>
            <a:r>
              <a:rPr lang="fr-CA" sz="1200" baseline="0" dirty="0" smtClean="0"/>
              <a:t>code # </a:t>
            </a:r>
            <a:r>
              <a:rPr lang="fr-CA" sz="1200" baseline="0" dirty="0" err="1" smtClean="0"/>
              <a:t>imcl</a:t>
            </a:r>
            <a:endParaRPr lang="fr-CA"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u="none" dirty="0" smtClean="0">
                <a:hlinkClick r:id="rId4"/>
              </a:rPr>
              <a:t>https://wiki.gccollab.ca/MCLD-DLCP</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Alejandro</a:t>
            </a:r>
            <a:r>
              <a:rPr lang="en-US" sz="1200" dirty="0"/>
              <a:t>:</a:t>
            </a:r>
          </a:p>
          <a:p>
            <a:pPr marL="171450" lvl="0" indent="-171450">
              <a:spcAft>
                <a:spcPts val="600"/>
              </a:spcAft>
              <a:buFont typeface="Arial" panose="020B0604020202020204" pitchFamily="34" charset="0"/>
              <a:buChar char="•"/>
            </a:pPr>
            <a:r>
              <a:rPr lang="en-US" sz="1200" baseline="0" dirty="0"/>
              <a:t>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66614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r>
              <a:rPr lang="en-US" sz="1200" kern="1200" dirty="0" smtClean="0">
                <a:solidFill>
                  <a:schemeClr val="tx1"/>
                </a:solidFill>
                <a:effectLst/>
                <a:latin typeface="+mn-lt"/>
                <a:ea typeface="+mn-ea"/>
                <a:cs typeface="+mn-cs"/>
              </a:rPr>
              <a:t>For leaders trying to bring forward an </a:t>
            </a:r>
            <a:r>
              <a:rPr lang="en-US" sz="1200" u="sng" kern="1200" dirty="0" smtClean="0">
                <a:solidFill>
                  <a:schemeClr val="tx1"/>
                </a:solidFill>
                <a:effectLst/>
                <a:latin typeface="+mn-lt"/>
                <a:ea typeface="+mn-ea"/>
                <a:cs typeface="+mn-cs"/>
                <a:hlinkClick r:id="rId3"/>
              </a:rPr>
              <a:t>Agile team</a:t>
            </a:r>
            <a:r>
              <a:rPr lang="en-US" sz="1200" kern="1200" dirty="0" smtClean="0">
                <a:solidFill>
                  <a:schemeClr val="tx1"/>
                </a:solidFill>
                <a:effectLst/>
                <a:latin typeface="+mn-lt"/>
                <a:ea typeface="+mn-ea"/>
                <a:cs typeface="+mn-cs"/>
              </a:rPr>
              <a:t>, a few points of concern go a long way in creating their team’s ideal traits and characteristics.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Purpose – focusing on goals</a:t>
            </a:r>
          </a:p>
          <a:p>
            <a:r>
              <a:rPr lang="en-CA" sz="1200" kern="1200" dirty="0" smtClean="0">
                <a:solidFill>
                  <a:schemeClr val="tx1"/>
                </a:solidFill>
                <a:effectLst/>
                <a:latin typeface="+mn-lt"/>
                <a:ea typeface="+mn-ea"/>
                <a:cs typeface="+mn-cs"/>
              </a:rPr>
              <a:t>Transparency – sharing information and brainstorming ideas</a:t>
            </a:r>
          </a:p>
          <a:p>
            <a:r>
              <a:rPr lang="en-CA" sz="1200" kern="1200" dirty="0" smtClean="0">
                <a:solidFill>
                  <a:schemeClr val="tx1"/>
                </a:solidFill>
                <a:effectLst/>
                <a:latin typeface="+mn-lt"/>
                <a:ea typeface="+mn-ea"/>
                <a:cs typeface="+mn-cs"/>
              </a:rPr>
              <a:t>Stronger Communication – positive interaction without obstacles to behaviour – quickly resolve problems with effective interaction</a:t>
            </a:r>
          </a:p>
          <a:p>
            <a:r>
              <a:rPr lang="en-CA" sz="1200" kern="1200" dirty="0" smtClean="0">
                <a:solidFill>
                  <a:schemeClr val="tx1"/>
                </a:solidFill>
                <a:effectLst/>
                <a:latin typeface="+mn-lt"/>
                <a:ea typeface="+mn-ea"/>
                <a:cs typeface="+mn-cs"/>
              </a:rPr>
              <a:t>Faith – trust in each other which brings cohesion and confidence in each other</a:t>
            </a:r>
          </a:p>
          <a:p>
            <a:r>
              <a:rPr lang="en-CA" sz="1200" kern="1200" dirty="0" smtClean="0">
                <a:solidFill>
                  <a:schemeClr val="tx1"/>
                </a:solidFill>
                <a:effectLst/>
                <a:latin typeface="+mn-lt"/>
                <a:ea typeface="+mn-ea"/>
                <a:cs typeface="+mn-cs"/>
              </a:rPr>
              <a:t>Consistent Upgrade – continuous solution-finding cycle</a:t>
            </a: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smtClean="0"/>
          </a:p>
          <a:p>
            <a:r>
              <a:rPr lang="en-CA" dirty="0" smtClean="0"/>
              <a:t>https://leadershiptribe.com/blog/how-mindfulness-enables-agile-leadership#:~:text=Mindfulness%20helps%20an%20Agile%20leader%20to%20create%20a,each%20other%20in%20times%20of%20change%20and%20stress.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100593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CA" dirty="0" smtClean="0"/>
              <a:t>Alejandro:</a:t>
            </a:r>
          </a:p>
          <a:p>
            <a:pPr defTabSz="933237">
              <a:defRPr/>
            </a:pPr>
            <a:endParaRPr lang="en-CA" dirty="0" smtClean="0"/>
          </a:p>
          <a:p>
            <a:pPr defTabSz="933237">
              <a:defRPr/>
            </a:pPr>
            <a:r>
              <a:rPr lang="en-CA" dirty="0" smtClean="0"/>
              <a:t>Mindful Leaders have the following skills: and what you cultivate by</a:t>
            </a:r>
            <a:r>
              <a:rPr lang="en-CA" baseline="0" dirty="0" smtClean="0"/>
              <a:t> a mindfulness practice*</a:t>
            </a:r>
            <a:endParaRPr lang="en-CA" dirty="0" smtClean="0"/>
          </a:p>
          <a:p>
            <a:pPr lvl="1"/>
            <a:r>
              <a:rPr lang="en-US" dirty="0" smtClean="0"/>
              <a:t>Focus – Focus of attention: by training the mind to focus on a specific objective.</a:t>
            </a:r>
          </a:p>
          <a:p>
            <a:pPr lvl="1"/>
            <a:r>
              <a:rPr lang="en-US" dirty="0" smtClean="0"/>
              <a:t>Clarity – Self awareness and Emotional Intelligence: by helping the mind to notice the body’s reactions clearer.</a:t>
            </a:r>
          </a:p>
          <a:p>
            <a:pPr lvl="1"/>
            <a:r>
              <a:rPr lang="en-US" dirty="0" smtClean="0"/>
              <a:t>Creativity – Innovation and Decision making: by quieting the mind and allowing the creativity to rise and the decision to occur.</a:t>
            </a:r>
          </a:p>
          <a:p>
            <a:pPr lvl="1"/>
            <a:r>
              <a:rPr lang="en-US" dirty="0" smtClean="0"/>
              <a:t>Compassion in the service of others –by being in presence</a:t>
            </a:r>
            <a:r>
              <a:rPr lang="en-US" baseline="0" dirty="0" smtClean="0"/>
              <a:t> and </a:t>
            </a:r>
            <a:r>
              <a:rPr lang="en-US" dirty="0" smtClean="0"/>
              <a:t>deep listening to others.</a:t>
            </a:r>
          </a:p>
          <a:p>
            <a:pPr lvl="0"/>
            <a:r>
              <a:rPr lang="en-US" sz="1200" dirty="0" smtClean="0"/>
              <a:t> - Adapted from </a:t>
            </a:r>
            <a:r>
              <a:rPr lang="en-US" sz="1200" dirty="0" smtClean="0">
                <a:hlinkClick r:id="rId3"/>
              </a:rPr>
              <a:t>http://instituteformindfulleadership.org/definitions/</a:t>
            </a:r>
            <a:r>
              <a:rPr lang="en-US" sz="1200" dirty="0" smtClean="0"/>
              <a:t> </a:t>
            </a:r>
            <a:endParaRPr lang="en-US" dirty="0" smtClean="0"/>
          </a:p>
          <a:p>
            <a:endParaRPr lang="en-CA" dirty="0" smtClean="0"/>
          </a:p>
          <a:p>
            <a:pPr fontAlgn="base"/>
            <a:r>
              <a:rPr lang="en-US" sz="1200" b="0" i="0" kern="1200" dirty="0" smtClean="0">
                <a:solidFill>
                  <a:schemeClr val="tx1"/>
                </a:solidFill>
                <a:latin typeface="+mn-lt"/>
                <a:ea typeface="+mn-ea"/>
                <a:cs typeface="+mn-cs"/>
              </a:rPr>
              <a:t>*Those</a:t>
            </a:r>
            <a:r>
              <a:rPr lang="en-US" sz="1200" b="0" i="0" kern="1200" baseline="0" dirty="0" smtClean="0">
                <a:solidFill>
                  <a:schemeClr val="tx1"/>
                </a:solidFill>
                <a:latin typeface="+mn-lt"/>
                <a:ea typeface="+mn-ea"/>
                <a:cs typeface="+mn-cs"/>
              </a:rPr>
              <a:t> who have a</a:t>
            </a:r>
            <a:r>
              <a:rPr lang="en-US" sz="1200" b="0" i="0" kern="1200" dirty="0" smtClean="0">
                <a:solidFill>
                  <a:schemeClr val="tx1"/>
                </a:solidFill>
                <a:latin typeface="+mn-lt"/>
                <a:ea typeface="+mn-ea"/>
                <a:cs typeface="+mn-cs"/>
              </a:rPr>
              <a:t> mindfulness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practice have been linked with:</a:t>
            </a:r>
          </a:p>
          <a:p>
            <a:pPr lvl="1" fontAlgn="base">
              <a:buFont typeface="Arial" pitchFamily="34" charset="0"/>
              <a:buChar char="•"/>
            </a:pPr>
            <a:r>
              <a:rPr lang="en-US" sz="1200" b="0" i="0" kern="1200" dirty="0" smtClean="0">
                <a:solidFill>
                  <a:schemeClr val="tx1"/>
                </a:solidFill>
                <a:latin typeface="+mn-lt"/>
                <a:ea typeface="+mn-ea"/>
                <a:cs typeface="+mn-cs"/>
              </a:rPr>
              <a:t> Increased attention</a:t>
            </a:r>
          </a:p>
          <a:p>
            <a:pPr lvl="1" fontAlgn="base">
              <a:buFont typeface="Arial" pitchFamily="34" charset="0"/>
              <a:buChar char="•"/>
            </a:pPr>
            <a:r>
              <a:rPr lang="en-US" sz="1200" b="0" i="0" kern="1200" dirty="0" smtClean="0">
                <a:solidFill>
                  <a:schemeClr val="tx1"/>
                </a:solidFill>
                <a:latin typeface="+mn-lt"/>
                <a:ea typeface="+mn-ea"/>
                <a:cs typeface="+mn-cs"/>
              </a:rPr>
              <a:t> Improved emotional intelligence</a:t>
            </a:r>
          </a:p>
          <a:p>
            <a:pPr lvl="1" fontAlgn="base">
              <a:buFont typeface="Arial" pitchFamily="34" charset="0"/>
              <a:buChar char="•"/>
            </a:pPr>
            <a:r>
              <a:rPr lang="en-US" sz="1200" b="0" i="0" kern="1200" dirty="0" smtClean="0">
                <a:solidFill>
                  <a:schemeClr val="tx1"/>
                </a:solidFill>
                <a:latin typeface="+mn-lt"/>
                <a:ea typeface="+mn-ea"/>
                <a:cs typeface="+mn-cs"/>
              </a:rPr>
              <a:t> Stronger resilience</a:t>
            </a:r>
          </a:p>
          <a:p>
            <a:pPr lvl="1" fontAlgn="base">
              <a:buFont typeface="Arial" pitchFamily="34" charset="0"/>
              <a:buChar char="•"/>
            </a:pPr>
            <a:r>
              <a:rPr lang="en-US" sz="1200" b="0" i="0" kern="1200" dirty="0" smtClean="0">
                <a:solidFill>
                  <a:schemeClr val="tx1"/>
                </a:solidFill>
                <a:latin typeface="+mn-lt"/>
                <a:ea typeface="+mn-ea"/>
                <a:cs typeface="+mn-cs"/>
              </a:rPr>
              <a:t> Enhanced strategic decision making</a:t>
            </a:r>
          </a:p>
          <a:p>
            <a:pPr lvl="1" fontAlgn="base">
              <a:buFont typeface="Arial" pitchFamily="34" charset="0"/>
              <a:buChar char="•"/>
            </a:pPr>
            <a:r>
              <a:rPr lang="en-US" sz="1200" b="0" i="0" kern="1200" dirty="0" smtClean="0">
                <a:solidFill>
                  <a:schemeClr val="tx1"/>
                </a:solidFill>
                <a:latin typeface="+mn-lt"/>
                <a:ea typeface="+mn-ea"/>
                <a:cs typeface="+mn-cs"/>
              </a:rPr>
              <a:t> Increased ethical decision making</a:t>
            </a:r>
          </a:p>
          <a:p>
            <a:pPr lvl="1" fontAlgn="base">
              <a:buFont typeface="Arial" pitchFamily="34" charset="0"/>
              <a:buChar char="•"/>
            </a:pPr>
            <a:r>
              <a:rPr lang="en-US" sz="1200" b="0" i="0" kern="1200" dirty="0" smtClean="0">
                <a:solidFill>
                  <a:schemeClr val="tx1"/>
                </a:solidFill>
                <a:latin typeface="+mn-lt"/>
                <a:ea typeface="+mn-ea"/>
                <a:cs typeface="+mn-cs"/>
              </a:rPr>
              <a:t> Increased creativity</a:t>
            </a:r>
          </a:p>
          <a:p>
            <a:r>
              <a:rPr lang="en-US" dirty="0" smtClean="0"/>
              <a:t>http://www.hrzone.com/perform/people/the-science-of-mindfulness-for-leaders#.VcSEic0IUYg.linkedin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214745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CA" dirty="0" smtClean="0"/>
              <a:t>Alejandro:</a:t>
            </a:r>
          </a:p>
          <a:p>
            <a:pPr marL="342900" lvl="0" indent="-342900">
              <a:buFont typeface="Symbol" panose="05050102010706020507" pitchFamily="18" charset="2"/>
              <a:buChar char=""/>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Those 4 key skills are the aim of the program, which we’ll chat a bit more later… and it also has a positive impact on well-being and resiliency</a:t>
            </a:r>
          </a:p>
          <a:p>
            <a:pPr marL="0" lvl="0" indent="0">
              <a:buFont typeface="Symbol" panose="05050102010706020507" pitchFamily="18" charset="2"/>
              <a:buNone/>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are </a:t>
            </a:r>
            <a:r>
              <a:rPr lang="en-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46061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33142" rtl="0" eaLnBrk="1" fontAlgn="auto" latinLnBrk="0" hangingPunct="1">
              <a:lnSpc>
                <a:spcPct val="100000"/>
              </a:lnSpc>
              <a:spcBef>
                <a:spcPts val="0"/>
              </a:spcBef>
              <a:spcAft>
                <a:spcPts val="0"/>
              </a:spcAft>
              <a:buClrTx/>
              <a:buSzTx/>
              <a:buFontTx/>
              <a:buNone/>
              <a:tabLst/>
              <a:defRPr/>
            </a:pPr>
            <a:r>
              <a:rPr lang="en-CA" sz="1100" dirty="0" smtClean="0"/>
              <a:t>Alejandro:</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dirty="0" smtClean="0"/>
              <a:t>In </a:t>
            </a:r>
            <a:r>
              <a:rPr lang="en-US" sz="1100" b="0" dirty="0"/>
              <a:t>the following table, we have the </a:t>
            </a:r>
            <a:r>
              <a:rPr lang="en-US" sz="1600" b="0" i="0" dirty="0">
                <a:solidFill>
                  <a:srgbClr val="333333"/>
                </a:solidFill>
                <a:effectLst/>
                <a:latin typeface="Lato" panose="020F0502020204030203" pitchFamily="34" charset="0"/>
              </a:rPr>
              <a:t>Key Leadership Competency profile from TBS on the left column, and on the top row we have the Mindful Change Leadership skills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This table indicates which competencies is supported by which skill</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in the case of the “Create Vision and Strategy” competency is supported primarily by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“Mobilize people” competency is supported by Focus,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(click) and so on and so forth</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Now, you may think, well, actually all of the competencies are supported by all of the skills, in a sense yes, the table indicates the skill most predominant or directly related to the competency.</a:t>
            </a:r>
            <a:endParaRPr lang="en-US" sz="1100" dirty="0"/>
          </a:p>
          <a:p>
            <a:pPr defTabSz="933142">
              <a:defRPr/>
            </a:pPr>
            <a:endParaRPr lang="en-US" sz="1100" dirty="0"/>
          </a:p>
          <a:p>
            <a:pPr defTabSz="933142">
              <a:defRPr/>
            </a:pPr>
            <a:r>
              <a:rPr lang="en-US" sz="1100" dirty="0"/>
              <a:t>Resources…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1" i="0" dirty="0">
                <a:solidFill>
                  <a:srgbClr val="333333"/>
                </a:solidFill>
                <a:effectLst/>
                <a:latin typeface="Lato" panose="020F0502020204030203" pitchFamily="34" charset="0"/>
              </a:rPr>
              <a:t>Key Leadership Competency profile and examples of effective and ineffective </a:t>
            </a:r>
            <a:r>
              <a:rPr lang="en-US" sz="1600" b="1" i="0" dirty="0" err="1">
                <a:solidFill>
                  <a:srgbClr val="333333"/>
                </a:solidFill>
                <a:effectLst/>
                <a:latin typeface="Lato" panose="020F0502020204030203" pitchFamily="34" charset="0"/>
              </a:rPr>
              <a:t>behaviours</a:t>
            </a:r>
            <a:r>
              <a:rPr lang="en-US" sz="1600" b="1" i="0" dirty="0">
                <a:solidFill>
                  <a:srgbClr val="333333"/>
                </a:solidFill>
                <a:effectLst/>
                <a:latin typeface="Lato" panose="020F0502020204030203" pitchFamily="34" charset="0"/>
              </a:rPr>
              <a:t>…</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From: https://www.canada.ca/en/treasury-board-secretariat/services/professional-development/key-leadership-competency-profile/examples-effective-ineffective-behaviours.html</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74567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3237">
              <a:defRPr/>
            </a:pPr>
            <a:r>
              <a:rPr lang="en-CA" dirty="0" smtClean="0"/>
              <a:t>Ginette:</a:t>
            </a:r>
          </a:p>
          <a:p>
            <a:r>
              <a:rPr lang="en-CA" dirty="0" smtClean="0"/>
              <a:t>Let’s start by doing the following...</a:t>
            </a:r>
          </a:p>
          <a:p>
            <a:pPr marL="628650" lvl="1" indent="-171450">
              <a:buFont typeface="Arial" panose="020B0604020202020204" pitchFamily="34" charset="0"/>
              <a:buChar char="•"/>
            </a:pPr>
            <a:r>
              <a:rPr lang="en-CA" dirty="0" smtClean="0"/>
              <a:t>Sit as comfortable as possible in a straight position</a:t>
            </a:r>
          </a:p>
          <a:p>
            <a:pPr marL="628650" lvl="1" indent="-171450">
              <a:buFont typeface="Arial" panose="020B0604020202020204" pitchFamily="34" charset="0"/>
              <a:buChar char="•"/>
            </a:pPr>
            <a:r>
              <a:rPr lang="en-CA" dirty="0" smtClean="0"/>
              <a:t>It helps if you close or semi-close your eyes</a:t>
            </a:r>
          </a:p>
          <a:p>
            <a:pPr marL="628650" lvl="1" indent="-171450">
              <a:buFont typeface="Arial" panose="020B0604020202020204" pitchFamily="34" charset="0"/>
              <a:buChar char="•"/>
            </a:pPr>
            <a:r>
              <a:rPr lang="en-CA" dirty="0" smtClean="0"/>
              <a:t>Let’s not worry about time</a:t>
            </a:r>
          </a:p>
          <a:p>
            <a:pPr marL="628650" lvl="1" indent="-171450">
              <a:buFont typeface="Arial" panose="020B0604020202020204" pitchFamily="34" charset="0"/>
              <a:buChar char="•"/>
            </a:pPr>
            <a:r>
              <a:rPr lang="en-CA" dirty="0" smtClean="0"/>
              <a:t>And take a minute, only a minute...</a:t>
            </a:r>
          </a:p>
          <a:p>
            <a:pPr marL="628650" lvl="1" indent="-171450">
              <a:buFont typeface="Arial" panose="020B0604020202020204" pitchFamily="34" charset="0"/>
              <a:buChar char="•"/>
            </a:pPr>
            <a:r>
              <a:rPr lang="en-CA" dirty="0" smtClean="0"/>
              <a:t>To breathe, just to breathe</a:t>
            </a:r>
          </a:p>
          <a:p>
            <a:pPr marL="628650" lvl="1" indent="-171450">
              <a:buFont typeface="Arial" panose="020B0604020202020204" pitchFamily="34" charset="0"/>
              <a:buChar char="•"/>
            </a:pPr>
            <a:r>
              <a:rPr lang="en-CA" dirty="0" smtClean="0"/>
              <a:t>That simple</a:t>
            </a:r>
          </a:p>
          <a:p>
            <a:pPr marL="628650" lvl="1" indent="-171450">
              <a:buFont typeface="Arial" panose="020B0604020202020204" pitchFamily="34" charset="0"/>
              <a:buChar char="•"/>
            </a:pPr>
            <a:endParaRPr lang="en-CA" dirty="0" smtClean="0"/>
          </a:p>
          <a:p>
            <a:pPr marL="628650" lvl="1" indent="-171450">
              <a:buFont typeface="Arial" panose="020B0604020202020204" pitchFamily="34" charset="0"/>
              <a:buChar char="•"/>
            </a:pPr>
            <a:r>
              <a:rPr lang="en-CA" dirty="0" smtClean="0"/>
              <a:t>inhale</a:t>
            </a:r>
          </a:p>
          <a:p>
            <a:pPr marL="628650" lvl="1" indent="-171450">
              <a:buFont typeface="Arial" panose="020B0604020202020204" pitchFamily="34" charset="0"/>
              <a:buChar char="•"/>
            </a:pPr>
            <a:r>
              <a:rPr lang="en-CA" dirty="0" smtClean="0"/>
              <a:t>exhale</a:t>
            </a:r>
          </a:p>
          <a:p>
            <a:pPr marL="628650" lvl="1" indent="-171450">
              <a:buFont typeface="Arial" panose="020B0604020202020204" pitchFamily="34" charset="0"/>
              <a:buChar char="•"/>
            </a:pPr>
            <a:r>
              <a:rPr lang="en-CA" dirty="0" smtClean="0"/>
              <a:t>If at any point your mind wanders, be kind to yourself, acknowledge the thought, let it be, and bring your attention back to the object of your attention, which is your breathing .</a:t>
            </a:r>
          </a:p>
          <a:p>
            <a:pPr marL="628650" lvl="1" indent="-171450">
              <a:buFont typeface="Arial" panose="020B0604020202020204" pitchFamily="34" charset="0"/>
              <a:buChar char="•"/>
            </a:pPr>
            <a:r>
              <a:rPr lang="en-CA" dirty="0" smtClean="0"/>
              <a:t>inhale</a:t>
            </a:r>
          </a:p>
          <a:p>
            <a:pPr marL="628650" lvl="1" indent="-171450">
              <a:buFont typeface="Arial" panose="020B0604020202020204" pitchFamily="34" charset="0"/>
              <a:buChar char="•"/>
            </a:pPr>
            <a:r>
              <a:rPr lang="en-CA" dirty="0" smtClean="0"/>
              <a:t>exhale</a:t>
            </a:r>
          </a:p>
          <a:p>
            <a:pPr marL="171450" indent="-171450" defTabSz="933237">
              <a:buFont typeface="Arial" panose="020B0604020202020204" pitchFamily="34" charset="0"/>
              <a:buChar char="•"/>
              <a:defRPr/>
            </a:pPr>
            <a:endParaRPr lang="fr-CA" dirty="0" smtClean="0"/>
          </a:p>
          <a:p>
            <a:pPr marL="628650" lvl="1" indent="-171450">
              <a:buFont typeface="Arial" panose="020B0604020202020204" pitchFamily="34" charset="0"/>
              <a:buChar char="•"/>
            </a:pPr>
            <a:r>
              <a:rPr lang="en-CA" dirty="0" smtClean="0"/>
              <a:t>Just continue breathing</a:t>
            </a:r>
          </a:p>
          <a:p>
            <a:pPr marL="628650" lvl="1" indent="-171450">
              <a:buFont typeface="Arial" panose="020B0604020202020204" pitchFamily="34" charset="0"/>
              <a:buChar char="•"/>
            </a:pPr>
            <a:r>
              <a:rPr lang="en-CA" dirty="0" smtClean="0"/>
              <a:t>I’ll let you know when the time is over.</a:t>
            </a:r>
          </a:p>
          <a:p>
            <a:pPr defTabSz="933237">
              <a:defRPr/>
            </a:pPr>
            <a:endParaRPr lang="en-CA" dirty="0" smtClean="0"/>
          </a:p>
          <a:p>
            <a:pPr defTabSz="933237">
              <a:defRPr/>
            </a:pPr>
            <a:r>
              <a:rPr lang="en-CA" dirty="0" smtClean="0"/>
              <a:t>Feedback on the exercise: if we can have 2 or 3 people sharing how the exercise went for you... please open your microphones or raise your hand.</a:t>
            </a:r>
          </a:p>
          <a:p>
            <a:pPr defTabSz="933237">
              <a:defRPr/>
            </a:pPr>
            <a:r>
              <a:rPr lang="en-CA" dirty="0" smtClean="0"/>
              <a:t>You can also use the chat space to describe what you noticed.</a:t>
            </a:r>
          </a:p>
          <a:p>
            <a:pPr defTabSz="933237">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r>
              <a:rPr lang="en-CA" dirty="0" smtClean="0"/>
              <a:t>Noticing</a:t>
            </a:r>
            <a:r>
              <a:rPr lang="en-CA" baseline="0" dirty="0" smtClean="0"/>
              <a:t> is very important in the practice of Mindfulness.</a:t>
            </a:r>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28341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Ginette: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anose="020F0502020204030204" pitchFamily="34" charset="0"/>
                <a:ea typeface="Times New Roman" panose="02020603050405020304" pitchFamily="18" charset="0"/>
                <a:cs typeface="Times New Roman" panose="02020603050405020304" pitchFamily="18" charset="0"/>
              </a:rPr>
              <a:t>The Main Goal of the MCLD Program i</a:t>
            </a:r>
            <a:r>
              <a:rPr lang="en-US" sz="1200" dirty="0" smtClean="0">
                <a:latin typeface="Calibri" panose="020F0502020204030204" pitchFamily="34" charset="0"/>
                <a:ea typeface="Calibri" panose="020F0502020204030204" pitchFamily="34" charset="0"/>
                <a:cs typeface="Times New Roman" panose="02020603050405020304" pitchFamily="18" charset="0"/>
              </a:rPr>
              <a:t>s to increase self-awareness by </a:t>
            </a:r>
            <a:r>
              <a:rPr lang="en-US" sz="1200" dirty="0" smtClean="0">
                <a:latin typeface="Calibri" panose="020F0502020204030204" pitchFamily="34" charset="0"/>
                <a:cs typeface="Times New Roman" panose="02020603050405020304" pitchFamily="18" charset="0"/>
              </a:rPr>
              <a:t>developing key skills: </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Focus</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Clarity</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Creativity</a:t>
            </a:r>
          </a:p>
          <a:p>
            <a:pPr marL="171450" indent="-171450" eaLnBrk="0" fontAlgn="base" hangingPunct="0">
              <a:spcBef>
                <a:spcPct val="0"/>
              </a:spcBef>
              <a:spcAft>
                <a:spcPct val="37000"/>
              </a:spcAft>
              <a:buFont typeface="Arial" panose="020B0604020202020204" pitchFamily="34" charset="0"/>
              <a:buChar char="•"/>
              <a:tabLst>
                <a:tab pos="4286250" algn="l"/>
              </a:tabLst>
            </a:pPr>
            <a:r>
              <a:rPr lang="en-US" sz="1200" dirty="0" smtClean="0">
                <a:latin typeface="Calibri" panose="020F0502020204030204" pitchFamily="34" charset="0"/>
                <a:cs typeface="Times New Roman" panose="02020603050405020304" pitchFamily="18" charset="0"/>
              </a:rPr>
              <a:t>Compassion in the service of others</a:t>
            </a:r>
          </a:p>
          <a:p>
            <a:pPr marL="0" indent="0">
              <a:buNone/>
            </a:pPr>
            <a:r>
              <a:rPr lang="en-US" sz="1200" dirty="0" smtClean="0">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152724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smtClean="0"/>
              <a:t>Ginette: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smtClean="0"/>
          </a:p>
          <a:p>
            <a:pPr lvl="0"/>
            <a:r>
              <a:rPr lang="en-US" smtClean="0"/>
              <a:t>The </a:t>
            </a:r>
            <a:r>
              <a:rPr lang="en-US" dirty="0"/>
              <a:t>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16</a:t>
            </a:fld>
            <a:endParaRPr lang="en-CA"/>
          </a:p>
        </p:txBody>
      </p:sp>
    </p:spTree>
    <p:extLst>
      <p:ext uri="{BB962C8B-B14F-4D97-AF65-F5344CB8AC3E}">
        <p14:creationId xmlns:p14="http://schemas.microsoft.com/office/powerpoint/2010/main" val="2990946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Alejandro</a:t>
            </a:r>
            <a:r>
              <a:rPr lang="en-US" sz="1400" i="1" dirty="0" smtClean="0"/>
              <a:t>:</a:t>
            </a:r>
          </a:p>
          <a:p>
            <a:pPr lvl="0"/>
            <a:endParaRPr lang="en-US" sz="1400" i="1" kern="1200" dirty="0" smtClean="0">
              <a:solidFill>
                <a:schemeClr val="tx1"/>
              </a:solidFill>
              <a:effectLst/>
              <a:latin typeface="Arial" charset="0"/>
              <a:ea typeface="+mn-ea"/>
              <a:cs typeface="+mn-cs"/>
            </a:endParaRPr>
          </a:p>
          <a:p>
            <a:pPr lvl="0"/>
            <a:r>
              <a:rPr lang="en-CA" sz="1400" kern="1200" dirty="0" smtClean="0">
                <a:solidFill>
                  <a:schemeClr val="tx1"/>
                </a:solidFill>
                <a:effectLst/>
                <a:latin typeface="Arial" charset="0"/>
                <a:ea typeface="+mn-ea"/>
                <a:cs typeface="+mn-cs"/>
              </a:rPr>
              <a:t>Participants </a:t>
            </a:r>
            <a:r>
              <a:rPr lang="en-CA" sz="1400" kern="1200" dirty="0">
                <a:solidFill>
                  <a:schemeClr val="tx1"/>
                </a:solidFill>
                <a:effectLst/>
                <a:latin typeface="Arial" charset="0"/>
                <a:ea typeface="+mn-ea"/>
                <a:cs typeface="+mn-cs"/>
              </a:rPr>
              <a:t>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130 participants completed the program, </a:t>
            </a:r>
            <a:r>
              <a:rPr lang="en-CA" sz="1400" kern="1200" baseline="0" noProof="0" dirty="0">
                <a:solidFill>
                  <a:schemeClr val="tx1"/>
                </a:solidFill>
                <a:effectLst/>
                <a:latin typeface="Arial" charset="0"/>
                <a:ea typeface="+mn-ea"/>
                <a:cs typeface="+mn-cs"/>
              </a:rPr>
              <a:t>we received 99 final assessments (76%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17</a:t>
            </a:fld>
            <a:endParaRPr lang="en-CA"/>
          </a:p>
        </p:txBody>
      </p:sp>
    </p:spTree>
    <p:extLst>
      <p:ext uri="{BB962C8B-B14F-4D97-AF65-F5344CB8AC3E}">
        <p14:creationId xmlns:p14="http://schemas.microsoft.com/office/powerpoint/2010/main" val="3814323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Alejandro</a:t>
            </a:r>
            <a:r>
              <a:rPr lang="en-US" sz="1200" i="1"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err="1" smtClean="0">
                <a:solidFill>
                  <a:schemeClr val="tx1"/>
                </a:solidFill>
                <a:effectLst/>
                <a:latin typeface="Arial" charset="0"/>
                <a:ea typeface="+mn-ea"/>
                <a:cs typeface="+mn-cs"/>
              </a:rPr>
              <a:t>From</a:t>
            </a:r>
            <a:r>
              <a:rPr lang="fr-CA" sz="1200" kern="1200" dirty="0" smtClean="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18</a:t>
            </a:fld>
            <a:endParaRPr lang="en-CA"/>
          </a:p>
        </p:txBody>
      </p:sp>
    </p:spTree>
    <p:extLst>
      <p:ext uri="{BB962C8B-B14F-4D97-AF65-F5344CB8AC3E}">
        <p14:creationId xmlns:p14="http://schemas.microsoft.com/office/powerpoint/2010/main" val="1023992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19</a:t>
            </a:fld>
            <a:endParaRPr lang="en-CA"/>
          </a:p>
        </p:txBody>
      </p:sp>
    </p:spTree>
    <p:extLst>
      <p:ext uri="{BB962C8B-B14F-4D97-AF65-F5344CB8AC3E}">
        <p14:creationId xmlns:p14="http://schemas.microsoft.com/office/powerpoint/2010/main" val="159503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en-US" sz="1200" dirty="0" smtClean="0"/>
              <a:t>Alejandro:</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fr-CA" sz="1200" baseline="-25000" dirty="0" smtClean="0">
                <a:latin typeface="+mn-lt"/>
              </a:rPr>
              <a:t>For </a:t>
            </a:r>
            <a:r>
              <a:rPr lang="fr-CA" sz="1200" baseline="-25000" dirty="0" err="1" smtClean="0">
                <a:latin typeface="+mn-lt"/>
              </a:rPr>
              <a:t>anonymous</a:t>
            </a:r>
            <a:r>
              <a:rPr lang="fr-CA" sz="1200" baseline="-25000" dirty="0" smtClean="0">
                <a:latin typeface="+mn-lt"/>
              </a:rPr>
              <a:t> </a:t>
            </a:r>
            <a:r>
              <a:rPr lang="fr-CA" sz="1200" baseline="-25000" dirty="0" err="1" smtClean="0">
                <a:latin typeface="+mn-lt"/>
              </a:rPr>
              <a:t>Q’s</a:t>
            </a:r>
            <a:r>
              <a:rPr lang="fr-CA" sz="1200" baseline="-25000" dirty="0" smtClean="0">
                <a:latin typeface="+mn-lt"/>
              </a:rPr>
              <a:t> and </a:t>
            </a:r>
            <a:r>
              <a:rPr lang="fr-CA" sz="1200" baseline="-25000" dirty="0" err="1" smtClean="0">
                <a:latin typeface="+mn-lt"/>
              </a:rPr>
              <a:t>level</a:t>
            </a:r>
            <a:r>
              <a:rPr lang="fr-CA" sz="1200" baseline="-25000" dirty="0" smtClean="0">
                <a:latin typeface="+mn-lt"/>
              </a:rPr>
              <a:t> of </a:t>
            </a:r>
            <a:r>
              <a:rPr lang="fr-CA" sz="1200" baseline="-25000" dirty="0" err="1" smtClean="0">
                <a:latin typeface="+mn-lt"/>
              </a:rPr>
              <a:t>comfort</a:t>
            </a:r>
            <a:r>
              <a:rPr lang="fr-CA" sz="1200" baseline="-25000" dirty="0" smtClean="0">
                <a:latin typeface="+mn-lt"/>
              </a:rPr>
              <a:t> &amp; </a:t>
            </a:r>
            <a:r>
              <a:rPr lang="fr-CA" sz="1200" baseline="-25000" dirty="0" err="1" smtClean="0">
                <a:latin typeface="+mn-lt"/>
              </a:rPr>
              <a:t>learned</a:t>
            </a:r>
            <a:r>
              <a:rPr lang="fr-CA" sz="1200" baseline="-25000" dirty="0" smtClean="0">
                <a:latin typeface="+mn-lt"/>
              </a:rPr>
              <a:t> </a:t>
            </a:r>
            <a:r>
              <a:rPr lang="fr-CA" sz="1200" baseline="-25000" dirty="0" err="1" smtClean="0">
                <a:latin typeface="+mn-lt"/>
              </a:rPr>
              <a:t>something</a:t>
            </a:r>
            <a:r>
              <a:rPr lang="fr-CA" sz="1200" baseline="-25000" dirty="0" smtClean="0">
                <a:latin typeface="+mn-lt"/>
              </a:rPr>
              <a:t>?</a:t>
            </a:r>
            <a:br>
              <a:rPr lang="fr-CA" sz="1200" baseline="-25000" dirty="0" smtClean="0">
                <a:latin typeface="+mn-lt"/>
              </a:rPr>
            </a:br>
            <a:r>
              <a:rPr lang="fr-CA" sz="1200" baseline="-25000" dirty="0" smtClean="0">
                <a:latin typeface="+mn-lt"/>
              </a:rPr>
              <a:t>https://app.sli.do/event/cnpYdpq5TGZMj5LC7HBHQp</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fr-CA" sz="1200" u="none" baseline="-25000" dirty="0" smtClean="0">
                <a:latin typeface="+mn-lt"/>
              </a:rPr>
              <a:t>Sli.do code: </a:t>
            </a:r>
            <a:r>
              <a:rPr lang="fr-CA" sz="1200" u="none" baseline="-25000" dirty="0" err="1" smtClean="0">
                <a:latin typeface="+mn-lt"/>
              </a:rPr>
              <a:t>mcld</a:t>
            </a:r>
            <a:endParaRPr lang="fr-CA" sz="1200" u="none" baseline="-25000" dirty="0" smtClean="0">
              <a:latin typeface="+mn-lt"/>
            </a:endParaRPr>
          </a:p>
          <a:p>
            <a:endParaRPr lang="fr-CA" sz="1200" baseline="-25000" dirty="0" smtClean="0">
              <a:latin typeface="+mn-l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u="none" baseline="-25000" dirty="0" smtClean="0">
                <a:latin typeface="+mn-lt"/>
                <a:hlinkClick r:id="rId3"/>
              </a:rPr>
              <a:t>https://wiki.gccollab.ca/MCLD-DLCP</a:t>
            </a:r>
            <a:r>
              <a:rPr lang="fr-CA" sz="1200" u="none" baseline="-25000" dirty="0" smtClean="0">
                <a:latin typeface="+mn-lt"/>
              </a:rPr>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aseline="-25000" dirty="0" smtClean="0">
                <a:latin typeface="+mn-lt"/>
              </a:rPr>
              <a:t>FAQ, </a:t>
            </a:r>
            <a:r>
              <a:rPr lang="fr-CA" sz="1200" baseline="-25000" dirty="0" err="1" smtClean="0">
                <a:latin typeface="+mn-lt"/>
              </a:rPr>
              <a:t>Details</a:t>
            </a:r>
            <a:r>
              <a:rPr lang="fr-CA" sz="1200" baseline="-25000" dirty="0" smtClean="0">
                <a:latin typeface="+mn-lt"/>
              </a:rPr>
              <a:t>, </a:t>
            </a:r>
            <a:r>
              <a:rPr lang="fr-CA" sz="1200" baseline="-25000" dirty="0" err="1" smtClean="0">
                <a:latin typeface="+mn-lt"/>
              </a:rPr>
              <a:t>Cohort</a:t>
            </a:r>
            <a:endParaRPr lang="fr-CA" sz="1200" baseline="-25000" dirty="0" smtClean="0">
              <a:latin typeface="+mn-lt"/>
            </a:endParaRPr>
          </a:p>
          <a:p>
            <a:endParaRPr lang="en-CA" sz="1200" baseline="-25000" dirty="0" smtClean="0">
              <a:latin typeface="+mn-lt"/>
            </a:endParaRPr>
          </a:p>
          <a:p>
            <a:r>
              <a:rPr lang="en-CA" sz="1200" baseline="-25000" dirty="0" smtClean="0">
                <a:latin typeface="+mn-lt"/>
              </a:rPr>
              <a:t>((Right after starting the session…))</a:t>
            </a:r>
          </a:p>
          <a:p>
            <a:r>
              <a:rPr lang="en-CA" sz="1200" baseline="-25000" dirty="0" smtClean="0">
                <a:latin typeface="+mn-lt"/>
              </a:rPr>
              <a:t>(( Start recording. ))</a:t>
            </a:r>
          </a:p>
          <a:p>
            <a:r>
              <a:rPr lang="en-CA" sz="1200" baseline="-25000" dirty="0" smtClean="0">
                <a:latin typeface="+mn-lt"/>
              </a:rPr>
              <a:t>Hello everyone.</a:t>
            </a:r>
          </a:p>
          <a:p>
            <a:r>
              <a:rPr lang="en-CA" sz="1200" baseline="-25000" dirty="0" smtClean="0">
                <a:latin typeface="+mn-lt"/>
              </a:rPr>
              <a:t>(( Land reconnaissance (may need to be updated) ))</a:t>
            </a:r>
          </a:p>
          <a:p>
            <a:r>
              <a:rPr lang="en-CA" sz="1200" baseline="-25000" dirty="0" smtClean="0">
                <a:latin typeface="+mn-lt"/>
              </a:rPr>
              <a:t>First of all, I would like to point out that I am communicating with you from the traditional territory of the Algonquin people of the </a:t>
            </a:r>
            <a:r>
              <a:rPr lang="en-CA" sz="1200" baseline="-25000" dirty="0" err="1" smtClean="0">
                <a:latin typeface="+mn-lt"/>
              </a:rPr>
              <a:t>Anishinaabe</a:t>
            </a:r>
            <a:r>
              <a:rPr lang="en-CA" sz="1200" baseline="-25000" dirty="0" smtClean="0">
                <a:latin typeface="+mn-lt"/>
              </a:rPr>
              <a:t>, in the National Capital Region (NCR).</a:t>
            </a:r>
          </a:p>
          <a:p>
            <a:r>
              <a:rPr lang="en-CA" sz="1200" baseline="-25000" dirty="0" smtClean="0">
                <a:latin typeface="+mn-lt"/>
              </a:rPr>
              <a:t>First of all, I would like to point out that I am communicating with you from the beautiful town of Kingsville, Ontario, on the traditional territory of the Caldwell, </a:t>
            </a:r>
            <a:r>
              <a:rPr lang="en-CA" sz="1200" baseline="-25000" dirty="0" err="1" smtClean="0">
                <a:latin typeface="+mn-lt"/>
              </a:rPr>
              <a:t>Anishinabewaki</a:t>
            </a:r>
            <a:r>
              <a:rPr lang="en-CA" sz="1200" baseline="-25000" dirty="0" smtClean="0">
                <a:latin typeface="+mn-lt"/>
              </a:rPr>
              <a:t>, </a:t>
            </a:r>
            <a:r>
              <a:rPr lang="en-CA" sz="1200" baseline="-25000" dirty="0" err="1" smtClean="0">
                <a:latin typeface="+mn-lt"/>
              </a:rPr>
              <a:t>Attiwonderonk</a:t>
            </a:r>
            <a:r>
              <a:rPr lang="en-CA" sz="1200" baseline="-25000" dirty="0" smtClean="0">
                <a:latin typeface="+mn-lt"/>
              </a:rPr>
              <a:t>, </a:t>
            </a:r>
            <a:r>
              <a:rPr lang="en-CA" sz="1200" baseline="-25000" dirty="0" err="1" smtClean="0">
                <a:latin typeface="+mn-lt"/>
              </a:rPr>
              <a:t>Myaamia</a:t>
            </a:r>
            <a:r>
              <a:rPr lang="en-CA" sz="1200" baseline="-25000" dirty="0" smtClean="0">
                <a:latin typeface="+mn-lt"/>
              </a:rPr>
              <a:t> and Mississauga peoples. I encourage you to think about the traditional territory from which you are connecting.</a:t>
            </a:r>
          </a:p>
          <a:p>
            <a:endParaRPr lang="en-CA" sz="1200" baseline="-25000" dirty="0" smtClean="0">
              <a:latin typeface="+mn-lt"/>
            </a:endParaRPr>
          </a:p>
          <a:p>
            <a:r>
              <a:rPr lang="en-CA" sz="1200" baseline="-25000" dirty="0" smtClean="0">
                <a:latin typeface="+mn-lt"/>
              </a:rPr>
              <a:t>Some friendly reminders and housekeeping</a:t>
            </a:r>
          </a:p>
          <a:p>
            <a:r>
              <a:rPr lang="en-CA" sz="1200" baseline="-25000" dirty="0" smtClean="0">
                <a:latin typeface="+mn-lt"/>
              </a:rPr>
              <a:t>Web cameras are welcome. Just PLEASE refrain from eating while your web camera is on.</a:t>
            </a:r>
          </a:p>
          <a:p>
            <a:r>
              <a:rPr lang="en-CA" sz="1200" baseline="-25000" dirty="0" smtClean="0">
                <a:latin typeface="+mn-lt"/>
              </a:rPr>
              <a:t>Remember to disconnect from the VPN (or “VPN”) for better reception.</a:t>
            </a:r>
          </a:p>
          <a:p>
            <a:r>
              <a:rPr lang="en-CA" sz="1200" baseline="-25000" dirty="0" smtClean="0">
                <a:latin typeface="+mn-lt"/>
              </a:rPr>
              <a:t>The session is recorded, by remaining in this session it is understood that we have your consent to the recording, this helps those who cannot attend.</a:t>
            </a:r>
          </a:p>
          <a:p>
            <a:r>
              <a:rPr lang="en-CA" sz="1200" baseline="-25000" dirty="0" smtClean="0">
                <a:latin typeface="+mn-lt"/>
              </a:rPr>
              <a:t>(Please be assured that if anything of a sensitive nature is recorded, at the request of interested parties, the recording will be edited before broadcast.)</a:t>
            </a:r>
          </a:p>
          <a:p>
            <a:endParaRPr lang="en-CA" sz="1200" baseline="-25000" dirty="0" smtClean="0">
              <a:latin typeface="+mn-lt"/>
            </a:endParaRPr>
          </a:p>
          <a:p>
            <a:r>
              <a:rPr lang="en-US" sz="1200" u="none" baseline="-25000" dirty="0" smtClean="0">
                <a:latin typeface="+mn-lt"/>
              </a:rPr>
              <a:t>“As with other Government of Canada sessions, please feel free to use the language of your choice to ask questions or participate in the discussion. This program will be given mainly in French“</a:t>
            </a:r>
            <a:endParaRPr lang="fr-CA" sz="1200" baseline="-25000" dirty="0" smtClean="0">
              <a:latin typeface="+mn-lt"/>
            </a:endParaRPr>
          </a:p>
          <a:p>
            <a:endParaRPr lang="fr-CA" sz="1200" baseline="-25000" dirty="0" smtClean="0">
              <a:latin typeface="+mn-lt"/>
            </a:endParaRP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u="none" baseline="-25000" dirty="0" smtClean="0">
                <a:latin typeface="+mn-lt"/>
              </a:rPr>
              <a:t>((Dites ce qui suit en français : ))</a:t>
            </a:r>
          </a:p>
          <a:p>
            <a:pPr marL="0" marR="0" indent="0" algn="l" defTabSz="914400" rtl="0" eaLnBrk="1" fontAlgn="auto" latinLnBrk="0" hangingPunct="1">
              <a:lnSpc>
                <a:spcPct val="100000"/>
              </a:lnSpc>
              <a:spcBef>
                <a:spcPct val="0"/>
              </a:spcBef>
              <a:spcAft>
                <a:spcPct val="0"/>
              </a:spcAft>
              <a:buClrTx/>
              <a:buSzTx/>
              <a:buFontTx/>
              <a:buNone/>
              <a:defRPr/>
            </a:pPr>
            <a:r>
              <a:rPr lang="fr-CA" sz="1200" u="none" baseline="-25000" dirty="0" smtClean="0">
                <a:latin typeface="+mn-lt"/>
              </a:rPr>
              <a:t>Comme pour toute séance du gouvernement du Canada, n’hésitez pas à utiliser la langue de votre choix pour poser des questions ou participer à la discussion. La séance d’aujourd’hui sera principalement dirigée en Anglais. </a:t>
            </a:r>
          </a:p>
          <a:p>
            <a:endParaRPr lang="en-CA" sz="1200" baseline="-25000" dirty="0" smtClean="0">
              <a:latin typeface="+mn-lt"/>
            </a:endParaRPr>
          </a:p>
          <a:p>
            <a:r>
              <a:rPr lang="en-CA" sz="1200" baseline="-25000" dirty="0" smtClean="0">
                <a:latin typeface="+mn-lt"/>
              </a:rPr>
              <a:t>I welcome you to this Introduction to “Mindful Change Leadership at Work” session.</a:t>
            </a:r>
            <a:endParaRPr lang="fr-CA" sz="1200" kern="1200" baseline="-250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226062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indent="0">
              <a:buNone/>
            </a:pPr>
            <a:r>
              <a:rPr lang="en-CA" dirty="0" smtClean="0"/>
              <a:t>Although it is not a magic pill, a daily mindfulness practice could make a difference in the way people adopt, manage and lead change. </a:t>
            </a:r>
            <a:endParaRPr lang="fr-CA" sz="1200" dirty="0" smtClean="0"/>
          </a:p>
          <a:p>
            <a:pPr marL="0" indent="0">
              <a:buNone/>
            </a:pPr>
            <a:r>
              <a:rPr lang="en-CA" dirty="0" smtClean="0">
                <a:solidFill>
                  <a:srgbClr val="4F81BD">
                    <a:lumMod val="75000"/>
                  </a:srgbClr>
                </a:solidFill>
              </a:rPr>
              <a:t>Remember that mindful change leadership is about balancing the need for change with compassion and understanding. It involves creating an environment where employees feel valued, heard, and motivated to adapt to new circumstances.</a:t>
            </a:r>
          </a:p>
          <a:p>
            <a:pPr marL="0" indent="0">
              <a:buNone/>
            </a:pP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44986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smtClean="0"/>
              <a:t>Now</a:t>
            </a:r>
            <a:r>
              <a:rPr lang="fr-CA" dirty="0" smtClean="0"/>
              <a:t>, </a:t>
            </a:r>
            <a:r>
              <a:rPr lang="fr-CA" dirty="0" err="1" smtClean="0"/>
              <a:t>let’s</a:t>
            </a:r>
            <a:r>
              <a:rPr lang="fr-CA" dirty="0" smtClean="0"/>
              <a:t> talk</a:t>
            </a:r>
            <a:r>
              <a:rPr lang="fr-CA" baseline="0" dirty="0" smtClean="0"/>
              <a:t> </a:t>
            </a:r>
            <a:r>
              <a:rPr lang="fr-CA" baseline="0" dirty="0" err="1" smtClean="0"/>
              <a:t>abuot</a:t>
            </a:r>
            <a:r>
              <a:rPr lang="fr-CA" baseline="0" dirty="0" smtClean="0"/>
              <a:t> </a:t>
            </a:r>
            <a:r>
              <a:rPr lang="fr-CA" baseline="0" dirty="0" err="1" smtClean="0"/>
              <a:t>strategies</a:t>
            </a:r>
            <a:r>
              <a:rPr lang="fr-CA" baseline="0" dirty="0" smtClean="0"/>
              <a:t> for </a:t>
            </a:r>
            <a:r>
              <a:rPr lang="fr-CA" baseline="0" dirty="0" err="1" smtClean="0"/>
              <a:t>becoming</a:t>
            </a:r>
            <a:r>
              <a:rPr lang="fr-CA" baseline="0" dirty="0" smtClean="0"/>
              <a:t> a </a:t>
            </a:r>
            <a:r>
              <a:rPr lang="fr-CA" baseline="0" dirty="0" err="1" smtClean="0"/>
              <a:t>better</a:t>
            </a:r>
            <a:r>
              <a:rPr lang="fr-CA" baseline="0" dirty="0" smtClean="0"/>
              <a:t> change leader..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smtClean="0"/>
              <a:t>I’m</a:t>
            </a:r>
            <a:r>
              <a:rPr lang="fr-CA" dirty="0" smtClean="0"/>
              <a:t> not </a:t>
            </a:r>
            <a:r>
              <a:rPr lang="fr-CA" dirty="0" err="1" smtClean="0"/>
              <a:t>going</a:t>
            </a:r>
            <a:r>
              <a:rPr lang="fr-CA" baseline="0" dirty="0" smtClean="0"/>
              <a:t> to lie, I </a:t>
            </a:r>
            <a:r>
              <a:rPr lang="fr-CA" baseline="0" dirty="0" err="1" smtClean="0"/>
              <a:t>ask</a:t>
            </a:r>
            <a:r>
              <a:rPr lang="fr-CA" baseline="0" dirty="0" smtClean="0"/>
              <a:t> </a:t>
            </a:r>
            <a:r>
              <a:rPr lang="fr-CA" baseline="0" dirty="0" err="1" smtClean="0"/>
              <a:t>my</a:t>
            </a:r>
            <a:r>
              <a:rPr lang="fr-CA" baseline="0" dirty="0" smtClean="0"/>
              <a:t> </a:t>
            </a:r>
            <a:r>
              <a:rPr lang="fr-CA" baseline="0" dirty="0" err="1" smtClean="0"/>
              <a:t>friend</a:t>
            </a:r>
            <a:r>
              <a:rPr lang="fr-CA" baseline="0" dirty="0" smtClean="0"/>
              <a:t> </a:t>
            </a:r>
            <a:r>
              <a:rPr lang="fr-CA" baseline="0" dirty="0" err="1" smtClean="0"/>
              <a:t>ChatGPT</a:t>
            </a:r>
            <a:r>
              <a:rPr lang="fr-CA" baseline="0" dirty="0" smtClean="0"/>
              <a:t> and </a:t>
            </a:r>
            <a:r>
              <a:rPr lang="fr-CA" baseline="0" dirty="0" err="1" smtClean="0"/>
              <a:t>this</a:t>
            </a:r>
            <a:r>
              <a:rPr lang="fr-CA" baseline="0" dirty="0" smtClean="0"/>
              <a:t> </a:t>
            </a:r>
            <a:r>
              <a:rPr lang="fr-CA" baseline="0" dirty="0" err="1" smtClean="0"/>
              <a:t>is</a:t>
            </a:r>
            <a:r>
              <a:rPr lang="fr-CA" baseline="0" dirty="0" smtClean="0"/>
              <a:t> </a:t>
            </a:r>
            <a:r>
              <a:rPr lang="fr-CA" baseline="0" dirty="0" err="1" smtClean="0"/>
              <a:t>what</a:t>
            </a:r>
            <a:r>
              <a:rPr lang="fr-CA" baseline="0" dirty="0" smtClean="0"/>
              <a:t> </a:t>
            </a:r>
            <a:r>
              <a:rPr lang="fr-CA" baseline="0" dirty="0" err="1" smtClean="0"/>
              <a:t>it</a:t>
            </a:r>
            <a:r>
              <a:rPr lang="fr-CA" baseline="0" dirty="0" smtClean="0"/>
              <a:t> </a:t>
            </a:r>
            <a:r>
              <a:rPr lang="fr-CA" baseline="0" dirty="0" err="1" smtClean="0"/>
              <a:t>told</a:t>
            </a:r>
            <a:r>
              <a:rPr lang="fr-CA" baseline="0" dirty="0" smtClean="0"/>
              <a:t> me… </a:t>
            </a:r>
            <a:r>
              <a:rPr lang="fr-CA" baseline="0" dirty="0" err="1" smtClean="0"/>
              <a:t>now</a:t>
            </a:r>
            <a:r>
              <a:rPr lang="fr-CA" baseline="0" dirty="0" smtClean="0"/>
              <a:t>, I </a:t>
            </a:r>
            <a:r>
              <a:rPr lang="fr-CA" baseline="0" dirty="0" err="1" smtClean="0"/>
              <a:t>shorten</a:t>
            </a:r>
            <a:r>
              <a:rPr lang="fr-CA" baseline="0" dirty="0" smtClean="0"/>
              <a:t> the </a:t>
            </a:r>
            <a:r>
              <a:rPr lang="fr-CA" baseline="0" dirty="0" err="1" smtClean="0"/>
              <a:t>text</a:t>
            </a:r>
            <a:r>
              <a:rPr lang="fr-CA" baseline="0" dirty="0" smtClean="0"/>
              <a:t> for </a:t>
            </a:r>
            <a:r>
              <a:rPr lang="fr-CA" baseline="0" dirty="0" err="1" smtClean="0"/>
              <a:t>it</a:t>
            </a:r>
            <a:r>
              <a:rPr lang="fr-CA" baseline="0" dirty="0" smtClean="0"/>
              <a:t> to fit in one page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smtClean="0"/>
              <a:t>I’ll</a:t>
            </a:r>
            <a:r>
              <a:rPr lang="fr-CA" baseline="0" dirty="0" smtClean="0"/>
              <a:t> </a:t>
            </a:r>
            <a:r>
              <a:rPr lang="fr-CA" baseline="0" dirty="0" err="1" smtClean="0"/>
              <a:t>read</a:t>
            </a:r>
            <a:r>
              <a:rPr lang="fr-CA" baseline="0" dirty="0" smtClean="0"/>
              <a:t> #3, 7 &amp; 13 in full, </a:t>
            </a:r>
            <a:r>
              <a:rPr lang="fr-CA" baseline="0" dirty="0" err="1" smtClean="0"/>
              <a:t>you</a:t>
            </a:r>
            <a:r>
              <a:rPr lang="fr-CA" baseline="0" dirty="0" smtClean="0"/>
              <a:t> </a:t>
            </a:r>
            <a:r>
              <a:rPr lang="fr-CA" baseline="0" dirty="0" err="1" smtClean="0"/>
              <a:t>can</a:t>
            </a:r>
            <a:r>
              <a:rPr lang="fr-CA" baseline="0" dirty="0" smtClean="0"/>
              <a:t> </a:t>
            </a:r>
            <a:r>
              <a:rPr lang="fr-CA" baseline="0" dirty="0" err="1" smtClean="0"/>
              <a:t>read</a:t>
            </a:r>
            <a:r>
              <a:rPr lang="fr-CA" baseline="0" dirty="0" smtClean="0"/>
              <a:t> all of </a:t>
            </a:r>
            <a:r>
              <a:rPr lang="fr-CA" baseline="0" dirty="0" err="1" smtClean="0"/>
              <a:t>them</a:t>
            </a:r>
            <a:r>
              <a:rPr lang="fr-CA" baseline="0" dirty="0" smtClean="0"/>
              <a:t> in full </a:t>
            </a:r>
            <a:r>
              <a:rPr lang="fr-CA" baseline="0" dirty="0" err="1" smtClean="0"/>
              <a:t>from</a:t>
            </a:r>
            <a:r>
              <a:rPr lang="fr-CA" baseline="0" dirty="0" smtClean="0"/>
              <a:t> the </a:t>
            </a:r>
            <a:r>
              <a:rPr lang="fr-CA" baseline="0" dirty="0" err="1" smtClean="0"/>
              <a:t>speaking</a:t>
            </a:r>
            <a:r>
              <a:rPr lang="fr-CA" baseline="0" dirty="0" smtClean="0"/>
              <a:t>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a:p>
            <a:pPr marL="227013" lvl="0" indent="-227013">
              <a:buNone/>
            </a:pPr>
            <a:r>
              <a:rPr lang="en-CA" sz="1200" dirty="0" smtClean="0">
                <a:solidFill>
                  <a:srgbClr val="4F81BD">
                    <a:lumMod val="75000"/>
                  </a:srgbClr>
                </a:solidFill>
              </a:rPr>
              <a:t>1. Self-awareness:</a:t>
            </a:r>
          </a:p>
          <a:p>
            <a:pPr marL="227013" lvl="0" indent="-227013">
              <a:buFont typeface="Arial" panose="020B0604020202020204" pitchFamily="34" charset="0"/>
              <a:buChar char="•"/>
            </a:pPr>
            <a:r>
              <a:rPr lang="en-CA" sz="1200" dirty="0" smtClean="0">
                <a:solidFill>
                  <a:srgbClr val="4F81BD">
                    <a:lumMod val="75000"/>
                  </a:srgbClr>
                </a:solidFill>
              </a:rPr>
              <a:t>Start by cultivating self-awareness. Understand your own reactions, biases, and emotions in the face of change.</a:t>
            </a:r>
          </a:p>
          <a:p>
            <a:pPr marL="227013" lvl="0" indent="-227013">
              <a:buFont typeface="Arial" panose="020B0604020202020204" pitchFamily="34" charset="0"/>
              <a:buChar char="•"/>
            </a:pPr>
            <a:r>
              <a:rPr lang="en-CA" sz="1200" dirty="0" smtClean="0">
                <a:solidFill>
                  <a:srgbClr val="4F81BD">
                    <a:lumMod val="75000"/>
                  </a:srgbClr>
                </a:solidFill>
              </a:rPr>
              <a:t>Reflect on your strengths and weaknesses as a leader, and how they might affect your ability to guide change effectively.</a:t>
            </a:r>
          </a:p>
          <a:p>
            <a:pPr marL="227013" lvl="0" indent="-227013">
              <a:buNone/>
            </a:pPr>
            <a:r>
              <a:rPr lang="en-CA" sz="1200" dirty="0" smtClean="0">
                <a:solidFill>
                  <a:srgbClr val="4F81BD">
                    <a:lumMod val="75000"/>
                  </a:srgbClr>
                </a:solidFill>
              </a:rPr>
              <a:t>2. Active listening:</a:t>
            </a:r>
          </a:p>
          <a:p>
            <a:pPr marL="227013" lvl="0" indent="-227013">
              <a:buFont typeface="Arial" panose="020B0604020202020204" pitchFamily="34" charset="0"/>
              <a:buChar char="•"/>
            </a:pPr>
            <a:r>
              <a:rPr lang="en-CA" sz="1200" dirty="0" smtClean="0">
                <a:solidFill>
                  <a:srgbClr val="4F81BD">
                    <a:lumMod val="75000"/>
                  </a:srgbClr>
                </a:solidFill>
              </a:rPr>
              <a:t>Practice active listening to truly understand the concerns and ideas of your team members.</a:t>
            </a:r>
          </a:p>
          <a:p>
            <a:pPr marL="227013" lvl="0" indent="-227013">
              <a:buFont typeface="Arial" panose="020B0604020202020204" pitchFamily="34" charset="0"/>
              <a:buChar char="•"/>
            </a:pPr>
            <a:r>
              <a:rPr lang="en-CA" sz="1200" dirty="0" smtClean="0">
                <a:solidFill>
                  <a:srgbClr val="4F81BD">
                    <a:lumMod val="75000"/>
                  </a:srgbClr>
                </a:solidFill>
              </a:rPr>
              <a:t>Create an open and non-judgmental space where employees feel safe sharing their thoughts.</a:t>
            </a:r>
          </a:p>
          <a:p>
            <a:pPr marL="227013" lvl="0" indent="-227013">
              <a:buNone/>
            </a:pPr>
            <a:r>
              <a:rPr lang="en-CA" sz="1200" b="1" dirty="0" smtClean="0">
                <a:solidFill>
                  <a:srgbClr val="4F81BD">
                    <a:lumMod val="75000"/>
                  </a:srgbClr>
                </a:solidFill>
              </a:rPr>
              <a:t>3. Empathy:</a:t>
            </a:r>
          </a:p>
          <a:p>
            <a:pPr marL="227013" lvl="0" indent="-227013">
              <a:buFont typeface="Arial" panose="020B0604020202020204" pitchFamily="34" charset="0"/>
              <a:buChar char="•"/>
            </a:pPr>
            <a:r>
              <a:rPr lang="en-CA" sz="1200" dirty="0" smtClean="0">
                <a:solidFill>
                  <a:srgbClr val="4F81BD">
                    <a:lumMod val="75000"/>
                  </a:srgbClr>
                </a:solidFill>
              </a:rPr>
              <a:t>Developing empathy for your team members. Understanding their perspectives and emotions during the change process.</a:t>
            </a:r>
          </a:p>
          <a:p>
            <a:pPr marL="227013" lvl="0" indent="-227013">
              <a:buFont typeface="Arial" panose="020B0604020202020204" pitchFamily="34" charset="0"/>
              <a:buChar char="•"/>
            </a:pPr>
            <a:r>
              <a:rPr lang="en-CA" sz="1200" dirty="0" smtClean="0">
                <a:solidFill>
                  <a:srgbClr val="4F81BD">
                    <a:lumMod val="75000"/>
                  </a:srgbClr>
                </a:solidFill>
              </a:rPr>
              <a:t>Showing genuine care and concern for their well-being.</a:t>
            </a:r>
          </a:p>
          <a:p>
            <a:pPr marL="227013" lvl="0" indent="-227013">
              <a:buNone/>
            </a:pPr>
            <a:r>
              <a:rPr lang="en-CA" sz="1200" dirty="0" smtClean="0">
                <a:solidFill>
                  <a:srgbClr val="4F81BD">
                    <a:lumMod val="75000"/>
                  </a:srgbClr>
                </a:solidFill>
              </a:rPr>
              <a:t>4. Communicate openly and transparently:</a:t>
            </a:r>
          </a:p>
          <a:p>
            <a:pPr marL="227013" lvl="0" indent="-227013">
              <a:buFont typeface="Arial" panose="020B0604020202020204" pitchFamily="34" charset="0"/>
              <a:buChar char="•"/>
            </a:pPr>
            <a:r>
              <a:rPr lang="en-CA" sz="1200" dirty="0" smtClean="0">
                <a:solidFill>
                  <a:srgbClr val="4F81BD">
                    <a:lumMod val="75000"/>
                  </a:srgbClr>
                </a:solidFill>
              </a:rPr>
              <a:t>Be transparent about the reasons for the change, its expected impact, and the steps involved.</a:t>
            </a:r>
          </a:p>
          <a:p>
            <a:pPr marL="227013" lvl="0" indent="-227013">
              <a:buFont typeface="Arial" panose="020B0604020202020204" pitchFamily="34" charset="0"/>
              <a:buChar char="•"/>
            </a:pPr>
            <a:r>
              <a:rPr lang="en-CA" sz="1200" dirty="0" smtClean="0">
                <a:solidFill>
                  <a:srgbClr val="4F81BD">
                    <a:lumMod val="75000"/>
                  </a:srgbClr>
                </a:solidFill>
              </a:rPr>
              <a:t>Encourage open dialogue, addressing questions and concerns promptly.</a:t>
            </a:r>
          </a:p>
          <a:p>
            <a:pPr marL="227013" indent="-227013">
              <a:buNone/>
            </a:pPr>
            <a:r>
              <a:rPr lang="en-CA" sz="1200" b="0" dirty="0" smtClean="0"/>
              <a:t>5. Involve employees in decision-making:</a:t>
            </a:r>
          </a:p>
          <a:p>
            <a:pPr marL="227013" indent="-227013">
              <a:buFont typeface="Arial" panose="020B0604020202020204" pitchFamily="34" charset="0"/>
              <a:buChar char="•"/>
            </a:pPr>
            <a:r>
              <a:rPr lang="en-CA" sz="1200" dirty="0" smtClean="0"/>
              <a:t>Involve employees in the change process by seeking their input and feedback.</a:t>
            </a:r>
          </a:p>
          <a:p>
            <a:pPr marL="227013" indent="-227013">
              <a:buFont typeface="Arial" panose="020B0604020202020204" pitchFamily="34" charset="0"/>
              <a:buChar char="•"/>
            </a:pPr>
            <a:r>
              <a:rPr lang="en-CA" sz="1200" dirty="0" smtClean="0"/>
              <a:t>They have a stake in the changes and can influence the outcome.</a:t>
            </a:r>
          </a:p>
          <a:p>
            <a:pPr marL="227013" indent="-227013">
              <a:buNone/>
            </a:pPr>
            <a:r>
              <a:rPr lang="en-CA" sz="1200" dirty="0" smtClean="0"/>
              <a:t>6. Mindfulness practices:</a:t>
            </a:r>
          </a:p>
          <a:p>
            <a:pPr marL="227013" indent="-227013">
              <a:buFont typeface="Arial" panose="020B0604020202020204" pitchFamily="34" charset="0"/>
              <a:buChar char="•"/>
            </a:pPr>
            <a:r>
              <a:rPr lang="en-CA" sz="1200" dirty="0" smtClean="0"/>
              <a:t>Introduce mindfulness practices like meditation or deep breathing exercises to help employees manage stress and stay present during the change.</a:t>
            </a:r>
          </a:p>
          <a:p>
            <a:pPr marL="227013" indent="-227013">
              <a:buFont typeface="Arial" panose="020B0604020202020204" pitchFamily="34" charset="0"/>
              <a:buChar char="•"/>
            </a:pPr>
            <a:r>
              <a:rPr lang="en-CA" sz="1200" dirty="0" smtClean="0"/>
              <a:t>Lead by example by practicing mindfulness yourself.</a:t>
            </a:r>
          </a:p>
          <a:p>
            <a:pPr marL="227013" indent="-227013">
              <a:buNone/>
            </a:pPr>
            <a:r>
              <a:rPr lang="en-CA" sz="1200" b="1" dirty="0" smtClean="0"/>
              <a:t>7. Patience:</a:t>
            </a:r>
          </a:p>
          <a:p>
            <a:pPr marL="227013" indent="-227013">
              <a:buFont typeface="Arial" panose="020B0604020202020204" pitchFamily="34" charset="0"/>
              <a:buChar char="•"/>
            </a:pPr>
            <a:r>
              <a:rPr lang="en-CA" sz="1200" dirty="0" smtClean="0"/>
              <a:t>Recognizing that change takes time, and not everyone will adapt at the same pace.</a:t>
            </a:r>
          </a:p>
          <a:p>
            <a:pPr marL="227013" indent="-227013">
              <a:buFont typeface="Arial" panose="020B0604020202020204" pitchFamily="34" charset="0"/>
              <a:buChar char="•"/>
            </a:pPr>
            <a:r>
              <a:rPr lang="en-CA" sz="1200" dirty="0" smtClean="0"/>
              <a:t>Being patient and providing support to those who need more time to adjust.</a:t>
            </a:r>
          </a:p>
          <a:p>
            <a:pPr marL="227013" indent="-227013">
              <a:buNone/>
            </a:pPr>
            <a:r>
              <a:rPr lang="en-CA" sz="1200" dirty="0" smtClean="0"/>
              <a:t>8. Resilience:</a:t>
            </a:r>
          </a:p>
          <a:p>
            <a:pPr marL="227013" indent="-227013">
              <a:buFont typeface="Arial" panose="020B0604020202020204" pitchFamily="34" charset="0"/>
              <a:buChar char="•"/>
            </a:pPr>
            <a:r>
              <a:rPr lang="en-CA" sz="1200" dirty="0" smtClean="0"/>
              <a:t>Foster resilience within your team by emphasizing the learning opportunities that change brings.</a:t>
            </a:r>
          </a:p>
          <a:p>
            <a:pPr marL="227013" indent="-227013">
              <a:buFont typeface="Arial" panose="020B0604020202020204" pitchFamily="34" charset="0"/>
              <a:buChar char="•"/>
            </a:pPr>
            <a:r>
              <a:rPr lang="en-CA" sz="1200" dirty="0" smtClean="0"/>
              <a:t>Encourage a growth mindset and help employees bounce back from setbacks.</a:t>
            </a:r>
          </a:p>
          <a:p>
            <a:pPr marL="169863" indent="-169863">
              <a:buNone/>
            </a:pPr>
            <a:r>
              <a:rPr lang="en-CA" sz="1200" dirty="0" smtClean="0"/>
              <a:t>9. Celebrate small wins:</a:t>
            </a:r>
          </a:p>
          <a:p>
            <a:pPr marL="171450" indent="-171450">
              <a:buFont typeface="Arial" panose="020B0604020202020204" pitchFamily="34" charset="0"/>
              <a:buChar char="•"/>
            </a:pPr>
            <a:r>
              <a:rPr lang="en-CA" sz="1200" dirty="0" smtClean="0"/>
              <a:t>Acknowledge and celebrate small milestones and achievements during the change process.</a:t>
            </a:r>
          </a:p>
          <a:p>
            <a:pPr marL="171450" indent="-171450">
              <a:buFont typeface="Arial" panose="020B0604020202020204" pitchFamily="34" charset="0"/>
              <a:buChar char="•"/>
            </a:pPr>
            <a:r>
              <a:rPr lang="en-CA" sz="1200" dirty="0" smtClean="0"/>
              <a:t>This boosts morale and helps maintain motivation.</a:t>
            </a:r>
          </a:p>
          <a:p>
            <a:pPr marL="169863" indent="-169863">
              <a:buNone/>
            </a:pPr>
            <a:r>
              <a:rPr lang="en-CA" sz="1200" dirty="0" smtClean="0"/>
              <a:t>10. Coaching and mentoring:</a:t>
            </a:r>
          </a:p>
          <a:p>
            <a:pPr marL="171450" indent="-171450">
              <a:buFont typeface="Arial" panose="020B0604020202020204" pitchFamily="34" charset="0"/>
              <a:buChar char="•"/>
            </a:pPr>
            <a:r>
              <a:rPr lang="en-CA" sz="1200" dirty="0" smtClean="0"/>
              <a:t>Offer coaching and mentoring support to employees who may be struggling with the change.</a:t>
            </a:r>
          </a:p>
          <a:p>
            <a:pPr marL="171450" indent="-171450">
              <a:buFont typeface="Arial" panose="020B0604020202020204" pitchFamily="34" charset="0"/>
              <a:buChar char="•"/>
            </a:pPr>
            <a:r>
              <a:rPr lang="en-CA" sz="1200" dirty="0" smtClean="0"/>
              <a:t>Help them build the skills and confidence needed for the new situation.</a:t>
            </a:r>
          </a:p>
          <a:p>
            <a:pPr marL="169863" indent="-169863">
              <a:buNone/>
            </a:pPr>
            <a:r>
              <a:rPr lang="en-CA" sz="1200" dirty="0" smtClean="0"/>
              <a:t>11. Clear objectives and measurements:</a:t>
            </a:r>
          </a:p>
          <a:p>
            <a:pPr marL="171450" indent="-171450">
              <a:buFont typeface="Arial" panose="020B0604020202020204" pitchFamily="34" charset="0"/>
              <a:buChar char="•"/>
            </a:pPr>
            <a:r>
              <a:rPr lang="en-CA" sz="1200" dirty="0" smtClean="0"/>
              <a:t>Establish clear, measurable objectives for the change initiative.</a:t>
            </a:r>
          </a:p>
          <a:p>
            <a:pPr marL="171450" indent="-171450">
              <a:buFont typeface="Arial" panose="020B0604020202020204" pitchFamily="34" charset="0"/>
              <a:buChar char="•"/>
            </a:pPr>
            <a:r>
              <a:rPr lang="en-CA" sz="1200" dirty="0" smtClean="0"/>
              <a:t>Regularly assess progress and make adjustments as necessary.</a:t>
            </a:r>
          </a:p>
          <a:p>
            <a:pPr marL="169863" indent="-169863">
              <a:buNone/>
            </a:pPr>
            <a:r>
              <a:rPr lang="en-CA" sz="1200" dirty="0" smtClean="0"/>
              <a:t>12. Adaptability:</a:t>
            </a:r>
          </a:p>
          <a:p>
            <a:pPr marL="171450" indent="-171450">
              <a:buFont typeface="Arial" panose="020B0604020202020204" pitchFamily="34" charset="0"/>
              <a:buChar char="•"/>
            </a:pPr>
            <a:r>
              <a:rPr lang="en-CA" sz="1200" dirty="0" smtClean="0"/>
              <a:t>Be open to adjusting the change strategy if needed based on feedback and emerging insights.</a:t>
            </a:r>
          </a:p>
          <a:p>
            <a:pPr marL="171450" indent="-171450">
              <a:buFont typeface="Arial" panose="020B0604020202020204" pitchFamily="34" charset="0"/>
              <a:buChar char="•"/>
            </a:pPr>
            <a:r>
              <a:rPr lang="en-CA" sz="1200" dirty="0" smtClean="0"/>
              <a:t>Stay flexible and responsive to changing circumstances.</a:t>
            </a:r>
          </a:p>
          <a:p>
            <a:pPr marL="169863" indent="-169863">
              <a:buNone/>
            </a:pPr>
            <a:r>
              <a:rPr lang="en-CA" sz="1200" b="1" dirty="0" smtClean="0"/>
              <a:t>13. Continuous improvement:</a:t>
            </a:r>
          </a:p>
          <a:p>
            <a:pPr marL="171450" indent="-171450">
              <a:buFont typeface="Arial" panose="020B0604020202020204" pitchFamily="34" charset="0"/>
              <a:buChar char="•"/>
            </a:pPr>
            <a:r>
              <a:rPr lang="en-CA" sz="1200" dirty="0" smtClean="0"/>
              <a:t>Encouraging a culture of continuous improvement and learning, within your team and organization.</a:t>
            </a:r>
          </a:p>
          <a:p>
            <a:pPr marL="171450" indent="-171450">
              <a:buFont typeface="Arial" panose="020B0604020202020204" pitchFamily="34" charset="0"/>
              <a:buChar char="•"/>
            </a:pPr>
            <a:r>
              <a:rPr lang="en-CA" sz="1200" dirty="0" smtClean="0"/>
              <a:t>Promoting the idea that change is an ongoing process.</a:t>
            </a:r>
          </a:p>
          <a:p>
            <a:pPr marL="169863" indent="-169863">
              <a:buNone/>
            </a:pPr>
            <a:r>
              <a:rPr lang="en-CA" sz="1200" dirty="0" smtClean="0"/>
              <a:t>14. Conflict resolution:</a:t>
            </a:r>
          </a:p>
          <a:p>
            <a:pPr marL="171450" indent="-171450">
              <a:buFont typeface="Arial" panose="020B0604020202020204" pitchFamily="34" charset="0"/>
              <a:buChar char="•"/>
            </a:pPr>
            <a:r>
              <a:rPr lang="en-CA" sz="1200" dirty="0" smtClean="0"/>
              <a:t>Address conflicts and disagreements within the team promptly and constructively.</a:t>
            </a:r>
          </a:p>
          <a:p>
            <a:pPr marL="171450" indent="-171450">
              <a:buFont typeface="Arial" panose="020B0604020202020204" pitchFamily="34" charset="0"/>
              <a:buChar char="•"/>
            </a:pPr>
            <a:r>
              <a:rPr lang="en-CA" sz="1200" dirty="0" smtClean="0"/>
              <a:t>Use mediation and conflict resolution techniques to find common ground.</a:t>
            </a:r>
          </a:p>
          <a:p>
            <a:pPr marL="169863" indent="-169863">
              <a:buNone/>
            </a:pPr>
            <a:r>
              <a:rPr lang="en-CA" sz="1200" dirty="0" smtClean="0"/>
              <a:t>15. Feedback loops:</a:t>
            </a:r>
          </a:p>
          <a:p>
            <a:pPr marL="171450" indent="-171450">
              <a:buFont typeface="Arial" panose="020B0604020202020204" pitchFamily="34" charset="0"/>
              <a:buChar char="•"/>
            </a:pPr>
            <a:r>
              <a:rPr lang="en-CA" sz="1200" dirty="0" smtClean="0"/>
              <a:t>Create feedback loops that allow employees to provide ongoing input on the change initiative.</a:t>
            </a:r>
          </a:p>
          <a:p>
            <a:pPr marL="171450" indent="-171450">
              <a:buFont typeface="Arial" panose="020B0604020202020204" pitchFamily="34" charset="0"/>
              <a:buChar char="•"/>
            </a:pPr>
            <a:r>
              <a:rPr lang="en-CA" sz="1200" dirty="0" smtClean="0"/>
              <a:t>Use this feedback to make informed decisions.</a:t>
            </a:r>
          </a:p>
          <a:p>
            <a:pPr marL="169863" indent="-169863">
              <a:buNone/>
            </a:pPr>
            <a:r>
              <a:rPr lang="en-CA" sz="1200" dirty="0" smtClean="0"/>
              <a:t>16. Support mental health:</a:t>
            </a:r>
          </a:p>
          <a:p>
            <a:pPr marL="171450" indent="-171450">
              <a:buFont typeface="Arial" panose="020B0604020202020204" pitchFamily="34" charset="0"/>
              <a:buChar char="•"/>
            </a:pPr>
            <a:r>
              <a:rPr lang="en-CA" sz="1200" dirty="0" smtClean="0"/>
              <a:t>Recognize the emotional toll that change can take on individuals and offer mental health resources and support.</a:t>
            </a:r>
            <a:endParaRPr lang="en-CA" sz="1200" dirty="0" smtClean="0">
              <a:solidFill>
                <a:srgbClr val="4F81BD">
                  <a:lumMod val="75000"/>
                </a:srgbClr>
              </a:solidFill>
            </a:endParaRPr>
          </a:p>
          <a:p>
            <a:pPr marL="0" indent="0">
              <a:buFont typeface="Arial" panose="020B0604020202020204" pitchFamily="34" charset="0"/>
              <a:buNone/>
            </a:pPr>
            <a:endParaRPr lang="fr-CA" sz="1200" dirty="0" smtClean="0">
              <a:solidFill>
                <a:srgbClr val="4F81BD">
                  <a:lumMod val="75000"/>
                </a:srgb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262970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Alejandro:</a:t>
            </a:r>
            <a:r>
              <a:rPr lang="en-US" sz="1200" baseline="0" dirty="0" smtClean="0"/>
              <a:t> </a:t>
            </a:r>
            <a:r>
              <a:rPr lang="en-US" sz="1600" dirty="0" smtClean="0"/>
              <a:t>Open floor for questions</a:t>
            </a:r>
          </a:p>
          <a:p>
            <a:pPr lvl="0"/>
            <a:endParaRPr lang="en-US" dirty="0" smtClean="0"/>
          </a:p>
          <a:p>
            <a:pPr lvl="0"/>
            <a:r>
              <a:rPr lang="en-US" dirty="0" smtClean="0"/>
              <a:t>Please use the “raise hand” functionality</a:t>
            </a:r>
          </a:p>
          <a:p>
            <a:pPr lvl="0"/>
            <a:endParaRPr lang="en-US" dirty="0" smtClean="0"/>
          </a:p>
          <a:p>
            <a:pPr lvl="0"/>
            <a:r>
              <a:rPr lang="en-US" dirty="0" smtClean="0"/>
              <a:t>Observe:</a:t>
            </a:r>
          </a:p>
          <a:p>
            <a:pPr marL="171450" indent="-171450">
              <a:buFont typeface="Arial" panose="020B0604020202020204" pitchFamily="34" charset="0"/>
              <a:buChar char="•"/>
            </a:pPr>
            <a:r>
              <a:rPr lang="en-US" dirty="0" smtClean="0"/>
              <a:t>One question, per participant, per turn</a:t>
            </a:r>
          </a:p>
          <a:p>
            <a:pPr marL="171450" indent="-171450">
              <a:buFont typeface="Arial" panose="020B0604020202020204" pitchFamily="34" charset="0"/>
              <a:buChar char="•"/>
            </a:pPr>
            <a:r>
              <a:rPr lang="en-US" dirty="0" smtClean="0"/>
              <a:t>Alternating with the chat and with anonymous</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2148208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CA" sz="1100" dirty="0" smtClean="0"/>
              <a:t>How</a:t>
            </a:r>
            <a:r>
              <a:rPr lang="fr-CA" sz="1100" baseline="0" dirty="0" smtClean="0"/>
              <a:t> </a:t>
            </a:r>
            <a:r>
              <a:rPr lang="fr-CA" sz="1100" baseline="0" dirty="0" err="1" smtClean="0"/>
              <a:t>Mindfulness</a:t>
            </a:r>
            <a:r>
              <a:rPr lang="fr-CA" sz="1100" baseline="0" dirty="0" smtClean="0"/>
              <a:t> practice relates to CM, CL &amp; Transformation?</a:t>
            </a:r>
          </a:p>
          <a:p>
            <a:pPr marL="0" lvl="0" indent="0" algn="l" rtl="0">
              <a:spcBef>
                <a:spcPts val="0"/>
              </a:spcBef>
              <a:spcAft>
                <a:spcPts val="0"/>
              </a:spcAft>
              <a:buClr>
                <a:schemeClr val="dk1"/>
              </a:buClr>
              <a:buSzPts val="1100"/>
              <a:buFont typeface="Arial"/>
              <a:buNone/>
            </a:pPr>
            <a:endParaRPr lang="fr-CA" sz="1100" baseline="0" dirty="0" smtClean="0"/>
          </a:p>
          <a:p>
            <a:pPr marL="0" lvl="0" indent="0" algn="l" rtl="0">
              <a:spcBef>
                <a:spcPts val="0"/>
              </a:spcBef>
              <a:spcAft>
                <a:spcPts val="0"/>
              </a:spcAft>
              <a:buClr>
                <a:schemeClr val="dk1"/>
              </a:buClr>
              <a:buSzPts val="1100"/>
              <a:buFont typeface="Arial"/>
              <a:buNone/>
            </a:pPr>
            <a:endParaRPr lang="en-CA" sz="1100" dirty="0" smtClean="0"/>
          </a:p>
          <a:p>
            <a:pPr marL="0" lvl="0" indent="0" algn="l" rtl="0">
              <a:spcBef>
                <a:spcPts val="0"/>
              </a:spcBef>
              <a:spcAft>
                <a:spcPts val="0"/>
              </a:spcAft>
              <a:buClr>
                <a:schemeClr val="dk1"/>
              </a:buClr>
              <a:buSzPts val="1100"/>
              <a:buFont typeface="Arial"/>
              <a:buNone/>
            </a:pPr>
            <a:r>
              <a:rPr lang="en-CA" sz="1100" dirty="0" smtClean="0"/>
              <a:t>https://kipdf.com/mindfulness-change-management_5ad40bfa7f8b9a5e228b45aa.html</a:t>
            </a: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rId3"/>
              </a:rPr>
              <a:t>https://www.acmpglobal.org/events/EventDetails.aspx?id=1243972</a:t>
            </a:r>
          </a:p>
          <a:p>
            <a:pPr marL="0" lvl="0" indent="0" algn="l" rtl="0">
              <a:spcBef>
                <a:spcPts val="0"/>
              </a:spcBef>
              <a:spcAft>
                <a:spcPts val="0"/>
              </a:spcAft>
              <a:buClr>
                <a:schemeClr val="dk1"/>
              </a:buClr>
              <a:buSzPts val="1100"/>
              <a:buFont typeface="Arial"/>
              <a:buNone/>
            </a:pPr>
            <a:endParaRPr lang="en-CA" b="0" u="sng" dirty="0" smtClean="0">
              <a:solidFill>
                <a:schemeClr val="hlink"/>
              </a:solidFill>
              <a:latin typeface="Merriweather"/>
              <a:ea typeface="Merriweather"/>
              <a:cs typeface="Merriweather"/>
              <a:sym typeface="Merriweather"/>
              <a:hlinkClick r:id="rId3"/>
            </a:endParaRP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rId3"/>
              </a:rPr>
              <a:t>https</a:t>
            </a:r>
            <a:r>
              <a:rPr lang="en-CA" b="0" u="sng" dirty="0">
                <a:solidFill>
                  <a:schemeClr val="hlink"/>
                </a:solidFill>
                <a:latin typeface="Merriweather"/>
                <a:ea typeface="Merriweather"/>
                <a:cs typeface="Merriweather"/>
                <a:sym typeface="Merriweather"/>
                <a:hlinkClick r:id="rId3"/>
              </a:rPr>
              <a:t>://www.bcg.com/en-ca/publications/2018/unleashing-power-of-mindfulness-in-corporations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23</a:t>
            </a:fld>
            <a:endParaRPr/>
          </a:p>
        </p:txBody>
      </p:sp>
    </p:spTree>
    <p:extLst>
      <p:ext uri="{BB962C8B-B14F-4D97-AF65-F5344CB8AC3E}">
        <p14:creationId xmlns:p14="http://schemas.microsoft.com/office/powerpoint/2010/main" val="135574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hlinkClick r:id="rId3"/>
              </a:rPr>
              <a:t>https://www.mindful.org/finding-the-space-to-lead-3</a:t>
            </a:r>
            <a:r>
              <a:rPr lang="en-CA" dirty="0" smtClean="0"/>
              <a:t>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1018737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BCG: </a:t>
            </a:r>
            <a:r>
              <a:rPr lang="en-CA" sz="1200" u="sng" dirty="0" smtClean="0">
                <a:solidFill>
                  <a:schemeClr val="hlink"/>
                </a:solidFill>
                <a:hlinkClick r:id="rId3"/>
              </a:rPr>
              <a:t>https://www.bcg.com/en-ca/publications/2018/unleashing-power-of-mindfulness-in-corporations</a:t>
            </a:r>
            <a:r>
              <a:rPr lang="en-CA"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4282366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now offers mindfulness programs... https://www.sap.com/canada/about/customer-involvement/global-mindfulness-practice.html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https://news.sap.com/2022/09/mindfulness-day-2022-new-superpower/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Video</a:t>
            </a:r>
            <a:r>
              <a:rPr lang="fr-CA" baseline="0" dirty="0" smtClean="0"/>
              <a:t> – a minute to arrive: https://www.sap.com/canada/assetdetail/2019/04/da2202a2-4a7d-0010-87a3-c30de2ffd8ff.html</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26</a:t>
            </a:fld>
            <a:endParaRPr lang="en-US"/>
          </a:p>
        </p:txBody>
      </p:sp>
    </p:spTree>
    <p:extLst>
      <p:ext uri="{BB962C8B-B14F-4D97-AF65-F5344CB8AC3E}">
        <p14:creationId xmlns:p14="http://schemas.microsoft.com/office/powerpoint/2010/main" val="3739631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CA" u="sng" dirty="0" smtClean="0">
                <a:hlinkClick r:id="rId3"/>
              </a:rPr>
              <a:t>http://myssc-monspc.ssc-spc.gc.ca/en/theacademy/my-faculties/faculty-behavioral-competencies</a:t>
            </a:r>
            <a:endParaRPr lang="en-CA" dirty="0" smtClean="0"/>
          </a:p>
          <a:p>
            <a:endParaRPr lang="en-US" sz="1100" dirty="0" smtClean="0"/>
          </a:p>
          <a:p>
            <a:r>
              <a:rPr lang="en-CA" dirty="0" smtClean="0"/>
              <a:t>In this table, showing the Treasury Board of Canada’s </a:t>
            </a:r>
            <a:r>
              <a:rPr lang="en-CA" u="sng" dirty="0" smtClean="0">
                <a:hlinkClick r:id="rId4"/>
              </a:rPr>
              <a:t>Core Competencies</a:t>
            </a:r>
            <a:r>
              <a:rPr lang="en-CA" dirty="0" smtClean="0"/>
              <a:t>, developed within the context of the Performance Management Program:</a:t>
            </a:r>
          </a:p>
          <a:p>
            <a:pPr marL="171450" indent="-171450">
              <a:buFont typeface="Arial" panose="020B0604020202020204" pitchFamily="34" charset="0"/>
              <a:buChar char="•"/>
            </a:pPr>
            <a:r>
              <a:rPr lang="en-CA" baseline="0" dirty="0" smtClean="0"/>
              <a:t>We can see how Clarity and Compassion in the Service of others supports </a:t>
            </a:r>
            <a:r>
              <a:rPr lang="en-CA" dirty="0" smtClean="0"/>
              <a:t>Demonstrating integrity and respect</a:t>
            </a:r>
          </a:p>
          <a:p>
            <a:pPr marL="171450" indent="-171450">
              <a:buFont typeface="Arial" panose="020B0604020202020204" pitchFamily="34" charset="0"/>
              <a:buChar char="•"/>
            </a:pPr>
            <a:r>
              <a:rPr lang="en-CA" dirty="0" smtClean="0"/>
              <a:t>How Focus, Clarity and Compassion in the service of others supports Thinking things through</a:t>
            </a:r>
          </a:p>
          <a:p>
            <a:pPr marL="171450" indent="-171450">
              <a:buFont typeface="Arial" panose="020B0604020202020204" pitchFamily="34" charset="0"/>
              <a:buChar char="•"/>
            </a:pPr>
            <a:r>
              <a:rPr lang="en-CA" dirty="0" smtClean="0"/>
              <a:t>That Working effectively with others is supported by Focus, Creativity</a:t>
            </a:r>
            <a:r>
              <a:rPr lang="en-CA" baseline="0" dirty="0" smtClean="0"/>
              <a:t> and Compassion, and that</a:t>
            </a:r>
          </a:p>
          <a:p>
            <a:pPr marL="171450" indent="-171450">
              <a:buFont typeface="Arial" panose="020B0604020202020204" pitchFamily="34" charset="0"/>
              <a:buChar char="•"/>
            </a:pPr>
            <a:r>
              <a:rPr lang="en-CA" dirty="0" smtClean="0"/>
              <a:t>Showing initiative and being action oriented is supported by the same Focus, Creativity</a:t>
            </a:r>
            <a:r>
              <a:rPr lang="en-CA" baseline="0" dirty="0" smtClean="0"/>
              <a:t> and Compassion, </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81496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04473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r-CA" dirty="0" smtClean="0"/>
              <a:t>There are </a:t>
            </a:r>
            <a:r>
              <a:rPr lang="fr-CA" dirty="0" err="1" smtClean="0"/>
              <a:t>two</a:t>
            </a:r>
            <a:r>
              <a:rPr lang="fr-CA" dirty="0" smtClean="0"/>
              <a:t> questions on the Sli.do</a:t>
            </a:r>
          </a:p>
          <a:p>
            <a:endParaRPr lang="fr-CA" dirty="0" smtClean="0"/>
          </a:p>
          <a:p>
            <a:r>
              <a:rPr lang="fr-CA" dirty="0" smtClean="0"/>
              <a:t>The first one </a:t>
            </a:r>
            <a:r>
              <a:rPr lang="fr-CA" dirty="0" err="1" smtClean="0"/>
              <a:t>is</a:t>
            </a:r>
            <a:r>
              <a:rPr lang="fr-CA" dirty="0" smtClean="0"/>
              <a:t>…</a:t>
            </a:r>
          </a:p>
          <a:p>
            <a:endParaRPr lang="fr-CA" dirty="0" smtClean="0"/>
          </a:p>
          <a:p>
            <a:r>
              <a:rPr lang="fr-CA" dirty="0" smtClean="0"/>
              <a:t>And the second one </a:t>
            </a:r>
            <a:r>
              <a:rPr lang="fr-CA" dirty="0" err="1" smtClean="0"/>
              <a:t>is</a:t>
            </a:r>
            <a:r>
              <a:rPr lang="fr-CA" dirty="0" smtClean="0"/>
              <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040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Alejandro: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To start, let's do a mindfulness exercise, this one is called body scan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If you have never done mindfulness, I invite you to take advantage of the opportunity to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With your back straight, not tense, sit as comfortable as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You can place your feet flat on the floor; and place your hands on your lap, palms facing up or down, depending on what is most comfortable for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Feel free to close your eyes or semi-close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Follow my voice, which will guide you during the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Gently pay attention to your breathing. No need to change the way you breathe; just notice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breath in...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Now direct your breathing and attention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your face, eyes, nose and mouth; your jaw, teeth, tongue;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become aware of what you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Inhale, now focus on your head, your scalp, your hair, your ears; and exhale;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as we continue breathing, direct your attention to your shoulders;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now…your arms, hands and fingers;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each time your attention wanders away,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Inhale, back to your shoulders and neck; become aware of… exhale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…upper back, then your chest;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from your lower back, then your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And direct your breathing towards your waist; inhale and exhale;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down your legs; inhale; up your legs; and notice how you feel; and exhale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towards your feet; inhale; notice how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towards your toes; exhale;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stay there for a few seconds;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when you feel like, open your eyes and come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smtClean="0"/>
              <a:t>(click)</a:t>
            </a:r>
            <a:endParaRPr lang="en-CA"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Feedback on the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t>There is a third question on Sli.do for you to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and if we can have 2 or 3 people briefly sharing how the exercise went for you... please open your microphones or raise your hand.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You can also use the chat space to describe what you noticed.</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4361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Alejandro:</a:t>
            </a:r>
          </a:p>
          <a:p>
            <a:pPr>
              <a:buFont typeface="Arial" pitchFamily="34" charset="0"/>
              <a:buNone/>
            </a:pPr>
            <a:endParaRPr lang="en-CA" baseline="0" dirty="0"/>
          </a:p>
          <a:p>
            <a:pPr>
              <a:buFont typeface="Arial" pitchFamily="34" charset="0"/>
              <a:buNone/>
            </a:pPr>
            <a:r>
              <a:rPr lang="en-CA" baseline="0" dirty="0" smtClean="0"/>
              <a:t>The </a:t>
            </a:r>
            <a:r>
              <a:rPr lang="en-CA" baseline="0" dirty="0"/>
              <a:t>core are the same, focus on your breathing. A way to compare them are:</a:t>
            </a:r>
          </a:p>
          <a:p>
            <a:pPr>
              <a:buFont typeface="Arial" pitchFamily="34" charset="0"/>
              <a:buChar char="•"/>
            </a:pPr>
            <a:r>
              <a:rPr lang="en-CA" dirty="0"/>
              <a:t> The extent of time you typically take to do an exercise</a:t>
            </a:r>
          </a:p>
          <a:p>
            <a:pPr>
              <a:buFont typeface="Arial" pitchFamily="34" charset="0"/>
              <a:buChar char="•"/>
            </a:pPr>
            <a:r>
              <a:rPr lang="en-CA" dirty="0"/>
              <a:t> The objective you aim for or achieve doing an exercise</a:t>
            </a:r>
          </a:p>
          <a:p>
            <a:pPr>
              <a:buFont typeface="Arial" pitchFamily="34" charset="0"/>
              <a:buChar char="•"/>
            </a:pPr>
            <a:r>
              <a:rPr lang="en-CA" dirty="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fontAlgn="base"/>
            <a:r>
              <a:rPr lang="en-CA" dirty="0"/>
              <a:t>Mindfulness:</a:t>
            </a:r>
            <a:r>
              <a:rPr lang="en-CA" baseline="0" dirty="0"/>
              <a:t> like the body scan we just did. </a:t>
            </a:r>
          </a:p>
          <a:p>
            <a:pPr fontAlgn="base">
              <a:buFont typeface="Arial" pitchFamily="34" charset="0"/>
              <a:buChar char="•"/>
            </a:pPr>
            <a:r>
              <a:rPr lang="en-CA" baseline="0" dirty="0"/>
              <a:t> Takes about 5 minutes</a:t>
            </a:r>
          </a:p>
          <a:p>
            <a:pPr fontAlgn="base">
              <a:buFont typeface="Arial" charset="0"/>
              <a:buChar char="•"/>
            </a:pPr>
            <a:r>
              <a:rPr lang="en-CA" dirty="0"/>
              <a:t> The objective</a:t>
            </a:r>
            <a:r>
              <a:rPr lang="en-CA" baseline="0" dirty="0"/>
              <a:t> is to relax and realise what’s going on in your mind</a:t>
            </a:r>
          </a:p>
          <a:p>
            <a:pPr fontAlgn="base">
              <a:buFont typeface="Arial" charset="0"/>
              <a:buChar char="•"/>
            </a:pPr>
            <a:r>
              <a:rPr lang="en-CA" baseline="0" dirty="0"/>
              <a:t> The experience could vary from person to person, but basically is a self-awareness experience</a:t>
            </a:r>
          </a:p>
          <a:p>
            <a:pPr fontAlgn="base">
              <a:buFont typeface="Arial" charset="0"/>
              <a:buChar char="•"/>
            </a:pPr>
            <a:endParaRPr lang="en-CA" baseline="0" dirty="0"/>
          </a:p>
          <a:p>
            <a:pPr fontAlgn="base"/>
            <a:r>
              <a:rPr lang="en-CA" baseline="0" dirty="0"/>
              <a:t>Meditation: having a practice of sitting and observing your breathe</a:t>
            </a:r>
          </a:p>
          <a:p>
            <a:pPr fontAlgn="base">
              <a:buFont typeface="Arial" charset="0"/>
              <a:buChar char="•"/>
            </a:pPr>
            <a:r>
              <a:rPr lang="en-CA" baseline="0" dirty="0"/>
              <a:t> May start by sitting 5 minutes for beginners</a:t>
            </a:r>
          </a:p>
          <a:p>
            <a:pPr fontAlgn="base">
              <a:buFont typeface="Arial" charset="0"/>
              <a:buChar char="•"/>
            </a:pPr>
            <a:r>
              <a:rPr lang="en-CA" baseline="0" dirty="0"/>
              <a:t> A good 20 minutes for those with an established practice, up to 8 hours a day in some days long retreats</a:t>
            </a:r>
          </a:p>
          <a:p>
            <a:pPr fontAlgn="base">
              <a:buFont typeface="Arial" charset="0"/>
              <a:buChar char="•"/>
            </a:pPr>
            <a:r>
              <a:rPr lang="en-CA" dirty="0"/>
              <a:t> The objective is to engage in contemplation or reflection. </a:t>
            </a:r>
          </a:p>
          <a:p>
            <a:pPr fontAlgn="base">
              <a:buFont typeface="Arial" charset="0"/>
              <a:buChar char="•"/>
            </a:pPr>
            <a:r>
              <a:rPr lang="en-CA" dirty="0"/>
              <a:t> T</a:t>
            </a:r>
            <a:r>
              <a:rPr lang="en-CA" baseline="0" dirty="0"/>
              <a:t>he experience could be mind shifting</a:t>
            </a:r>
            <a:endParaRPr lang="en-CA"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And keep in mind,</a:t>
            </a:r>
            <a:r>
              <a:rPr lang="en-US" baseline="0" dirty="0"/>
              <a:t> </a:t>
            </a:r>
            <a:r>
              <a:rPr lang="en-US" dirty="0"/>
              <a:t>Mindfulness is simple, not easy though</a:t>
            </a:r>
          </a:p>
          <a:p>
            <a:pPr>
              <a:buFont typeface="Arial" pitchFamily="34" charset="0"/>
              <a:buNone/>
            </a:pPr>
            <a:endParaRPr lang="en-CA" baseline="0" dirty="0"/>
          </a:p>
          <a:p>
            <a:pPr>
              <a:buFont typeface="Arial" pitchFamily="34" charset="0"/>
              <a:buNone/>
            </a:pPr>
            <a:r>
              <a:rPr lang="en-CA" b="1" baseline="0" dirty="0"/>
              <a:t>[[ </a:t>
            </a:r>
            <a:r>
              <a:rPr lang="en-CA" b="1" baseline="0" dirty="0">
                <a:solidFill>
                  <a:srgbClr val="FF0000"/>
                </a:solidFill>
              </a:rPr>
              <a:t>Note for Translators: </a:t>
            </a:r>
            <a:r>
              <a:rPr lang="en-CA" b="1" baseline="0" dirty="0"/>
              <a:t>Not to be translated nor referenced during the presentation </a:t>
            </a:r>
          </a:p>
          <a:p>
            <a:pPr fontAlgn="base">
              <a:spcBef>
                <a:spcPts val="1225"/>
              </a:spcBef>
              <a:buFont typeface="Arial" pitchFamily="34" charset="0"/>
              <a:buChar char="•"/>
            </a:pPr>
            <a:r>
              <a:rPr lang="en-CA" baseline="0" dirty="0"/>
              <a:t> </a:t>
            </a:r>
            <a:r>
              <a:rPr lang="fr-CA" sz="1200" b="0" i="0" kern="1200" dirty="0">
                <a:solidFill>
                  <a:schemeClr val="tx1"/>
                </a:solidFill>
                <a:effectLst/>
                <a:latin typeface="+mn-lt"/>
                <a:ea typeface="+mn-ea"/>
                <a:cs typeface="+mn-cs"/>
              </a:rPr>
              <a:t>La </a:t>
            </a:r>
            <a:r>
              <a:rPr lang="fr-CA" sz="1200" b="1" i="0" kern="1200" dirty="0">
                <a:solidFill>
                  <a:schemeClr val="tx1"/>
                </a:solidFill>
                <a:effectLst/>
                <a:latin typeface="+mn-lt"/>
                <a:ea typeface="+mn-ea"/>
                <a:cs typeface="+mn-cs"/>
              </a:rPr>
              <a:t>pleine conscience</a:t>
            </a:r>
            <a:r>
              <a:rPr lang="fr-CA" sz="1200" b="0" i="0" kern="1200" dirty="0">
                <a:solidFill>
                  <a:schemeClr val="tx1"/>
                </a:solidFill>
                <a:effectLst/>
                <a:latin typeface="+mn-lt"/>
                <a:ea typeface="+mn-ea"/>
                <a:cs typeface="+mn-cs"/>
              </a:rPr>
              <a:t> est une expression désignant une </a:t>
            </a:r>
            <a:r>
              <a:rPr lang="fr-CA" sz="1200" b="0" i="0" u="none" strike="noStrike" kern="1200" dirty="0">
                <a:solidFill>
                  <a:schemeClr val="tx1"/>
                </a:solidFill>
                <a:effectLst/>
                <a:latin typeface="+mn-lt"/>
                <a:ea typeface="+mn-ea"/>
                <a:cs typeface="+mn-cs"/>
                <a:hlinkClick r:id="rId3" tooltip="Attitude (psychologie)"/>
              </a:rPr>
              <a:t>attitude</a:t>
            </a:r>
            <a:r>
              <a:rPr lang="fr-CA" sz="1200" b="0" i="0" kern="1200" dirty="0">
                <a:solidFill>
                  <a:schemeClr val="tx1"/>
                </a:solidFill>
                <a:effectLst/>
                <a:latin typeface="+mn-lt"/>
                <a:ea typeface="+mn-ea"/>
                <a:cs typeface="+mn-cs"/>
              </a:rPr>
              <a:t> d'</a:t>
            </a:r>
            <a:r>
              <a:rPr lang="fr-CA" sz="1200" b="0" i="0" u="none" strike="noStrike" kern="1200" dirty="0">
                <a:solidFill>
                  <a:schemeClr val="tx1"/>
                </a:solidFill>
                <a:effectLst/>
                <a:latin typeface="+mn-lt"/>
                <a:ea typeface="+mn-ea"/>
                <a:cs typeface="+mn-cs"/>
                <a:hlinkClick r:id="rId4" tooltip="Attention"/>
              </a:rPr>
              <a:t>attention</a:t>
            </a:r>
            <a:r>
              <a:rPr lang="fr-CA" sz="1200" b="0" i="0" kern="1200" dirty="0">
                <a:solidFill>
                  <a:schemeClr val="tx1"/>
                </a:solidFill>
                <a:effectLst/>
                <a:latin typeface="+mn-lt"/>
                <a:ea typeface="+mn-ea"/>
                <a:cs typeface="+mn-cs"/>
              </a:rPr>
              <a:t>, de présence et de </a:t>
            </a:r>
            <a:r>
              <a:rPr lang="fr-CA" sz="1200" b="0" i="0" u="none" strike="noStrike" kern="1200" dirty="0">
                <a:solidFill>
                  <a:schemeClr val="tx1"/>
                </a:solidFill>
                <a:effectLst/>
                <a:latin typeface="+mn-lt"/>
                <a:ea typeface="+mn-ea"/>
                <a:cs typeface="+mn-cs"/>
                <a:hlinkClick r:id="rId5" tooltip="Conscience"/>
              </a:rPr>
              <a:t>conscience</a:t>
            </a:r>
            <a:r>
              <a:rPr lang="fr-CA" sz="1200" b="0" i="0" kern="1200" dirty="0">
                <a:solidFill>
                  <a:schemeClr val="tx1"/>
                </a:solidFill>
                <a:effectLst/>
                <a:latin typeface="+mn-lt"/>
                <a:ea typeface="+mn-ea"/>
                <a:cs typeface="+mn-cs"/>
              </a:rPr>
              <a:t> vigilante, qui peut être interne (sensations, pensées, émotions, actions, motivations, </a:t>
            </a:r>
            <a:r>
              <a:rPr lang="fr-CA" dirty="0"/>
              <a:t>etc.</a:t>
            </a:r>
            <a:r>
              <a:rPr lang="fr-CA" sz="1200" b="0" i="0" kern="1200" dirty="0">
                <a:solidFill>
                  <a:schemeClr val="tx1"/>
                </a:solidFill>
                <a:effectLst/>
                <a:latin typeface="+mn-lt"/>
                <a:ea typeface="+mn-ea"/>
                <a:cs typeface="+mn-cs"/>
              </a:rPr>
              <a:t>) ou externe (au monde environnant, bruits, objets, événements, </a:t>
            </a:r>
            <a:r>
              <a:rPr lang="fr-CA" dirty="0"/>
              <a:t>etc.</a:t>
            </a:r>
            <a:r>
              <a:rPr lang="fr-CA" sz="1200" b="0" i="0" kern="1200" dirty="0">
                <a:solidFill>
                  <a:schemeClr val="tx1"/>
                </a:solidFill>
                <a:effectLst/>
                <a:latin typeface="+mn-lt"/>
                <a:ea typeface="+mn-ea"/>
                <a:cs typeface="+mn-cs"/>
              </a:rPr>
              <a:t>).</a:t>
            </a:r>
            <a:r>
              <a:rPr lang="en-CA" dirty="0"/>
              <a:t>- Wikipedia</a:t>
            </a:r>
          </a:p>
          <a:p>
            <a:pPr fontAlgn="base">
              <a:spcBef>
                <a:spcPts val="1225"/>
              </a:spcBef>
              <a:buFont typeface="Arial" pitchFamily="34" charset="0"/>
              <a:buNone/>
            </a:pPr>
            <a:r>
              <a:rPr lang="en-CA" dirty="0"/>
              <a:t> </a:t>
            </a:r>
            <a:r>
              <a:rPr lang="fr-CA" sz="800" dirty="0">
                <a:hlinkClick r:id="rId6"/>
              </a:rPr>
              <a:t>Pleine conscience — Wikipédia (wikipedia.org)</a:t>
            </a:r>
            <a:r>
              <a:rPr lang="fr-CA" sz="800" dirty="0"/>
              <a:t> </a:t>
            </a:r>
            <a:r>
              <a:rPr lang="fr-CA" sz="800" b="1" dirty="0"/>
              <a:t>– *</a:t>
            </a:r>
            <a:r>
              <a:rPr lang="fr-CA" sz="800" b="1" dirty="0" err="1"/>
              <a:t>we</a:t>
            </a:r>
            <a:r>
              <a:rPr lang="fr-CA" sz="800" b="1" dirty="0"/>
              <a:t> </a:t>
            </a:r>
            <a:r>
              <a:rPr lang="fr-CA" sz="800" b="1" dirty="0" err="1"/>
              <a:t>changed</a:t>
            </a:r>
            <a:r>
              <a:rPr lang="fr-CA" sz="800" b="1" dirty="0"/>
              <a:t> to </a:t>
            </a:r>
            <a:r>
              <a:rPr lang="fr-CA" sz="800" b="1" dirty="0" err="1"/>
              <a:t>reflect</a:t>
            </a:r>
            <a:r>
              <a:rPr lang="fr-CA" sz="800" b="1" dirty="0"/>
              <a:t> French</a:t>
            </a:r>
            <a:endParaRPr lang="fr-CA" b="1" dirty="0"/>
          </a:p>
          <a:p>
            <a:pPr defTabSz="914292">
              <a:defRPr/>
            </a:pPr>
            <a:r>
              <a:rPr lang="en-CA" dirty="0"/>
              <a:t> “Mindfulness means </a:t>
            </a:r>
            <a:r>
              <a:rPr lang="en-CA" b="1" dirty="0"/>
              <a:t>presence of heart</a:t>
            </a:r>
            <a:r>
              <a:rPr lang="en-CA" dirty="0"/>
              <a:t>” - John </a:t>
            </a:r>
            <a:r>
              <a:rPr lang="en-CA" dirty="0" err="1"/>
              <a:t>Kabbat</a:t>
            </a:r>
            <a:r>
              <a:rPr lang="en-CA" dirty="0"/>
              <a:t> </a:t>
            </a:r>
            <a:r>
              <a:rPr lang="en-CA" dirty="0" err="1"/>
              <a:t>Zinn</a:t>
            </a:r>
            <a:r>
              <a:rPr lang="en-CA" dirty="0"/>
              <a:t> </a:t>
            </a:r>
            <a:r>
              <a:rPr lang="en-CA" sz="1600" dirty="0">
                <a:hlinkClick r:id="rId7"/>
              </a:rPr>
              <a:t>https://www.youtube.com/watch?v=xoLQ3qkh0w0</a:t>
            </a:r>
            <a:endParaRPr lang="en-CA" dirty="0"/>
          </a:p>
          <a:p>
            <a:pPr>
              <a:buFont typeface="Arial" pitchFamily="34" charset="0"/>
              <a:buChar char="•"/>
            </a:pPr>
            <a:r>
              <a:rPr lang="en-CA" baseline="0" dirty="0"/>
              <a:t> “</a:t>
            </a:r>
            <a:r>
              <a:rPr lang="en-CA" b="1" baseline="0" dirty="0"/>
              <a:t>Meditation</a:t>
            </a:r>
            <a:r>
              <a:rPr lang="en-CA" baseline="0" dirty="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8" tooltip="Mind"/>
              </a:rPr>
              <a:t>mind</a:t>
            </a:r>
            <a:r>
              <a:rPr lang="en-US" dirty="0"/>
              <a:t> or induces a </a:t>
            </a:r>
            <a:r>
              <a:rPr lang="en-US" dirty="0">
                <a:hlinkClick r:id="rId9" tooltip="Consciousness"/>
              </a:rPr>
              <a:t>mode of consciousness</a:t>
            </a:r>
            <a:endParaRPr lang="en-US" dirty="0"/>
          </a:p>
          <a:p>
            <a:pPr lvl="1"/>
            <a:r>
              <a:rPr lang="en-US" dirty="0"/>
              <a:t>Forms: </a:t>
            </a:r>
            <a:r>
              <a:rPr lang="en-US" dirty="0">
                <a:hlinkClick r:id="rId10" tooltip="Buddhist meditation"/>
              </a:rPr>
              <a:t>Buddhist meditation</a:t>
            </a:r>
            <a:r>
              <a:rPr lang="en-US" dirty="0"/>
              <a:t>, </a:t>
            </a:r>
            <a:r>
              <a:rPr lang="en-US" dirty="0">
                <a:hlinkClick r:id="rId11" tooltip="Christian meditation"/>
              </a:rPr>
              <a:t>Christian meditation</a:t>
            </a:r>
            <a:r>
              <a:rPr lang="en-US" dirty="0"/>
              <a:t>,</a:t>
            </a:r>
            <a:r>
              <a:rPr lang="fr-CA" dirty="0"/>
              <a:t> </a:t>
            </a:r>
            <a:r>
              <a:rPr lang="en-US" dirty="0" err="1">
                <a:hlinkClick r:id="rId12" tooltip="Daoist meditation"/>
              </a:rPr>
              <a:t>Daoist</a:t>
            </a:r>
            <a:r>
              <a:rPr lang="en-US" dirty="0">
                <a:hlinkClick r:id="rId12" tooltip="Daoist meditation"/>
              </a:rPr>
              <a:t> meditation</a:t>
            </a:r>
            <a:r>
              <a:rPr lang="en-US" dirty="0"/>
              <a:t>,</a:t>
            </a:r>
            <a:r>
              <a:rPr lang="fr-CA" dirty="0"/>
              <a:t> </a:t>
            </a:r>
            <a:r>
              <a:rPr lang="en-US" dirty="0">
                <a:hlinkClick r:id="rId13" tooltip="Jain meditation"/>
              </a:rPr>
              <a:t>Jain meditation</a:t>
            </a:r>
            <a:r>
              <a:rPr lang="en-US" dirty="0"/>
              <a:t>,</a:t>
            </a:r>
            <a:r>
              <a:rPr lang="fr-CA" dirty="0"/>
              <a:t> </a:t>
            </a:r>
            <a:r>
              <a:rPr lang="en-US" dirty="0">
                <a:hlinkClick r:id="rId14" tooltip="Jewish meditation"/>
              </a:rPr>
              <a:t>Jewish meditation</a:t>
            </a:r>
            <a:r>
              <a:rPr lang="fr-CA" dirty="0"/>
              <a:t>, </a:t>
            </a:r>
            <a:r>
              <a:rPr lang="en-US" dirty="0">
                <a:hlinkClick r:id="rId15" tooltip="Meditation in the Ravidasi Faith"/>
              </a:rPr>
              <a:t>Meditation in the </a:t>
            </a:r>
            <a:r>
              <a:rPr lang="en-US" dirty="0" err="1">
                <a:hlinkClick r:id="rId15" tooltip="Meditation in the Ravidasi Faith"/>
              </a:rPr>
              <a:t>Ravidasi</a:t>
            </a:r>
            <a:r>
              <a:rPr lang="en-US" dirty="0">
                <a:hlinkClick r:id="rId15" tooltip="Meditation in the Ravidasi Faith"/>
              </a:rPr>
              <a:t> Faith</a:t>
            </a:r>
            <a:r>
              <a:rPr lang="en-US" dirty="0"/>
              <a:t>,</a:t>
            </a:r>
            <a:r>
              <a:rPr lang="fr-CA" dirty="0"/>
              <a:t> </a:t>
            </a:r>
            <a:r>
              <a:rPr lang="en-US" dirty="0">
                <a:hlinkClick r:id="rId16" tooltip="Transcendental Meditation"/>
              </a:rPr>
              <a:t>Transcendental Meditation</a:t>
            </a:r>
            <a:r>
              <a:rPr lang="en-US" dirty="0"/>
              <a:t> – Wikipedia</a:t>
            </a:r>
          </a:p>
          <a:p>
            <a:pPr fontAlgn="base">
              <a:spcBef>
                <a:spcPts val="1225"/>
              </a:spcBef>
              <a:buFont typeface="Arial" pitchFamily="34" charset="0"/>
              <a:buChar char="•"/>
            </a:pPr>
            <a:endParaRPr lang="en-CA" dirty="0"/>
          </a:p>
          <a:p>
            <a:pPr fontAlgn="base">
              <a:spcBef>
                <a:spcPts val="1225"/>
              </a:spcBef>
              <a:buFont typeface="Arial" pitchFamily="34" charset="0"/>
              <a:buChar char="•"/>
            </a:pPr>
            <a:r>
              <a:rPr lang="en-CA" dirty="0"/>
              <a:t> "</a:t>
            </a:r>
            <a:r>
              <a:rPr lang="en-CA" b="1" dirty="0"/>
              <a:t>Mindful meditation</a:t>
            </a:r>
            <a:r>
              <a:rPr lang="en-CA" dirty="0"/>
              <a:t>: Training the brain on attention and meta-attention with the purpose to develop Emotional Intelligence"</a:t>
            </a:r>
          </a:p>
          <a:p>
            <a:pPr fontAlgn="base">
              <a:spcBef>
                <a:spcPts val="1225"/>
              </a:spcBef>
              <a:buFont typeface="Arial" pitchFamily="34" charset="0"/>
              <a:buChar char="•"/>
            </a:pPr>
            <a:r>
              <a:rPr lang="en-CA" dirty="0"/>
              <a:t> "</a:t>
            </a:r>
            <a:r>
              <a:rPr lang="en-CA" b="1" dirty="0"/>
              <a:t>Meta-attention</a:t>
            </a:r>
            <a:r>
              <a:rPr lang="en-CA" dirty="0"/>
              <a:t>: attention of the attention, being able to know that your attention has wandered away“</a:t>
            </a:r>
          </a:p>
          <a:p>
            <a:pPr lvl="1" fontAlgn="base">
              <a:spcBef>
                <a:spcPts val="1225"/>
              </a:spcBef>
              <a:buFont typeface="Arial" pitchFamily="34" charset="0"/>
              <a:buChar char="•"/>
            </a:pPr>
            <a:r>
              <a:rPr lang="en-CA" dirty="0"/>
              <a:t>Tan, C (2013). Search Inside Yourself. NY; page 30. </a:t>
            </a:r>
          </a:p>
          <a:p>
            <a:pPr fontAlgn="base">
              <a:spcBef>
                <a:spcPts val="1225"/>
              </a:spcBef>
            </a:pPr>
            <a:r>
              <a:rPr lang="en-CA" b="1"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40975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Ginette:</a:t>
            </a:r>
          </a:p>
          <a:p>
            <a:r>
              <a:rPr lang="en-CA" dirty="0" smtClean="0"/>
              <a:t>Being mindful means to be present. To be in alignment with the thinking, the intention, the body. To have coherence between what you think, say, do, and also what you believe and trust</a:t>
            </a:r>
          </a:p>
          <a:p>
            <a:endParaRPr lang="fr-CA" dirty="0" smtClean="0"/>
          </a:p>
          <a:p>
            <a:r>
              <a:rPr lang="fr-CA" dirty="0" smtClean="0"/>
              <a:t>Show </a:t>
            </a:r>
            <a:r>
              <a:rPr lang="fr-CA" dirty="0" err="1" smtClean="0"/>
              <a:t>video</a:t>
            </a:r>
            <a:r>
              <a:rPr lang="fr-CA" dirty="0" smtClean="0"/>
              <a:t>: </a:t>
            </a:r>
            <a:r>
              <a:rPr lang="en-CA" sz="1200" dirty="0" smtClean="0">
                <a:hlinkClick r:id="rId3"/>
              </a:rPr>
              <a:t>https://www.youtube.com/watch?v=xoLQ3qkh0w0</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32110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100" dirty="0" smtClean="0"/>
              <a:t>Ginette:</a:t>
            </a:r>
          </a:p>
          <a:p>
            <a:pPr>
              <a:buFont typeface="Arial" pitchFamily="34" charset="0"/>
              <a:buNone/>
            </a:pPr>
            <a:endParaRPr lang="en-CA" sz="1100" dirty="0" smtClean="0"/>
          </a:p>
          <a:p>
            <a:pPr>
              <a:buFont typeface="Arial" pitchFamily="34" charset="0"/>
              <a:buNone/>
            </a:pPr>
            <a:r>
              <a:rPr lang="en-CA" sz="1100" dirty="0" smtClean="0"/>
              <a:t>Let’s have some ideas around this...</a:t>
            </a:r>
            <a:r>
              <a:rPr lang="en-CA" sz="1100" baseline="0" dirty="0" smtClean="0"/>
              <a:t> </a:t>
            </a:r>
            <a:r>
              <a:rPr lang="en-CA" sz="1100" dirty="0" smtClean="0"/>
              <a:t>How</a:t>
            </a:r>
            <a:r>
              <a:rPr lang="en-CA" sz="1100" baseline="0" dirty="0" smtClean="0"/>
              <a:t> do you see Mindfulness having an impact in the workplace?</a:t>
            </a:r>
            <a:endParaRPr lang="en-CA" sz="1100" dirty="0" smtClean="0"/>
          </a:p>
          <a:p>
            <a:pPr marL="176213" indent="-176213">
              <a:buFont typeface="Arial" pitchFamily="34" charset="0"/>
              <a:buChar char="•"/>
            </a:pPr>
            <a:r>
              <a:rPr lang="en-CA" sz="1100" b="1" dirty="0" smtClean="0"/>
              <a:t>Increased resilience: </a:t>
            </a:r>
            <a:r>
              <a:rPr lang="en-CA" sz="1100" dirty="0" smtClean="0"/>
              <a:t>being mindful increases the ability to be open to new perspectives, to think creatively, to distinguish thoughts from feelings, and to respond to challenges rather than merely reacting. For a leader this helps with strategic thinking.</a:t>
            </a:r>
          </a:p>
          <a:p>
            <a:pPr marL="176213" indent="-176213">
              <a:buFont typeface="Arial" pitchFamily="34" charset="0"/>
              <a:buChar char="•"/>
            </a:pPr>
            <a:r>
              <a:rPr lang="en-CA" sz="1100" b="1" dirty="0" smtClean="0"/>
              <a:t>Focus and concentration:</a:t>
            </a:r>
            <a:r>
              <a:rPr lang="en-CA" sz="1100" dirty="0" smtClean="0"/>
              <a:t> after an eight-week mindfulness course, participants could concentrate better, stay on task longer, more effectively, and remember what they’d done better. In a fast paced environment where leaders have to react quickly to situation this is a great capacity to have.</a:t>
            </a:r>
          </a:p>
          <a:p>
            <a:pPr marL="176213" indent="-176213">
              <a:buFont typeface="Arial" pitchFamily="34" charset="0"/>
              <a:buChar char="•"/>
            </a:pPr>
            <a:r>
              <a:rPr lang="en-CA" sz="1100" b="1" dirty="0" smtClean="0"/>
              <a:t>Workplace harmony: </a:t>
            </a:r>
            <a:r>
              <a:rPr lang="en-CA" sz="1100" dirty="0" smtClean="0"/>
              <a:t>being mindful promotes and creates more empathy and altruism in the workplace. As a leader we are expected to foster a respectful workplace.</a:t>
            </a:r>
          </a:p>
          <a:p>
            <a:pPr marL="176213" indent="-176213">
              <a:buFont typeface="Arial" pitchFamily="34" charset="0"/>
              <a:buChar char="•"/>
            </a:pPr>
            <a:r>
              <a:rPr lang="en-CA" sz="1100" b="1" dirty="0" smtClean="0"/>
              <a:t>Fewer sick days:</a:t>
            </a:r>
            <a:r>
              <a:rPr lang="en-CA" sz="1100" dirty="0" smtClean="0"/>
              <a:t> those who have a practice missed 76% fewer days of work.</a:t>
            </a:r>
          </a:p>
          <a:p>
            <a:pPr marL="176213" indent="-176213">
              <a:buFont typeface="Arial" pitchFamily="34" charset="0"/>
              <a:buChar char="•"/>
            </a:pPr>
            <a:r>
              <a:rPr lang="en-CA" sz="1100" b="1" dirty="0" smtClean="0"/>
              <a:t>Greater employee satisfaction and well-being: </a:t>
            </a:r>
            <a:r>
              <a:rPr lang="en-CA" sz="1100" dirty="0" smtClean="0"/>
              <a:t>being mindful helps significantly to have less emotional exhaustion and more job satisfaction. </a:t>
            </a:r>
          </a:p>
          <a:p>
            <a:pPr marL="176213" indent="-176213">
              <a:buFont typeface="Arial" pitchFamily="34" charset="0"/>
              <a:buChar char="•"/>
            </a:pPr>
            <a:r>
              <a:rPr lang="en-CA" sz="1100" b="1" dirty="0" smtClean="0"/>
              <a:t>Stress reduction:</a:t>
            </a:r>
            <a:r>
              <a:rPr lang="en-CA" sz="1100" dirty="0" smtClean="0"/>
              <a:t> just being mindful helps in reducing stress, anxiety, and depression. The practice helps reducing the levels of the primary stress hormone. As a leader we are put under a lot of stress and any tools that can help manage the pressure is something to be considered.</a:t>
            </a:r>
          </a:p>
          <a:p>
            <a:pPr marL="176213" indent="-176213">
              <a:buFont typeface="Arial" pitchFamily="34" charset="0"/>
              <a:buChar char="•"/>
            </a:pPr>
            <a:r>
              <a:rPr lang="en-CA" sz="1100" b="1" dirty="0" smtClean="0"/>
              <a:t>Greater creativity:</a:t>
            </a:r>
            <a:r>
              <a:rPr lang="en-CA" sz="1100" dirty="0" smtClean="0"/>
              <a:t> Leaders with a mindfulness practice say it helps them create space for innovation and it also helps them to think strategically.</a:t>
            </a:r>
          </a:p>
          <a:p>
            <a:pPr>
              <a:buFont typeface="Arial" pitchFamily="34" charset="0"/>
              <a:buNone/>
            </a:pPr>
            <a:r>
              <a:rPr lang="en-CA" sz="1100"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dirty="0" smtClean="0"/>
              <a:t>How mindfulness can help your employees and improve your company's bottom line – white paper, Mental workout</a:t>
            </a:r>
            <a:r>
              <a:rPr lang="en-CA" sz="1100" dirty="0" smtClean="0"/>
              <a:t/>
            </a:r>
            <a:br>
              <a:rPr lang="en-CA" sz="1100" dirty="0" smtClean="0"/>
            </a:br>
            <a:r>
              <a:rPr lang="en-CA" sz="1100" dirty="0" smtClean="0">
                <a:hlinkClick r:id="rId3"/>
              </a:rPr>
              <a:t>http://www.mentalworkout.com/white-papers/how-mindfulness-can-help-your-employees-and-improve-your-companys-bottom-line/</a:t>
            </a:r>
            <a:r>
              <a:rPr lang="en-CA" sz="1100" dirty="0" smtClean="0"/>
              <a:t> </a:t>
            </a:r>
          </a:p>
          <a:p>
            <a:pPr>
              <a:buFont typeface="Arial" pitchFamily="34" charset="0"/>
              <a:buChar char="•"/>
            </a:pPr>
            <a:endParaRPr lang="en-CA" sz="11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98557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Ginette: </a:t>
            </a:r>
            <a:endParaRPr lang="en-US" dirty="0" smtClean="0"/>
          </a:p>
          <a:p>
            <a:endParaRPr lang="en-US" dirty="0" smtClean="0"/>
          </a:p>
          <a:p>
            <a:r>
              <a:rPr lang="en-CA" dirty="0" smtClean="0"/>
              <a:t>You see many different logos here. You may know some of them. All of these organizations are large companies. This is a serious reason why they implement these mindfulness programs.</a:t>
            </a:r>
          </a:p>
          <a:p>
            <a:endParaRPr lang="en-CA" dirty="0" smtClean="0"/>
          </a:p>
          <a:p>
            <a:r>
              <a:rPr lang="en-CA" dirty="0" smtClean="0"/>
              <a:t>I now want to draw your attention to 3 logos in particular:</a:t>
            </a:r>
          </a:p>
          <a:p>
            <a:pPr marL="171450" indent="-171450">
              <a:buFont typeface="Arial" panose="020B0604020202020204" pitchFamily="34" charset="0"/>
              <a:buChar char="•"/>
            </a:pPr>
            <a:r>
              <a:rPr lang="en-US" baseline="0" dirty="0" smtClean="0"/>
              <a:t>RCMP / GRC</a:t>
            </a:r>
          </a:p>
          <a:p>
            <a:pPr marL="171450" indent="-171450">
              <a:buFont typeface="Arial" panose="020B0604020202020204" pitchFamily="34" charset="0"/>
              <a:buChar char="•"/>
            </a:pPr>
            <a:r>
              <a:rPr lang="en-US" baseline="0" dirty="0" smtClean="0"/>
              <a:t>Peel Regional Police</a:t>
            </a:r>
          </a:p>
          <a:p>
            <a:pPr marL="171450" indent="-171450">
              <a:buFont typeface="Arial" panose="020B0604020202020204" pitchFamily="34" charset="0"/>
              <a:buChar char="•"/>
            </a:pPr>
            <a:r>
              <a:rPr lang="en-US" baseline="0" dirty="0" smtClean="0"/>
              <a:t>Community Oriented Policing Services, US Department of Justice</a:t>
            </a:r>
          </a:p>
          <a:p>
            <a:pPr marL="0" indent="0">
              <a:buFont typeface="Arial" panose="020B0604020202020204" pitchFamily="34" charset="0"/>
              <a:buNone/>
            </a:pPr>
            <a:r>
              <a:rPr lang="en-US" baseline="0" dirty="0" smtClean="0"/>
              <a:t>All of them have Mindfulness related programs</a:t>
            </a:r>
            <a:endParaRPr lang="en-US" dirty="0"/>
          </a:p>
          <a:p>
            <a:endParaRPr lang="en-US" dirty="0" smtClean="0"/>
          </a:p>
          <a:p>
            <a:r>
              <a:rPr lang="en-US" dirty="0" smtClean="0"/>
              <a:t>You can</a:t>
            </a:r>
            <a:r>
              <a:rPr lang="en-US" baseline="0" dirty="0" smtClean="0"/>
              <a:t> find details in the links provided in the speaking points of these slides</a:t>
            </a:r>
          </a:p>
          <a:p>
            <a:endParaRPr lang="en-US" dirty="0" smtClean="0"/>
          </a:p>
          <a:p>
            <a:r>
              <a:rPr lang="en-US" dirty="0" smtClean="0"/>
              <a:t>- - - </a:t>
            </a:r>
            <a:endParaRPr lang="en-US" dirty="0"/>
          </a:p>
          <a:p>
            <a:r>
              <a:rPr lang="en-CA" dirty="0"/>
              <a:t>Although this slide was created </a:t>
            </a:r>
            <a:r>
              <a:rPr lang="en-CA" dirty="0" smtClean="0"/>
              <a:t>about</a:t>
            </a:r>
            <a:r>
              <a:rPr lang="en-CA" baseline="0" dirty="0" smtClean="0"/>
              <a:t> 6 years ago </a:t>
            </a:r>
            <a:r>
              <a:rPr lang="en-CA" dirty="0" smtClean="0"/>
              <a:t>(2017’ish</a:t>
            </a:r>
            <a:r>
              <a:rPr lang="en-CA" dirty="0"/>
              <a:t>),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r>
              <a:rPr lang="en-US" dirty="0" smtClean="0"/>
              <a:t>”. He asked NBA</a:t>
            </a:r>
            <a:r>
              <a:rPr lang="en-US" baseline="0" dirty="0" smtClean="0"/>
              <a:t> players to work on mindfulness exercises he called it being in the Zone – if you read the book 11 rings it will explain more about this.</a:t>
            </a:r>
          </a:p>
          <a:p>
            <a:pPr marL="171432" indent="-171432">
              <a:buFont typeface="Arial" panose="020B0604020202020204" pitchFamily="34" charset="0"/>
              <a:buChar char="•"/>
            </a:pPr>
            <a:r>
              <a:rPr lang="en-US" b="0" dirty="0"/>
              <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a:t>
            </a:r>
            <a:r>
              <a:rPr lang="en-US" b="0" dirty="0" smtClean="0"/>
              <a:t>Competition</a:t>
            </a:r>
          </a:p>
          <a:p>
            <a:pPr lvl="1"/>
            <a:endParaRPr lang="en-US" b="0" dirty="0" smtClean="0"/>
          </a:p>
          <a:p>
            <a:pPr lvl="1"/>
            <a:r>
              <a:rPr lang="en-US" b="0" dirty="0" smtClean="0"/>
              <a:t>To me that speaks</a:t>
            </a:r>
            <a:r>
              <a:rPr lang="en-US" b="0" baseline="0" dirty="0" smtClean="0"/>
              <a:t> volumes</a:t>
            </a:r>
          </a:p>
          <a:p>
            <a:pPr lvl="1"/>
            <a:endParaRPr lang="en-US" b="0" dirty="0"/>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a:t>
            </a:r>
            <a:r>
              <a:rPr lang="en-US" b="0" i="0" baseline="0" dirty="0" smtClean="0">
                <a:solidFill>
                  <a:srgbClr val="7030A0"/>
                </a:solidFill>
              </a:rPr>
              <a:t>mindfulness program </a:t>
            </a:r>
            <a:r>
              <a:rPr lang="en-US" b="0" i="0" baseline="0" dirty="0">
                <a:solidFill>
                  <a:srgbClr val="7030A0"/>
                </a:solidFill>
              </a:rPr>
              <a:t>in Google with great success that other silicon valley companies asked for it, </a:t>
            </a:r>
            <a:r>
              <a:rPr lang="en-US" b="0" i="0" baseline="0" dirty="0" smtClean="0">
                <a:solidFill>
                  <a:srgbClr val="7030A0"/>
                </a:solidFill>
              </a:rPr>
              <a:t>they created a non for profit organization called Search </a:t>
            </a:r>
            <a:r>
              <a:rPr lang="en-US" b="0" i="0" baseline="0" dirty="0">
                <a:solidFill>
                  <a:srgbClr val="7030A0"/>
                </a:solidFill>
              </a:rPr>
              <a:t>Inside Yourself (SIY) book and it grew so big that now there is a SIY Leadership Institute (SIYLI</a:t>
            </a:r>
            <a:r>
              <a:rPr lang="en-US" b="0" i="0" baseline="0" dirty="0" smtClean="0">
                <a:solidFill>
                  <a:srgbClr val="7030A0"/>
                </a:solidFill>
              </a:rPr>
              <a:t>). </a:t>
            </a:r>
            <a:endParaRPr lang="en-US" b="0" i="0" baseline="0" dirty="0">
              <a:solidFill>
                <a:srgbClr val="7030A0"/>
              </a:solidFill>
            </a:endParaRP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a:t>
            </a:r>
            <a:r>
              <a:rPr lang="en-CA" b="0" i="0" dirty="0" smtClean="0">
                <a:solidFill>
                  <a:srgbClr val="7030A0"/>
                </a:solidFill>
              </a:rPr>
              <a:t>You</a:t>
            </a:r>
            <a:r>
              <a:rPr lang="en-CA" b="0" i="0" baseline="0" dirty="0" smtClean="0">
                <a:solidFill>
                  <a:srgbClr val="7030A0"/>
                </a:solidFill>
              </a:rPr>
              <a:t> will find the mindfulness theory particularly at the bottom of the circle.  </a:t>
            </a:r>
            <a:r>
              <a:rPr lang="en-CA" b="0" i="0" dirty="0" smtClean="0">
                <a:solidFill>
                  <a:srgbClr val="7030A0"/>
                </a:solidFill>
              </a:rPr>
              <a:t>The </a:t>
            </a:r>
            <a:r>
              <a:rPr lang="en-CA" b="0" i="0" dirty="0">
                <a:solidFill>
                  <a:srgbClr val="7030A0"/>
                </a:solidFill>
              </a:rPr>
              <a:t>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https://www.meditationasmedicine.ca/blog/meditating-cop-peel-Ontario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https://www.rcmp-grc.gc.ca/en/gazette/mindfulness-difference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https://cops.usdoj.gov/html/dispatch/05-2021/mindfulness_training.html</a:t>
            </a: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172955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lvl1pPr>
              <a:defRPr/>
            </a:lvl1pPr>
          </a:lstStyle>
          <a:p>
            <a:r>
              <a:rPr lang="en-US" dirty="0"/>
              <a:t>Click to </a:t>
            </a:r>
            <a:r>
              <a:rPr lang="en-US" dirty="0" smtClean="0"/>
              <a:t>edit </a:t>
            </a:r>
            <a:r>
              <a:rPr lang="en-US" dirty="0"/>
              <a:t>Master title style</a:t>
            </a:r>
            <a:endParaRPr lang="en-CA" dirty="0"/>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2023-10-26</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749" y="983558"/>
            <a:ext cx="7608235" cy="137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2023-10-26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2023-10-26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chemeClr val="accent1">
                    <a:lumMod val="7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2023-10-26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2023-10-26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2023-10-26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2023-10-26</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2023-10-26</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2023-10-26</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2023-10-26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2023-10-26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2023-10-26</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leadershiptribe.com/blog/how-mindfulness-enables-agile-leadership#:~:text=Mindfulness%20helps%20an%20Agile%20leader%20to%20create%20a,each%20other%20in%20times%20of%20change%20and%20stres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wiki.gccollab.ca/MCLD-DLCP" TargetMode="External"/><Relationship Id="rId5" Type="http://schemas.openxmlformats.org/officeDocument/2006/relationships/image" Target="../media/image51.jpe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hyperlink" Target="https://kipdf.com/mindfulness-change-management_5ad40bfa7f8b9a5e228b45aa.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www.acmpglobal.org/events/EventDetails.aspx?id=124397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hyperlink" Target="https://news.sap.com/2022/09/mindfulness-day-2022-new-superpowe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pp.sli.do/event/4u67KprDRdy8VCbhvSt23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oLQ3qkh0w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www.mindfulnet.org/" TargetMode="External"/><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3" Type="http://schemas.openxmlformats.org/officeDocument/2006/relationships/image" Target="../media/image14.png"/><Relationship Id="rId21" Type="http://schemas.openxmlformats.org/officeDocument/2006/relationships/image" Target="../media/image29.png"/><Relationship Id="rId34" Type="http://schemas.openxmlformats.org/officeDocument/2006/relationships/image" Target="../media/image42.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5.png"/><Relationship Id="rId25" Type="http://schemas.openxmlformats.org/officeDocument/2006/relationships/image" Target="../media/image33.jpeg"/><Relationship Id="rId33" Type="http://schemas.openxmlformats.org/officeDocument/2006/relationships/image" Target="../media/image41.jpeg"/><Relationship Id="rId38" Type="http://schemas.openxmlformats.org/officeDocument/2006/relationships/image" Target="../media/image46.pn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5" Type="http://schemas.openxmlformats.org/officeDocument/2006/relationships/hyperlink" Target="http://www.siyli.org/" TargetMode="External"/><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20.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hyperlink" Target="http://instituteformindfulleadership.org/" TargetMode="External"/><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50145" y="857250"/>
            <a:ext cx="6860680" cy="4572000"/>
          </a:xfrm>
          <a:prstGeom prst="rect">
            <a:avLst/>
          </a:prstGeom>
        </p:spPr>
      </p:pic>
      <p:sp>
        <p:nvSpPr>
          <p:cNvPr id="10" name="Rectangle 9"/>
          <p:cNvSpPr/>
          <p:nvPr/>
        </p:nvSpPr>
        <p:spPr>
          <a:xfrm>
            <a:off x="1522959" y="971551"/>
            <a:ext cx="6306592" cy="1569660"/>
          </a:xfrm>
          <a:prstGeom prst="rect">
            <a:avLst/>
          </a:prstGeom>
        </p:spPr>
        <p:txBody>
          <a:bodyPr wrap="square">
            <a:spAutoFit/>
          </a:bodyPr>
          <a:lstStyle/>
          <a:p>
            <a:r>
              <a:rPr lang="en-US" sz="2400" i="1" dirty="0">
                <a:solidFill>
                  <a:srgbClr val="0070C0"/>
                </a:solidFill>
                <a:latin typeface="Segoe UI Web (West European)"/>
              </a:rPr>
              <a:t>“Leadership is not a rank or a position, it is a choice - a choice to look after the person to the left of us &amp; the person to the right of us.”</a:t>
            </a:r>
            <a:r>
              <a:rPr lang="en-US" sz="2400" dirty="0">
                <a:solidFill>
                  <a:srgbClr val="0070C0"/>
                </a:solidFill>
                <a:latin typeface="Segoe UI Web (West European)"/>
              </a:rPr>
              <a:t> </a:t>
            </a:r>
          </a:p>
          <a:p>
            <a:pPr>
              <a:tabLst>
                <a:tab pos="4100513" algn="l"/>
              </a:tabLst>
            </a:pPr>
            <a:r>
              <a:rPr lang="en-US" sz="2400" dirty="0">
                <a:solidFill>
                  <a:srgbClr val="0070C0"/>
                </a:solidFill>
                <a:latin typeface="Segoe UI Web (West European)"/>
              </a:rPr>
              <a:t>	- S. Sinek </a:t>
            </a:r>
            <a:endParaRPr lang="en-CA" sz="2400" dirty="0">
              <a:solidFill>
                <a:srgbClr val="0070C0"/>
              </a:solidFill>
            </a:endParaRPr>
          </a:p>
        </p:txBody>
      </p:sp>
    </p:spTree>
    <p:extLst>
      <p:ext uri="{BB962C8B-B14F-4D97-AF65-F5344CB8AC3E}">
        <p14:creationId xmlns:p14="http://schemas.microsoft.com/office/powerpoint/2010/main" val="2821837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Mindfulness</a:t>
            </a:r>
            <a:r>
              <a:rPr lang="fr-CA" dirty="0" smtClean="0"/>
              <a:t> &amp; Agile Leadership</a:t>
            </a:r>
            <a:endParaRPr lang="en-CA" dirty="0"/>
          </a:p>
        </p:txBody>
      </p:sp>
      <p:sp>
        <p:nvSpPr>
          <p:cNvPr id="3" name="Content Placeholder 2"/>
          <p:cNvSpPr>
            <a:spLocks noGrp="1"/>
          </p:cNvSpPr>
          <p:nvPr>
            <p:ph idx="1"/>
          </p:nvPr>
        </p:nvSpPr>
        <p:spPr>
          <a:xfrm>
            <a:off x="1835696" y="1600200"/>
            <a:ext cx="6851104" cy="4525963"/>
          </a:xfrm>
        </p:spPr>
        <p:txBody>
          <a:bodyPr>
            <a:normAutofit fontScale="92500" lnSpcReduction="10000"/>
          </a:bodyPr>
          <a:lstStyle/>
          <a:p>
            <a:r>
              <a:rPr lang="fr-CA" dirty="0" smtClean="0"/>
              <a:t>"</a:t>
            </a:r>
            <a:r>
              <a:rPr lang="en-CA" dirty="0"/>
              <a:t>Mindfulness helps an Agile leader to create a </a:t>
            </a:r>
            <a:r>
              <a:rPr lang="en-CA" b="1" dirty="0"/>
              <a:t>highly collaborative work environment</a:t>
            </a:r>
            <a:r>
              <a:rPr lang="en-CA" dirty="0"/>
              <a:t>, and this achievement occurs </a:t>
            </a:r>
            <a:r>
              <a:rPr lang="en-CA" b="1" dirty="0"/>
              <a:t>when you are aware of your emotions, thoughts, and actions</a:t>
            </a:r>
            <a:r>
              <a:rPr lang="en-CA" dirty="0"/>
              <a:t>. Similarly, a self-aware team capable of </a:t>
            </a:r>
            <a:r>
              <a:rPr lang="en-CA" b="1" dirty="0"/>
              <a:t>efficiently communicating</a:t>
            </a:r>
            <a:r>
              <a:rPr lang="en-CA" dirty="0"/>
              <a:t> can better </a:t>
            </a:r>
            <a:r>
              <a:rPr lang="en-CA" b="1" dirty="0"/>
              <a:t>support each other in times of change </a:t>
            </a:r>
            <a:r>
              <a:rPr lang="en-CA" dirty="0"/>
              <a:t>and stress</a:t>
            </a:r>
            <a:r>
              <a:rPr lang="en-CA" dirty="0" smtClean="0"/>
              <a:t>.” </a:t>
            </a:r>
            <a:r>
              <a:rPr lang="en-CA" sz="2600" dirty="0" smtClean="0"/>
              <a:t>- </a:t>
            </a:r>
            <a:r>
              <a:rPr lang="en-CA" sz="2600" dirty="0">
                <a:hlinkClick r:id="rId3"/>
              </a:rPr>
              <a:t>How Mindfulness Enables Agile Leadership - Leadership Tribe US</a:t>
            </a:r>
            <a:endParaRPr lang="en-CA" sz="2600" dirty="0"/>
          </a:p>
        </p:txBody>
      </p:sp>
      <p:pic>
        <p:nvPicPr>
          <p:cNvPr id="1026" name="Picture 2" descr="https://leadershiptribe.com/wp-content/uploads/2020/05/rsz_1leadership_tribe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04864"/>
            <a:ext cx="19050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553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40152" y="4744377"/>
            <a:ext cx="2681103" cy="210432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CA" dirty="0" smtClean="0"/>
              <a:t>What is Mindful Change Leadership?</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spcBef>
                <a:spcPts val="450"/>
              </a:spcBef>
            </a:pPr>
            <a:r>
              <a:rPr lang="en-US" dirty="0" smtClean="0"/>
              <a:t>Refers to the person who is present, non judgmental and cultivates several aspects during his interactions. These aspects are visible and tangible in the Mindful Leader:</a:t>
            </a:r>
          </a:p>
          <a:p>
            <a:pPr lvl="1">
              <a:lnSpc>
                <a:spcPct val="150000"/>
              </a:lnSpc>
              <a:spcBef>
                <a:spcPts val="450"/>
              </a:spcBef>
            </a:pPr>
            <a:r>
              <a:rPr lang="en-US" dirty="0" smtClean="0"/>
              <a:t>Focus (focus of attention)</a:t>
            </a:r>
          </a:p>
          <a:p>
            <a:pPr lvl="1">
              <a:lnSpc>
                <a:spcPct val="150000"/>
              </a:lnSpc>
              <a:spcBef>
                <a:spcPts val="450"/>
              </a:spcBef>
            </a:pPr>
            <a:r>
              <a:rPr lang="en-US" dirty="0" smtClean="0"/>
              <a:t>Clarity (self awareness &amp; emotional intelligence)</a:t>
            </a:r>
          </a:p>
          <a:p>
            <a:pPr lvl="1">
              <a:lnSpc>
                <a:spcPct val="150000"/>
              </a:lnSpc>
              <a:spcBef>
                <a:spcPts val="450"/>
              </a:spcBef>
            </a:pPr>
            <a:r>
              <a:rPr lang="en-US" dirty="0" smtClean="0"/>
              <a:t>Creativity (innovation &amp; decision making)</a:t>
            </a:r>
          </a:p>
          <a:p>
            <a:pPr lvl="1">
              <a:lnSpc>
                <a:spcPct val="150000"/>
              </a:lnSpc>
              <a:spcBef>
                <a:spcPts val="450"/>
              </a:spcBef>
            </a:pPr>
            <a:r>
              <a:rPr lang="en-US" dirty="0" smtClean="0"/>
              <a:t>Compassion in the service of </a:t>
            </a:r>
            <a:br>
              <a:rPr lang="en-US" dirty="0" smtClean="0"/>
            </a:br>
            <a:r>
              <a:rPr lang="en-US" dirty="0" smtClean="0"/>
              <a:t>others (presence, deep listening)</a:t>
            </a:r>
          </a:p>
          <a:p>
            <a:pPr>
              <a:spcBef>
                <a:spcPts val="450"/>
              </a:spcBef>
              <a:buNone/>
            </a:pPr>
            <a:endParaRPr lang="en-CA" dirty="0" smtClean="0"/>
          </a:p>
        </p:txBody>
      </p:sp>
    </p:spTree>
    <p:extLst>
      <p:ext uri="{BB962C8B-B14F-4D97-AF65-F5344CB8AC3E}">
        <p14:creationId xmlns:p14="http://schemas.microsoft.com/office/powerpoint/2010/main" val="4031447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8210" y="404665"/>
            <a:ext cx="8277446" cy="1309838"/>
          </a:xfrm>
        </p:spPr>
        <p:txBody>
          <a:bodyPr>
            <a:noAutofit/>
          </a:bodyPr>
          <a:lstStyle/>
          <a:p>
            <a:pPr algn="ctr">
              <a:lnSpc>
                <a:spcPct val="100000"/>
              </a:lnSpc>
            </a:pPr>
            <a:r>
              <a:rPr lang="en-US" sz="4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(MCLD) Program Goal</a:t>
            </a:r>
            <a:endParaRPr lang="en-CA" sz="4000" dirty="0"/>
          </a:p>
        </p:txBody>
      </p:sp>
      <p:sp>
        <p:nvSpPr>
          <p:cNvPr id="5" name="Content Placeholder 4"/>
          <p:cNvSpPr>
            <a:spLocks noGrp="1"/>
          </p:cNvSpPr>
          <p:nvPr>
            <p:ph idx="1"/>
          </p:nvPr>
        </p:nvSpPr>
        <p:spPr>
          <a:xfrm>
            <a:off x="827584" y="1871683"/>
            <a:ext cx="7632847" cy="2565429"/>
          </a:xfrm>
        </p:spPr>
        <p:txBody>
          <a:bodyPr>
            <a:noAutofit/>
          </a:bodyPr>
          <a:lstStyle/>
          <a:p>
            <a:pPr marL="0" indent="0">
              <a:spcBef>
                <a:spcPts val="975"/>
              </a:spcBef>
              <a:buNone/>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a:t>
            </a:r>
            <a:r>
              <a:rPr lang="en-US"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self-awareness</a:t>
            </a: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by developing key skills: </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Focus,</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Clarity,</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Creativity, and</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Compassion in the service of others</a:t>
            </a:r>
          </a:p>
          <a:p>
            <a:pPr marL="0" indent="0">
              <a:spcBef>
                <a:spcPts val="975"/>
              </a:spcBef>
              <a:buNone/>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with a positive impact on well-being and resiliency.</a:t>
            </a:r>
          </a:p>
        </p:txBody>
      </p:sp>
      <p:grpSp>
        <p:nvGrpSpPr>
          <p:cNvPr id="15" name="Group 14"/>
          <p:cNvGrpSpPr/>
          <p:nvPr/>
        </p:nvGrpSpPr>
        <p:grpSpPr>
          <a:xfrm>
            <a:off x="1131193" y="5130587"/>
            <a:ext cx="6690345" cy="1176501"/>
            <a:chOff x="1441447" y="5929401"/>
            <a:chExt cx="5145640" cy="935776"/>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807848"/>
            </a:xfrm>
            <a:prstGeom prst="rect">
              <a:avLst/>
            </a:prstGeom>
          </p:spPr>
          <p:txBody>
            <a:bodyPr wrap="square">
              <a:spAutoFit/>
            </a:bodyPr>
            <a:lstStyle/>
            <a:p>
              <a:pPr algn="ctr" eaLnBrk="0" hangingPunct="0">
                <a:tabLst>
                  <a:tab pos="4286250" algn="l"/>
                </a:tabLst>
              </a:pPr>
              <a:r>
                <a:rPr lang="en-US" sz="20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0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0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12" descr="https://wiki.gccollab.ca/images/e/e5/AGzz_MCL_Program_logo.jpg">
            <a:extLst>
              <a:ext uri="{FF2B5EF4-FFF2-40B4-BE49-F238E27FC236}">
                <a16:creationId xmlns:a16="http://schemas.microsoft.com/office/drawing/2014/main" id="{9DA7DB24-26FB-4FB8-A498-594B8232B034}"/>
              </a:ext>
            </a:extLst>
          </p:cNvPr>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2355623"/>
            <a:ext cx="2457450" cy="1747391"/>
          </a:xfrm>
          <a:prstGeom prst="rect">
            <a:avLst/>
          </a:prstGeom>
          <a:noFill/>
          <a:ln>
            <a:noFill/>
          </a:ln>
        </p:spPr>
      </p:pic>
      <p:sp>
        <p:nvSpPr>
          <p:cNvPr id="2" name="TextBox 1"/>
          <p:cNvSpPr txBox="1"/>
          <p:nvPr/>
        </p:nvSpPr>
        <p:spPr>
          <a:xfrm>
            <a:off x="1475656" y="6299049"/>
            <a:ext cx="6158224" cy="369332"/>
          </a:xfrm>
          <a:prstGeom prst="rect">
            <a:avLst/>
          </a:prstGeom>
          <a:noFill/>
        </p:spPr>
        <p:txBody>
          <a:bodyPr wrap="none" rtlCol="0">
            <a:spAutoFit/>
          </a:bodyPr>
          <a:lstStyle/>
          <a:p>
            <a:r>
              <a:rPr lang="fr-CA" dirty="0" smtClean="0"/>
              <a:t>Invitation page and </a:t>
            </a:r>
            <a:r>
              <a:rPr lang="fr-CA" dirty="0" err="1" smtClean="0"/>
              <a:t>details</a:t>
            </a:r>
            <a:r>
              <a:rPr lang="fr-CA" dirty="0"/>
              <a:t>: </a:t>
            </a:r>
            <a:r>
              <a:rPr lang="fr-CA" dirty="0">
                <a:hlinkClick r:id="rId6"/>
              </a:rPr>
              <a:t>https://</a:t>
            </a:r>
            <a:r>
              <a:rPr lang="fr-CA" dirty="0" smtClean="0">
                <a:hlinkClick r:id="rId6"/>
              </a:rPr>
              <a:t>wiki.gccollab.ca/MCLD-DLCP</a:t>
            </a:r>
            <a:r>
              <a:rPr lang="fr-CA" dirty="0" smtClean="0"/>
              <a:t> </a:t>
            </a:r>
            <a:endParaRPr lang="en-CA" dirty="0"/>
          </a:p>
        </p:txBody>
      </p:sp>
    </p:spTree>
    <p:extLst>
      <p:ext uri="{BB962C8B-B14F-4D97-AF65-F5344CB8AC3E}">
        <p14:creationId xmlns:p14="http://schemas.microsoft.com/office/powerpoint/2010/main" val="2342844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a:t>
            </a:r>
            <a:r>
              <a:rPr lang="en-US" sz="3600" dirty="0" smtClean="0"/>
              <a:t>Key Leadership Competencies?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82822521"/>
              </p:ext>
            </p:extLst>
          </p:nvPr>
        </p:nvGraphicFramePr>
        <p:xfrm>
          <a:off x="1485901" y="2057401"/>
          <a:ext cx="6172220" cy="3857653"/>
        </p:xfrm>
        <a:graphic>
          <a:graphicData uri="http://schemas.openxmlformats.org/drawingml/2006/table">
            <a:tbl>
              <a:tblPr/>
              <a:tblGrid>
                <a:gridCol w="1551702">
                  <a:extLst>
                    <a:ext uri="{9D8B030D-6E8A-4147-A177-3AD203B41FA5}">
                      <a16:colId xmlns:a16="http://schemas.microsoft.com/office/drawing/2014/main" val="20000"/>
                    </a:ext>
                  </a:extLst>
                </a:gridCol>
                <a:gridCol w="780793">
                  <a:extLst>
                    <a:ext uri="{9D8B030D-6E8A-4147-A177-3AD203B41FA5}">
                      <a16:colId xmlns:a16="http://schemas.microsoft.com/office/drawing/2014/main" val="20001"/>
                    </a:ext>
                  </a:extLst>
                </a:gridCol>
                <a:gridCol w="822799">
                  <a:extLst>
                    <a:ext uri="{9D8B030D-6E8A-4147-A177-3AD203B41FA5}">
                      <a16:colId xmlns:a16="http://schemas.microsoft.com/office/drawing/2014/main" val="20002"/>
                    </a:ext>
                  </a:extLst>
                </a:gridCol>
                <a:gridCol w="1126715">
                  <a:extLst>
                    <a:ext uri="{9D8B030D-6E8A-4147-A177-3AD203B41FA5}">
                      <a16:colId xmlns:a16="http://schemas.microsoft.com/office/drawing/2014/main" val="20003"/>
                    </a:ext>
                  </a:extLst>
                </a:gridCol>
                <a:gridCol w="1890211">
                  <a:extLst>
                    <a:ext uri="{9D8B030D-6E8A-4147-A177-3AD203B41FA5}">
                      <a16:colId xmlns:a16="http://schemas.microsoft.com/office/drawing/2014/main" val="20004"/>
                    </a:ext>
                  </a:extLst>
                </a:gridCol>
              </a:tblGrid>
              <a:tr h="487850">
                <a:tc>
                  <a:txBody>
                    <a:bodyPr/>
                    <a:lstStyle/>
                    <a:p>
                      <a:pPr algn="l" fontAlgn="b"/>
                      <a:r>
                        <a:rPr lang="en-US" sz="8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600" b="1" i="0" u="none" strike="noStrike" dirty="0">
                          <a:solidFill>
                            <a:schemeClr val="bg1"/>
                          </a:solidFill>
                          <a:latin typeface="Calibri"/>
                        </a:rPr>
                        <a:t>   Compassion in the </a:t>
                      </a:r>
                    </a:p>
                    <a:p>
                      <a:pPr algn="l" fontAlgn="b"/>
                      <a:r>
                        <a:rPr lang="en-US" sz="16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61738">
                <a:tc>
                  <a:txBody>
                    <a:bodyPr/>
                    <a:lstStyle/>
                    <a:p>
                      <a:pPr algn="l" fontAlgn="b"/>
                      <a:r>
                        <a:rPr lang="en-US" sz="1600" b="1" i="0" u="none" strike="noStrike" dirty="0">
                          <a:solidFill>
                            <a:srgbClr val="000000"/>
                          </a:solidFill>
                          <a:latin typeface="+mn-lt"/>
                        </a:rPr>
                        <a:t>Create Vision and Strategy </a:t>
                      </a:r>
                    </a:p>
                  </a:txBody>
                  <a:tcPr marL="5036" marR="5036" marT="4538"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416018">
                <a:tc>
                  <a:txBody>
                    <a:bodyPr/>
                    <a:lstStyle/>
                    <a:p>
                      <a:pPr algn="l" fontAlgn="b"/>
                      <a:r>
                        <a:rPr lang="en-US" sz="1600" b="1" i="0" u="none" strike="noStrike" dirty="0">
                          <a:solidFill>
                            <a:srgbClr val="000000"/>
                          </a:solidFill>
                          <a:latin typeface="+mn-lt"/>
                        </a:rPr>
                        <a:t>Mobilize People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9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591050">
                <a:tc>
                  <a:txBody>
                    <a:bodyPr/>
                    <a:lstStyle/>
                    <a:p>
                      <a:pPr algn="l" fontAlgn="b"/>
                      <a:r>
                        <a:rPr lang="en-US" sz="1600" b="1" i="0" u="none" strike="noStrike" dirty="0">
                          <a:solidFill>
                            <a:srgbClr val="000000"/>
                          </a:solidFill>
                          <a:latin typeface="+mn-lt"/>
                        </a:rPr>
                        <a:t>Uphold Integrity and Respect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656722">
                <a:tc>
                  <a:txBody>
                    <a:bodyPr/>
                    <a:lstStyle/>
                    <a:p>
                      <a:pPr algn="l" fontAlgn="b"/>
                      <a:r>
                        <a:rPr lang="en-US" sz="1600" b="1" i="0" u="none" strike="noStrike" dirty="0">
                          <a:solidFill>
                            <a:srgbClr val="333333"/>
                          </a:solidFill>
                          <a:latin typeface="+mn-lt"/>
                        </a:rPr>
                        <a:t>Collaborate with Partners and Stakeholders</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690338">
                <a:tc>
                  <a:txBody>
                    <a:bodyPr/>
                    <a:lstStyle/>
                    <a:p>
                      <a:pPr algn="l" fontAlgn="b"/>
                      <a:r>
                        <a:rPr lang="en-US" sz="1600" b="1" i="0" u="none" strike="noStrike" dirty="0">
                          <a:solidFill>
                            <a:srgbClr val="000000"/>
                          </a:solidFill>
                          <a:latin typeface="+mn-lt"/>
                        </a:rPr>
                        <a:t>Promote Innovation and Guide Change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394033">
                <a:tc>
                  <a:txBody>
                    <a:bodyPr/>
                    <a:lstStyle/>
                    <a:p>
                      <a:pPr algn="l" fontAlgn="b"/>
                      <a:r>
                        <a:rPr lang="en-US" sz="1600" b="1" i="0" u="none" strike="noStrike" dirty="0">
                          <a:solidFill>
                            <a:srgbClr val="000000"/>
                          </a:solidFill>
                          <a:latin typeface="+mn-lt"/>
                        </a:rPr>
                        <a:t>Achieve Results </a:t>
                      </a:r>
                    </a:p>
                  </a:txBody>
                  <a:tcPr marL="5036" marR="5036" marT="4538"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dirty="0"/>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dirty="0"/>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10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2669433"/>
            <a:ext cx="271772" cy="27177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2669433"/>
            <a:ext cx="271772" cy="27177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86530" y="3047475"/>
            <a:ext cx="271772" cy="27177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3047475"/>
            <a:ext cx="271772" cy="27177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3047475"/>
            <a:ext cx="271772" cy="27177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3535270"/>
            <a:ext cx="271772" cy="27177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3528930"/>
            <a:ext cx="271772" cy="27177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78851" y="4229946"/>
            <a:ext cx="271772" cy="27177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005182" y="4229946"/>
            <a:ext cx="271772" cy="27177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4229946"/>
            <a:ext cx="271772" cy="27177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86530" y="4977682"/>
            <a:ext cx="271772" cy="27177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005182" y="4977682"/>
            <a:ext cx="271772" cy="27177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1637" y="4983173"/>
            <a:ext cx="271772" cy="27177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346609" y="5517742"/>
            <a:ext cx="271772" cy="27177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087080" y="5517742"/>
            <a:ext cx="271772" cy="27177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005182" y="5517742"/>
            <a:ext cx="271772" cy="271772"/>
          </a:xfrm>
          <a:prstGeom prst="rect">
            <a:avLst/>
          </a:prstGeom>
          <a:noFill/>
        </p:spPr>
      </p:pic>
    </p:spTree>
    <p:extLst>
      <p:ext uri="{BB962C8B-B14F-4D97-AF65-F5344CB8AC3E}">
        <p14:creationId xmlns:p14="http://schemas.microsoft.com/office/powerpoint/2010/main" val="390964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Exercise – Noticing</a:t>
            </a:r>
            <a:endParaRPr lang="en-US" dirty="0"/>
          </a:p>
        </p:txBody>
      </p:sp>
      <p:sp>
        <p:nvSpPr>
          <p:cNvPr id="3" name="Content Placeholder 2"/>
          <p:cNvSpPr>
            <a:spLocks noGrp="1"/>
          </p:cNvSpPr>
          <p:nvPr>
            <p:ph idx="1"/>
          </p:nvPr>
        </p:nvSpPr>
        <p:spPr/>
        <p:txBody>
          <a:bodyPr>
            <a:normAutofit/>
          </a:bodyPr>
          <a:lstStyle/>
          <a:p>
            <a:r>
              <a:rPr lang="en-CA" dirty="0" smtClean="0"/>
              <a:t>Time required: 3 minutes</a:t>
            </a:r>
          </a:p>
          <a:p>
            <a:r>
              <a:rPr lang="en-CA" dirty="0" smtClean="0"/>
              <a:t>The trick is to shift from “doing” to “being”</a:t>
            </a:r>
          </a:p>
          <a:p>
            <a:r>
              <a:rPr lang="en-CA" dirty="0" smtClean="0"/>
              <a:t>We’ll do a short debrief of what you noticed </a:t>
            </a:r>
          </a:p>
        </p:txBody>
      </p:sp>
      <p:grpSp>
        <p:nvGrpSpPr>
          <p:cNvPr id="4" name="Group 3"/>
          <p:cNvGrpSpPr/>
          <p:nvPr/>
        </p:nvGrpSpPr>
        <p:grpSpPr>
          <a:xfrm>
            <a:off x="5292080" y="3861048"/>
            <a:ext cx="2448272" cy="2447677"/>
            <a:chOff x="6034962" y="857250"/>
            <a:chExt cx="1966039" cy="1918809"/>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034962" y="857250"/>
              <a:ext cx="1447800" cy="108585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6527402" y="1338741"/>
              <a:ext cx="1473599" cy="1437318"/>
            </a:xfrm>
            <a:prstGeom prst="rect">
              <a:avLst/>
            </a:prstGeom>
            <a:noFill/>
          </p:spPr>
        </p:pic>
      </p:grpSp>
      <p:grpSp>
        <p:nvGrpSpPr>
          <p:cNvPr id="7" name="Group 6"/>
          <p:cNvGrpSpPr/>
          <p:nvPr/>
        </p:nvGrpSpPr>
        <p:grpSpPr>
          <a:xfrm>
            <a:off x="7605278" y="6203481"/>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8133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5049E-58C1-2B43-C8F9-CB5488205F90}"/>
              </a:ext>
            </a:extLst>
          </p:cNvPr>
          <p:cNvPicPr>
            <a:picLocks noChangeAspect="1"/>
          </p:cNvPicPr>
          <p:nvPr/>
        </p:nvPicPr>
        <p:blipFill>
          <a:blip r:embed="rId3"/>
          <a:stretch>
            <a:fillRect/>
          </a:stretch>
        </p:blipFill>
        <p:spPr>
          <a:xfrm>
            <a:off x="395536" y="1295253"/>
            <a:ext cx="7579131" cy="4254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CA" dirty="0" smtClean="0"/>
              <a:t>MCLD program</a:t>
            </a:r>
            <a:endParaRPr lang="en-CA" dirty="0"/>
          </a:p>
        </p:txBody>
      </p:sp>
      <p:sp>
        <p:nvSpPr>
          <p:cNvPr id="6" name="Rectangle 5"/>
          <p:cNvSpPr/>
          <p:nvPr/>
        </p:nvSpPr>
        <p:spPr>
          <a:xfrm>
            <a:off x="2267744" y="5842337"/>
            <a:ext cx="4896544" cy="1015663"/>
          </a:xfrm>
          <a:prstGeom prst="rect">
            <a:avLst/>
          </a:prstGeom>
        </p:spPr>
        <p:txBody>
          <a:bodyPr wrap="square">
            <a:spAutoFit/>
          </a:bodyPr>
          <a:lstStyle/>
          <a:p>
            <a:r>
              <a:rPr lang="en-US" sz="2000" dirty="0">
                <a:hlinkClick r:id="rId4"/>
              </a:rPr>
              <a:t>https://wiki.gccollab.ca/MCLD-DLCP</a:t>
            </a:r>
            <a:r>
              <a:rPr lang="en-US" sz="2000" dirty="0"/>
              <a:t> </a:t>
            </a:r>
          </a:p>
          <a:p>
            <a:pPr>
              <a:defRPr/>
            </a:pPr>
            <a:r>
              <a:rPr lang="en-US" sz="2000" dirty="0">
                <a:solidFill>
                  <a:srgbClr val="0645AD"/>
                </a:solidFill>
                <a:hlinkClick r:id="rId5" tooltip="Mindful Change Leadership Development Program Details"/>
              </a:rPr>
              <a:t>MCLD - 8 Week Program Details</a:t>
            </a:r>
            <a:endParaRPr lang="en-US" sz="2000" dirty="0">
              <a:solidFill>
                <a:srgbClr val="202122"/>
              </a:solidFill>
            </a:endParaRPr>
          </a:p>
          <a:p>
            <a:pPr>
              <a:defRPr/>
            </a:pPr>
            <a:r>
              <a:rPr lang="en-US" sz="2000" dirty="0">
                <a:solidFill>
                  <a:srgbClr val="0645AD"/>
                </a:solidFill>
                <a:hlinkClick r:id="rId6" tooltip="Mindful Change Leadership Development Program - FAQ"/>
              </a:rPr>
              <a:t>MCLD - FAQ</a:t>
            </a:r>
            <a:endParaRPr lang="en-US" sz="2000" dirty="0"/>
          </a:p>
        </p:txBody>
      </p:sp>
    </p:spTree>
    <p:extLst>
      <p:ext uri="{BB962C8B-B14F-4D97-AF65-F5344CB8AC3E}">
        <p14:creationId xmlns:p14="http://schemas.microsoft.com/office/powerpoint/2010/main" val="847778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en-US" sz="3600" dirty="0" smtClean="0">
                <a:solidFill>
                  <a:schemeClr val="accent1">
                    <a:lumMod val="75000"/>
                  </a:schemeClr>
                </a:solidFill>
                <a:ea typeface="Times New Roman" panose="02020603050405020304" pitchFamily="18" charset="0"/>
                <a:cs typeface="Times New Roman" panose="02020603050405020304" pitchFamily="18" charset="0"/>
              </a:rPr>
              <a:t>Participants MCLD 2022  </a:t>
            </a:r>
            <a:r>
              <a:rPr lang="en-US" sz="3600" dirty="0">
                <a:solidFill>
                  <a:schemeClr val="accent1">
                    <a:lumMod val="75000"/>
                  </a:schemeClr>
                </a:solidFill>
                <a:ea typeface="Times New Roman" panose="02020603050405020304" pitchFamily="18" charset="0"/>
                <a:cs typeface="Times New Roman" panose="02020603050405020304" pitchFamily="18" charset="0"/>
              </a:rPr>
              <a:t>English Offering</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646331"/>
          </a:xfrm>
          <a:prstGeom prst="rect">
            <a:avLst/>
          </a:prstGeom>
          <a:noFill/>
        </p:spPr>
        <p:txBody>
          <a:bodyPr wrap="square" rtlCol="0">
            <a:spAutoFit/>
          </a:bodyPr>
          <a:lstStyle/>
          <a:p>
            <a:pPr algn="ctr"/>
            <a:r>
              <a:rPr lang="fr-CA" dirty="0">
                <a:solidFill>
                  <a:schemeClr val="accent1">
                    <a:lumMod val="75000"/>
                  </a:schemeClr>
                </a:solidFill>
              </a:rPr>
              <a:t>From NCR:</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646331"/>
          </a:xfrm>
          <a:prstGeom prst="rect">
            <a:avLst/>
          </a:prstGeom>
          <a:noFill/>
        </p:spPr>
        <p:txBody>
          <a:bodyPr wrap="square" rtlCol="0">
            <a:spAutoFit/>
          </a:bodyPr>
          <a:lstStyle/>
          <a:p>
            <a:pPr algn="ctr"/>
            <a:r>
              <a:rPr lang="en-CA" dirty="0">
                <a:solidFill>
                  <a:schemeClr val="accent1">
                    <a:lumMod val="75000"/>
                  </a:schemeClr>
                </a:solidFill>
              </a:rPr>
              <a:t>From across Canada:</a:t>
            </a:r>
          </a:p>
        </p:txBody>
      </p:sp>
    </p:spTree>
    <p:extLst>
      <p:ext uri="{BB962C8B-B14F-4D97-AF65-F5344CB8AC3E}">
        <p14:creationId xmlns:p14="http://schemas.microsoft.com/office/powerpoint/2010/main" val="3966952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a:t>
            </a:r>
            <a:endParaRPr lang="en-CA" sz="3200" dirty="0"/>
          </a:p>
        </p:txBody>
      </p:sp>
      <p:sp>
        <p:nvSpPr>
          <p:cNvPr id="16" name="TextBox 7"/>
          <p:cNvSpPr txBox="1"/>
          <p:nvPr/>
        </p:nvSpPr>
        <p:spPr>
          <a:xfrm>
            <a:off x="4931821" y="6222303"/>
            <a:ext cx="3200400" cy="43110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People who </a:t>
            </a:r>
            <a:r>
              <a:rPr lang="en-US" sz="1100" dirty="0">
                <a:solidFill>
                  <a:srgbClr val="7F7F7F"/>
                </a:solidFill>
                <a:cs typeface="Times New Roman" panose="02020603050405020304" pitchFamily="18" charset="0"/>
              </a:rPr>
              <a:t>answered "Almost Always", "Very Frequently", and "Somewhat Frequently"</a:t>
            </a:r>
          </a:p>
        </p:txBody>
      </p:sp>
      <p:graphicFrame>
        <p:nvGraphicFramePr>
          <p:cNvPr id="2" name="Chart 1">
            <a:extLst>
              <a:ext uri="{FF2B5EF4-FFF2-40B4-BE49-F238E27FC236}">
                <a16:creationId xmlns:a16="http://schemas.microsoft.com/office/drawing/2014/main" id="{7A0545B1-5A0E-7BD2-A713-8088C08D6FD1}"/>
              </a:ext>
            </a:extLst>
          </p:cNvPr>
          <p:cNvGraphicFramePr/>
          <p:nvPr>
            <p:extLst/>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5" name="Rectangle 4"/>
          <p:cNvSpPr/>
          <p:nvPr/>
        </p:nvSpPr>
        <p:spPr>
          <a:xfrm>
            <a:off x="5601132" y="5476754"/>
            <a:ext cx="1490934" cy="253916"/>
          </a:xfrm>
          <a:prstGeom prst="rect">
            <a:avLst/>
          </a:prstGeom>
        </p:spPr>
        <p:txBody>
          <a:bodyPr wrap="square">
            <a:spAutoFit/>
          </a:bodyPr>
          <a:lstStyle/>
          <a:p>
            <a:r>
              <a:rPr lang="en-US" sz="1050" b="1"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b="1" dirty="0">
              <a:latin typeface="+mj-lt"/>
            </a:endParaRPr>
          </a:p>
        </p:txBody>
      </p:sp>
      <p:sp>
        <p:nvSpPr>
          <p:cNvPr id="12" name="Rectangle 11"/>
          <p:cNvSpPr/>
          <p:nvPr/>
        </p:nvSpPr>
        <p:spPr>
          <a:xfrm>
            <a:off x="644948" y="6222303"/>
            <a:ext cx="4117892" cy="430887"/>
          </a:xfrm>
          <a:prstGeom prst="rect">
            <a:avLst/>
          </a:prstGeom>
        </p:spPr>
        <p:txBody>
          <a:bodyPr wrap="square">
            <a:spAutoFit/>
          </a:bodyPr>
          <a:lstStyle/>
          <a:p>
            <a:pPr algn="ctr"/>
            <a:r>
              <a:rPr lang="en-CA" sz="1100" dirty="0">
                <a:solidFill>
                  <a:schemeClr val="accent1">
                    <a:lumMod val="75000"/>
                  </a:schemeClr>
                </a:solidFill>
                <a:ea typeface="Times New Roman" panose="02020603050405020304" pitchFamily="18" charset="0"/>
                <a:cs typeface="Times New Roman" panose="02020603050405020304" pitchFamily="18" charset="0"/>
              </a:rPr>
              <a:t>**76% success rate for self-assessments: 99 responses were received out of the 130 participants who completed the program.</a:t>
            </a:r>
          </a:p>
        </p:txBody>
      </p:sp>
    </p:spTree>
    <p:extLst>
      <p:ext uri="{BB962C8B-B14F-4D97-AF65-F5344CB8AC3E}">
        <p14:creationId xmlns:p14="http://schemas.microsoft.com/office/powerpoint/2010/main" val="10823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P spid="11" grpId="0"/>
      <p:bldP spid="17" grpId="0"/>
      <p:bldP spid="18" grpId="0"/>
      <p:bldP spid="19" grpId="0"/>
      <p:bldP spid="20" grpId="0"/>
      <p:bldP spid="5"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363341" y="723781"/>
            <a:ext cx="1275317" cy="1138480"/>
          </a:xfrm>
          <a:prstGeom prst="rect">
            <a:avLst/>
          </a:prstGeom>
        </p:spPr>
      </p:pic>
      <p:sp>
        <p:nvSpPr>
          <p:cNvPr id="4" name="Title 3"/>
          <p:cNvSpPr>
            <a:spLocks noGrp="1"/>
          </p:cNvSpPr>
          <p:nvPr>
            <p:ph type="title"/>
          </p:nvPr>
        </p:nvSpPr>
        <p:spPr>
          <a:xfrm>
            <a:off x="755576" y="1028701"/>
            <a:ext cx="7016824" cy="685801"/>
          </a:xfrm>
        </p:spPr>
        <p:txBody>
          <a:bodyPr>
            <a:noAutofit/>
          </a:bodyPr>
          <a:lstStyle/>
          <a:p>
            <a:pPr>
              <a:lnSpc>
                <a:spcPct val="100000"/>
              </a:lnSpc>
            </a:pPr>
            <a:r>
              <a:rPr lang="en-US" dirty="0">
                <a:solidFill>
                  <a:schemeClr val="accent1">
                    <a:lumMod val="75000"/>
                  </a:schemeClr>
                </a:solidFill>
                <a:ea typeface="Times New Roman" panose="02020603050405020304" pitchFamily="18" charset="0"/>
                <a:cs typeface="Times New Roman" panose="02020603050405020304" pitchFamily="18" charset="0"/>
              </a:rPr>
              <a:t>MCLD Program Testimonials</a:t>
            </a:r>
            <a:endParaRPr lang="en-CA" dirty="0"/>
          </a:p>
        </p:txBody>
      </p:sp>
      <p:sp>
        <p:nvSpPr>
          <p:cNvPr id="3" name="Rectangle 2"/>
          <p:cNvSpPr/>
          <p:nvPr/>
        </p:nvSpPr>
        <p:spPr>
          <a:xfrm>
            <a:off x="611560" y="2010019"/>
            <a:ext cx="8136904" cy="4431983"/>
          </a:xfrm>
          <a:prstGeom prst="rect">
            <a:avLst/>
          </a:prstGeom>
        </p:spPr>
        <p:txBody>
          <a:bodyPr wrap="square">
            <a:spAutoFit/>
          </a:bodyPr>
          <a:lstStyle/>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14313" indent="-214313">
              <a:spcBef>
                <a:spcPts val="600"/>
              </a:spcBef>
              <a:buFont typeface="Wingdings" panose="05000000000000000000" pitchFamily="2" charset="2"/>
              <a:buChar char="ü"/>
            </a:pP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0013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378298"/>
            <a:ext cx="4978896" cy="1143000"/>
          </a:xfrm>
        </p:spPr>
        <p:txBody>
          <a:bodyPr>
            <a:normAutofit fontScale="90000"/>
          </a:bodyPr>
          <a:lstStyle/>
          <a:p>
            <a:pPr algn="ctr">
              <a:lnSpc>
                <a:spcPct val="100000"/>
              </a:lnSpc>
            </a:pPr>
            <a:r>
              <a:rPr lang="en-US" dirty="0">
                <a:solidFill>
                  <a:schemeClr val="accent1">
                    <a:lumMod val="75000"/>
                  </a:schemeClr>
                </a:solidFill>
                <a:ea typeface="Times New Roman" panose="02020603050405020304" pitchFamily="18" charset="0"/>
                <a:cs typeface="Times New Roman" panose="02020603050405020304" pitchFamily="18" charset="0"/>
              </a:rPr>
              <a:t>What’s Needed For </a:t>
            </a:r>
            <a:r>
              <a:rPr lang="en-US" dirty="0" smtClean="0">
                <a:solidFill>
                  <a:schemeClr val="accent1">
                    <a:lumMod val="75000"/>
                  </a:schemeClr>
                </a:solidFill>
                <a:ea typeface="Times New Roman" panose="02020603050405020304" pitchFamily="18" charset="0"/>
                <a:cs typeface="Times New Roman" panose="02020603050405020304" pitchFamily="18" charset="0"/>
              </a:rPr>
              <a:t>Success ?</a:t>
            </a:r>
            <a:endParaRPr lang="en-CA" dirty="0"/>
          </a:p>
        </p:txBody>
      </p:sp>
      <p:sp>
        <p:nvSpPr>
          <p:cNvPr id="2" name="Content Placeholder 1"/>
          <p:cNvSpPr>
            <a:spLocks noGrp="1"/>
          </p:cNvSpPr>
          <p:nvPr>
            <p:ph idx="1"/>
          </p:nvPr>
        </p:nvSpPr>
        <p:spPr>
          <a:xfrm>
            <a:off x="4139952" y="3140968"/>
            <a:ext cx="4824536" cy="2985195"/>
          </a:xfrm>
        </p:spPr>
        <p:txBody>
          <a:bodyPr>
            <a:normAutofit fontScale="92500"/>
          </a:bodyPr>
          <a:lstStyle/>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Grass Roots</a:t>
            </a:r>
          </a:p>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Voluntary Participation</a:t>
            </a:r>
          </a:p>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Support from </a:t>
            </a:r>
            <a:r>
              <a:rPr lang="en-US" dirty="0" smtClean="0">
                <a:latin typeface="Calibri" panose="020F0502020204030204" pitchFamily="34" charset="0"/>
                <a:ea typeface="Calibri" panose="020F0502020204030204" pitchFamily="34" charset="0"/>
                <a:cs typeface="Times New Roman" panose="02020603050405020304" pitchFamily="18" charset="0"/>
              </a:rPr>
              <a:t>Management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580112" y="932229"/>
            <a:ext cx="2603897" cy="2112398"/>
          </a:xfrm>
          <a:prstGeom prst="ellipse">
            <a:avLst/>
          </a:prstGeom>
          <a:ln>
            <a:noFill/>
          </a:ln>
          <a:effectLst>
            <a:softEdge rad="112500"/>
          </a:effectLst>
        </p:spPr>
      </p:pic>
      <p:grpSp>
        <p:nvGrpSpPr>
          <p:cNvPr id="11" name="Group 10"/>
          <p:cNvGrpSpPr/>
          <p:nvPr/>
        </p:nvGrpSpPr>
        <p:grpSpPr>
          <a:xfrm>
            <a:off x="827584" y="3284984"/>
            <a:ext cx="2474177" cy="1922828"/>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2934348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a:t>
            </a:r>
            <a:r>
              <a:rPr lang="en-US" dirty="0" smtClean="0"/>
              <a:t>Mindful Change </a:t>
            </a:r>
            <a:r>
              <a:rPr lang="en-US" dirty="0"/>
              <a:t>Leadership @ Work</a:t>
            </a:r>
            <a:endParaRPr lang="en-CA" dirty="0"/>
          </a:p>
        </p:txBody>
      </p:sp>
      <p:sp>
        <p:nvSpPr>
          <p:cNvPr id="3" name="Subtitle 2"/>
          <p:cNvSpPr>
            <a:spLocks noGrp="1"/>
          </p:cNvSpPr>
          <p:nvPr>
            <p:ph type="subTitle" idx="1"/>
          </p:nvPr>
        </p:nvSpPr>
        <p:spPr>
          <a:xfrm>
            <a:off x="1115616" y="4737032"/>
            <a:ext cx="7056784" cy="1572287"/>
          </a:xfrm>
        </p:spPr>
        <p:txBody>
          <a:bodyPr>
            <a:noAutofit/>
          </a:bodyPr>
          <a:lstStyle/>
          <a:p>
            <a:endParaRPr lang="en-CA" sz="2800" dirty="0" smtClean="0"/>
          </a:p>
          <a:p>
            <a:r>
              <a:rPr lang="en-CA" sz="2800" dirty="0" smtClean="0"/>
              <a:t>CCG </a:t>
            </a:r>
            <a:r>
              <a:rPr lang="en-CA" sz="2800" dirty="0"/>
              <a:t>Future Leaders Speaker Series</a:t>
            </a:r>
            <a:endParaRPr lang="en-US" sz="2800" dirty="0"/>
          </a:p>
          <a:p>
            <a:r>
              <a:rPr lang="en-US" sz="2800" dirty="0" smtClean="0"/>
              <a:t>October 2023</a:t>
            </a:r>
            <a:endParaRPr lang="en-US" sz="1600" dirty="0"/>
          </a:p>
        </p:txBody>
      </p:sp>
    </p:spTree>
    <p:extLst>
      <p:ext uri="{BB962C8B-B14F-4D97-AF65-F5344CB8AC3E}">
        <p14:creationId xmlns:p14="http://schemas.microsoft.com/office/powerpoint/2010/main" val="1589365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169429" y="3465621"/>
            <a:ext cx="1648276" cy="1512603"/>
          </a:xfrm>
          <a:prstGeom prst="rect">
            <a:avLst/>
          </a:prstGeom>
        </p:spPr>
      </p:pic>
      <p:sp>
        <p:nvSpPr>
          <p:cNvPr id="2" name="Title 1"/>
          <p:cNvSpPr>
            <a:spLocks noGrp="1"/>
          </p:cNvSpPr>
          <p:nvPr>
            <p:ph type="title"/>
          </p:nvPr>
        </p:nvSpPr>
        <p:spPr/>
        <p:txBody>
          <a:bodyPr>
            <a:noAutofit/>
          </a:bodyPr>
          <a:lstStyle/>
          <a:p>
            <a:r>
              <a:rPr lang="en-CA" sz="3900" dirty="0" smtClean="0"/>
              <a:t>Mindfulness Practice</a:t>
            </a:r>
            <a:endParaRPr lang="en-CA" sz="3900" dirty="0"/>
          </a:p>
        </p:txBody>
      </p:sp>
      <p:sp>
        <p:nvSpPr>
          <p:cNvPr id="3" name="Content Placeholder 2"/>
          <p:cNvSpPr>
            <a:spLocks noGrp="1"/>
          </p:cNvSpPr>
          <p:nvPr>
            <p:ph sz="half" idx="1"/>
          </p:nvPr>
        </p:nvSpPr>
        <p:spPr>
          <a:xfrm>
            <a:off x="457200" y="1600205"/>
            <a:ext cx="8435280" cy="2476868"/>
          </a:xfrm>
        </p:spPr>
        <p:txBody>
          <a:bodyPr>
            <a:normAutofit/>
          </a:bodyPr>
          <a:lstStyle/>
          <a:p>
            <a:r>
              <a:rPr lang="en-CA" dirty="0" smtClean="0"/>
              <a:t>A Mindfulness practice could </a:t>
            </a:r>
            <a:r>
              <a:rPr lang="en-CA" dirty="0"/>
              <a:t>make a </a:t>
            </a:r>
            <a:r>
              <a:rPr lang="en-CA" dirty="0" smtClean="0"/>
              <a:t>difference</a:t>
            </a:r>
            <a:endParaRPr lang="fr-CA" sz="3000" dirty="0"/>
          </a:p>
          <a:p>
            <a:r>
              <a:rPr lang="en-CA" dirty="0" smtClean="0">
                <a:solidFill>
                  <a:srgbClr val="4F81BD">
                    <a:lumMod val="75000"/>
                  </a:srgbClr>
                </a:solidFill>
              </a:rPr>
              <a:t>Mindful </a:t>
            </a:r>
            <a:r>
              <a:rPr lang="en-CA" dirty="0">
                <a:solidFill>
                  <a:srgbClr val="4F81BD">
                    <a:lumMod val="75000"/>
                  </a:srgbClr>
                </a:solidFill>
              </a:rPr>
              <a:t>change leadership is about </a:t>
            </a:r>
            <a:r>
              <a:rPr lang="en-CA" dirty="0" smtClean="0">
                <a:solidFill>
                  <a:srgbClr val="4F81BD">
                    <a:lumMod val="75000"/>
                  </a:srgbClr>
                </a:solidFill>
              </a:rPr>
              <a:t>compassion </a:t>
            </a:r>
            <a:r>
              <a:rPr lang="en-CA" dirty="0">
                <a:solidFill>
                  <a:srgbClr val="4F81BD">
                    <a:lumMod val="75000"/>
                  </a:srgbClr>
                </a:solidFill>
              </a:rPr>
              <a:t>and </a:t>
            </a:r>
            <a:r>
              <a:rPr lang="en-CA" dirty="0" smtClean="0">
                <a:solidFill>
                  <a:srgbClr val="4F81BD">
                    <a:lumMod val="75000"/>
                  </a:srgbClr>
                </a:solidFill>
              </a:rPr>
              <a:t>understanding</a:t>
            </a:r>
            <a:endParaRPr lang="en-CA" dirty="0" smtClean="0"/>
          </a:p>
        </p:txBody>
      </p:sp>
      <p:pic>
        <p:nvPicPr>
          <p:cNvPr id="5" name="Picture 4"/>
          <p:cNvPicPr>
            <a:picLocks noChangeAspect="1"/>
          </p:cNvPicPr>
          <p:nvPr/>
        </p:nvPicPr>
        <p:blipFill>
          <a:blip r:embed="rId4">
            <a:clrChange>
              <a:clrFrom>
                <a:srgbClr val="F7F6F4"/>
              </a:clrFrom>
              <a:clrTo>
                <a:srgbClr val="F7F6F4">
                  <a:alpha val="0"/>
                </a:srgbClr>
              </a:clrTo>
            </a:clrChange>
          </a:blip>
          <a:stretch>
            <a:fillRect/>
          </a:stretch>
        </p:blipFill>
        <p:spPr>
          <a:xfrm>
            <a:off x="1740618" y="4837903"/>
            <a:ext cx="2143125" cy="2143125"/>
          </a:xfrm>
          <a:prstGeom prst="rect">
            <a:avLst/>
          </a:prstGeom>
        </p:spPr>
      </p:pic>
      <p:sp>
        <p:nvSpPr>
          <p:cNvPr id="14" name="&quot;No&quot; Symbol 13"/>
          <p:cNvSpPr/>
          <p:nvPr/>
        </p:nvSpPr>
        <p:spPr>
          <a:xfrm>
            <a:off x="1171229" y="3465621"/>
            <a:ext cx="3644676" cy="3312368"/>
          </a:xfrm>
          <a:prstGeom prst="noSmoking">
            <a:avLst>
              <a:gd name="adj" fmla="val 11713"/>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chemeClr val="tx1"/>
              </a:solidFill>
            </a:endParaRPr>
          </a:p>
        </p:txBody>
      </p:sp>
      <p:sp>
        <p:nvSpPr>
          <p:cNvPr id="6" name="Rectangle 5"/>
          <p:cNvSpPr/>
          <p:nvPr/>
        </p:nvSpPr>
        <p:spPr>
          <a:xfrm>
            <a:off x="4146553" y="4259640"/>
            <a:ext cx="3335103" cy="1569660"/>
          </a:xfrm>
          <a:prstGeom prst="rect">
            <a:avLst/>
          </a:prstGeom>
        </p:spPr>
        <p:txBody>
          <a:bodyPr wrap="square">
            <a:spAutoFit/>
          </a:bodyPr>
          <a:lstStyle/>
          <a:p>
            <a:pPr algn="ctr"/>
            <a:r>
              <a:rPr lang="en-CA" sz="3200" dirty="0">
                <a:solidFill>
                  <a:schemeClr val="accent1">
                    <a:lumMod val="75000"/>
                  </a:schemeClr>
                </a:solidFill>
              </a:rPr>
              <a:t>No Magic Pill, </a:t>
            </a:r>
            <a:endParaRPr lang="en-CA" sz="3200" dirty="0" smtClean="0">
              <a:solidFill>
                <a:schemeClr val="accent1">
                  <a:lumMod val="75000"/>
                </a:schemeClr>
              </a:solidFill>
            </a:endParaRPr>
          </a:p>
          <a:p>
            <a:pPr algn="ctr"/>
            <a:r>
              <a:rPr lang="en-CA" sz="3200" dirty="0" smtClean="0">
                <a:solidFill>
                  <a:schemeClr val="accent1">
                    <a:lumMod val="75000"/>
                  </a:schemeClr>
                </a:solidFill>
              </a:rPr>
              <a:t/>
            </a:r>
            <a:br>
              <a:rPr lang="en-CA" sz="3200" dirty="0" smtClean="0">
                <a:solidFill>
                  <a:schemeClr val="accent1">
                    <a:lumMod val="75000"/>
                  </a:schemeClr>
                </a:solidFill>
              </a:rPr>
            </a:br>
            <a:r>
              <a:rPr lang="en-CA" sz="3200" dirty="0" smtClean="0">
                <a:solidFill>
                  <a:schemeClr val="accent1">
                    <a:lumMod val="75000"/>
                  </a:schemeClr>
                </a:solidFill>
              </a:rPr>
              <a:t>No </a:t>
            </a:r>
            <a:r>
              <a:rPr lang="en-CA" sz="3200" dirty="0" err="1">
                <a:solidFill>
                  <a:schemeClr val="accent1">
                    <a:lumMod val="75000"/>
                  </a:schemeClr>
                </a:solidFill>
              </a:rPr>
              <a:t>McMindfulness</a:t>
            </a:r>
            <a:endParaRPr lang="en-CA" sz="3200" dirty="0">
              <a:solidFill>
                <a:schemeClr val="accent1">
                  <a:lumMod val="75000"/>
                </a:schemeClr>
              </a:solidFill>
            </a:endParaRPr>
          </a:p>
        </p:txBody>
      </p:sp>
    </p:spTree>
    <p:extLst>
      <p:ext uri="{BB962C8B-B14F-4D97-AF65-F5344CB8AC3E}">
        <p14:creationId xmlns:p14="http://schemas.microsoft.com/office/powerpoint/2010/main" val="76052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79712" y="4725144"/>
            <a:ext cx="2803295" cy="1511581"/>
          </a:xfrm>
          <a:prstGeom prst="rect">
            <a:avLst/>
          </a:prstGeom>
        </p:spPr>
      </p:pic>
      <p:sp>
        <p:nvSpPr>
          <p:cNvPr id="2" name="Title 1"/>
          <p:cNvSpPr>
            <a:spLocks noGrp="1"/>
          </p:cNvSpPr>
          <p:nvPr>
            <p:ph type="title"/>
          </p:nvPr>
        </p:nvSpPr>
        <p:spPr/>
        <p:txBody>
          <a:bodyPr>
            <a:noAutofit/>
          </a:bodyPr>
          <a:lstStyle/>
          <a:p>
            <a:pPr algn="ctr"/>
            <a:r>
              <a:rPr lang="en-CA" sz="3600" dirty="0"/>
              <a:t>List of strategies to help you become a Better Mindful Change Leader</a:t>
            </a:r>
          </a:p>
        </p:txBody>
      </p:sp>
      <p:sp>
        <p:nvSpPr>
          <p:cNvPr id="3" name="Content Placeholder 2"/>
          <p:cNvSpPr>
            <a:spLocks noGrp="1"/>
          </p:cNvSpPr>
          <p:nvPr>
            <p:ph sz="half" idx="1"/>
          </p:nvPr>
        </p:nvSpPr>
        <p:spPr/>
        <p:txBody>
          <a:bodyPr>
            <a:noAutofit/>
          </a:bodyPr>
          <a:lstStyle/>
          <a:p>
            <a:pPr marL="346075" indent="-346075">
              <a:buNone/>
            </a:pPr>
            <a:r>
              <a:rPr lang="en-CA" sz="2600" dirty="0">
                <a:solidFill>
                  <a:srgbClr val="4F81BD">
                    <a:lumMod val="75000"/>
                  </a:srgbClr>
                </a:solidFill>
              </a:rPr>
              <a:t>1. </a:t>
            </a:r>
            <a:r>
              <a:rPr lang="en-CA" sz="2600" dirty="0" smtClean="0">
                <a:solidFill>
                  <a:srgbClr val="4F81BD">
                    <a:lumMod val="75000"/>
                  </a:srgbClr>
                </a:solidFill>
              </a:rPr>
              <a:t>Self-awareness</a:t>
            </a:r>
            <a:endParaRPr lang="en-CA" sz="2600" dirty="0">
              <a:solidFill>
                <a:srgbClr val="4F81BD">
                  <a:lumMod val="75000"/>
                </a:srgbClr>
              </a:solidFill>
            </a:endParaRPr>
          </a:p>
          <a:p>
            <a:pPr marL="346075" indent="-346075">
              <a:buNone/>
            </a:pPr>
            <a:r>
              <a:rPr lang="en-CA" sz="2600" dirty="0">
                <a:solidFill>
                  <a:srgbClr val="4F81BD">
                    <a:lumMod val="75000"/>
                  </a:srgbClr>
                </a:solidFill>
              </a:rPr>
              <a:t>2. Active </a:t>
            </a:r>
            <a:r>
              <a:rPr lang="en-CA" sz="2600" dirty="0" smtClean="0">
                <a:solidFill>
                  <a:srgbClr val="4F81BD">
                    <a:lumMod val="75000"/>
                  </a:srgbClr>
                </a:solidFill>
              </a:rPr>
              <a:t>listening</a:t>
            </a:r>
            <a:endParaRPr lang="en-CA" sz="2600" dirty="0">
              <a:solidFill>
                <a:srgbClr val="4F81BD">
                  <a:lumMod val="75000"/>
                </a:srgbClr>
              </a:solidFill>
            </a:endParaRPr>
          </a:p>
          <a:p>
            <a:pPr marL="346075" indent="-346075">
              <a:buNone/>
            </a:pPr>
            <a:r>
              <a:rPr lang="en-CA" sz="2600" dirty="0">
                <a:solidFill>
                  <a:srgbClr val="4F81BD">
                    <a:lumMod val="75000"/>
                  </a:srgbClr>
                </a:solidFill>
              </a:rPr>
              <a:t>3. </a:t>
            </a:r>
            <a:r>
              <a:rPr lang="en-CA" sz="2600" dirty="0" smtClean="0">
                <a:solidFill>
                  <a:srgbClr val="4F81BD">
                    <a:lumMod val="75000"/>
                  </a:srgbClr>
                </a:solidFill>
              </a:rPr>
              <a:t>Empathy</a:t>
            </a:r>
            <a:endParaRPr lang="en-CA" sz="2600" dirty="0">
              <a:solidFill>
                <a:srgbClr val="4F81BD">
                  <a:lumMod val="75000"/>
                </a:srgbClr>
              </a:solidFill>
            </a:endParaRPr>
          </a:p>
          <a:p>
            <a:pPr marL="346075" indent="-346075">
              <a:buNone/>
            </a:pPr>
            <a:r>
              <a:rPr lang="en-CA" sz="2600" dirty="0" smtClean="0"/>
              <a:t>4. Decision-making</a:t>
            </a:r>
            <a:endParaRPr lang="en-CA" sz="2600" dirty="0"/>
          </a:p>
          <a:p>
            <a:pPr marL="346075" indent="-346075">
              <a:buNone/>
            </a:pPr>
            <a:r>
              <a:rPr lang="en-CA" sz="2600" dirty="0"/>
              <a:t>5</a:t>
            </a:r>
            <a:r>
              <a:rPr lang="en-CA" sz="2600" dirty="0" smtClean="0"/>
              <a:t>. </a:t>
            </a:r>
            <a:r>
              <a:rPr lang="en-CA" sz="2600" dirty="0"/>
              <a:t>Mindfulness </a:t>
            </a:r>
            <a:r>
              <a:rPr lang="en-CA" sz="2600" dirty="0" smtClean="0"/>
              <a:t>practices</a:t>
            </a:r>
            <a:endParaRPr lang="en-CA" sz="2600" dirty="0"/>
          </a:p>
          <a:p>
            <a:pPr marL="346075" indent="-346075">
              <a:buNone/>
            </a:pPr>
            <a:r>
              <a:rPr lang="en-CA" sz="2600" dirty="0" smtClean="0">
                <a:solidFill>
                  <a:srgbClr val="4F81BD">
                    <a:lumMod val="75000"/>
                  </a:srgbClr>
                </a:solidFill>
              </a:rPr>
              <a:t>6. </a:t>
            </a:r>
            <a:r>
              <a:rPr lang="en-CA" sz="2600" dirty="0">
                <a:solidFill>
                  <a:srgbClr val="4F81BD">
                    <a:lumMod val="75000"/>
                  </a:srgbClr>
                </a:solidFill>
              </a:rPr>
              <a:t>Communicate openly and </a:t>
            </a:r>
            <a:r>
              <a:rPr lang="en-CA" sz="2600" dirty="0" smtClean="0">
                <a:solidFill>
                  <a:srgbClr val="4F81BD">
                    <a:lumMod val="75000"/>
                  </a:srgbClr>
                </a:solidFill>
              </a:rPr>
              <a:t>transparently</a:t>
            </a:r>
            <a:endParaRPr lang="en-CA" sz="2600" dirty="0">
              <a:solidFill>
                <a:srgbClr val="4F81BD">
                  <a:lumMod val="75000"/>
                </a:srgbClr>
              </a:solidFill>
            </a:endParaRPr>
          </a:p>
          <a:p>
            <a:pPr marL="346075" indent="-346075">
              <a:buNone/>
            </a:pPr>
            <a:r>
              <a:rPr lang="en-CA" sz="2600" dirty="0" smtClean="0"/>
              <a:t>7</a:t>
            </a:r>
            <a:r>
              <a:rPr lang="en-CA" sz="2600" dirty="0"/>
              <a:t>. </a:t>
            </a:r>
            <a:r>
              <a:rPr lang="en-CA" sz="2600" dirty="0" smtClean="0"/>
              <a:t>Patience</a:t>
            </a:r>
            <a:endParaRPr lang="en-CA" sz="2600" dirty="0"/>
          </a:p>
          <a:p>
            <a:pPr marL="346075" indent="-346075">
              <a:buNone/>
            </a:pPr>
            <a:r>
              <a:rPr lang="en-CA" sz="2600" dirty="0"/>
              <a:t>8. </a:t>
            </a:r>
            <a:r>
              <a:rPr lang="en-CA" sz="2600" dirty="0" smtClean="0"/>
              <a:t>Resilience</a:t>
            </a:r>
          </a:p>
        </p:txBody>
      </p:sp>
      <p:sp>
        <p:nvSpPr>
          <p:cNvPr id="4" name="Content Placeholder 3"/>
          <p:cNvSpPr>
            <a:spLocks noGrp="1"/>
          </p:cNvSpPr>
          <p:nvPr>
            <p:ph sz="half" idx="2"/>
          </p:nvPr>
        </p:nvSpPr>
        <p:spPr>
          <a:xfrm>
            <a:off x="4648200" y="1600204"/>
            <a:ext cx="4244280" cy="4525963"/>
          </a:xfrm>
        </p:spPr>
        <p:txBody>
          <a:bodyPr>
            <a:normAutofit/>
          </a:bodyPr>
          <a:lstStyle/>
          <a:p>
            <a:pPr marL="461963" indent="-461963">
              <a:buNone/>
            </a:pPr>
            <a:r>
              <a:rPr lang="en-CA" sz="2600" dirty="0"/>
              <a:t>9. Celebrate small wins</a:t>
            </a:r>
          </a:p>
          <a:p>
            <a:pPr marL="461963" indent="-461963">
              <a:buNone/>
            </a:pPr>
            <a:r>
              <a:rPr lang="en-CA" sz="2600" dirty="0" smtClean="0"/>
              <a:t>10</a:t>
            </a:r>
            <a:r>
              <a:rPr lang="en-CA" sz="2600" dirty="0"/>
              <a:t>. Coaching and mentoring</a:t>
            </a:r>
          </a:p>
          <a:p>
            <a:pPr marL="461963" indent="-461963">
              <a:buNone/>
            </a:pPr>
            <a:r>
              <a:rPr lang="en-CA" sz="2600" dirty="0"/>
              <a:t>11. Clear objectives and measurements</a:t>
            </a:r>
          </a:p>
          <a:p>
            <a:pPr marL="461963" indent="-461963">
              <a:buNone/>
            </a:pPr>
            <a:r>
              <a:rPr lang="en-CA" sz="2600" dirty="0"/>
              <a:t>12. Adaptability</a:t>
            </a:r>
          </a:p>
          <a:p>
            <a:pPr marL="461963" indent="-461963">
              <a:buNone/>
            </a:pPr>
            <a:r>
              <a:rPr lang="en-CA" sz="2600" dirty="0"/>
              <a:t>13. Continuous improvement</a:t>
            </a:r>
          </a:p>
          <a:p>
            <a:pPr marL="461963" indent="-461963">
              <a:buNone/>
            </a:pPr>
            <a:r>
              <a:rPr lang="en-CA" sz="2600" dirty="0"/>
              <a:t>14. Conflict resolution</a:t>
            </a:r>
          </a:p>
          <a:p>
            <a:pPr marL="461963" indent="-461963">
              <a:buNone/>
            </a:pPr>
            <a:r>
              <a:rPr lang="en-CA" sz="2600" dirty="0"/>
              <a:t>15. Feedback loops</a:t>
            </a:r>
          </a:p>
          <a:p>
            <a:pPr marL="461963" indent="-461963">
              <a:buNone/>
            </a:pPr>
            <a:r>
              <a:rPr lang="en-CA" sz="2600" dirty="0"/>
              <a:t>16. Support mental health</a:t>
            </a:r>
          </a:p>
        </p:txBody>
      </p:sp>
      <p:sp>
        <p:nvSpPr>
          <p:cNvPr id="5" name="Rectangle 4"/>
          <p:cNvSpPr/>
          <p:nvPr/>
        </p:nvSpPr>
        <p:spPr>
          <a:xfrm>
            <a:off x="449328" y="2551456"/>
            <a:ext cx="1740092" cy="492443"/>
          </a:xfrm>
          <a:prstGeom prst="rect">
            <a:avLst/>
          </a:prstGeom>
          <a:solidFill>
            <a:schemeClr val="bg1"/>
          </a:solidFill>
        </p:spPr>
        <p:txBody>
          <a:bodyPr wrap="none">
            <a:spAutoFit/>
          </a:bodyPr>
          <a:lstStyle/>
          <a:p>
            <a:pPr marL="227013" indent="-227013">
              <a:buNone/>
            </a:pPr>
            <a:r>
              <a:rPr lang="en-CA" sz="2600" b="1" dirty="0">
                <a:solidFill>
                  <a:srgbClr val="4F81BD">
                    <a:lumMod val="75000"/>
                  </a:srgbClr>
                </a:solidFill>
              </a:rPr>
              <a:t>3. Empathy</a:t>
            </a:r>
          </a:p>
        </p:txBody>
      </p:sp>
      <p:sp>
        <p:nvSpPr>
          <p:cNvPr id="7" name="Rectangle 6"/>
          <p:cNvSpPr/>
          <p:nvPr/>
        </p:nvSpPr>
        <p:spPr>
          <a:xfrm>
            <a:off x="4650732" y="3886109"/>
            <a:ext cx="4221220" cy="492443"/>
          </a:xfrm>
          <a:prstGeom prst="rect">
            <a:avLst/>
          </a:prstGeom>
          <a:solidFill>
            <a:schemeClr val="bg1"/>
          </a:solidFill>
        </p:spPr>
        <p:txBody>
          <a:bodyPr wrap="none">
            <a:spAutoFit/>
          </a:bodyPr>
          <a:lstStyle/>
          <a:p>
            <a:pPr marL="227013" indent="-227013">
              <a:buNone/>
            </a:pPr>
            <a:r>
              <a:rPr lang="en-CA" sz="2600" b="1" dirty="0" smtClean="0">
                <a:solidFill>
                  <a:srgbClr val="4F81BD">
                    <a:lumMod val="75000"/>
                  </a:srgbClr>
                </a:solidFill>
              </a:rPr>
              <a:t>13</a:t>
            </a:r>
            <a:r>
              <a:rPr lang="en-CA" sz="2600" b="1" dirty="0">
                <a:solidFill>
                  <a:srgbClr val="4F81BD">
                    <a:lumMod val="75000"/>
                  </a:srgbClr>
                </a:solidFill>
              </a:rPr>
              <a:t>. Continuous improvement</a:t>
            </a:r>
          </a:p>
        </p:txBody>
      </p:sp>
      <p:sp>
        <p:nvSpPr>
          <p:cNvPr id="9" name="Rectangle 8"/>
          <p:cNvSpPr/>
          <p:nvPr/>
        </p:nvSpPr>
        <p:spPr>
          <a:xfrm>
            <a:off x="468488" y="4869160"/>
            <a:ext cx="1704313" cy="492443"/>
          </a:xfrm>
          <a:prstGeom prst="rect">
            <a:avLst/>
          </a:prstGeom>
          <a:solidFill>
            <a:schemeClr val="bg1"/>
          </a:solidFill>
        </p:spPr>
        <p:txBody>
          <a:bodyPr wrap="none">
            <a:spAutoFit/>
          </a:bodyPr>
          <a:lstStyle/>
          <a:p>
            <a:pPr marL="227013" indent="-227013">
              <a:buNone/>
            </a:pPr>
            <a:r>
              <a:rPr lang="en-CA" sz="2600" b="1" dirty="0" smtClean="0">
                <a:solidFill>
                  <a:srgbClr val="4F81BD">
                    <a:lumMod val="75000"/>
                  </a:srgbClr>
                </a:solidFill>
              </a:rPr>
              <a:t>7. Patience</a:t>
            </a:r>
            <a:endParaRPr lang="en-CA" sz="2600" b="1" dirty="0">
              <a:solidFill>
                <a:srgbClr val="4F81BD">
                  <a:lumMod val="75000"/>
                </a:srgbClr>
              </a:solidFill>
            </a:endParaRPr>
          </a:p>
        </p:txBody>
      </p:sp>
    </p:spTree>
    <p:extLst>
      <p:ext uri="{BB962C8B-B14F-4D97-AF65-F5344CB8AC3E}">
        <p14:creationId xmlns:p14="http://schemas.microsoft.com/office/powerpoint/2010/main" val="204364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29888" y="4725145"/>
            <a:ext cx="3884333" cy="738664"/>
          </a:xfrm>
          <a:prstGeom prst="rect">
            <a:avLst/>
          </a:prstGeom>
        </p:spPr>
        <p:txBody>
          <a:bodyPr wrap="none">
            <a:spAutoFit/>
          </a:bodyPr>
          <a:lstStyle/>
          <a:p>
            <a:pPr algn="ctr"/>
            <a:r>
              <a:rPr lang="en-CA" sz="2100" dirty="0">
                <a:solidFill>
                  <a:srgbClr val="000000"/>
                </a:solidFill>
              </a:rPr>
              <a:t>Be Mindful, Be Happy / </a:t>
            </a:r>
          </a:p>
          <a:p>
            <a:pPr algn="ctr"/>
            <a:r>
              <a:rPr lang="fr-FR" sz="2100" dirty="0">
                <a:solidFill>
                  <a:schemeClr val="accent3"/>
                </a:solidFill>
              </a:rPr>
              <a:t>Prenez conscience, soyez heureux</a:t>
            </a:r>
            <a:endParaRPr lang="en-CA" sz="21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54" y="944724"/>
            <a:ext cx="6858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689802" y="1158719"/>
            <a:ext cx="1764506" cy="145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8878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r>
              <a:rPr lang="fr-CA" dirty="0" err="1"/>
              <a:t>Mindfulness</a:t>
            </a:r>
            <a:r>
              <a:rPr lang="fr-CA" dirty="0"/>
              <a:t> &amp; </a:t>
            </a:r>
            <a:r>
              <a:rPr lang="fr-CA" dirty="0" smtClean="0"/>
              <a:t>Change</a:t>
            </a:r>
            <a:endParaRPr lang="en-CA" dirty="0"/>
          </a:p>
        </p:txBody>
      </p:sp>
      <p:sp>
        <p:nvSpPr>
          <p:cNvPr id="3" name="Content Placeholder 2"/>
          <p:cNvSpPr>
            <a:spLocks noGrp="1"/>
          </p:cNvSpPr>
          <p:nvPr>
            <p:ph idx="1"/>
          </p:nvPr>
        </p:nvSpPr>
        <p:spPr>
          <a:xfrm>
            <a:off x="1907704" y="1600200"/>
            <a:ext cx="6779096" cy="4525963"/>
          </a:xfrm>
        </p:spPr>
        <p:txBody>
          <a:bodyPr>
            <a:noAutofit/>
          </a:bodyPr>
          <a:lstStyle/>
          <a:p>
            <a:r>
              <a:rPr lang="en-CA" sz="2000" dirty="0" smtClean="0"/>
              <a:t>“</a:t>
            </a:r>
            <a:r>
              <a:rPr lang="en-CA" sz="2000" b="1" dirty="0" smtClean="0"/>
              <a:t>Reducing </a:t>
            </a:r>
            <a:r>
              <a:rPr lang="en-CA" sz="2000" b="1" dirty="0"/>
              <a:t>resistance to change</a:t>
            </a:r>
            <a:r>
              <a:rPr lang="en-CA" sz="2000" dirty="0"/>
              <a:t>: </a:t>
            </a:r>
            <a:r>
              <a:rPr lang="en-CA" sz="2000" dirty="0" smtClean="0"/>
              <a:t>… Particularly </a:t>
            </a:r>
            <a:r>
              <a:rPr lang="en-CA" sz="2000" dirty="0"/>
              <a:t>when change is poorly managed, it tends to bring negative emotions </a:t>
            </a:r>
            <a:r>
              <a:rPr lang="en-CA" sz="2000" dirty="0" smtClean="0"/>
              <a:t>of </a:t>
            </a:r>
            <a:r>
              <a:rPr lang="en-CA" sz="2000" dirty="0"/>
              <a:t>loss and threat, fear and anger, anxiety and insecurity. Under these conditions, </a:t>
            </a:r>
            <a:r>
              <a:rPr lang="en-CA" sz="2000" dirty="0" smtClean="0"/>
              <a:t>employees </a:t>
            </a:r>
            <a:r>
              <a:rPr lang="en-CA" sz="2000" dirty="0"/>
              <a:t>protect themselves from this stressful situation and resist as much as they </a:t>
            </a:r>
            <a:r>
              <a:rPr lang="en-CA" sz="2000" dirty="0" smtClean="0"/>
              <a:t>can </a:t>
            </a:r>
            <a:r>
              <a:rPr lang="en-CA" sz="2000" dirty="0"/>
              <a:t>the possibility to change</a:t>
            </a:r>
            <a:r>
              <a:rPr lang="en-CA" sz="2000" dirty="0" smtClean="0"/>
              <a:t>.” – </a:t>
            </a:r>
            <a:r>
              <a:rPr lang="en-CA" sz="2000" dirty="0" smtClean="0">
                <a:hlinkClick r:id="rId3"/>
              </a:rPr>
              <a:t>Now Unlimited, Mindfulness &amp; Change Management</a:t>
            </a:r>
            <a:endParaRPr lang="en-CA" sz="2000" dirty="0" smtClean="0"/>
          </a:p>
          <a:p>
            <a:endParaRPr lang="en-CA" sz="2000" dirty="0" smtClean="0"/>
          </a:p>
          <a:p>
            <a:r>
              <a:rPr lang="en-CA" sz="2000" dirty="0" smtClean="0"/>
              <a:t>“The </a:t>
            </a:r>
            <a:r>
              <a:rPr lang="en-CA" sz="2000" dirty="0"/>
              <a:t>“Dealing with Change Mindfulness Meditation Study” showed 100% of participants were able to create a better experience of their change through guidance by a </a:t>
            </a:r>
            <a:r>
              <a:rPr lang="en-CA" sz="2000" b="1" dirty="0"/>
              <a:t>change management mindfulness meditation</a:t>
            </a:r>
            <a:r>
              <a:rPr lang="en-CA" sz="2000" dirty="0" smtClean="0"/>
              <a:t>.” – </a:t>
            </a:r>
            <a:r>
              <a:rPr lang="en-CA" sz="2000" dirty="0" smtClean="0">
                <a:hlinkClick r:id="rId4"/>
              </a:rPr>
              <a:t>ACMP Global events 2019 – Mindfulness for CM</a:t>
            </a:r>
            <a:endParaRPr lang="en-CA" sz="2000" dirty="0" smtClean="0"/>
          </a:p>
        </p:txBody>
      </p:sp>
      <p:pic>
        <p:nvPicPr>
          <p:cNvPr id="1026" name="Picture 2" descr="https://cdn.ymaws.com/acmpglobal.site-ym.com/graphic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293096"/>
            <a:ext cx="1320081" cy="1320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clrChange>
              <a:clrFrom>
                <a:srgbClr val="FFFFFF"/>
              </a:clrFrom>
              <a:clrTo>
                <a:srgbClr val="FFFFFF">
                  <a:alpha val="0"/>
                </a:srgbClr>
              </a:clrTo>
            </a:clrChange>
          </a:blip>
          <a:stretch>
            <a:fillRect/>
          </a:stretch>
        </p:blipFill>
        <p:spPr>
          <a:xfrm>
            <a:off x="179512" y="1700808"/>
            <a:ext cx="1962424" cy="990738"/>
          </a:xfrm>
          <a:prstGeom prst="rect">
            <a:avLst/>
          </a:prstGeom>
        </p:spPr>
      </p:pic>
    </p:spTree>
    <p:extLst>
      <p:ext uri="{BB962C8B-B14F-4D97-AF65-F5344CB8AC3E}">
        <p14:creationId xmlns:p14="http://schemas.microsoft.com/office/powerpoint/2010/main" val="375295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498" y="1600200"/>
            <a:ext cx="7014301" cy="5213176"/>
          </a:xfrm>
        </p:spPr>
        <p:txBody>
          <a:bodyPr>
            <a:normAutofit fontScale="70000" lnSpcReduction="20000"/>
          </a:bodyPr>
          <a:lstStyle/>
          <a:p>
            <a:pPr marL="0" indent="0">
              <a:buNone/>
            </a:pPr>
            <a:r>
              <a:rPr lang="en-CA" b="1" dirty="0" smtClean="0"/>
              <a:t>We </a:t>
            </a:r>
            <a:r>
              <a:rPr lang="en-CA" b="1" dirty="0"/>
              <a:t>can no longer afford to make decisions with distracted minds, reacting instead of responding </a:t>
            </a:r>
            <a:endParaRPr lang="en-CA" b="1" dirty="0" smtClean="0"/>
          </a:p>
          <a:p>
            <a:pPr marL="0" indent="0">
              <a:buNone/>
            </a:pPr>
            <a:endParaRPr lang="en-CA" sz="2000" dirty="0" smtClean="0"/>
          </a:p>
          <a:p>
            <a:pPr marL="0" indent="0">
              <a:buNone/>
            </a:pPr>
            <a:r>
              <a:rPr lang="en-CA" b="1" dirty="0" smtClean="0"/>
              <a:t>The </a:t>
            </a:r>
            <a:r>
              <a:rPr lang="en-CA" b="1" dirty="0"/>
              <a:t>Two Qualities of a Great Leader:</a:t>
            </a:r>
          </a:p>
          <a:p>
            <a:r>
              <a:rPr lang="en-CA" b="1" i="1" dirty="0" smtClean="0"/>
              <a:t>Ability </a:t>
            </a:r>
            <a:r>
              <a:rPr lang="en-CA" b="1" i="1" dirty="0"/>
              <a:t>of a leader to </a:t>
            </a:r>
            <a:r>
              <a:rPr lang="en-CA" b="1" i="1" dirty="0" smtClean="0"/>
              <a:t>connect</a:t>
            </a:r>
            <a:endParaRPr lang="en-CA" dirty="0" smtClean="0"/>
          </a:p>
          <a:p>
            <a:pPr lvl="1"/>
            <a:r>
              <a:rPr lang="en-CA" dirty="0" smtClean="0"/>
              <a:t>to self, to </a:t>
            </a:r>
            <a:r>
              <a:rPr lang="en-CA" dirty="0"/>
              <a:t>our values and our </a:t>
            </a:r>
            <a:r>
              <a:rPr lang="en-CA" dirty="0" smtClean="0"/>
              <a:t>ethics </a:t>
            </a:r>
          </a:p>
          <a:p>
            <a:pPr lvl="1"/>
            <a:r>
              <a:rPr lang="en-CA" dirty="0" smtClean="0"/>
              <a:t>to others, in an </a:t>
            </a:r>
            <a:r>
              <a:rPr lang="en-CA" dirty="0"/>
              <a:t>organizational environment that values </a:t>
            </a:r>
            <a:r>
              <a:rPr lang="en-CA" dirty="0" smtClean="0"/>
              <a:t>inclusion</a:t>
            </a:r>
          </a:p>
          <a:p>
            <a:pPr lvl="1"/>
            <a:r>
              <a:rPr lang="en-CA" dirty="0" smtClean="0"/>
              <a:t>to </a:t>
            </a:r>
            <a:r>
              <a:rPr lang="en-CA" dirty="0"/>
              <a:t>the larger </a:t>
            </a:r>
            <a:r>
              <a:rPr lang="en-CA" dirty="0" smtClean="0"/>
              <a:t>community, the </a:t>
            </a:r>
            <a:r>
              <a:rPr lang="en-CA" dirty="0"/>
              <a:t>bigger </a:t>
            </a:r>
            <a:r>
              <a:rPr lang="en-CA" dirty="0" smtClean="0"/>
              <a:t>picture, the wider </a:t>
            </a:r>
            <a:r>
              <a:rPr lang="en-CA" dirty="0"/>
              <a:t>connection is how great organizations give meaning to their existence and inspire their </a:t>
            </a:r>
            <a:r>
              <a:rPr lang="en-CA" dirty="0" smtClean="0"/>
              <a:t>employees</a:t>
            </a:r>
          </a:p>
          <a:p>
            <a:r>
              <a:rPr lang="en-CA" b="1" i="1" dirty="0" smtClean="0"/>
              <a:t>Ability </a:t>
            </a:r>
            <a:r>
              <a:rPr lang="en-CA" b="1" i="1" dirty="0"/>
              <a:t>of a leader to skillfully initiate or </a:t>
            </a:r>
            <a:r>
              <a:rPr lang="en-CA" b="1" i="1" dirty="0" smtClean="0"/>
              <a:t>guide change</a:t>
            </a:r>
            <a:r>
              <a:rPr lang="en-CA" b="1" dirty="0" smtClean="0"/>
              <a:t>.</a:t>
            </a:r>
            <a:br>
              <a:rPr lang="en-CA" b="1" dirty="0" smtClean="0"/>
            </a:br>
            <a:r>
              <a:rPr lang="en-CA" dirty="0" smtClean="0"/>
              <a:t>Leading by </a:t>
            </a:r>
            <a:r>
              <a:rPr lang="en-CA" dirty="0"/>
              <a:t>collaborating and listening with open </a:t>
            </a:r>
            <a:r>
              <a:rPr lang="en-CA" dirty="0" smtClean="0"/>
              <a:t>curiosity… …take </a:t>
            </a:r>
            <a:r>
              <a:rPr lang="en-CA" dirty="0"/>
              <a:t>a courageous stand, lead the </a:t>
            </a:r>
            <a:r>
              <a:rPr lang="en-CA" dirty="0" smtClean="0"/>
              <a:t>organization into </a:t>
            </a:r>
            <a:r>
              <a:rPr lang="en-CA" dirty="0"/>
              <a:t>new arenas, and accept failures as experiments from which to </a:t>
            </a:r>
            <a:r>
              <a:rPr lang="en-CA" dirty="0" smtClean="0"/>
              <a:t>learn” - </a:t>
            </a:r>
            <a:r>
              <a:rPr lang="en-CA" dirty="0" smtClean="0">
                <a:hlinkClick r:id="rId3"/>
              </a:rPr>
              <a:t>Transforming </a:t>
            </a:r>
            <a:r>
              <a:rPr lang="en-CA" dirty="0">
                <a:hlinkClick r:id="rId3"/>
              </a:rPr>
              <a:t>Leaders into Mindful </a:t>
            </a:r>
            <a:r>
              <a:rPr lang="en-CA" dirty="0" smtClean="0">
                <a:hlinkClick r:id="rId3"/>
              </a:rPr>
              <a:t>Leaders</a:t>
            </a:r>
            <a:endParaRPr lang="en-CA" dirty="0"/>
          </a:p>
        </p:txBody>
      </p:sp>
      <p:pic>
        <p:nvPicPr>
          <p:cNvPr id="1026" name="Picture 2" descr="https://cdn.shortpixel.ai/spai/q_lossy+w_318+to_avif+ret_img/www.mindful.org/content/uploads/Mindful131001F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10" y="3501008"/>
            <a:ext cx="1167217" cy="151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15" y="1712405"/>
            <a:ext cx="1169512" cy="116951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274638"/>
            <a:ext cx="8435280" cy="1143000"/>
          </a:xfrm>
        </p:spPr>
        <p:txBody>
          <a:bodyPr>
            <a:normAutofit/>
          </a:bodyPr>
          <a:lstStyle/>
          <a:p>
            <a:r>
              <a:rPr lang="fr-CA" dirty="0" err="1" smtClean="0"/>
              <a:t>Mindfulness</a:t>
            </a:r>
            <a:r>
              <a:rPr lang="fr-CA" dirty="0" smtClean="0"/>
              <a:t> &amp; Change Leadership</a:t>
            </a:r>
            <a:endParaRPr lang="en-CA" dirty="0"/>
          </a:p>
        </p:txBody>
      </p:sp>
    </p:spTree>
    <p:extLst>
      <p:ext uri="{BB962C8B-B14F-4D97-AF65-F5344CB8AC3E}">
        <p14:creationId xmlns:p14="http://schemas.microsoft.com/office/powerpoint/2010/main" val="393233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4000" dirty="0" err="1" smtClean="0"/>
              <a:t>Mindfulness</a:t>
            </a:r>
            <a:r>
              <a:rPr lang="fr-CA" sz="4000" dirty="0" smtClean="0"/>
              <a:t> &amp; </a:t>
            </a:r>
            <a:r>
              <a:rPr lang="fr-CA" sz="4000" dirty="0" err="1" smtClean="0"/>
              <a:t>Transformational</a:t>
            </a:r>
            <a:r>
              <a:rPr lang="fr-CA" sz="4000" dirty="0" smtClean="0"/>
              <a:t> Change</a:t>
            </a:r>
            <a:endParaRPr lang="en-CA" sz="4000" dirty="0"/>
          </a:p>
        </p:txBody>
      </p:sp>
      <p:sp>
        <p:nvSpPr>
          <p:cNvPr id="3" name="Content Placeholder 2"/>
          <p:cNvSpPr>
            <a:spLocks noGrp="1"/>
          </p:cNvSpPr>
          <p:nvPr>
            <p:ph idx="1"/>
          </p:nvPr>
        </p:nvSpPr>
        <p:spPr>
          <a:xfrm>
            <a:off x="1691680" y="1600200"/>
            <a:ext cx="6995120" cy="4525963"/>
          </a:xfrm>
        </p:spPr>
        <p:txBody>
          <a:bodyPr>
            <a:normAutofit fontScale="85000" lnSpcReduction="20000"/>
          </a:bodyPr>
          <a:lstStyle/>
          <a:p>
            <a:r>
              <a:rPr lang="en-CA" dirty="0"/>
              <a:t>“The benefits of mindfulness are both clear and proven. Mindfulness programs help leaders and employees reflect effectively, focus sharply on the task at hand, master peak levels of stress, and recharge quickly. On an organizational level, mindfulness reduces sick days, increases trust in leadership, and boosts employee engagement. What’s more, </a:t>
            </a:r>
            <a:r>
              <a:rPr lang="en-CA" b="1" dirty="0"/>
              <a:t>mindfulness helps to unlock the full potential of digital and agile transformations</a:t>
            </a:r>
            <a:r>
              <a:rPr lang="en-CA" dirty="0"/>
              <a:t>. New processes and structures are just the starting points for these transformations.” - </a:t>
            </a:r>
            <a:r>
              <a:rPr lang="en-CA" dirty="0">
                <a:hlinkClick r:id="rId3"/>
              </a:rPr>
              <a:t>Boston Consulting </a:t>
            </a:r>
            <a:r>
              <a:rPr lang="en-CA" dirty="0" smtClean="0">
                <a:hlinkClick r:id="rId3"/>
              </a:rPr>
              <a:t>Group</a:t>
            </a:r>
            <a:endParaRPr lang="en-CA" dirty="0"/>
          </a:p>
        </p:txBody>
      </p:sp>
      <p:pic>
        <p:nvPicPr>
          <p:cNvPr id="7" name="Google Shape;157;p6"/>
          <p:cNvPicPr preferRelativeResize="0"/>
          <p:nvPr/>
        </p:nvPicPr>
        <p:blipFill rotWithShape="1">
          <a:blip r:embed="rId4">
            <a:alphaModFix/>
          </a:blip>
          <a:srcRect r="80932" b="69639"/>
          <a:stretch/>
        </p:blipFill>
        <p:spPr>
          <a:xfrm>
            <a:off x="457155" y="2137717"/>
            <a:ext cx="1126633" cy="1224136"/>
          </a:xfrm>
          <a:prstGeom prst="rect">
            <a:avLst/>
          </a:prstGeom>
          <a:noFill/>
          <a:ln>
            <a:noFill/>
          </a:ln>
        </p:spPr>
      </p:pic>
    </p:spTree>
    <p:extLst>
      <p:ext uri="{BB962C8B-B14F-4D97-AF65-F5344CB8AC3E}">
        <p14:creationId xmlns:p14="http://schemas.microsoft.com/office/powerpoint/2010/main" val="158922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smtClean="0"/>
              <a:t>Mindfulness</a:t>
            </a:r>
            <a:r>
              <a:rPr lang="fr-CA" sz="4000" dirty="0" smtClean="0"/>
              <a:t> &amp; the Future of </a:t>
            </a:r>
            <a:r>
              <a:rPr lang="fr-CA" sz="4000" dirty="0" err="1" smtClean="0"/>
              <a:t>Work</a:t>
            </a:r>
            <a:endParaRPr lang="en-CA" sz="4000" dirty="0"/>
          </a:p>
        </p:txBody>
      </p:sp>
      <p:sp>
        <p:nvSpPr>
          <p:cNvPr id="3" name="Content Placeholder 2"/>
          <p:cNvSpPr>
            <a:spLocks noGrp="1"/>
          </p:cNvSpPr>
          <p:nvPr>
            <p:ph idx="1"/>
          </p:nvPr>
        </p:nvSpPr>
        <p:spPr>
          <a:xfrm>
            <a:off x="1763688" y="1600200"/>
            <a:ext cx="6923112" cy="4525963"/>
          </a:xfrm>
        </p:spPr>
        <p:txBody>
          <a:bodyPr>
            <a:normAutofit fontScale="70000" lnSpcReduction="20000"/>
          </a:bodyPr>
          <a:lstStyle/>
          <a:p>
            <a:pPr marL="285750" indent="-285750"/>
            <a:r>
              <a:rPr lang="en-CA" sz="3500" dirty="0"/>
              <a:t>“…he has made the </a:t>
            </a:r>
            <a:r>
              <a:rPr lang="en-CA" b="1" dirty="0"/>
              <a:t>mindfulness practice program an important part </a:t>
            </a:r>
            <a:r>
              <a:rPr lang="en-CA" dirty="0"/>
              <a:t>of his </a:t>
            </a:r>
            <a:r>
              <a:rPr lang="en-CA" b="1" i="1" dirty="0"/>
              <a:t>future of work </a:t>
            </a:r>
            <a:r>
              <a:rPr lang="en-CA" dirty="0"/>
              <a:t>agenda and an element of the company’s Global Health, Safety &amp; Well-Being team…” - </a:t>
            </a:r>
            <a:r>
              <a:rPr lang="en-CA" dirty="0">
                <a:hlinkClick r:id="rId3"/>
              </a:rPr>
              <a:t>Christian </a:t>
            </a:r>
            <a:r>
              <a:rPr lang="en-CA" dirty="0" err="1">
                <a:hlinkClick r:id="rId3"/>
              </a:rPr>
              <a:t>Schmeichel</a:t>
            </a:r>
            <a:r>
              <a:rPr lang="en-CA" dirty="0">
                <a:hlinkClick r:id="rId3"/>
              </a:rPr>
              <a:t>, chief future of work officer at SAP</a:t>
            </a:r>
            <a:endParaRPr lang="en-CA" dirty="0"/>
          </a:p>
          <a:p>
            <a:pPr marL="285750" indent="-285750"/>
            <a:endParaRPr lang="en-CA" dirty="0"/>
          </a:p>
          <a:p>
            <a:pPr marL="285750" indent="-285750"/>
            <a:r>
              <a:rPr lang="en-CA" dirty="0"/>
              <a:t>“Mindfulness isn’t some social nonsense; it’s a prerequisite for authentic, powerful human interaction. </a:t>
            </a:r>
            <a:r>
              <a:rPr lang="en-CA" b="1" dirty="0"/>
              <a:t>We want to change our culture toward more creativity, better focus, greater resiliency, better leadership qualities, and well-being at all levels </a:t>
            </a:r>
            <a:r>
              <a:rPr lang="en-CA" dirty="0"/>
              <a:t>of the company. ” - </a:t>
            </a:r>
            <a:r>
              <a:rPr lang="en-CA" dirty="0">
                <a:hlinkClick r:id="rId3"/>
              </a:rPr>
              <a:t>Peter </a:t>
            </a:r>
            <a:r>
              <a:rPr lang="en-CA" dirty="0" err="1">
                <a:hlinkClick r:id="rId3"/>
              </a:rPr>
              <a:t>Bostelmann</a:t>
            </a:r>
            <a:r>
              <a:rPr lang="en-CA" dirty="0">
                <a:hlinkClick r:id="rId3"/>
              </a:rPr>
              <a:t> is chief mindfulness officer and head of SAP Global Mindfulness Practice</a:t>
            </a:r>
            <a:endParaRPr lang="en-CA" dirty="0"/>
          </a:p>
          <a:p>
            <a:endParaRPr lang="en-CA" dirty="0"/>
          </a:p>
        </p:txBody>
      </p:sp>
      <p:pic>
        <p:nvPicPr>
          <p:cNvPr id="12" name="Picture 11"/>
          <p:cNvPicPr>
            <a:picLocks noChangeAspect="1"/>
          </p:cNvPicPr>
          <p:nvPr/>
        </p:nvPicPr>
        <p:blipFill>
          <a:blip r:embed="rId4"/>
          <a:stretch>
            <a:fillRect/>
          </a:stretch>
        </p:blipFill>
        <p:spPr>
          <a:xfrm>
            <a:off x="519114" y="2060848"/>
            <a:ext cx="1166712" cy="576064"/>
          </a:xfrm>
          <a:prstGeom prst="rect">
            <a:avLst/>
          </a:prstGeom>
          <a:ln>
            <a:solidFill>
              <a:schemeClr val="accent1"/>
            </a:solidFill>
          </a:ln>
        </p:spPr>
      </p:pic>
    </p:spTree>
    <p:extLst>
      <p:ext uri="{BB962C8B-B14F-4D97-AF65-F5344CB8AC3E}">
        <p14:creationId xmlns:p14="http://schemas.microsoft.com/office/powerpoint/2010/main" val="262803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Core Competencies?</a:t>
            </a:r>
          </a:p>
        </p:txBody>
      </p:sp>
      <p:graphicFrame>
        <p:nvGraphicFramePr>
          <p:cNvPr id="6" name="Content Placeholder 5"/>
          <p:cNvGraphicFramePr>
            <a:graphicFrameLocks noGrp="1"/>
          </p:cNvGraphicFramePr>
          <p:nvPr>
            <p:ph idx="1"/>
            <p:extLst/>
          </p:nvPr>
        </p:nvGraphicFramePr>
        <p:xfrm>
          <a:off x="683569" y="1844824"/>
          <a:ext cx="7488831" cy="3603812"/>
        </p:xfrm>
        <a:graphic>
          <a:graphicData uri="http://schemas.openxmlformats.org/drawingml/2006/table">
            <a:tbl>
              <a:tblPr/>
              <a:tblGrid>
                <a:gridCol w="2525408">
                  <a:extLst>
                    <a:ext uri="{9D8B030D-6E8A-4147-A177-3AD203B41FA5}">
                      <a16:colId xmlns:a16="http://schemas.microsoft.com/office/drawing/2014/main" val="20000"/>
                    </a:ext>
                  </a:extLst>
                </a:gridCol>
                <a:gridCol w="841803">
                  <a:extLst>
                    <a:ext uri="{9D8B030D-6E8A-4147-A177-3AD203B41FA5}">
                      <a16:colId xmlns:a16="http://schemas.microsoft.com/office/drawing/2014/main" val="20001"/>
                    </a:ext>
                  </a:extLst>
                </a:gridCol>
                <a:gridCol w="918330">
                  <a:extLst>
                    <a:ext uri="{9D8B030D-6E8A-4147-A177-3AD203B41FA5}">
                      <a16:colId xmlns:a16="http://schemas.microsoft.com/office/drawing/2014/main" val="20002"/>
                    </a:ext>
                  </a:extLst>
                </a:gridCol>
                <a:gridCol w="1071385">
                  <a:extLst>
                    <a:ext uri="{9D8B030D-6E8A-4147-A177-3AD203B41FA5}">
                      <a16:colId xmlns:a16="http://schemas.microsoft.com/office/drawing/2014/main" val="20003"/>
                    </a:ext>
                  </a:extLst>
                </a:gridCol>
                <a:gridCol w="2131905">
                  <a:extLst>
                    <a:ext uri="{9D8B030D-6E8A-4147-A177-3AD203B41FA5}">
                      <a16:colId xmlns:a16="http://schemas.microsoft.com/office/drawing/2014/main" val="20004"/>
                    </a:ext>
                  </a:extLst>
                </a:gridCol>
              </a:tblGrid>
              <a:tr h="754491">
                <a:tc>
                  <a:txBody>
                    <a:bodyPr/>
                    <a:lstStyle/>
                    <a:p>
                      <a:pPr algn="l" fontAlgn="b"/>
                      <a:r>
                        <a:rPr lang="en-US" sz="9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Compassion in the </a:t>
                      </a:r>
                    </a:p>
                    <a:p>
                      <a:pPr lvl="0" algn="l" fontAlgn="b"/>
                      <a:r>
                        <a:rPr lang="en-US" sz="20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563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Demonstrating integrity and respect</a:t>
                      </a:r>
                      <a:endParaRPr lang="fr-FR" sz="2000" b="1" i="0" kern="1200" dirty="0" smtClean="0">
                        <a:solidFill>
                          <a:schemeClr val="accent3">
                            <a:lumMod val="75000"/>
                          </a:schemeClr>
                        </a:solidFill>
                        <a:effectLst/>
                        <a:latin typeface="+mn-lt"/>
                        <a:ea typeface="+mn-ea"/>
                        <a:cs typeface="+mn-cs"/>
                      </a:endParaRPr>
                    </a:p>
                  </a:txBody>
                  <a:tcPr marL="6715" marR="6715" marT="6051"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981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Thinking things through</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5634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Working effectively with others</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068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Showing initiative and being action oriented</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pic>
        <p:nvPicPr>
          <p:cNvPr id="2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534835" y="2756423"/>
            <a:ext cx="362362" cy="410875"/>
          </a:xfrm>
          <a:prstGeom prst="rect">
            <a:avLst/>
          </a:prstGeom>
          <a:noFill/>
        </p:spPr>
      </p:pic>
      <p:pic>
        <p:nvPicPr>
          <p:cNvPr id="2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2756423"/>
            <a:ext cx="362362" cy="410875"/>
          </a:xfrm>
          <a:prstGeom prst="rect">
            <a:avLst/>
          </a:prstGeom>
          <a:noFill/>
        </p:spPr>
      </p:pic>
      <p:pic>
        <p:nvPicPr>
          <p:cNvPr id="2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3402750"/>
            <a:ext cx="362362" cy="410875"/>
          </a:xfrm>
          <a:prstGeom prst="rect">
            <a:avLst/>
          </a:prstGeom>
          <a:noFill/>
        </p:spPr>
      </p:pic>
      <p:pic>
        <p:nvPicPr>
          <p:cNvPr id="23"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507015" y="3402750"/>
            <a:ext cx="362362" cy="410875"/>
          </a:xfrm>
          <a:prstGeom prst="rect">
            <a:avLst/>
          </a:prstGeom>
          <a:noFill/>
        </p:spPr>
      </p:pic>
      <p:pic>
        <p:nvPicPr>
          <p:cNvPr id="2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3402749"/>
            <a:ext cx="362362" cy="410875"/>
          </a:xfrm>
          <a:prstGeom prst="rect">
            <a:avLst/>
          </a:prstGeom>
          <a:noFill/>
        </p:spPr>
      </p:pic>
      <p:pic>
        <p:nvPicPr>
          <p:cNvPr id="2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450609" y="4109881"/>
            <a:ext cx="362362" cy="410875"/>
          </a:xfrm>
          <a:prstGeom prst="rect">
            <a:avLst/>
          </a:prstGeom>
          <a:noFill/>
        </p:spPr>
      </p:pic>
      <p:pic>
        <p:nvPicPr>
          <p:cNvPr id="2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74745" y="4109881"/>
            <a:ext cx="362362" cy="410875"/>
          </a:xfrm>
          <a:prstGeom prst="rect">
            <a:avLst/>
          </a:prstGeom>
          <a:noFill/>
        </p:spPr>
      </p:pic>
      <p:pic>
        <p:nvPicPr>
          <p:cNvPr id="2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4954106"/>
            <a:ext cx="362362" cy="410875"/>
          </a:xfrm>
          <a:prstGeom prst="rect">
            <a:avLst/>
          </a:prstGeom>
          <a:noFill/>
        </p:spPr>
      </p:pic>
      <p:pic>
        <p:nvPicPr>
          <p:cNvPr id="2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436096" y="4954106"/>
            <a:ext cx="362362" cy="410875"/>
          </a:xfrm>
          <a:prstGeom prst="rect">
            <a:avLst/>
          </a:prstGeom>
          <a:noFill/>
        </p:spPr>
      </p:pic>
      <p:pic>
        <p:nvPicPr>
          <p:cNvPr id="29"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4954105"/>
            <a:ext cx="362362" cy="410875"/>
          </a:xfrm>
          <a:prstGeom prst="rect">
            <a:avLst/>
          </a:prstGeom>
          <a:noFill/>
        </p:spPr>
      </p:pic>
      <p:pic>
        <p:nvPicPr>
          <p:cNvPr id="1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4109881"/>
            <a:ext cx="362362" cy="410875"/>
          </a:xfrm>
          <a:prstGeom prst="rect">
            <a:avLst/>
          </a:prstGeom>
          <a:noFill/>
        </p:spPr>
      </p:pic>
    </p:spTree>
    <p:extLst>
      <p:ext uri="{BB962C8B-B14F-4D97-AF65-F5344CB8AC3E}">
        <p14:creationId xmlns:p14="http://schemas.microsoft.com/office/powerpoint/2010/main" val="79164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 / Intentions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Experience a couple of quick </a:t>
            </a:r>
            <a:r>
              <a:rPr lang="en-US" sz="2800" dirty="0"/>
              <a:t>mindful </a:t>
            </a:r>
            <a:r>
              <a:rPr lang="en-US" sz="2800" dirty="0" smtClean="0"/>
              <a:t>exercises</a:t>
            </a:r>
            <a:endParaRPr lang="en-US" sz="2800" dirty="0"/>
          </a:p>
          <a:p>
            <a:pPr>
              <a:lnSpc>
                <a:spcPct val="150000"/>
              </a:lnSpc>
            </a:pPr>
            <a:r>
              <a:rPr lang="en-US" sz="2800" dirty="0" smtClean="0"/>
              <a:t>Share a </a:t>
            </a:r>
            <a:r>
              <a:rPr lang="en-US" sz="2800" dirty="0"/>
              <a:t>definition of </a:t>
            </a:r>
            <a:r>
              <a:rPr lang="en-US" sz="2800" dirty="0" smtClean="0"/>
              <a:t>Mindful Change Leadership</a:t>
            </a:r>
            <a:endParaRPr lang="en-US" sz="2800" dirty="0"/>
          </a:p>
          <a:p>
            <a:pPr>
              <a:lnSpc>
                <a:spcPct val="150000"/>
              </a:lnSpc>
            </a:pPr>
            <a:r>
              <a:rPr lang="en-US" sz="2800" dirty="0" smtClean="0"/>
              <a:t>Explore </a:t>
            </a:r>
            <a:r>
              <a:rPr lang="en-US" sz="2800" dirty="0"/>
              <a:t>how Mindful Change Leadership </a:t>
            </a:r>
            <a:r>
              <a:rPr lang="en-US" sz="2800" dirty="0" smtClean="0"/>
              <a:t>supports Leadership at Work</a:t>
            </a:r>
          </a:p>
          <a:p>
            <a:pPr>
              <a:lnSpc>
                <a:spcPct val="150000"/>
              </a:lnSpc>
            </a:pPr>
            <a:r>
              <a:rPr lang="en-US" sz="2800" dirty="0" smtClean="0"/>
              <a:t>Mindful </a:t>
            </a:r>
            <a:r>
              <a:rPr lang="en-US" sz="2800" dirty="0"/>
              <a:t>Change Leadership </a:t>
            </a:r>
            <a:r>
              <a:rPr lang="en-US" sz="2800" dirty="0" smtClean="0"/>
              <a:t>Development (MCLD) program, the offering</a:t>
            </a:r>
            <a:endParaRPr lang="en-US" sz="2800" dirty="0"/>
          </a:p>
        </p:txBody>
      </p:sp>
    </p:spTree>
    <p:extLst>
      <p:ext uri="{BB962C8B-B14F-4D97-AF65-F5344CB8AC3E}">
        <p14:creationId xmlns:p14="http://schemas.microsoft.com/office/powerpoint/2010/main" val="3847943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Sli.do</a:t>
            </a:r>
            <a:endParaRPr lang="en-CA" dirty="0"/>
          </a:p>
        </p:txBody>
      </p:sp>
      <p:sp>
        <p:nvSpPr>
          <p:cNvPr id="3" name="Content Placeholder 2"/>
          <p:cNvSpPr>
            <a:spLocks noGrp="1"/>
          </p:cNvSpPr>
          <p:nvPr>
            <p:ph idx="1"/>
          </p:nvPr>
        </p:nvSpPr>
        <p:spPr>
          <a:xfrm>
            <a:off x="457200" y="1600200"/>
            <a:ext cx="8229600" cy="2332856"/>
          </a:xfrm>
        </p:spPr>
        <p:txBody>
          <a:bodyPr>
            <a:normAutofit/>
          </a:bodyPr>
          <a:lstStyle/>
          <a:p>
            <a:r>
              <a:rPr lang="en-CA" dirty="0" smtClean="0"/>
              <a:t>I would </a:t>
            </a:r>
            <a:r>
              <a:rPr lang="en-CA" dirty="0"/>
              <a:t>say my level of experience with mindfulness is</a:t>
            </a:r>
            <a:r>
              <a:rPr lang="en-CA" dirty="0" smtClean="0"/>
              <a:t>:</a:t>
            </a:r>
          </a:p>
          <a:p>
            <a:r>
              <a:rPr lang="en-CA" dirty="0"/>
              <a:t>How are you feeling right now</a:t>
            </a:r>
            <a:r>
              <a:rPr lang="en-CA" dirty="0" smtClean="0"/>
              <a:t>?</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smtClean="0"/>
              <a:t>imcl</a:t>
            </a:r>
            <a:r>
              <a:rPr lang="en-CA" dirty="0"/>
              <a:t/>
            </a:r>
            <a:br>
              <a:rPr lang="en-CA" dirty="0"/>
            </a:br>
            <a:r>
              <a:rPr lang="en-CA" sz="2400" dirty="0">
                <a:hlinkClick r:id="rId4"/>
              </a:rPr>
              <a:t>https://</a:t>
            </a:r>
            <a:r>
              <a:rPr lang="en-CA" sz="2400" dirty="0" smtClean="0">
                <a:hlinkClick r:id="rId4"/>
              </a:rPr>
              <a:t>app.sli.do/event/4u67KprDRdy8VCbhvSt23n</a:t>
            </a:r>
            <a:r>
              <a:rPr lang="en-CA" sz="2400" dirty="0" smtClean="0"/>
              <a:t> </a:t>
            </a:r>
            <a:endParaRPr lang="en-CA" sz="2400" dirty="0"/>
          </a:p>
        </p:txBody>
      </p:sp>
      <p:pic>
        <p:nvPicPr>
          <p:cNvPr id="4" name="Picture 3"/>
          <p:cNvPicPr>
            <a:picLocks noChangeAspect="1"/>
          </p:cNvPicPr>
          <p:nvPr/>
        </p:nvPicPr>
        <p:blipFill>
          <a:blip r:embed="rId5"/>
          <a:stretch>
            <a:fillRect/>
          </a:stretch>
        </p:blipFill>
        <p:spPr>
          <a:xfrm>
            <a:off x="6156176" y="4548460"/>
            <a:ext cx="1407492" cy="1407492"/>
          </a:xfrm>
          <a:prstGeom prst="rect">
            <a:avLst/>
          </a:prstGeom>
        </p:spPr>
      </p:pic>
    </p:spTree>
    <p:extLst>
      <p:ext uri="{BB962C8B-B14F-4D97-AF65-F5344CB8AC3E}">
        <p14:creationId xmlns:p14="http://schemas.microsoft.com/office/powerpoint/2010/main" val="94349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740352" y="639343"/>
            <a:ext cx="1098122" cy="1921714"/>
          </a:xfrm>
          <a:prstGeom prst="rect">
            <a:avLst/>
          </a:prstGeom>
          <a:noFill/>
        </p:spPr>
      </p:pic>
      <p:sp>
        <p:nvSpPr>
          <p:cNvPr id="2" name="Title 1"/>
          <p:cNvSpPr>
            <a:spLocks noGrp="1"/>
          </p:cNvSpPr>
          <p:nvPr>
            <p:ph type="title"/>
          </p:nvPr>
        </p:nvSpPr>
        <p:spPr/>
        <p:txBody>
          <a:bodyPr>
            <a:normAutofit/>
          </a:bodyPr>
          <a:lstStyle/>
          <a:p>
            <a:r>
              <a:rPr lang="en-CA" dirty="0"/>
              <a:t>Mindfulness Exercise – </a:t>
            </a:r>
            <a:r>
              <a:rPr lang="en-CA" dirty="0" smtClean="0"/>
              <a:t>Body Scan</a:t>
            </a:r>
            <a:endParaRPr lang="en-US"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Time required: 5 minutes</a:t>
            </a:r>
          </a:p>
          <a:p>
            <a:r>
              <a:rPr lang="en-CA" dirty="0" smtClean="0"/>
              <a:t>Take advantage of the opportunity to experience this exercise</a:t>
            </a:r>
          </a:p>
          <a:p>
            <a:r>
              <a:rPr lang="en-CA" dirty="0" smtClean="0"/>
              <a:t>Sit as comfortable as possible in a straight position</a:t>
            </a:r>
          </a:p>
          <a:p>
            <a:r>
              <a:rPr lang="en-CA" dirty="0" smtClean="0"/>
              <a:t>Feel free to close your eyes</a:t>
            </a:r>
          </a:p>
          <a:p>
            <a:endParaRPr lang="en-CA" dirty="0" smtClean="0"/>
          </a:p>
          <a:p>
            <a:r>
              <a:rPr lang="en-CA" dirty="0" smtClean="0"/>
              <a:t>Follow my voice as I lead you through the exercise</a:t>
            </a:r>
          </a:p>
          <a:p>
            <a:r>
              <a:rPr lang="en-CA" dirty="0" smtClean="0"/>
              <a:t>Then, we will do a short debrief of what you noticed.</a:t>
            </a:r>
          </a:p>
        </p:txBody>
      </p:sp>
      <p:grpSp>
        <p:nvGrpSpPr>
          <p:cNvPr id="12" name="Group 11">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3" name="Picture 12">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4" name="Oval 13">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73106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407194" algn="l"/>
                <a:tab pos="2961085" algn="l"/>
                <a:tab pos="4572000" algn="l"/>
              </a:tabLst>
            </a:pPr>
            <a:r>
              <a:rPr lang="en-CA" sz="4000" dirty="0"/>
              <a:t>What’s the difference between</a:t>
            </a:r>
            <a:br>
              <a:rPr lang="en-CA" sz="4000" dirty="0"/>
            </a:br>
            <a:r>
              <a:rPr lang="en-CA" sz="4000" dirty="0"/>
              <a:t>Mindfulness	 and 	</a:t>
            </a:r>
            <a:r>
              <a:rPr lang="en-CA" sz="4000" dirty="0" smtClean="0"/>
              <a:t>Meditation*?</a:t>
            </a:r>
            <a:endParaRPr lang="en-US" sz="4000" dirty="0"/>
          </a:p>
        </p:txBody>
      </p:sp>
      <p:sp>
        <p:nvSpPr>
          <p:cNvPr id="5" name="Content Placeholder 4"/>
          <p:cNvSpPr>
            <a:spLocks noGrp="1"/>
          </p:cNvSpPr>
          <p:nvPr>
            <p:ph idx="1"/>
          </p:nvPr>
        </p:nvSpPr>
        <p:spPr/>
        <p:txBody>
          <a:bodyPr/>
          <a:lstStyle/>
          <a:p>
            <a:endParaRPr lang="en-CA"/>
          </a:p>
        </p:txBody>
      </p:sp>
      <p:sp>
        <p:nvSpPr>
          <p:cNvPr id="4" name="Left-Right Arrow 3"/>
          <p:cNvSpPr/>
          <p:nvPr/>
        </p:nvSpPr>
        <p:spPr>
          <a:xfrm>
            <a:off x="1655676" y="2467784"/>
            <a:ext cx="6002424" cy="1501277"/>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Times New Roman"/>
                <a:cs typeface="Times New Roman"/>
              </a:rPr>
              <a:t>~</a:t>
            </a:r>
            <a:r>
              <a:rPr lang="en-CA" dirty="0"/>
              <a:t> Time of exercise, the objective, and the experience </a:t>
            </a:r>
            <a:r>
              <a:rPr lang="en-CA"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43281" y="4179510"/>
            <a:ext cx="972315" cy="1098555"/>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3177944" y="4141969"/>
            <a:ext cx="798754" cy="1366852"/>
          </a:xfrm>
          <a:prstGeom prst="rect">
            <a:avLst/>
          </a:prstGeom>
          <a:noFill/>
        </p:spPr>
      </p:pic>
      <p:sp>
        <p:nvSpPr>
          <p:cNvPr id="6" name="Rectangle 5"/>
          <p:cNvSpPr/>
          <p:nvPr/>
        </p:nvSpPr>
        <p:spPr>
          <a:xfrm>
            <a:off x="1439653" y="4033957"/>
            <a:ext cx="1970461" cy="1131079"/>
          </a:xfrm>
          <a:prstGeom prst="rect">
            <a:avLst/>
          </a:prstGeom>
        </p:spPr>
        <p:txBody>
          <a:bodyPr wrap="square">
            <a:spAutoFit/>
          </a:bodyPr>
          <a:lstStyle/>
          <a:p>
            <a:pPr marL="129779" indent="-129779">
              <a:lnSpc>
                <a:spcPct val="150000"/>
              </a:lnSpc>
              <a:buFont typeface="Arial" pitchFamily="34" charset="0"/>
              <a:buChar char="•"/>
            </a:pPr>
            <a:r>
              <a:rPr lang="en-CA" sz="1500" dirty="0"/>
              <a:t>5 minutes</a:t>
            </a:r>
            <a:endParaRPr lang="en-CA" sz="1500" dirty="0">
              <a:solidFill>
                <a:schemeClr val="accent3"/>
              </a:solidFill>
            </a:endParaRPr>
          </a:p>
          <a:p>
            <a:pPr marL="129779" indent="-129779">
              <a:lnSpc>
                <a:spcPct val="150000"/>
              </a:lnSpc>
              <a:buFont typeface="Arial" pitchFamily="34" charset="0"/>
              <a:buChar char="•"/>
            </a:pPr>
            <a:r>
              <a:rPr lang="en-CA" sz="1500" dirty="0"/>
              <a:t>Relax and realise</a:t>
            </a:r>
            <a:endParaRPr lang="en-US" sz="1500" dirty="0">
              <a:solidFill>
                <a:schemeClr val="accent3"/>
              </a:solidFill>
            </a:endParaRPr>
          </a:p>
          <a:p>
            <a:pPr marL="129779" indent="-129779">
              <a:lnSpc>
                <a:spcPct val="150000"/>
              </a:lnSpc>
              <a:buFont typeface="Arial" pitchFamily="34" charset="0"/>
              <a:buChar char="•"/>
            </a:pPr>
            <a:r>
              <a:rPr lang="en-CA" sz="1500" dirty="0"/>
              <a:t>Self-awareness</a:t>
            </a:r>
            <a:endParaRPr lang="en-CA" sz="1500" dirty="0">
              <a:solidFill>
                <a:schemeClr val="accent3"/>
              </a:solidFill>
            </a:endParaRPr>
          </a:p>
        </p:txBody>
      </p:sp>
      <p:sp>
        <p:nvSpPr>
          <p:cNvPr id="9" name="Rectangle 8"/>
          <p:cNvSpPr/>
          <p:nvPr/>
        </p:nvSpPr>
        <p:spPr>
          <a:xfrm>
            <a:off x="5598114" y="3969061"/>
            <a:ext cx="2430270" cy="1246495"/>
          </a:xfrm>
          <a:prstGeom prst="rect">
            <a:avLst/>
          </a:prstGeom>
        </p:spPr>
        <p:txBody>
          <a:bodyPr wrap="square">
            <a:spAutoFit/>
          </a:bodyPr>
          <a:lstStyle/>
          <a:p>
            <a:pPr marL="129779" indent="-129779">
              <a:lnSpc>
                <a:spcPct val="150000"/>
              </a:lnSpc>
              <a:buFont typeface="Arial" pitchFamily="34" charset="0"/>
              <a:buChar char="•"/>
            </a:pPr>
            <a:r>
              <a:rPr lang="en-CA" sz="1500" dirty="0"/>
              <a:t>20 minutes to an hour</a:t>
            </a:r>
            <a:endParaRPr lang="fr-CA" sz="1500" dirty="0">
              <a:solidFill>
                <a:schemeClr val="accent3"/>
              </a:solidFill>
              <a:latin typeface="Calibri" pitchFamily="34" charset="0"/>
            </a:endParaRPr>
          </a:p>
          <a:p>
            <a:pPr marL="129779" indent="-129779">
              <a:buFont typeface="Arial" pitchFamily="34" charset="0"/>
              <a:buChar char="•"/>
            </a:pPr>
            <a:r>
              <a:rPr lang="en-CA" sz="1500" dirty="0"/>
              <a:t>Engage in reflection or contemplation</a:t>
            </a:r>
          </a:p>
          <a:p>
            <a:pPr marL="129779" indent="-129779">
              <a:lnSpc>
                <a:spcPct val="150000"/>
              </a:lnSpc>
              <a:buFont typeface="Arial" pitchFamily="34" charset="0"/>
              <a:buChar char="•"/>
            </a:pPr>
            <a:r>
              <a:rPr lang="en-CA" sz="1500" dirty="0"/>
              <a:t>Could be mind shifting</a:t>
            </a:r>
            <a:endParaRPr lang="en-US" sz="1500" dirty="0">
              <a:solidFill>
                <a:schemeClr val="accent3"/>
              </a:solidFill>
            </a:endParaRPr>
          </a:p>
        </p:txBody>
      </p:sp>
      <p:sp>
        <p:nvSpPr>
          <p:cNvPr id="3" name="TextBox 2"/>
          <p:cNvSpPr txBox="1"/>
          <p:nvPr/>
        </p:nvSpPr>
        <p:spPr>
          <a:xfrm>
            <a:off x="6444208" y="6309320"/>
            <a:ext cx="1863207" cy="323165"/>
          </a:xfrm>
          <a:prstGeom prst="rect">
            <a:avLst/>
          </a:prstGeom>
          <a:noFill/>
        </p:spPr>
        <p:txBody>
          <a:bodyPr wrap="square" rtlCol="0">
            <a:spAutoFit/>
          </a:bodyPr>
          <a:lstStyle/>
          <a:p>
            <a:r>
              <a:rPr lang="fr-CA" sz="1500" dirty="0"/>
              <a:t>*The </a:t>
            </a:r>
            <a:r>
              <a:rPr lang="fr-CA" sz="1500" dirty="0" err="1"/>
              <a:t>way</a:t>
            </a:r>
            <a:r>
              <a:rPr lang="fr-CA" sz="1500" dirty="0"/>
              <a:t> I </a:t>
            </a:r>
            <a:r>
              <a:rPr lang="fr-CA" sz="1500" dirty="0" err="1"/>
              <a:t>see</a:t>
            </a:r>
            <a:r>
              <a:rPr lang="fr-CA" sz="1500" dirty="0"/>
              <a:t> </a:t>
            </a:r>
            <a:r>
              <a:rPr lang="fr-CA" sz="1500" dirty="0" err="1"/>
              <a:t>it</a:t>
            </a:r>
            <a:endParaRPr lang="en-CA" sz="1500" dirty="0">
              <a:solidFill>
                <a:schemeClr val="accent3"/>
              </a:solidFill>
              <a:latin typeface="Calibri" pitchFamily="34" charset="0"/>
            </a:endParaRPr>
          </a:p>
        </p:txBody>
      </p:sp>
    </p:spTree>
    <p:extLst>
      <p:ext uri="{BB962C8B-B14F-4D97-AF65-F5344CB8AC3E}">
        <p14:creationId xmlns:p14="http://schemas.microsoft.com/office/powerpoint/2010/main" val="235729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What is Mindfulness? - Definitions</a:t>
            </a:r>
            <a:endParaRPr lang="en-US" sz="4000" dirty="0"/>
          </a:p>
        </p:txBody>
      </p:sp>
      <p:sp>
        <p:nvSpPr>
          <p:cNvPr id="3" name="Content Placeholder 2"/>
          <p:cNvSpPr>
            <a:spLocks noGrp="1"/>
          </p:cNvSpPr>
          <p:nvPr>
            <p:ph idx="1"/>
          </p:nvPr>
        </p:nvSpPr>
        <p:spPr/>
        <p:txBody>
          <a:bodyPr>
            <a:normAutofit fontScale="92500" lnSpcReduction="10000"/>
          </a:bodyPr>
          <a:lstStyle/>
          <a:p>
            <a:r>
              <a:rPr lang="en-CA" dirty="0" smtClean="0"/>
              <a:t>Being attentive and aware, without judging.</a:t>
            </a:r>
          </a:p>
          <a:p>
            <a:endParaRPr lang="en-CA" dirty="0" smtClean="0"/>
          </a:p>
          <a:p>
            <a:r>
              <a:rPr lang="en-CA" dirty="0" smtClean="0"/>
              <a:t>“Mindfulness means </a:t>
            </a:r>
            <a:r>
              <a:rPr lang="en-CA" b="1" dirty="0" smtClean="0"/>
              <a:t>presence of heart</a:t>
            </a:r>
            <a:r>
              <a:rPr lang="en-CA" dirty="0" smtClean="0"/>
              <a:t>” - John </a:t>
            </a:r>
            <a:r>
              <a:rPr lang="en-CA" dirty="0" err="1" smtClean="0"/>
              <a:t>Kabbat</a:t>
            </a:r>
            <a:r>
              <a:rPr lang="en-CA" dirty="0" smtClean="0"/>
              <a:t> </a:t>
            </a:r>
            <a:r>
              <a:rPr lang="en-CA" dirty="0" err="1" smtClean="0"/>
              <a:t>Zinn</a:t>
            </a:r>
            <a:r>
              <a:rPr lang="en-CA" dirty="0" smtClean="0"/>
              <a:t> </a:t>
            </a:r>
            <a:r>
              <a:rPr lang="en-CA" sz="1200" dirty="0">
                <a:hlinkClick r:id="rId3"/>
              </a:rPr>
              <a:t>https://www.youtube.com/watch?v=xoLQ3qkh0w0</a:t>
            </a:r>
            <a:endParaRPr lang="en-CA" dirty="0" smtClean="0"/>
          </a:p>
          <a:p>
            <a:endParaRPr lang="en-CA" dirty="0" smtClean="0"/>
          </a:p>
          <a:p>
            <a:pPr lvl="0">
              <a:defRPr/>
            </a:pPr>
            <a:r>
              <a:rPr lang="en-CA" dirty="0" smtClean="0"/>
              <a:t>The following ideas and concepts are similar:</a:t>
            </a:r>
            <a:br>
              <a:rPr lang="en-CA" dirty="0" smtClean="0"/>
            </a:br>
            <a:r>
              <a:rPr lang="en-CA" dirty="0" smtClean="0"/>
              <a:t>Flow, Presence, Balance, Being, Alignment, Connectedness, Here and now (Gestalt), Wisdom, Centeredness, Slowness, and many more.</a:t>
            </a:r>
          </a:p>
        </p:txBody>
      </p:sp>
      <p:sp>
        <p:nvSpPr>
          <p:cNvPr id="5" name="Content Placeholder 2"/>
          <p:cNvSpPr txBox="1">
            <a:spLocks/>
          </p:cNvSpPr>
          <p:nvPr/>
        </p:nvSpPr>
        <p:spPr>
          <a:xfrm>
            <a:off x="1485900" y="3530167"/>
            <a:ext cx="6172200" cy="1194977"/>
          </a:xfrm>
          <a:prstGeom prst="rect">
            <a:avLst/>
          </a:prstGeom>
        </p:spPr>
        <p:txBody>
          <a:bodyPr vert="horz" lIns="68580" tIns="34290" rIns="68580" bIns="34290" rtlCol="0">
            <a:normAutofit/>
          </a:bodyPr>
          <a:lstStyle/>
          <a:p>
            <a:pPr marL="257175" indent="-257175" defTabSz="342900">
              <a:spcBef>
                <a:spcPct val="20000"/>
              </a:spcBef>
              <a:buFont typeface="Arial"/>
              <a:buChar char="•"/>
              <a:defRPr/>
            </a:pPr>
            <a:endParaRPr lang="en-US" dirty="0"/>
          </a:p>
        </p:txBody>
      </p:sp>
      <p:pic>
        <p:nvPicPr>
          <p:cNvPr id="4" name="Picture 3"/>
          <p:cNvPicPr>
            <a:picLocks noChangeAspect="1"/>
          </p:cNvPicPr>
          <p:nvPr/>
        </p:nvPicPr>
        <p:blipFill>
          <a:blip r:embed="rId4"/>
          <a:stretch>
            <a:fillRect/>
          </a:stretch>
        </p:blipFill>
        <p:spPr>
          <a:xfrm>
            <a:off x="7812360" y="44624"/>
            <a:ext cx="1331640" cy="1633839"/>
          </a:xfrm>
          <a:prstGeom prst="rect">
            <a:avLst/>
          </a:prstGeom>
        </p:spPr>
      </p:pic>
    </p:spTree>
    <p:extLst>
      <p:ext uri="{BB962C8B-B14F-4D97-AF65-F5344CB8AC3E}">
        <p14:creationId xmlns:p14="http://schemas.microsoft.com/office/powerpoint/2010/main" val="1117287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Mindful Matters</a:t>
            </a:r>
            <a:endParaRPr lang="en-US" dirty="0"/>
          </a:p>
        </p:txBody>
      </p:sp>
      <p:sp>
        <p:nvSpPr>
          <p:cNvPr id="3" name="Content Placeholder 2"/>
          <p:cNvSpPr>
            <a:spLocks noGrp="1"/>
          </p:cNvSpPr>
          <p:nvPr>
            <p:ph idx="1"/>
          </p:nvPr>
        </p:nvSpPr>
        <p:spPr/>
        <p:txBody>
          <a:bodyPr>
            <a:normAutofit fontScale="85000" lnSpcReduction="20000"/>
          </a:bodyPr>
          <a:lstStyle/>
          <a:p>
            <a:pPr>
              <a:lnSpc>
                <a:spcPct val="150000"/>
              </a:lnSpc>
              <a:buFont typeface="Arial" pitchFamily="34" charset="0"/>
              <a:buChar char="•"/>
            </a:pPr>
            <a:r>
              <a:rPr lang="en-CA" dirty="0" smtClean="0"/>
              <a:t>Resilience</a:t>
            </a:r>
          </a:p>
          <a:p>
            <a:pPr>
              <a:lnSpc>
                <a:spcPct val="150000"/>
              </a:lnSpc>
              <a:buFont typeface="Arial" pitchFamily="34" charset="0"/>
              <a:buChar char="•"/>
            </a:pPr>
            <a:r>
              <a:rPr lang="en-CA" dirty="0" smtClean="0"/>
              <a:t> Focus and concentration</a:t>
            </a:r>
          </a:p>
          <a:p>
            <a:pPr>
              <a:lnSpc>
                <a:spcPct val="150000"/>
              </a:lnSpc>
              <a:buFont typeface="Arial" pitchFamily="34" charset="0"/>
              <a:buChar char="•"/>
            </a:pPr>
            <a:r>
              <a:rPr lang="en-CA" dirty="0" smtClean="0"/>
              <a:t>Harmony</a:t>
            </a:r>
          </a:p>
          <a:p>
            <a:pPr>
              <a:lnSpc>
                <a:spcPct val="150000"/>
              </a:lnSpc>
              <a:buFont typeface="Arial" pitchFamily="34" charset="0"/>
              <a:buChar char="•"/>
            </a:pPr>
            <a:r>
              <a:rPr lang="en-CA" dirty="0" smtClean="0"/>
              <a:t>Fewer sick days</a:t>
            </a:r>
          </a:p>
          <a:p>
            <a:pPr>
              <a:lnSpc>
                <a:spcPct val="150000"/>
              </a:lnSpc>
              <a:buFont typeface="Arial" pitchFamily="34" charset="0"/>
              <a:buChar char="•"/>
            </a:pPr>
            <a:r>
              <a:rPr lang="en-CA" dirty="0" smtClean="0"/>
              <a:t>Satisfaction and well-being</a:t>
            </a:r>
          </a:p>
          <a:p>
            <a:pPr>
              <a:lnSpc>
                <a:spcPct val="150000"/>
              </a:lnSpc>
              <a:buFont typeface="Arial" pitchFamily="34" charset="0"/>
              <a:buChar char="•"/>
            </a:pPr>
            <a:r>
              <a:rPr lang="en-CA" dirty="0" smtClean="0"/>
              <a:t>Stress reduction</a:t>
            </a:r>
          </a:p>
          <a:p>
            <a:pPr>
              <a:lnSpc>
                <a:spcPct val="150000"/>
              </a:lnSpc>
              <a:buFont typeface="Arial" pitchFamily="34" charset="0"/>
              <a:buChar char="•"/>
            </a:pPr>
            <a:r>
              <a:rPr lang="en-CA" dirty="0" smtClean="0"/>
              <a:t>Creativity</a:t>
            </a:r>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4781770" y="1916832"/>
            <a:ext cx="4362230" cy="2559175"/>
          </a:xfrm>
          <a:prstGeom prst="rect">
            <a:avLst/>
          </a:prstGeom>
          <a:noFill/>
        </p:spPr>
      </p:pic>
    </p:spTree>
    <p:extLst>
      <p:ext uri="{BB962C8B-B14F-4D97-AF65-F5344CB8AC3E}">
        <p14:creationId xmlns:p14="http://schemas.microsoft.com/office/powerpoint/2010/main" val="2535050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1671081" y="3727562"/>
            <a:ext cx="1492705" cy="624222"/>
          </a:xfrm>
          <a:prstGeom prst="rect">
            <a:avLst/>
          </a:prstGeom>
        </p:spPr>
      </p:pic>
      <p:pic>
        <p:nvPicPr>
          <p:cNvPr id="1030" name="Picture 6"/>
          <p:cNvPicPr>
            <a:picLocks noChangeAspect="1" noChangeArrowheads="1"/>
          </p:cNvPicPr>
          <p:nvPr/>
        </p:nvPicPr>
        <p:blipFill>
          <a:blip r:embed="rId4"/>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a:t>Organizations with Mindfulness Programs</a:t>
            </a:r>
            <a:endParaRPr lang="en-US" sz="3200" dirty="0"/>
          </a:p>
        </p:txBody>
      </p:sp>
      <p:sp>
        <p:nvSpPr>
          <p:cNvPr id="4" name="Rectangle 3"/>
          <p:cNvSpPr/>
          <p:nvPr/>
        </p:nvSpPr>
        <p:spPr>
          <a:xfrm>
            <a:off x="657329" y="6248400"/>
            <a:ext cx="2229641" cy="338554"/>
          </a:xfrm>
          <a:prstGeom prst="rect">
            <a:avLst/>
          </a:prstGeom>
        </p:spPr>
        <p:txBody>
          <a:bodyPr wrap="square">
            <a:spAutoFit/>
          </a:bodyPr>
          <a:lstStyle/>
          <a:p>
            <a:r>
              <a:rPr lang="fr-CA" sz="1600" dirty="0">
                <a:hlinkClick r:id="rId5"/>
              </a:rPr>
              <a:t>http://www.siyli.org</a:t>
            </a:r>
            <a:r>
              <a:rPr lang="fr-CA" sz="1600" dirty="0"/>
              <a:t> </a:t>
            </a:r>
            <a:endParaRPr lang="en-CA" sz="1600" dirty="0"/>
          </a:p>
        </p:txBody>
      </p:sp>
      <p:pic>
        <p:nvPicPr>
          <p:cNvPr id="5" name="Picture 1"/>
          <p:cNvPicPr>
            <a:picLocks noChangeAspect="1" noChangeArrowheads="1"/>
          </p:cNvPicPr>
          <p:nvPr/>
        </p:nvPicPr>
        <p:blipFill>
          <a:blip r:embed="rId6"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7"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8" cstate="print"/>
          <a:srcRect/>
          <a:stretch>
            <a:fillRect/>
          </a:stretch>
        </p:blipFill>
        <p:spPr bwMode="auto">
          <a:xfrm>
            <a:off x="2020723" y="1569369"/>
            <a:ext cx="1324120" cy="347464"/>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nvSpPr>
        <p:spPr>
          <a:xfrm>
            <a:off x="2765445" y="6248400"/>
            <a:ext cx="2242350" cy="338554"/>
          </a:xfrm>
          <a:prstGeom prst="rect">
            <a:avLst/>
          </a:prstGeom>
        </p:spPr>
        <p:txBody>
          <a:bodyPr wrap="square">
            <a:spAutoFit/>
          </a:bodyPr>
          <a:lstStyle/>
          <a:p>
            <a:r>
              <a:rPr lang="en-CA" sz="1600" dirty="0">
                <a:hlinkClick r:id="rId13"/>
              </a:rPr>
              <a:t>www.Mindfulnet.org</a:t>
            </a:r>
            <a:endParaRPr lang="en-CA" sz="1600" dirty="0"/>
          </a:p>
        </p:txBody>
      </p:sp>
      <p:sp>
        <p:nvSpPr>
          <p:cNvPr id="14" name="Rectangle 13"/>
          <p:cNvSpPr/>
          <p:nvPr/>
        </p:nvSpPr>
        <p:spPr>
          <a:xfrm>
            <a:off x="4886271" y="6248400"/>
            <a:ext cx="3600400" cy="338554"/>
          </a:xfrm>
          <a:prstGeom prst="rect">
            <a:avLst/>
          </a:prstGeom>
        </p:spPr>
        <p:txBody>
          <a:bodyPr wrap="square">
            <a:spAutoFit/>
          </a:bodyPr>
          <a:lstStyle/>
          <a:p>
            <a:r>
              <a:rPr lang="en-CA" sz="1600" dirty="0">
                <a:hlinkClick r:id="rId14"/>
              </a:rPr>
              <a:t>http://instituteformindfulleadership.org</a:t>
            </a:r>
            <a:r>
              <a:rPr lang="en-CA" sz="1600" dirty="0"/>
              <a:t> </a:t>
            </a:r>
          </a:p>
        </p:txBody>
      </p:sp>
      <p:pic>
        <p:nvPicPr>
          <p:cNvPr id="15" name="Picture 23"/>
          <p:cNvPicPr>
            <a:picLocks noChangeAspect="1" noChangeArrowheads="1"/>
          </p:cNvPicPr>
          <p:nvPr/>
        </p:nvPicPr>
        <p:blipFill>
          <a:blip r:embed="rId15"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340306" y="4578078"/>
            <a:ext cx="726199" cy="838200"/>
          </a:xfrm>
          <a:prstGeom prst="rect">
            <a:avLst/>
          </a:prstGeom>
          <a:noFill/>
          <a:ln w="9525">
            <a:noFill/>
            <a:miter lim="800000"/>
            <a:headEnd/>
            <a:tailEnd/>
          </a:ln>
        </p:spPr>
      </p:pic>
      <p:pic>
        <p:nvPicPr>
          <p:cNvPr id="24" name="Picture 40"/>
          <p:cNvPicPr>
            <a:picLocks noChangeAspect="1" noChangeArrowheads="1"/>
          </p:cNvPicPr>
          <p:nvPr/>
        </p:nvPicPr>
        <p:blipFill>
          <a:blip r:embed="rId23"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4" cstate="print"/>
          <a:srcRect/>
          <a:stretch>
            <a:fillRect/>
          </a:stretch>
        </p:blipFill>
        <p:spPr bwMode="auto">
          <a:xfrm>
            <a:off x="1990725" y="2983632"/>
            <a:ext cx="1209675" cy="557755"/>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5"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6"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7"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28"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29"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0"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1"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2"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3"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nvPicPr>
        <p:blipFill>
          <a:blip r:embed="rId34"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5"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nvPicPr>
        <p:blipFill>
          <a:blip r:embed="rId36"/>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38"/>
          <a:stretch>
            <a:fillRect/>
          </a:stretch>
        </p:blipFill>
        <p:spPr>
          <a:xfrm>
            <a:off x="637655" y="3361184"/>
            <a:ext cx="902387" cy="1059483"/>
          </a:xfrm>
          <a:prstGeom prst="rect">
            <a:avLst/>
          </a:prstGeom>
        </p:spPr>
      </p:pic>
      <p:grpSp>
        <p:nvGrpSpPr>
          <p:cNvPr id="45" name="Group 44"/>
          <p:cNvGrpSpPr/>
          <p:nvPr/>
        </p:nvGrpSpPr>
        <p:grpSpPr>
          <a:xfrm>
            <a:off x="434163" y="1959146"/>
            <a:ext cx="1334724" cy="1335078"/>
            <a:chOff x="434163" y="1959146"/>
            <a:chExt cx="1334724" cy="1335078"/>
          </a:xfrm>
        </p:grpSpPr>
        <p:pic>
          <p:nvPicPr>
            <p:cNvPr id="43" name="Picture 42"/>
            <p:cNvPicPr>
              <a:picLocks noChangeAspect="1"/>
            </p:cNvPicPr>
            <p:nvPr/>
          </p:nvPicPr>
          <p:blipFill>
            <a:blip r:embed="rId39"/>
            <a:stretch>
              <a:fillRect/>
            </a:stretch>
          </p:blipFill>
          <p:spPr>
            <a:xfrm>
              <a:off x="613466" y="1959146"/>
              <a:ext cx="910533" cy="1046771"/>
            </a:xfrm>
            <a:prstGeom prst="rect">
              <a:avLst/>
            </a:prstGeom>
          </p:spPr>
        </p:pic>
        <p:sp>
          <p:nvSpPr>
            <p:cNvPr id="44" name="TextBox 43"/>
            <p:cNvSpPr txBox="1"/>
            <p:nvPr/>
          </p:nvSpPr>
          <p:spPr>
            <a:xfrm>
              <a:off x="434163" y="2924892"/>
              <a:ext cx="1334724" cy="369332"/>
            </a:xfrm>
            <a:prstGeom prst="rect">
              <a:avLst/>
            </a:prstGeom>
            <a:noFill/>
          </p:spPr>
          <p:txBody>
            <a:bodyPr wrap="none" rtlCol="0">
              <a:spAutoFit/>
            </a:bodyPr>
            <a:lstStyle/>
            <a:p>
              <a:r>
                <a:rPr lang="fr-CA" dirty="0" smtClean="0">
                  <a:solidFill>
                    <a:schemeClr val="tx2"/>
                  </a:solidFill>
                </a:rPr>
                <a:t>RCMP / GRC</a:t>
              </a:r>
              <a:endParaRPr lang="en-CA" dirty="0">
                <a:solidFill>
                  <a:schemeClr val="tx2"/>
                </a:solidFill>
              </a:endParaRPr>
            </a:p>
          </p:txBody>
        </p:sp>
      </p:grpSp>
    </p:spTree>
    <p:extLst>
      <p:ext uri="{BB962C8B-B14F-4D97-AF65-F5344CB8AC3E}">
        <p14:creationId xmlns:p14="http://schemas.microsoft.com/office/powerpoint/2010/main" val="101173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028"/>
                                        </p:tgtEl>
                                        <p:attrNameLst>
                                          <p:attrName>style.visibility</p:attrName>
                                        </p:attrNameLst>
                                      </p:cBhvr>
                                      <p:to>
                                        <p:strVal val="visible"/>
                                      </p:to>
                                    </p:set>
                                    <p:animEffect transition="in" filter="fade">
                                      <p:cBhvr>
                                        <p:cTn id="123" dur="500"/>
                                        <p:tgtEl>
                                          <p:spTgt spid="1028"/>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026"/>
                                        </p:tgtEl>
                                        <p:attrNameLst>
                                          <p:attrName>style.visibility</p:attrName>
                                        </p:attrNameLst>
                                      </p:cBhvr>
                                      <p:to>
                                        <p:strVal val="visible"/>
                                      </p:to>
                                    </p:set>
                                    <p:animEffect transition="in" filter="fade">
                                      <p:cBhvr>
                                        <p:cTn id="1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61612f4638320d4c902d5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10920</TotalTime>
  <Words>6232</Words>
  <Application>Microsoft Office PowerPoint</Application>
  <PresentationFormat>On-screen Show (4:3)</PresentationFormat>
  <Paragraphs>585</Paragraphs>
  <Slides>27</Slides>
  <Notes>27</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Courier New</vt:lpstr>
      <vt:lpstr>Lato</vt:lpstr>
      <vt:lpstr>Merriweather</vt:lpstr>
      <vt:lpstr>Segoe UI Web (West European)</vt:lpstr>
      <vt:lpstr>Symbol</vt:lpstr>
      <vt:lpstr>Times New Roman</vt:lpstr>
      <vt:lpstr>Wingdings</vt:lpstr>
      <vt:lpstr>1_Office Theme</vt:lpstr>
      <vt:lpstr>PowerPoint Presentation</vt:lpstr>
      <vt:lpstr>Introduction to Mindful Change Leadership @ Work</vt:lpstr>
      <vt:lpstr>Agenda / Intentions</vt:lpstr>
      <vt:lpstr>Sli.do</vt:lpstr>
      <vt:lpstr>Mindfulness Exercise – Body Scan</vt:lpstr>
      <vt:lpstr>What’s the difference between Mindfulness  and  Meditation*?</vt:lpstr>
      <vt:lpstr>What is Mindfulness? - Definitions</vt:lpstr>
      <vt:lpstr>Why Mindful Matters</vt:lpstr>
      <vt:lpstr>Organizations with Mindfulness Programs</vt:lpstr>
      <vt:lpstr>Mindfulness &amp; Agile Leadership</vt:lpstr>
      <vt:lpstr>What is Mindful Change Leadership?</vt:lpstr>
      <vt:lpstr>Mindful Change Leadership Development (MCLD) Program Goal</vt:lpstr>
      <vt:lpstr>Which Mindful Change Leadership skills support the Key Leadership Competencies?</vt:lpstr>
      <vt:lpstr>Exercise – Noticing</vt:lpstr>
      <vt:lpstr>MCLD program</vt:lpstr>
      <vt:lpstr>Participants MCLD 2022  English Offering</vt:lpstr>
      <vt:lpstr>Key Findings - MCLD English Program 2022</vt:lpstr>
      <vt:lpstr>MCLD Program Testimonials</vt:lpstr>
      <vt:lpstr>What’s Needed For Success ?</vt:lpstr>
      <vt:lpstr>Mindfulness Practice</vt:lpstr>
      <vt:lpstr>List of strategies to help you become a Better Mindful Change Leader</vt:lpstr>
      <vt:lpstr>PowerPoint Presentation</vt:lpstr>
      <vt:lpstr>Mindfulness &amp; Change</vt:lpstr>
      <vt:lpstr>Mindfulness &amp; Change Leadership</vt:lpstr>
      <vt:lpstr>Mindfulness &amp; Transformational Change</vt:lpstr>
      <vt:lpstr>Mindfulness &amp; the Future of Work</vt:lpstr>
      <vt:lpstr>Which Mindful Change Leadership skills support the Core Competencies?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499</cp:revision>
  <cp:lastPrinted>2016-05-02T17:15:08Z</cp:lastPrinted>
  <dcterms:created xsi:type="dcterms:W3CDTF">2015-04-14T20:39:51Z</dcterms:created>
  <dcterms:modified xsi:type="dcterms:W3CDTF">2023-10-26T14:39:31Z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2023-05-11T11:09:15Z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f3b5e098-090d-485b-b3da-6ee8248e222d</vt:lpwstr>
  </property>
  <property fmtid="{D5CDD505-2E9C-101B-9397-08002B2CF9AE}" pid="8" name="MSIP_Label_3515d617-256d-4284-aedb-1064be1c4b48_ContentBits">
    <vt:lpwstr>0</vt:lpwstr>
  </property>
</Properties>
</file>