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embeddedFontLs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Harper" initials="" lastIdx="2" clrIdx="0"/>
  <p:cmAuthor id="1" name="Penny Day" initials="" lastIdx="4" clrIdx="1"/>
  <p:cmAuthor id="2" name="Peter Smith" initials="" lastIdx="8" clrIdx="2"/>
  <p:cmAuthor id="3" name="Celeste Côté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6-08T14:19:26.454" idx="1">
    <p:pos x="6000" y="0"/>
    <p:text>impact on other resources makes me think of call centres</p:text>
  </p:cm>
  <p:cm authorId="0" dt="2020-06-08T14:20:17.542" idx="2">
    <p:pos x="6000" y="0"/>
    <p:text>Do we need to highlight the ramifications for unclear guidance? Or guidance that isn't applied? 
What is the impact on other resources (those who potentially enforce guidance, or incorrectly applies guidance)</p:text>
  </p:cm>
  <p:cm authorId="2" dt="2020-06-08T14:20:17.542" idx="2">
    <p:pos x="6000" y="0"/>
    <p:text>other impacts could be felt outside the GC...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8269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uO3FKJN8YsFl5a3FWA0H1ae8c6BkB0bCj0c3Ble-UJQ/edit#slide=id.p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70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86bbead2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86bbead2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028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86bbead2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86bbead2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329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835d4238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835d4238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752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835d4238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835d4238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276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3ebea0ad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3ebea0ad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>
                <a:solidFill>
                  <a:schemeClr val="dk1"/>
                </a:solidFill>
              </a:rPr>
              <a:t>Co-writing. Ownership can be shared!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</a:rPr>
              <a:t>Policy owns factual accuracy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solidFill>
                  <a:schemeClr val="dk1"/>
                </a:solidFill>
              </a:rPr>
              <a:t>Web/digital content team owns how the content is organized and appears on the page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10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0b28bac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0b28bac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pandemic situation we can’t afford to wait for web/digital and policy/program to work through their differences. People need the answers buried in guidance now.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deck: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Have a plan for iterating content</a:t>
            </a: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(such as found in this guide on how to move from announcements to web content…)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https://docs.google.com/presentation/d/1uO3FKJN8YsFl5a3FWA0H1ae8c6BkB0bCj0c3Ble-UJQ/edit#slide=id.p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854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86bbead2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86bbead2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92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a75d8ea3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a75d8ea3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4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835d4238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835d4238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24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835d4238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835d4238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994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86bbead2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86bbead2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54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86bbead2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86bbead2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892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86bbead2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86bbead2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06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86bbead2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86bbead2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31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2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4D7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15545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FDE00"/>
              </a:buClr>
              <a:buSzPts val="3600"/>
              <a:buNone/>
              <a:defRPr sz="3600">
                <a:solidFill>
                  <a:srgbClr val="CFDE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71025" y="25766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E00"/>
              </a:buClr>
              <a:buSzPts val="3000"/>
              <a:buNone/>
              <a:defRPr sz="3000">
                <a:solidFill>
                  <a:srgbClr val="CFDE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67750" y="165750"/>
            <a:ext cx="86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51575" y="15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1575" y="157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1575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uO3FKJN8YsFl5a3FWA0H1ae8c6BkB0bCj0c3Ble-UJQ/edit#slide=id.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ZD67MKCHz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hyperlink" Target="https://docs.google.com/presentation/d/1JVCXnM05Kosma79jxQ2kulshQpGdqV92HqyiejV9p-U/edit#slide=id.g87fae5f8a0_0_7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Designing guidance</a:t>
            </a: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4061875" y="2834125"/>
            <a:ext cx="47703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888888"/>
                </a:solidFill>
              </a:rPr>
              <a:t>Simple and user-friendly </a:t>
            </a:r>
            <a:endParaRPr sz="2800">
              <a:solidFill>
                <a:srgbClr val="888888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888888"/>
                </a:solidFill>
              </a:rPr>
              <a:t>without sacrificing accuracy</a:t>
            </a:r>
            <a:endParaRPr sz="2800">
              <a:solidFill>
                <a:srgbClr val="888888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highlight>
                  <a:srgbClr val="FFFF00"/>
                </a:highlight>
              </a:rPr>
              <a:t>Draft for discussion</a:t>
            </a:r>
            <a:r>
              <a:rPr lang="en" sz="340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endParaRPr sz="2800">
              <a:highlight>
                <a:srgbClr val="FFFF00"/>
              </a:highlight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l="386" r="386"/>
          <a:stretch/>
        </p:blipFill>
        <p:spPr>
          <a:xfrm>
            <a:off x="0" y="246000"/>
            <a:ext cx="9143999" cy="9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Expand/collapse:  presenting secondary info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5054950" y="992550"/>
            <a:ext cx="387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to prevent secondary content from interfering with the main task.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Excellent for content that applies only to a minority of people or a rare situation</a:t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5400"/>
            <a:ext cx="2252081" cy="40057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6881" y="985400"/>
            <a:ext cx="2252081" cy="40057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Wizards: guided answers</a:t>
            </a: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5228025" y="904275"/>
            <a:ext cx="347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Structuring your content as answers to questions helps personalize it to people's situations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style: Answers not information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79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Inverted pyramid - most actionable or important first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plain language — Even experts can benefit as they are extremely busy people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Clear and simple headings </a:t>
            </a:r>
            <a:r>
              <a:rPr lang="en" sz="1600">
                <a:solidFill>
                  <a:schemeClr val="dk1"/>
                </a:solidFill>
              </a:rPr>
              <a:t>—</a:t>
            </a:r>
            <a:r>
              <a:rPr lang="en" sz="1600"/>
              <a:t> Avoid words like “tool” “resources” ...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Don’t use third person (they/them) </a:t>
            </a:r>
            <a:r>
              <a:rPr lang="en" sz="1600">
                <a:solidFill>
                  <a:schemeClr val="dk1"/>
                </a:solidFill>
              </a:rPr>
              <a:t>—</a:t>
            </a:r>
            <a:r>
              <a:rPr lang="en" sz="1600"/>
              <a:t> Speak directly to the user (you)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Drop the intro/background info </a:t>
            </a:r>
            <a:r>
              <a:rPr lang="en" sz="1600">
                <a:solidFill>
                  <a:schemeClr val="dk1"/>
                </a:solidFill>
              </a:rPr>
              <a:t>—</a:t>
            </a:r>
            <a:r>
              <a:rPr lang="en" sz="1600"/>
              <a:t> Get to the substantive content which provides answers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Pull links out of paragraphs </a:t>
            </a:r>
            <a:r>
              <a:rPr lang="en" sz="1600">
                <a:solidFill>
                  <a:schemeClr val="dk1"/>
                </a:solidFill>
              </a:rPr>
              <a:t>—</a:t>
            </a:r>
            <a:r>
              <a:rPr lang="en" sz="1600"/>
              <a:t> They should sit on their own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Avoid footnotes </a:t>
            </a:r>
            <a:r>
              <a:rPr lang="en" sz="1600">
                <a:solidFill>
                  <a:schemeClr val="dk1"/>
                </a:solidFill>
              </a:rPr>
              <a:t>—</a:t>
            </a:r>
            <a:r>
              <a:rPr lang="en" sz="1600"/>
              <a:t> If it’s worth mentioning, mention in main text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Follow the Canada.ca Style guide!</a:t>
            </a:r>
            <a:r>
              <a:rPr lang="en"/>
              <a:t> </a:t>
            </a:r>
            <a:br>
              <a:rPr lang="en"/>
            </a:br>
            <a:r>
              <a:rPr lang="en"/>
              <a:t>It covers these and other points, gained from experience researching, designing and testing effective content</a:t>
            </a:r>
            <a:br>
              <a:rPr lang="en"/>
            </a:br>
            <a:r>
              <a:rPr lang="en"/>
              <a:t/>
            </a:r>
            <a:br>
              <a:rPr lang="en"/>
            </a:br>
            <a:r>
              <a:rPr lang="en"/>
              <a:t>[add examples]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Involve your colleagues from the beginning</a:t>
            </a:r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178125" y="911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Multidisciplinary teams in close collaboration = leads to better products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more than sending a draft for feedback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Don’t just write your content — </a:t>
            </a:r>
            <a:r>
              <a:rPr lang="en" b="1">
                <a:solidFill>
                  <a:schemeClr val="dk1"/>
                </a:solidFill>
              </a:rPr>
              <a:t>design </a:t>
            </a:r>
            <a:r>
              <a:rPr lang="en">
                <a:solidFill>
                  <a:schemeClr val="dk1"/>
                </a:solidFill>
              </a:rPr>
              <a:t>it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Embed your web/design colleagues in your team from the beginning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Practice pair writing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200"/>
              </a:spcAft>
              <a:buNone/>
            </a:pPr>
            <a:r>
              <a:rPr lang="en"/>
              <a:t>This is a big change. Start with specific projects!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User-friendly content: A shared responsibility</a:t>
            </a:r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1054275" y="907175"/>
            <a:ext cx="3569700" cy="3543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Program/Policy: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accuracy,</a:t>
            </a:r>
            <a:br>
              <a:rPr lang="en" sz="1700"/>
            </a:br>
            <a:r>
              <a:rPr lang="en" sz="1700"/>
              <a:t>completeness</a:t>
            </a:r>
            <a:endParaRPr sz="1700"/>
          </a:p>
        </p:txBody>
      </p:sp>
      <p:sp>
        <p:nvSpPr>
          <p:cNvPr id="171" name="Google Shape;171;p27"/>
          <p:cNvSpPr/>
          <p:nvPr/>
        </p:nvSpPr>
        <p:spPr>
          <a:xfrm>
            <a:off x="4178800" y="907175"/>
            <a:ext cx="3569700" cy="36015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Web/Digital design:</a:t>
            </a:r>
            <a:br>
              <a:rPr lang="en" sz="2100"/>
            </a:br>
            <a:endParaRPr sz="17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plain language, </a:t>
            </a:r>
            <a:endParaRPr sz="17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layout, </a:t>
            </a:r>
            <a:endParaRPr sz="17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dissemination, </a:t>
            </a:r>
            <a:endParaRPr sz="17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promotion </a:t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push comes to shove….</a:t>
            </a: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 meet resistance to improving usability of guidance because of reasons X, Y, Z...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Create a summary page with plain language, checklists, etc. that can be used to fulfill the user need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Place this summary more prominently in the IA than the detailed guidance itself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Link the summary to detailed guidance for those who want the full details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Make a </a:t>
            </a:r>
            <a:r>
              <a:rPr lang="en" b="1" u="sng" dirty="0">
                <a:solidFill>
                  <a:schemeClr val="hlink"/>
                </a:solidFill>
                <a:hlinkClick r:id="rId3"/>
              </a:rPr>
              <a:t>plan for iterating content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this deck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Guidance that is not clear can lead to confusion and frustration and risks not being understood or acted on appropriately 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This deck will provide recommendations and examples on how to create clear, understandable and useable GC </a:t>
            </a:r>
            <a:r>
              <a:rPr lang="en" dirty="0">
                <a:solidFill>
                  <a:schemeClr val="dk1"/>
                </a:solidFill>
              </a:rPr>
              <a:t>COVID-related </a:t>
            </a:r>
            <a:r>
              <a:rPr lang="en" dirty="0"/>
              <a:t>guidance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messages </a:t>
            </a:r>
            <a:endParaRPr dirty="0"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Involve colleagues from the beginning – multidisciplinary teams working in close collaboration develop better products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Keep the user in mind – guidance content needs to be understandable and useable. Use proven methods such as plain language, pyramid style, clear and simple headings, etc. for all content design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Consider the communications channels – guidance content is consumed on different channels in different formats. Keep in mind where and how you’re going to publish and promote the guidance content as you’re creating it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Know your audience – not all guidance should be written the same way. Speak to your audience in a way that they will understand, e.g., medical doctor versus daycare owner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just want instructions and answers</a:t>
            </a:r>
            <a:endParaRPr/>
          </a:p>
        </p:txBody>
      </p:sp>
      <p:pic>
        <p:nvPicPr>
          <p:cNvPr id="93" name="Google Shape;93;p16" descr="May 26, 2020 (COV35)" title="Interacting with long pages of guidance v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7037" y="985400"/>
            <a:ext cx="4989925" cy="3742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4" name="Google Shape;94;p16"/>
          <p:cNvSpPr txBox="1"/>
          <p:nvPr/>
        </p:nvSpPr>
        <p:spPr>
          <a:xfrm>
            <a:off x="1779300" y="4775325"/>
            <a:ext cx="55854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Excerpts from usability study undertaken May 26, 2020.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See findings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templates and patterns — visual and interactive</a:t>
            </a: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content is drafted, consider applying: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Navigation design patterns (e.g. subway, on this page)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Document summaries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Checklists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Expand/collapse (e.g. provide main summary points, expand for details)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Tables and charts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Wizards: guided answers</a:t>
            </a:r>
            <a:br>
              <a:rPr lang="en"/>
            </a:br>
            <a:r>
              <a:rPr lang="en"/>
              <a:t/>
            </a:r>
            <a:br>
              <a:rPr lang="en"/>
            </a:br>
            <a:r>
              <a:rPr lang="en">
                <a:highlight>
                  <a:srgbClr val="FFFF00"/>
                </a:highlight>
              </a:rPr>
              <a:t>[add visual examples]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Navigation: help people find what they need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5400"/>
            <a:ext cx="2252081" cy="40057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6881" y="985400"/>
            <a:ext cx="2252081" cy="40057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8" name="Google Shape;108;p18"/>
          <p:cNvSpPr txBox="1"/>
          <p:nvPr/>
        </p:nvSpPr>
        <p:spPr>
          <a:xfrm>
            <a:off x="5107275" y="1086650"/>
            <a:ext cx="3827400" cy="3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People hunt links online. Good navigation helps them use links to find what they need.</a:t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Breaking content into chunks makes it easier for people to: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Follow along step by step (“subway” pattern)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Decide which part of a page they want to use (“On this page” links)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summaries: is this content for me?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[insert example]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Checklists: instructions you can use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5070525" y="1049150"/>
            <a:ext cx="3905400" cy="28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Providing interaction on a list of instructions focuses people’s attention &amp; facilitates greater understanding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Confirming success reinforces and reassures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85400"/>
            <a:ext cx="2252081" cy="40057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6881" y="985400"/>
            <a:ext cx="2252081" cy="40057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5">
            <a:alphaModFix/>
          </a:blip>
          <a:srcRect t="40140" b="38263"/>
          <a:stretch/>
        </p:blipFill>
        <p:spPr>
          <a:xfrm>
            <a:off x="3354725" y="3969650"/>
            <a:ext cx="2891751" cy="11107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Expand/collapse: making choices</a:t>
            </a: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5048525" y="1015950"/>
            <a:ext cx="394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Expand/collapse interaction is excellent for when people need to make mutually exclusive choices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Improves people’s confidence that they have made the correct choice</a:t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5400"/>
            <a:ext cx="2252081" cy="40057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6881" y="985400"/>
            <a:ext cx="2249424" cy="4002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ptimiz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717</Words>
  <Application>Microsoft Office PowerPoint</Application>
  <PresentationFormat>On-screen Show (16:9)</PresentationFormat>
  <Paragraphs>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Roboto</vt:lpstr>
      <vt:lpstr>Arial</vt:lpstr>
      <vt:lpstr>Times New Roman</vt:lpstr>
      <vt:lpstr>Optimization</vt:lpstr>
      <vt:lpstr>Designing guidance</vt:lpstr>
      <vt:lpstr>Why this deck</vt:lpstr>
      <vt:lpstr>Key messages </vt:lpstr>
      <vt:lpstr>People just want instructions and answers</vt:lpstr>
      <vt:lpstr>Useful templates and patterns — visual and interactive</vt:lpstr>
      <vt:lpstr>Navigation: help people find what they need</vt:lpstr>
      <vt:lpstr>Document summaries: is this content for me?</vt:lpstr>
      <vt:lpstr>Checklists: instructions you can use</vt:lpstr>
      <vt:lpstr>Expand/collapse: making choices</vt:lpstr>
      <vt:lpstr>Expand/collapse:  presenting secondary info</vt:lpstr>
      <vt:lpstr>Wizards: guided answers</vt:lpstr>
      <vt:lpstr>Content style: Answers not information</vt:lpstr>
      <vt:lpstr>Involve your colleagues from the beginning</vt:lpstr>
      <vt:lpstr>User-friendly content: A shared responsibility</vt:lpstr>
      <vt:lpstr>If push comes to shove….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guidance</dc:title>
  <dc:creator>Timothy Piper</dc:creator>
  <cp:lastModifiedBy>Timothy Piper</cp:lastModifiedBy>
  <cp:revision>1</cp:revision>
  <dcterms:modified xsi:type="dcterms:W3CDTF">2020-07-07T15:54:35Z</dcterms:modified>
</cp:coreProperties>
</file>