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438" r:id="rId2"/>
    <p:sldId id="419" r:id="rId3"/>
    <p:sldId id="443" r:id="rId4"/>
    <p:sldId id="446" r:id="rId5"/>
    <p:sldId id="429" r:id="rId6"/>
    <p:sldId id="441" r:id="rId7"/>
    <p:sldId id="428" r:id="rId8"/>
    <p:sldId id="442" r:id="rId9"/>
    <p:sldId id="440" r:id="rId10"/>
    <p:sldId id="439" r:id="rId11"/>
    <p:sldId id="444" r:id="rId12"/>
    <p:sldId id="408" r:id="rId13"/>
    <p:sldId id="384" r:id="rId14"/>
    <p:sldId id="426" r:id="rId15"/>
    <p:sldId id="416" r:id="rId16"/>
    <p:sldId id="423" r:id="rId17"/>
    <p:sldId id="431" r:id="rId18"/>
    <p:sldId id="445" r:id="rId19"/>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elanne Kentzinger" initials="KK" lastIdx="7" clrIdx="6">
    <p:extLst>
      <p:ext uri="{19B8F6BF-5375-455C-9EA6-DF929625EA0E}">
        <p15:presenceInfo xmlns:p15="http://schemas.microsoft.com/office/powerpoint/2012/main" userId="S-1-5-21-1097746622-914383597-1481268402-229661" providerId="AD"/>
      </p:ext>
    </p:extLst>
  </p:cmAuthor>
  <p:cmAuthor id="1" name="Microsoft Office User" initials="MOU" lastIdx="4" clrIdx="0">
    <p:extLst/>
  </p:cmAuthor>
  <p:cmAuthor id="8" name="Isabelle Dupel" initials="ID" lastIdx="7" clrIdx="7">
    <p:extLst>
      <p:ext uri="{19B8F6BF-5375-455C-9EA6-DF929625EA0E}">
        <p15:presenceInfo xmlns:p15="http://schemas.microsoft.com/office/powerpoint/2012/main" userId="S-1-5-21-1097746622-914383597-1481268402-191382" providerId="AD"/>
      </p:ext>
    </p:extLst>
  </p:cmAuthor>
  <p:cmAuthor id="2" name="Jeremy N Gooden" initials="JNG" lastIdx="1" clrIdx="1">
    <p:extLst/>
  </p:cmAuthor>
  <p:cmAuthor id="9" name="Suesan Danesh" initials="SD" lastIdx="14" clrIdx="8">
    <p:extLst>
      <p:ext uri="{19B8F6BF-5375-455C-9EA6-DF929625EA0E}">
        <p15:presenceInfo xmlns:p15="http://schemas.microsoft.com/office/powerpoint/2012/main" userId="S-1-5-21-1097746622-914383597-1481268402-160728" providerId="AD"/>
      </p:ext>
    </p:extLst>
  </p:cmAuthor>
  <p:cmAuthor id="3" name="Microsoft Office User" initials="Office [5]" lastIdx="1" clrIdx="2"/>
  <p:cmAuthor id="10" name="Julie Jocelyn" initials="JJ" lastIdx="1" clrIdx="9">
    <p:extLst>
      <p:ext uri="{19B8F6BF-5375-455C-9EA6-DF929625EA0E}">
        <p15:presenceInfo xmlns:p15="http://schemas.microsoft.com/office/powerpoint/2012/main" userId="S-1-5-21-1097746622-914383597-1481268402-85860" providerId="AD"/>
      </p:ext>
    </p:extLst>
  </p:cmAuthor>
  <p:cmAuthor id="4" name="Microsoft Office User" initials="Office [3]" lastIdx="1" clrIdx="3"/>
  <p:cmAuthor id="5" name="Microsoft Office User" initials="Office [4]" lastIdx="1" clrIdx="4"/>
  <p:cmAuthor id="6" name="Microsoft Office User" initials="Office" lastIdx="10"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8CF76"/>
    <a:srgbClr val="6D6E71"/>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48" autoAdjust="0"/>
    <p:restoredTop sz="84550" autoAdjust="0"/>
  </p:normalViewPr>
  <p:slideViewPr>
    <p:cSldViewPr snapToGrid="0" snapToObjects="1">
      <p:cViewPr varScale="1">
        <p:scale>
          <a:sx n="86" d="100"/>
          <a:sy n="86" d="100"/>
        </p:scale>
        <p:origin x="1181" y="62"/>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3/15/2021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3/15/2021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evQ0wb2wtXE&amp;list=PL5gT_sS8PEiWo4pOSWvcyh-LGPOz296qR&amp;index=5"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evQ0wb2wtXE&amp;list=PL5gT_sS8PEiWo4pOSWvcyh-LGPOz296qR&amp;index=5"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97KyQ2b9Hc4&amp;list=PL5gT_sS8PEiWo4pOSWvcyh-LGPOz296qR&amp;index=3&amp;t=0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youtube.com/watch?v=0lB-5zv93Oc&amp;list=PL5gT_sS8PEiWo4pOSWvcyh-LGPOz296qR&amp;index=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0lB-5zv93Oc&amp;list=PL5gT_sS8PEiWo4pOSWvcyh-LGPOz296qR&amp;index=3"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0lB-5zv93Oc&amp;list=PL5gT_sS8PEiWo4pOSWvcyh-LGPOz296qR&amp;index=3"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evQ0wb2wtXE&amp;list=PL5gT_sS8PEiWo4pOSWvcyh-LGPOz296qR&amp;index=5"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tbs-sct.gc.ca/pol/doc-eng.aspx?id=27146" TargetMode="External"/><Relationship Id="rId3" Type="http://schemas.openxmlformats.org/officeDocument/2006/relationships/hyperlink" Target="https://learn-apprendre.csps-efpc.gc.ca/application/en/content/performance-management-government-canada-g140" TargetMode="External"/><Relationship Id="rId7" Type="http://schemas.openxmlformats.org/officeDocument/2006/relationships/hyperlink" Target="https://gcconnex.gc.ca/groups/profile/7514834/ssc-virtual-management-la-gestion-virtuelle-a-spc?language=en"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www.gcpedia.gc.ca/wiki/Virtual_Web_Meeting_Tips,_Tricks_and_Best_Practices" TargetMode="External"/><Relationship Id="rId5" Type="http://schemas.openxmlformats.org/officeDocument/2006/relationships/hyperlink" Target="https://learn-apprendre.csps-efpc.gc.ca/application/en/content/leading-teams-managing-virtual-teams-x027" TargetMode="External"/><Relationship Id="rId4" Type="http://schemas.openxmlformats.org/officeDocument/2006/relationships/hyperlink" Target="https://learn-apprendre.csps-efpc.gc.ca/application/en/content/creating-plan-performance-management-g01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848094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10</a:t>
            </a:fld>
            <a:endParaRPr lang="en-US" dirty="0"/>
          </a:p>
        </p:txBody>
      </p:sp>
    </p:spTree>
    <p:extLst>
      <p:ext uri="{BB962C8B-B14F-4D97-AF65-F5344CB8AC3E}">
        <p14:creationId xmlns:p14="http://schemas.microsoft.com/office/powerpoint/2010/main" val="2247632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11</a:t>
            </a:fld>
            <a:endParaRPr lang="en-US" dirty="0"/>
          </a:p>
        </p:txBody>
      </p:sp>
    </p:spTree>
    <p:extLst>
      <p:ext uri="{BB962C8B-B14F-4D97-AF65-F5344CB8AC3E}">
        <p14:creationId xmlns:p14="http://schemas.microsoft.com/office/powerpoint/2010/main" val="2626854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YOUTUBE:</a:t>
            </a:r>
            <a:r>
              <a:rPr lang="en-CA" sz="1200" kern="1200" dirty="0" smtClean="0">
                <a:solidFill>
                  <a:schemeClr val="tx1"/>
                </a:solidFill>
                <a:effectLst/>
                <a:latin typeface="+mn-lt"/>
                <a:ea typeface="+mn-ea"/>
                <a:cs typeface="+mn-cs"/>
              </a:rPr>
              <a:t> </a:t>
            </a:r>
            <a:r>
              <a:rPr lang="en-CA" sz="1200" kern="1200" dirty="0" err="1" smtClean="0">
                <a:solidFill>
                  <a:schemeClr val="tx1"/>
                </a:solidFill>
                <a:effectLst/>
                <a:latin typeface="+mn-lt"/>
                <a:ea typeface="+mn-ea"/>
                <a:cs typeface="+mn-cs"/>
              </a:rPr>
              <a:t>GCworkplace</a:t>
            </a:r>
            <a:r>
              <a:rPr lang="en-CA" sz="1200" kern="1200" dirty="0" smtClean="0">
                <a:solidFill>
                  <a:schemeClr val="tx1"/>
                </a:solidFill>
                <a:effectLst/>
                <a:latin typeface="+mn-lt"/>
                <a:ea typeface="+mn-ea"/>
                <a:cs typeface="+mn-cs"/>
              </a:rPr>
              <a:t>–A guided tour: The </a:t>
            </a:r>
            <a:r>
              <a:rPr lang="en-CA" sz="1200" kern="1200" dirty="0" err="1" smtClean="0">
                <a:solidFill>
                  <a:schemeClr val="tx1"/>
                </a:solidFill>
                <a:effectLst/>
                <a:latin typeface="+mn-lt"/>
                <a:ea typeface="+mn-ea"/>
                <a:cs typeface="+mn-cs"/>
              </a:rPr>
              <a:t>GCworkplace’s</a:t>
            </a:r>
            <a:r>
              <a:rPr lang="en-CA" sz="1200" kern="1200" dirty="0" smtClean="0">
                <a:solidFill>
                  <a:schemeClr val="tx1"/>
                </a:solidFill>
                <a:effectLst/>
                <a:latin typeface="+mn-lt"/>
                <a:ea typeface="+mn-ea"/>
                <a:cs typeface="+mn-cs"/>
              </a:rPr>
              <a:t> unique style is in full display. Follow PSPC Real Property Services’ Assistant Deputy Minister, Kevin Radford, and Associate Assistant Deputy Minister, Michael Mills, as they explain how they changed the way they work at Portage III:  </a:t>
            </a:r>
            <a:r>
              <a:rPr lang="en-CA" sz="1200" u="sng" kern="1200" dirty="0" smtClean="0">
                <a:solidFill>
                  <a:schemeClr val="tx1"/>
                </a:solidFill>
                <a:effectLst/>
                <a:latin typeface="+mn-lt"/>
                <a:ea typeface="+mn-ea"/>
                <a:cs typeface="+mn-cs"/>
                <a:hlinkClick r:id="rId3"/>
              </a:rPr>
              <a:t>https://www.youtube.com/watch?v=evQ0wb2wtXE&amp;list=PL5gT_sS8PEiWo4pOSWvcyh-LGPOz296qR&amp;index=5</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13</a:t>
            </a:fld>
            <a:endParaRPr lang="en-US" dirty="0"/>
          </a:p>
        </p:txBody>
      </p:sp>
    </p:spTree>
    <p:extLst>
      <p:ext uri="{BB962C8B-B14F-4D97-AF65-F5344CB8AC3E}">
        <p14:creationId xmlns:p14="http://schemas.microsoft.com/office/powerpoint/2010/main" val="3939663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 </a:t>
            </a:r>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14</a:t>
            </a:fld>
            <a:endParaRPr lang="en-US" dirty="0"/>
          </a:p>
        </p:txBody>
      </p:sp>
    </p:spTree>
    <p:extLst>
      <p:ext uri="{BB962C8B-B14F-4D97-AF65-F5344CB8AC3E}">
        <p14:creationId xmlns:p14="http://schemas.microsoft.com/office/powerpoint/2010/main" val="3925554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solidFill>
                  <a:srgbClr val="000000"/>
                </a:solidFill>
                <a:latin typeface="Calibri" panose="020F0502020204030204" pitchFamily="34" charset="0"/>
              </a:rPr>
              <a:t>PSPC Real Property Services’ former Assistant Deputy Minister, Kevin Radford, and Associate Assistant Deputy Minister, Michael Mills, as they explain how they changed the way they work at Portage III.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smtClean="0">
                <a:solidFill>
                  <a:srgbClr val="000000"/>
                </a:solidFill>
                <a:latin typeface="Calibri" panose="020F0502020204030204" pitchFamily="34" charset="0"/>
                <a:hlinkClick r:id="rId3"/>
              </a:rPr>
              <a:t>https://www.youtube.com/watch?v=evQ0wb2wtXE&amp;list=PL5gT_sS8PEiWo4pOSWvcyh-LGPOz296qR&amp;index=5</a:t>
            </a:r>
            <a:endParaRPr lang="en-CA" sz="1200" dirty="0" smtClean="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15</a:t>
            </a:fld>
            <a:endParaRPr lang="en-US" dirty="0"/>
          </a:p>
        </p:txBody>
      </p:sp>
    </p:spTree>
    <p:extLst>
      <p:ext uri="{BB962C8B-B14F-4D97-AF65-F5344CB8AC3E}">
        <p14:creationId xmlns:p14="http://schemas.microsoft.com/office/powerpoint/2010/main" val="2594957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smtClean="0"/>
          </a:p>
        </p:txBody>
      </p:sp>
      <p:sp>
        <p:nvSpPr>
          <p:cNvPr id="4" name="Slide Number Placeholder 3"/>
          <p:cNvSpPr>
            <a:spLocks noGrp="1"/>
          </p:cNvSpPr>
          <p:nvPr>
            <p:ph type="sldNum" sz="quarter" idx="10"/>
          </p:nvPr>
        </p:nvSpPr>
        <p:spPr/>
        <p:txBody>
          <a:bodyPr/>
          <a:lstStyle/>
          <a:p>
            <a:fld id="{11F9BAFD-0AFE-FC47-B839-C833EEBF7ECA}" type="slidenum">
              <a:rPr lang="en-US" smtClean="0"/>
              <a:t>16</a:t>
            </a:fld>
            <a:endParaRPr lang="en-US" dirty="0"/>
          </a:p>
        </p:txBody>
      </p:sp>
    </p:spTree>
    <p:extLst>
      <p:ext uri="{BB962C8B-B14F-4D97-AF65-F5344CB8AC3E}">
        <p14:creationId xmlns:p14="http://schemas.microsoft.com/office/powerpoint/2010/main" val="1544757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err="1" smtClean="0">
                <a:latin typeface="Calibri" panose="020F0502020204030204" pitchFamily="34" charset="0"/>
                <a:ea typeface="Calibri" panose="020F0502020204030204" pitchFamily="34" charset="0"/>
              </a:rPr>
              <a:t>GCworkplace</a:t>
            </a:r>
            <a:r>
              <a:rPr lang="en-CA" sz="1200" dirty="0" smtClean="0">
                <a:latin typeface="Calibri" panose="020F0502020204030204" pitchFamily="34" charset="0"/>
                <a:ea typeface="Calibri" panose="020F0502020204030204" pitchFamily="34" charset="0"/>
              </a:rPr>
              <a:t> is not a space reduction initiative, but rather a </a:t>
            </a:r>
            <a:r>
              <a:rPr lang="en-CA" sz="1200" b="1" dirty="0" smtClean="0">
                <a:latin typeface="Calibri" panose="020F0502020204030204" pitchFamily="34" charset="0"/>
                <a:ea typeface="Calibri" panose="020F0502020204030204" pitchFamily="34" charset="0"/>
              </a:rPr>
              <a:t>space optimization </a:t>
            </a:r>
            <a:r>
              <a:rPr lang="en-CA" sz="1200" dirty="0" smtClean="0">
                <a:latin typeface="Calibri" panose="020F0502020204030204" pitchFamily="34" charset="0"/>
                <a:ea typeface="Calibri" panose="020F0502020204030204" pitchFamily="34" charset="0"/>
              </a:rPr>
              <a:t>solution. The Space Allocation Standard has not changed</a:t>
            </a:r>
            <a:r>
              <a:rPr lang="en-CA" sz="1200" baseline="0" dirty="0" smtClean="0">
                <a:latin typeface="Calibri" panose="020F0502020204030204" pitchFamily="34" charset="0"/>
                <a:ea typeface="Calibri" panose="020F0502020204030204" pitchFamily="34" charset="0"/>
              </a:rPr>
              <a:t> (</a:t>
            </a:r>
            <a:r>
              <a:rPr lang="en-CA" sz="1200" kern="1200" dirty="0" smtClean="0">
                <a:solidFill>
                  <a:schemeClr val="tx1"/>
                </a:solidFill>
                <a:effectLst/>
                <a:latin typeface="+mn-lt"/>
                <a:ea typeface="+mn-ea"/>
                <a:cs typeface="+mn-cs"/>
              </a:rPr>
              <a:t>washrooms are not counted in useable space, but rather rentable).</a:t>
            </a:r>
          </a:p>
          <a:p>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17</a:t>
            </a:fld>
            <a:endParaRPr lang="en-US" dirty="0"/>
          </a:p>
        </p:txBody>
      </p:sp>
    </p:spTree>
    <p:extLst>
      <p:ext uri="{BB962C8B-B14F-4D97-AF65-F5344CB8AC3E}">
        <p14:creationId xmlns:p14="http://schemas.microsoft.com/office/powerpoint/2010/main" val="2223719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2</a:t>
            </a:fld>
            <a:endParaRPr lang="en-US" dirty="0"/>
          </a:p>
        </p:txBody>
      </p:sp>
    </p:spTree>
    <p:extLst>
      <p:ext uri="{BB962C8B-B14F-4D97-AF65-F5344CB8AC3E}">
        <p14:creationId xmlns:p14="http://schemas.microsoft.com/office/powerpoint/2010/main" val="328870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3</a:t>
            </a:fld>
            <a:endParaRPr lang="en-US" dirty="0"/>
          </a:p>
        </p:txBody>
      </p:sp>
    </p:spTree>
    <p:extLst>
      <p:ext uri="{BB962C8B-B14F-4D97-AF65-F5344CB8AC3E}">
        <p14:creationId xmlns:p14="http://schemas.microsoft.com/office/powerpoint/2010/main" val="2593355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b="1" kern="1200" dirty="0" smtClean="0">
                <a:solidFill>
                  <a:schemeClr val="tx1"/>
                </a:solidFill>
                <a:effectLst/>
                <a:latin typeface="+mn-lt"/>
                <a:ea typeface="+mn-ea"/>
                <a:cs typeface="+mn-cs"/>
              </a:rPr>
              <a:t>YOUTUBE: </a:t>
            </a:r>
            <a:r>
              <a:rPr lang="en-CA" sz="1100" kern="1200" dirty="0" smtClean="0">
                <a:solidFill>
                  <a:schemeClr val="tx1"/>
                </a:solidFill>
                <a:effectLst/>
                <a:latin typeface="+mn-lt"/>
                <a:ea typeface="+mn-ea"/>
                <a:cs typeface="+mn-cs"/>
              </a:rPr>
              <a:t>GC employees present </a:t>
            </a:r>
            <a:r>
              <a:rPr lang="en-CA" sz="1100" kern="1200" dirty="0" err="1" smtClean="0">
                <a:solidFill>
                  <a:schemeClr val="tx1"/>
                </a:solidFill>
                <a:effectLst/>
                <a:latin typeface="+mn-lt"/>
                <a:ea typeface="+mn-ea"/>
                <a:cs typeface="+mn-cs"/>
              </a:rPr>
              <a:t>GCworkplace</a:t>
            </a:r>
            <a:r>
              <a:rPr lang="en-CA" sz="1100" kern="1200" dirty="0" smtClean="0">
                <a:solidFill>
                  <a:schemeClr val="tx1"/>
                </a:solidFill>
                <a:effectLst/>
                <a:latin typeface="+mn-lt"/>
                <a:ea typeface="+mn-ea"/>
                <a:cs typeface="+mn-cs"/>
              </a:rPr>
              <a:t>!</a:t>
            </a:r>
            <a:r>
              <a:rPr lang="en-CA" sz="1100" b="1" kern="1200" dirty="0" smtClean="0">
                <a:solidFill>
                  <a:schemeClr val="tx1"/>
                </a:solidFill>
                <a:effectLst/>
                <a:latin typeface="+mn-lt"/>
                <a:ea typeface="+mn-ea"/>
                <a:cs typeface="+mn-cs"/>
              </a:rPr>
              <a:t> </a:t>
            </a:r>
            <a:r>
              <a:rPr lang="en-CA" sz="1100" u="sng" kern="1200" dirty="0" smtClean="0">
                <a:solidFill>
                  <a:schemeClr val="tx1"/>
                </a:solidFill>
                <a:effectLst/>
                <a:latin typeface="+mn-lt"/>
                <a:ea typeface="+mn-ea"/>
                <a:cs typeface="+mn-cs"/>
                <a:hlinkClick r:id="rId3"/>
              </a:rPr>
              <a:t>https://www.youtube.com/watch?v=97KyQ2b9Hc4&amp;list=PL5gT_sS8PEiWo4pOSWvcyh-LGPOz296qR&amp;index=3&amp;t=0s</a:t>
            </a:r>
            <a:endParaRPr lang="en-CA" sz="11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4</a:t>
            </a:fld>
            <a:endParaRPr lang="en-US" dirty="0"/>
          </a:p>
        </p:txBody>
      </p:sp>
    </p:spTree>
    <p:extLst>
      <p:ext uri="{BB962C8B-B14F-4D97-AF65-F5344CB8AC3E}">
        <p14:creationId xmlns:p14="http://schemas.microsoft.com/office/powerpoint/2010/main" val="4120903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YOUTUBE: </a:t>
            </a:r>
            <a:r>
              <a:rPr lang="en-CA" sz="1200" kern="1200" dirty="0" smtClean="0">
                <a:solidFill>
                  <a:schemeClr val="tx1"/>
                </a:solidFill>
                <a:effectLst/>
                <a:latin typeface="+mn-lt"/>
                <a:ea typeface="+mn-ea"/>
                <a:cs typeface="+mn-cs"/>
              </a:rPr>
              <a:t>What’s an activity-based working environment? </a:t>
            </a:r>
            <a:r>
              <a:rPr lang="en-CA" sz="1200" kern="1200" dirty="0" err="1" smtClean="0">
                <a:solidFill>
                  <a:schemeClr val="tx1"/>
                </a:solidFill>
                <a:effectLst/>
                <a:latin typeface="+mn-lt"/>
                <a:ea typeface="+mn-ea"/>
                <a:cs typeface="+mn-cs"/>
              </a:rPr>
              <a:t>GCworkplace</a:t>
            </a:r>
            <a:r>
              <a:rPr lang="en-CA" sz="1200" kern="1200" dirty="0" smtClean="0">
                <a:solidFill>
                  <a:schemeClr val="tx1"/>
                </a:solidFill>
                <a:effectLst/>
                <a:latin typeface="+mn-lt"/>
                <a:ea typeface="+mn-ea"/>
                <a:cs typeface="+mn-cs"/>
              </a:rPr>
              <a:t> is the modern vision for the renewed public service, one that embraces innovation, transformation, and continuous renewal. Watch the animated infographic about activity-based working, an innovative workplace solution that supports a high performing public service.</a:t>
            </a:r>
          </a:p>
          <a:p>
            <a:r>
              <a:rPr lang="en-CA" sz="1200" u="sng" kern="1200" dirty="0" smtClean="0">
                <a:solidFill>
                  <a:schemeClr val="tx1"/>
                </a:solidFill>
                <a:effectLst/>
                <a:latin typeface="+mn-lt"/>
                <a:ea typeface="+mn-ea"/>
                <a:cs typeface="+mn-cs"/>
                <a:hlinkClick r:id="rId3"/>
              </a:rPr>
              <a:t>https://www.youtube.com/watch?v=0lB-5zv93Oc&amp;list=PL5gT_sS8PEiWo4pOSWvcyh-LGPOz296qR&amp;index=3</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STATISTICS:</a:t>
            </a:r>
            <a:r>
              <a:rPr lang="en-CA" sz="1200" kern="1200" dirty="0" smtClean="0">
                <a:solidFill>
                  <a:schemeClr val="tx1"/>
                </a:solidFill>
                <a:effectLst/>
                <a:latin typeface="+mn-lt"/>
                <a:ea typeface="+mn-ea"/>
                <a:cs typeface="+mn-cs"/>
              </a:rPr>
              <a:t> Workplace performance pre-occupancy survey data includes responses from 30 projects for a total of 2,247 respondents. Workplace performance post-occupancy survey data includes responses from 11 projects for a total of 816 respondents.</a:t>
            </a: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5</a:t>
            </a:fld>
            <a:endParaRPr lang="en-US" dirty="0"/>
          </a:p>
        </p:txBody>
      </p:sp>
    </p:spTree>
    <p:extLst>
      <p:ext uri="{BB962C8B-B14F-4D97-AF65-F5344CB8AC3E}">
        <p14:creationId xmlns:p14="http://schemas.microsoft.com/office/powerpoint/2010/main" val="4185059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YOUTUBE:</a:t>
            </a:r>
            <a:r>
              <a:rPr lang="en-CA" sz="1200" kern="1200" dirty="0" smtClean="0">
                <a:solidFill>
                  <a:schemeClr val="tx1"/>
                </a:solidFill>
                <a:effectLst/>
                <a:latin typeface="+mn-lt"/>
                <a:ea typeface="+mn-ea"/>
                <a:cs typeface="+mn-cs"/>
              </a:rPr>
              <a:t> What’s an activity-based working environment? </a:t>
            </a:r>
            <a:r>
              <a:rPr lang="en-CA" sz="1200" kern="1200" dirty="0" err="1" smtClean="0">
                <a:solidFill>
                  <a:schemeClr val="tx1"/>
                </a:solidFill>
                <a:effectLst/>
                <a:latin typeface="+mn-lt"/>
                <a:ea typeface="+mn-ea"/>
                <a:cs typeface="+mn-cs"/>
              </a:rPr>
              <a:t>GCworkplace</a:t>
            </a:r>
            <a:r>
              <a:rPr lang="en-CA" sz="1200" kern="1200" dirty="0" smtClean="0">
                <a:solidFill>
                  <a:schemeClr val="tx1"/>
                </a:solidFill>
                <a:effectLst/>
                <a:latin typeface="+mn-lt"/>
                <a:ea typeface="+mn-ea"/>
                <a:cs typeface="+mn-cs"/>
              </a:rPr>
              <a:t> is a modern vision for the renewed public service, one that embraces innovation, transformation, and continuous renewal. Watch the animated infographic about activity-based working, an innovative workplace solution that supports a high performing public service.</a:t>
            </a:r>
            <a:r>
              <a:rPr lang="en-CA" sz="1200" b="1" kern="1200" dirty="0" smtClean="0">
                <a:solidFill>
                  <a:schemeClr val="tx1"/>
                </a:solidFill>
                <a:effectLst/>
                <a:latin typeface="+mn-lt"/>
                <a:ea typeface="+mn-ea"/>
                <a:cs typeface="+mn-cs"/>
              </a:rPr>
              <a:t> </a:t>
            </a:r>
            <a:r>
              <a:rPr lang="en-CA" sz="1200" u="sng" kern="1200" dirty="0" smtClean="0">
                <a:solidFill>
                  <a:schemeClr val="tx1"/>
                </a:solidFill>
                <a:effectLst/>
                <a:latin typeface="+mn-lt"/>
                <a:ea typeface="+mn-ea"/>
                <a:cs typeface="+mn-cs"/>
                <a:hlinkClick r:id="rId3"/>
              </a:rPr>
              <a:t>https://www.youtube.com/watch?v=0lB-5zv93Oc&amp;list=PL5gT_sS8PEiWo4pOSWvcyh-LGPOz296qR&amp;index=3</a:t>
            </a:r>
            <a:endParaRPr lang="en-CA" sz="1200" kern="1200" dirty="0" smtClean="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6</a:t>
            </a:fld>
            <a:endParaRPr lang="en-US" dirty="0"/>
          </a:p>
        </p:txBody>
      </p:sp>
    </p:spTree>
    <p:extLst>
      <p:ext uri="{BB962C8B-B14F-4D97-AF65-F5344CB8AC3E}">
        <p14:creationId xmlns:p14="http://schemas.microsoft.com/office/powerpoint/2010/main" val="678494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YOUTUBE: </a:t>
            </a:r>
            <a:r>
              <a:rPr lang="en-CA" sz="1200" kern="1200" dirty="0" smtClean="0">
                <a:solidFill>
                  <a:schemeClr val="tx1"/>
                </a:solidFill>
                <a:effectLst/>
                <a:latin typeface="+mn-lt"/>
                <a:ea typeface="+mn-ea"/>
                <a:cs typeface="+mn-cs"/>
              </a:rPr>
              <a:t>What’s an activity-based working environment? </a:t>
            </a:r>
            <a:r>
              <a:rPr lang="en-CA" sz="1200" kern="1200" dirty="0" err="1" smtClean="0">
                <a:solidFill>
                  <a:schemeClr val="tx1"/>
                </a:solidFill>
                <a:effectLst/>
                <a:latin typeface="+mn-lt"/>
                <a:ea typeface="+mn-ea"/>
                <a:cs typeface="+mn-cs"/>
              </a:rPr>
              <a:t>GCworkplace</a:t>
            </a:r>
            <a:r>
              <a:rPr lang="en-CA" sz="1200" kern="1200" dirty="0" smtClean="0">
                <a:solidFill>
                  <a:schemeClr val="tx1"/>
                </a:solidFill>
                <a:effectLst/>
                <a:latin typeface="+mn-lt"/>
                <a:ea typeface="+mn-ea"/>
                <a:cs typeface="+mn-cs"/>
              </a:rPr>
              <a:t> is the modern vision for the renewed public service, one that embraces innovation, transformation, and continuous renewal. Watch the animated infographic about activity-based working environment, an innovative workplace solution that supports a high performing public service.</a:t>
            </a:r>
          </a:p>
          <a:p>
            <a:r>
              <a:rPr lang="en-CA" sz="1200" u="sng" kern="1200" dirty="0" smtClean="0">
                <a:solidFill>
                  <a:schemeClr val="tx1"/>
                </a:solidFill>
                <a:effectLst/>
                <a:latin typeface="+mn-lt"/>
                <a:ea typeface="+mn-ea"/>
                <a:cs typeface="+mn-cs"/>
                <a:hlinkClick r:id="rId3"/>
              </a:rPr>
              <a:t>https://www.youtube.com/watch?v=0lB-5zv93Oc&amp;list=PL5gT_sS8PEiWo4pOSWvcyh-LGPOz296qR&amp;index=3</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STATISTICS:</a:t>
            </a:r>
            <a:r>
              <a:rPr lang="en-CA" sz="1200" kern="1200" dirty="0" smtClean="0">
                <a:solidFill>
                  <a:schemeClr val="tx1"/>
                </a:solidFill>
                <a:effectLst/>
                <a:latin typeface="+mn-lt"/>
                <a:ea typeface="+mn-ea"/>
                <a:cs typeface="+mn-cs"/>
              </a:rPr>
              <a:t> Workplace performance post-occupancy survey data includes responses from 11 projects for a total of 816 respondents.</a:t>
            </a:r>
          </a:p>
          <a:p>
            <a:pPr lvl="0"/>
            <a:r>
              <a:rPr lang="en-CA" sz="1200" kern="1200" dirty="0" smtClean="0">
                <a:solidFill>
                  <a:schemeClr val="tx1"/>
                </a:solidFill>
                <a:effectLst/>
                <a:latin typeface="+mn-lt"/>
                <a:ea typeface="+mn-ea"/>
                <a:cs typeface="+mn-cs"/>
              </a:rPr>
              <a:t>The data collected after a modernization project via a survey shows that 73% of the respondents agree that their new workspace is more effective. </a:t>
            </a:r>
          </a:p>
          <a:p>
            <a:pPr lvl="0"/>
            <a:r>
              <a:rPr lang="en-CA" sz="1200" kern="1200" dirty="0" smtClean="0">
                <a:solidFill>
                  <a:schemeClr val="tx1"/>
                </a:solidFill>
                <a:effectLst/>
                <a:latin typeface="+mn-lt"/>
                <a:ea typeface="+mn-ea"/>
                <a:cs typeface="+mn-cs"/>
              </a:rPr>
              <a:t>After moving into an ABW environment, 67% of the respondents find it easy to set up and take down a </a:t>
            </a:r>
            <a:r>
              <a:rPr lang="en-CA" sz="1200" kern="1200" dirty="0" err="1" smtClean="0">
                <a:solidFill>
                  <a:schemeClr val="tx1"/>
                </a:solidFill>
                <a:effectLst/>
                <a:latin typeface="+mn-lt"/>
                <a:ea typeface="+mn-ea"/>
                <a:cs typeface="+mn-cs"/>
              </a:rPr>
              <a:t>workpoint</a:t>
            </a:r>
            <a:r>
              <a:rPr lang="en-CA" sz="1200" kern="1200" dirty="0" smtClean="0">
                <a:solidFill>
                  <a:schemeClr val="tx1"/>
                </a:solidFill>
                <a:effectLst/>
                <a:latin typeface="+mn-lt"/>
                <a:ea typeface="+mn-ea"/>
                <a:cs typeface="+mn-cs"/>
              </a:rPr>
              <a:t> every day.</a:t>
            </a: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7</a:t>
            </a:fld>
            <a:endParaRPr lang="en-US" dirty="0"/>
          </a:p>
        </p:txBody>
      </p:sp>
    </p:spTree>
    <p:extLst>
      <p:ext uri="{BB962C8B-B14F-4D97-AF65-F5344CB8AC3E}">
        <p14:creationId xmlns:p14="http://schemas.microsoft.com/office/powerpoint/2010/main" val="4158878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YOUTUBE:</a:t>
            </a:r>
            <a:r>
              <a:rPr lang="en-CA" sz="1200" kern="1200" dirty="0" smtClean="0">
                <a:solidFill>
                  <a:schemeClr val="tx1"/>
                </a:solidFill>
                <a:effectLst/>
                <a:latin typeface="+mn-lt"/>
                <a:ea typeface="+mn-ea"/>
                <a:cs typeface="+mn-cs"/>
              </a:rPr>
              <a:t> </a:t>
            </a:r>
            <a:r>
              <a:rPr lang="en-CA" sz="1200" kern="1200" dirty="0" err="1" smtClean="0">
                <a:solidFill>
                  <a:schemeClr val="tx1"/>
                </a:solidFill>
                <a:effectLst/>
                <a:latin typeface="+mn-lt"/>
                <a:ea typeface="+mn-ea"/>
                <a:cs typeface="+mn-cs"/>
              </a:rPr>
              <a:t>GCworkplace</a:t>
            </a:r>
            <a:r>
              <a:rPr lang="en-CA" sz="1200" kern="1200" dirty="0" smtClean="0">
                <a:solidFill>
                  <a:schemeClr val="tx1"/>
                </a:solidFill>
                <a:effectLst/>
                <a:latin typeface="+mn-lt"/>
                <a:ea typeface="+mn-ea"/>
                <a:cs typeface="+mn-cs"/>
              </a:rPr>
              <a:t>–A guided tour: The </a:t>
            </a:r>
            <a:r>
              <a:rPr lang="en-CA" sz="1200" kern="1200" dirty="0" err="1" smtClean="0">
                <a:solidFill>
                  <a:schemeClr val="tx1"/>
                </a:solidFill>
                <a:effectLst/>
                <a:latin typeface="+mn-lt"/>
                <a:ea typeface="+mn-ea"/>
                <a:cs typeface="+mn-cs"/>
              </a:rPr>
              <a:t>GCworkplace’s</a:t>
            </a:r>
            <a:r>
              <a:rPr lang="en-CA" sz="1200" kern="1200" dirty="0" smtClean="0">
                <a:solidFill>
                  <a:schemeClr val="tx1"/>
                </a:solidFill>
                <a:effectLst/>
                <a:latin typeface="+mn-lt"/>
                <a:ea typeface="+mn-ea"/>
                <a:cs typeface="+mn-cs"/>
              </a:rPr>
              <a:t> unique style is in full display. Follow PSPC Real Property Services’ Assistant Deputy Minister, Kevin Radford, and Associate Assistant Deputy Minister, Michael Mills, as they explain how they changed the way they work at Portage III: </a:t>
            </a:r>
            <a:r>
              <a:rPr lang="en-CA" sz="1200" u="sng" kern="1200" dirty="0" smtClean="0">
                <a:solidFill>
                  <a:schemeClr val="tx1"/>
                </a:solidFill>
                <a:effectLst/>
                <a:latin typeface="+mn-lt"/>
                <a:ea typeface="+mn-ea"/>
                <a:cs typeface="+mn-cs"/>
                <a:hlinkClick r:id="rId3"/>
              </a:rPr>
              <a:t>https://www.youtube.com/watch?v=evQ0wb2wtXE&amp;list=PL5gT_sS8PEiWo4pOSWvcyh-LGPOz296qR&amp;index=5</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STATISTICS: </a:t>
            </a:r>
            <a:r>
              <a:rPr lang="en-CA" sz="1200" kern="1200" dirty="0" smtClean="0">
                <a:solidFill>
                  <a:schemeClr val="tx1"/>
                </a:solidFill>
                <a:effectLst/>
                <a:latin typeface="+mn-lt"/>
                <a:ea typeface="+mn-ea"/>
                <a:cs typeface="+mn-cs"/>
              </a:rPr>
              <a:t>Workplace performance post-occupancy survey data includes responses from 11 projects for a total of 816 respondents.</a:t>
            </a: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8</a:t>
            </a:fld>
            <a:endParaRPr lang="en-US" dirty="0"/>
          </a:p>
        </p:txBody>
      </p:sp>
    </p:spTree>
    <p:extLst>
      <p:ext uri="{BB962C8B-B14F-4D97-AF65-F5344CB8AC3E}">
        <p14:creationId xmlns:p14="http://schemas.microsoft.com/office/powerpoint/2010/main" val="969318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Here are some examples online courses for manager that might be helpful:</a:t>
            </a:r>
          </a:p>
          <a:p>
            <a:pPr lvl="0"/>
            <a:r>
              <a:rPr lang="en-CA" sz="1200" u="sng" kern="1200" dirty="0" smtClean="0">
                <a:solidFill>
                  <a:schemeClr val="tx1"/>
                </a:solidFill>
                <a:effectLst/>
                <a:latin typeface="+mn-lt"/>
                <a:ea typeface="+mn-ea"/>
                <a:cs typeface="+mn-cs"/>
                <a:hlinkClick r:id="rId3"/>
              </a:rPr>
              <a:t>https://learn-apprendre.csps-efpc.gc.ca/application/en/content/performance-management-government-canada-g140</a:t>
            </a:r>
            <a:endParaRPr lang="en-CA" sz="1200" kern="1200" dirty="0" smtClean="0">
              <a:solidFill>
                <a:schemeClr val="tx1"/>
              </a:solidFill>
              <a:effectLst/>
              <a:latin typeface="+mn-lt"/>
              <a:ea typeface="+mn-ea"/>
              <a:cs typeface="+mn-cs"/>
            </a:endParaRPr>
          </a:p>
          <a:p>
            <a:pPr lvl="0"/>
            <a:r>
              <a:rPr lang="en-CA" sz="1200" u="sng" kern="1200" dirty="0" smtClean="0">
                <a:solidFill>
                  <a:schemeClr val="tx1"/>
                </a:solidFill>
                <a:effectLst/>
                <a:latin typeface="+mn-lt"/>
                <a:ea typeface="+mn-ea"/>
                <a:cs typeface="+mn-cs"/>
                <a:hlinkClick r:id="rId4"/>
              </a:rPr>
              <a:t>https://learn-apprendre.csps-efpc.gc.ca/application/en/content/creating-plan-performance-management-g014</a:t>
            </a:r>
            <a:endParaRPr lang="en-CA" sz="1200" kern="1200" dirty="0" smtClean="0">
              <a:solidFill>
                <a:schemeClr val="tx1"/>
              </a:solidFill>
              <a:effectLst/>
              <a:latin typeface="+mn-lt"/>
              <a:ea typeface="+mn-ea"/>
              <a:cs typeface="+mn-cs"/>
            </a:endParaRPr>
          </a:p>
          <a:p>
            <a:pPr lvl="0"/>
            <a:r>
              <a:rPr lang="en-CA" sz="1200" u="sng" kern="1200" dirty="0" smtClean="0">
                <a:solidFill>
                  <a:schemeClr val="tx1"/>
                </a:solidFill>
                <a:effectLst/>
                <a:latin typeface="+mn-lt"/>
                <a:ea typeface="+mn-ea"/>
                <a:cs typeface="+mn-cs"/>
                <a:hlinkClick r:id="rId5"/>
              </a:rPr>
              <a:t>https://learn-apprendre.csps-efpc.gc.ca/application/en/content/leading-teams-managing-virtual-teams-x027</a:t>
            </a:r>
            <a:endParaRPr lang="en-CA" sz="1200" kern="1200" dirty="0" smtClean="0">
              <a:solidFill>
                <a:schemeClr val="tx1"/>
              </a:solidFill>
              <a:effectLst/>
              <a:latin typeface="+mn-lt"/>
              <a:ea typeface="+mn-ea"/>
              <a:cs typeface="+mn-cs"/>
            </a:endParaRPr>
          </a:p>
          <a:p>
            <a:pPr lvl="0"/>
            <a:r>
              <a:rPr lang="en-CA" sz="1200" u="sng" kern="1200" dirty="0" smtClean="0">
                <a:solidFill>
                  <a:schemeClr val="tx1"/>
                </a:solidFill>
                <a:effectLst/>
                <a:latin typeface="+mn-lt"/>
                <a:ea typeface="+mn-ea"/>
                <a:cs typeface="+mn-cs"/>
                <a:hlinkClick r:id="rId6"/>
              </a:rPr>
              <a:t>http://www.gcpedia.gc.ca/wiki/Virtual_Web_Meeting_Tips,_Tricks_and_Best_Practices</a:t>
            </a:r>
            <a:endParaRPr lang="en-CA" sz="1200" kern="1200" dirty="0" smtClean="0">
              <a:solidFill>
                <a:schemeClr val="tx1"/>
              </a:solidFill>
              <a:effectLst/>
              <a:latin typeface="+mn-lt"/>
              <a:ea typeface="+mn-ea"/>
              <a:cs typeface="+mn-cs"/>
            </a:endParaRPr>
          </a:p>
          <a:p>
            <a:pPr lvl="0"/>
            <a:r>
              <a:rPr lang="en-CA" sz="1200" u="sng" kern="1200" dirty="0" smtClean="0">
                <a:solidFill>
                  <a:schemeClr val="tx1"/>
                </a:solidFill>
                <a:effectLst/>
                <a:latin typeface="+mn-lt"/>
                <a:ea typeface="+mn-ea"/>
                <a:cs typeface="+mn-cs"/>
                <a:hlinkClick r:id="rId7"/>
              </a:rPr>
              <a:t>https://gcconnex.gc.ca/groups/profile/7514834/ssc-virtual-management-la-gestion-virtuelle-a-spc?language=en</a:t>
            </a:r>
            <a:endParaRPr lang="en-CA" sz="1200" kern="1200" dirty="0" smtClean="0">
              <a:solidFill>
                <a:schemeClr val="tx1"/>
              </a:solidFill>
              <a:effectLst/>
              <a:latin typeface="+mn-lt"/>
              <a:ea typeface="+mn-ea"/>
              <a:cs typeface="+mn-cs"/>
            </a:endParaRPr>
          </a:p>
          <a:p>
            <a:pPr lvl="0"/>
            <a:r>
              <a:rPr lang="en-CA" sz="1200" u="sng" kern="1200" dirty="0" smtClean="0">
                <a:solidFill>
                  <a:schemeClr val="tx1"/>
                </a:solidFill>
                <a:effectLst/>
                <a:latin typeface="+mn-lt"/>
                <a:ea typeface="+mn-ea"/>
                <a:cs typeface="+mn-cs"/>
                <a:hlinkClick r:id="rId8"/>
              </a:rPr>
              <a:t>http://www.tbs-sct.gc.ca/pol/doc-eng.aspx?id=27146</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 </a:t>
            </a:r>
          </a:p>
          <a:p>
            <a:endParaRPr lang="en-CA" dirty="0"/>
          </a:p>
        </p:txBody>
      </p:sp>
      <p:sp>
        <p:nvSpPr>
          <p:cNvPr id="4" name="Slide Number Placeholder 3"/>
          <p:cNvSpPr>
            <a:spLocks noGrp="1"/>
          </p:cNvSpPr>
          <p:nvPr>
            <p:ph type="sldNum" sz="quarter" idx="10"/>
          </p:nvPr>
        </p:nvSpPr>
        <p:spPr/>
        <p:txBody>
          <a:bodyPr/>
          <a:lstStyle/>
          <a:p>
            <a:fld id="{11F9BAFD-0AFE-FC47-B839-C833EEBF7ECA}" type="slidenum">
              <a:rPr lang="en-US" smtClean="0"/>
              <a:t>9</a:t>
            </a:fld>
            <a:endParaRPr lang="en-US" dirty="0"/>
          </a:p>
        </p:txBody>
      </p:sp>
    </p:spTree>
    <p:extLst>
      <p:ext uri="{BB962C8B-B14F-4D97-AF65-F5344CB8AC3E}">
        <p14:creationId xmlns:p14="http://schemas.microsoft.com/office/powerpoint/2010/main" val="5066953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97"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xmlns=""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xmlns=""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28031699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xmlns=""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xmlns=""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xmlns=""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xmlns=""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xmlns=""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xmlns=""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xmlns=""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xmlns=""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xmlns=""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xmlns=""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xmlns=""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965103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a16="http://schemas.microsoft.com/office/drawing/2014/main" xmlns=""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a16="http://schemas.microsoft.com/office/drawing/2014/main" xmlns=""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xmlns=""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xmlns=""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xmlns=""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7452575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xmlns=""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xmlns=""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xmlns=""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xmlns=""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xmlns=""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xmlns=""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xmlns=""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xmlns=""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288493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a16="http://schemas.microsoft.com/office/drawing/2014/main" xmlns=""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a16="http://schemas.microsoft.com/office/drawing/2014/main" xmlns=""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a16="http://schemas.microsoft.com/office/drawing/2014/main" xmlns=""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xmlns=""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xmlns=""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xmlns=""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xmlns=""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xmlns=""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xmlns=""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xmlns=""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xmlns=""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2169904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7662877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45"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xmlns=""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a:t>
            </a:r>
            <a:r>
              <a:rPr lang="en-US" dirty="0" smtClean="0"/>
              <a:t>STYLES</a:t>
            </a:r>
            <a:endParaRPr lang="en-US" dirty="0"/>
          </a:p>
        </p:txBody>
      </p:sp>
      <p:sp>
        <p:nvSpPr>
          <p:cNvPr id="5"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064397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xmlns=""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xmlns=""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4304307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xmlns=""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xmlns=""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xmlns=""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5374175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xmlns=""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xmlns=""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8342002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xmlns=""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xmlns=""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xmlns=""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4529245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xmlns=""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xmlns=""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134067230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xmlns=""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xmlns=""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xmlns=""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0089212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xmlns=""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xmlns=""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xmlns=""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3647517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57"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xmlns=""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xmlns=""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xmlns=""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14167206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xmlns=""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xmlns=""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xmlns=""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2433748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33"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xmlns=""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xmlns=""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xmlns=""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xmlns=""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xmlns=""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xmlns=""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xmlns=""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xmlns=""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xmlns=""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3640429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92"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xmlns="" id="{1C0A461C-0294-B44F-97D5-FC39D0DC404B}"/>
              </a:ext>
            </a:extLst>
          </p:cNvPr>
          <p:cNvSpPr>
            <a:spLocks noGrp="1"/>
          </p:cNvSpPr>
          <p:nvPr>
            <p:ph type="pic" sz="quarter" idx="29"/>
          </p:nvPr>
        </p:nvSpPr>
        <p:spPr>
          <a:xfrm>
            <a:off x="0" y="0"/>
            <a:ext cx="5257800" cy="6857999"/>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Title 1">
            <a:extLst>
              <a:ext uri="{FF2B5EF4-FFF2-40B4-BE49-F238E27FC236}">
                <a16:creationId xmlns:a16="http://schemas.microsoft.com/office/drawing/2014/main" xmlns=""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xmlns=""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xmlns=""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xmlns=""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xmlns=""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xmlns=""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xmlns=""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xmlns=""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xmlns=""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6168125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xmlns=""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xmlns=""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xmlns=""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xmlns=""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xmlns=""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6059221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xmlns=""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xmlns=""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xmlns=""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1480930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xmlns=""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xmlns=""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xmlns=""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xmlns=""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xmlns=""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title style</a:t>
            </a:r>
          </a:p>
        </p:txBody>
      </p:sp>
      <p:sp>
        <p:nvSpPr>
          <p:cNvPr id="10"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7694477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xmlns=""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a16="http://schemas.microsoft.com/office/drawing/2014/main" xmlns=""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xmlns=""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xmlns=""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xmlns=""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113069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xmlns=""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xmlns=""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a16="http://schemas.microsoft.com/office/drawing/2014/main" xmlns=""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xmlns=""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xmlns=""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xmlns=""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xmlns=""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xmlns=""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xmlns=""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xmlns=""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xmlns=""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03111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oleObject" Target="../embeddings/oleObject1.bin"/><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6"/>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5" name="think-cell Slide" r:id="rId27" imgW="473" imgH="473" progId="TCLayout.ActiveDocument.1">
                  <p:embed/>
                </p:oleObj>
              </mc:Choice>
              <mc:Fallback>
                <p:oleObj name="think-cell Slide" r:id="rId27" imgW="473" imgH="473" progId="TCLayout.ActiveDocument.1">
                  <p:embed/>
                  <p:pic>
                    <p:nvPicPr>
                      <p:cNvPr id="0" name=""/>
                      <p:cNvPicPr/>
                      <p:nvPr/>
                    </p:nvPicPr>
                    <p:blipFill>
                      <a:blip r:embed="rId28"/>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xmlns=""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29"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0"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xmlns="" id="{89CA9733-78EF-5F49-81C1-064DE89D5260}"/>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1.emf"/><Relationship Id="rId2" Type="http://schemas.openxmlformats.org/officeDocument/2006/relationships/tags" Target="../tags/tag8.xml"/><Relationship Id="rId1" Type="http://schemas.openxmlformats.org/officeDocument/2006/relationships/vmlDrawing" Target="../drawings/vmlDrawing7.vml"/><Relationship Id="rId6" Type="http://schemas.openxmlformats.org/officeDocument/2006/relationships/oleObject" Target="../embeddings/oleObject7.bin"/><Relationship Id="rId11" Type="http://schemas.openxmlformats.org/officeDocument/2006/relationships/image" Target="../media/image3.jpeg"/><Relationship Id="rId5" Type="http://schemas.openxmlformats.org/officeDocument/2006/relationships/image" Target="../media/image5.jpg"/><Relationship Id="rId10"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hyperlink" Target="mailto:TPSGC.SIMilieudeTravailGC-RPSGCWorkplace.PWGSC@tpsgc-pwgsc.gc.ca"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tags" Target="../tags/tag9.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www.gcpedia.gc.ca/wiki/GCworkplace/Resources" TargetMode="External"/><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hyperlink" Target="https://www.gcpedia.gc.ca/wiki/Gcworkplace_Academy" TargetMode="External"/><Relationship Id="rId4" Type="http://schemas.openxmlformats.org/officeDocument/2006/relationships/hyperlink" Target="http://www.gcpedia.gc.ca/wiki/GCWorkplace_Change_Management_Playboo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irl-pp-cove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42" name="think-cell Slide" r:id="rId6" imgW="473" imgH="473" progId="TCLayout.ActiveDocument.1">
                  <p:embed/>
                </p:oleObj>
              </mc:Choice>
              <mc:Fallback>
                <p:oleObj name="think-cell Slide" r:id="rId6" imgW="473" imgH="473"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3" y="0"/>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511882" y="1392382"/>
            <a:ext cx="5340277" cy="2889321"/>
          </a:xfrm>
        </p:spPr>
        <p:txBody>
          <a:bodyPr>
            <a:normAutofit/>
          </a:bodyPr>
          <a:lstStyle/>
          <a:p>
            <a:r>
              <a:rPr lang="en-CA" dirty="0" err="1" smtClean="0">
                <a:solidFill>
                  <a:schemeClr val="bg1"/>
                </a:solidFill>
              </a:rPr>
              <a:t>GCworkplace</a:t>
            </a:r>
            <a:r>
              <a:rPr lang="en-CA" dirty="0" smtClean="0">
                <a:solidFill>
                  <a:schemeClr val="bg1"/>
                </a:solidFill>
              </a:rPr>
              <a:t> Demystified </a:t>
            </a:r>
            <a:endParaRPr lang="en-US" dirty="0">
              <a:solidFill>
                <a:schemeClr val="bg1"/>
              </a:solidFill>
            </a:endParaRPr>
          </a:p>
        </p:txBody>
      </p:sp>
      <p:sp>
        <p:nvSpPr>
          <p:cNvPr id="3" name="Subtitle 2"/>
          <p:cNvSpPr>
            <a:spLocks noGrp="1"/>
          </p:cNvSpPr>
          <p:nvPr>
            <p:ph type="subTitle" idx="1"/>
          </p:nvPr>
        </p:nvSpPr>
        <p:spPr>
          <a:xfrm>
            <a:off x="545307" y="4469923"/>
            <a:ext cx="2997993" cy="678352"/>
          </a:xfrm>
        </p:spPr>
        <p:txBody>
          <a:bodyPr>
            <a:normAutofit/>
          </a:bodyPr>
          <a:lstStyle/>
          <a:p>
            <a:r>
              <a:rPr lang="en-US" dirty="0" smtClean="0">
                <a:solidFill>
                  <a:schemeClr val="accent2"/>
                </a:solidFill>
              </a:rPr>
              <a:t>Addressing common misconceptions and concerns</a:t>
            </a:r>
            <a:endParaRPr lang="en-US" dirty="0">
              <a:solidFill>
                <a:schemeClr val="accent2"/>
              </a:solidFill>
            </a:endParaRPr>
          </a:p>
        </p:txBody>
      </p:sp>
      <p:sp>
        <p:nvSpPr>
          <p:cNvPr id="9" name="Rectangle 8"/>
          <p:cNvSpPr/>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pic>
        <p:nvPicPr>
          <p:cNvPr id="14" name="Picture 13" descr="Image result for canada wordmark">
            <a:hlinkClick r:id="rId9"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 xmlns:a16="http://schemas.microsoft.com/office/drawing/2014/main" id="{89CA9733-78EF-5F49-81C1-064DE89D526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sp>
        <p:nvSpPr>
          <p:cNvPr id="7" name="Text Placeholder 6"/>
          <p:cNvSpPr>
            <a:spLocks noGrp="1"/>
          </p:cNvSpPr>
          <p:nvPr>
            <p:ph type="body" sz="quarter" idx="13"/>
          </p:nvPr>
        </p:nvSpPr>
        <p:spPr>
          <a:xfrm>
            <a:off x="563399" y="5498656"/>
            <a:ext cx="3494087" cy="526957"/>
          </a:xfrm>
        </p:spPr>
        <p:txBody>
          <a:bodyPr/>
          <a:lstStyle/>
          <a:p>
            <a:r>
              <a:rPr lang="en-CA" dirty="0" smtClean="0">
                <a:solidFill>
                  <a:schemeClr val="bg1"/>
                </a:solidFill>
              </a:rPr>
              <a:t>Date: February 2021</a:t>
            </a:r>
            <a:endParaRPr lang="en-CA" dirty="0">
              <a:solidFill>
                <a:schemeClr val="bg1"/>
              </a:solidFill>
            </a:endParaRPr>
          </a:p>
        </p:txBody>
      </p:sp>
    </p:spTree>
    <p:extLst>
      <p:ext uri="{BB962C8B-B14F-4D97-AF65-F5344CB8AC3E}">
        <p14:creationId xmlns:p14="http://schemas.microsoft.com/office/powerpoint/2010/main" val="3021737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err="1" smtClean="0"/>
              <a:t>GCworkplace</a:t>
            </a:r>
            <a:r>
              <a:rPr lang="en-CA" dirty="0" smtClean="0"/>
              <a:t> is an </a:t>
            </a:r>
            <a:r>
              <a:rPr lang="en-CA" dirty="0"/>
              <a:t>open workplace concept and no one gets an office</a:t>
            </a:r>
          </a:p>
        </p:txBody>
      </p:sp>
      <p:pic>
        <p:nvPicPr>
          <p:cNvPr id="6" name="Picture 2" descr="Image result for check and x clipart"/>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9532" t="53282" r="12828" b="10405"/>
          <a:stretch/>
        </p:blipFill>
        <p:spPr bwMode="auto">
          <a:xfrm>
            <a:off x="11324289" y="618247"/>
            <a:ext cx="555300" cy="5357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8759" y="1504864"/>
            <a:ext cx="11006345" cy="4801314"/>
          </a:xfrm>
          <a:prstGeom prst="rect">
            <a:avLst/>
          </a:prstGeom>
        </p:spPr>
        <p:txBody>
          <a:bodyPr wrap="square">
            <a:spAutoFit/>
          </a:bodyPr>
          <a:lstStyle/>
          <a:p>
            <a:pPr marL="285750" indent="-285750">
              <a:buFont typeface="Wingdings" panose="05000000000000000000" pitchFamily="2" charset="2"/>
              <a:buChar char="§"/>
            </a:pPr>
            <a:r>
              <a:rPr lang="en-CA" dirty="0" smtClean="0">
                <a:latin typeface="+mj-lt"/>
              </a:rPr>
              <a:t>A </a:t>
            </a:r>
            <a:r>
              <a:rPr lang="en-CA" dirty="0" err="1">
                <a:latin typeface="+mj-lt"/>
              </a:rPr>
              <a:t>GCworkplace</a:t>
            </a:r>
            <a:r>
              <a:rPr lang="en-CA" dirty="0">
                <a:latin typeface="+mj-lt"/>
              </a:rPr>
              <a:t> offers </a:t>
            </a:r>
            <a:r>
              <a:rPr lang="en-CA" b="1" dirty="0">
                <a:latin typeface="+mj-lt"/>
              </a:rPr>
              <a:t>MORE enclosed </a:t>
            </a:r>
            <a:r>
              <a:rPr lang="en-CA" b="1" dirty="0" err="1">
                <a:latin typeface="+mj-lt"/>
              </a:rPr>
              <a:t>workpoints</a:t>
            </a:r>
            <a:r>
              <a:rPr lang="en-CA" b="1" dirty="0">
                <a:latin typeface="+mj-lt"/>
              </a:rPr>
              <a:t> </a:t>
            </a:r>
            <a:r>
              <a:rPr lang="en-CA" dirty="0">
                <a:latin typeface="+mj-lt"/>
              </a:rPr>
              <a:t>than </a:t>
            </a:r>
            <a:r>
              <a:rPr lang="en-CA" dirty="0" smtClean="0">
                <a:latin typeface="+mj-lt"/>
              </a:rPr>
              <a:t>Workplace 2.0</a:t>
            </a:r>
            <a:r>
              <a:rPr lang="en-CA" dirty="0">
                <a:latin typeface="+mj-lt"/>
              </a:rPr>
              <a:t>. All </a:t>
            </a:r>
            <a:r>
              <a:rPr lang="en-CA" dirty="0" err="1">
                <a:latin typeface="+mj-lt"/>
              </a:rPr>
              <a:t>workpoints</a:t>
            </a:r>
            <a:r>
              <a:rPr lang="en-CA" dirty="0">
                <a:latin typeface="+mj-lt"/>
              </a:rPr>
              <a:t> are shared, so everyone has access to an office</a:t>
            </a:r>
            <a:r>
              <a:rPr lang="en-CA" dirty="0" smtClean="0">
                <a:latin typeface="+mj-lt"/>
              </a:rPr>
              <a:t>.</a:t>
            </a:r>
          </a:p>
          <a:p>
            <a:endParaRPr lang="en-CA" dirty="0" smtClean="0">
              <a:latin typeface="+mj-lt"/>
            </a:endParaRPr>
          </a:p>
          <a:p>
            <a:pPr marL="285750" indent="-285750">
              <a:buFont typeface="Wingdings" panose="05000000000000000000" pitchFamily="2" charset="2"/>
              <a:buChar char="§"/>
            </a:pPr>
            <a:r>
              <a:rPr lang="en-CA" dirty="0" smtClean="0">
                <a:latin typeface="+mj-lt"/>
              </a:rPr>
              <a:t>A </a:t>
            </a:r>
            <a:r>
              <a:rPr lang="en-CA" dirty="0" err="1" smtClean="0">
                <a:latin typeface="+mj-lt"/>
              </a:rPr>
              <a:t>GCworkplace</a:t>
            </a:r>
            <a:r>
              <a:rPr lang="en-CA" dirty="0" smtClean="0">
                <a:latin typeface="+mj-lt"/>
              </a:rPr>
              <a:t> provides </a:t>
            </a:r>
            <a:r>
              <a:rPr lang="en-CA" dirty="0">
                <a:latin typeface="+mj-lt"/>
              </a:rPr>
              <a:t>enclosed spaces such as </a:t>
            </a:r>
            <a:r>
              <a:rPr lang="en-CA" dirty="0" smtClean="0">
                <a:latin typeface="+mj-lt"/>
              </a:rPr>
              <a:t>focus rooms </a:t>
            </a:r>
            <a:r>
              <a:rPr lang="en-CA" dirty="0">
                <a:latin typeface="+mj-lt"/>
              </a:rPr>
              <a:t>and </a:t>
            </a:r>
            <a:r>
              <a:rPr lang="en-CA" dirty="0" err="1" smtClean="0">
                <a:latin typeface="+mj-lt"/>
              </a:rPr>
              <a:t>phonebooths</a:t>
            </a:r>
            <a:r>
              <a:rPr lang="en-CA" dirty="0" smtClean="0">
                <a:latin typeface="+mj-lt"/>
              </a:rPr>
              <a:t> </a:t>
            </a:r>
            <a:r>
              <a:rPr lang="en-CA" dirty="0">
                <a:latin typeface="+mj-lt"/>
              </a:rPr>
              <a:t>near </a:t>
            </a:r>
            <a:r>
              <a:rPr lang="en-CA" dirty="0" smtClean="0">
                <a:latin typeface="+mj-lt"/>
              </a:rPr>
              <a:t>a quiet zone </a:t>
            </a:r>
            <a:r>
              <a:rPr lang="en-CA" dirty="0">
                <a:latin typeface="+mj-lt"/>
              </a:rPr>
              <a:t>to encourage people to take phone calls away from open individual </a:t>
            </a:r>
            <a:r>
              <a:rPr lang="en-CA" dirty="0" err="1" smtClean="0">
                <a:latin typeface="+mj-lt"/>
              </a:rPr>
              <a:t>workpoints</a:t>
            </a:r>
            <a:r>
              <a:rPr lang="en-CA" dirty="0" smtClean="0">
                <a:latin typeface="+mj-lt"/>
              </a:rPr>
              <a:t>.</a:t>
            </a:r>
          </a:p>
          <a:p>
            <a:endParaRPr lang="en-CA" dirty="0" smtClean="0">
              <a:latin typeface="+mj-lt"/>
            </a:endParaRPr>
          </a:p>
          <a:p>
            <a:pPr marL="285750" indent="-285750">
              <a:buFont typeface="Wingdings" panose="05000000000000000000" pitchFamily="2" charset="2"/>
              <a:buChar char="§"/>
            </a:pPr>
            <a:r>
              <a:rPr lang="en-CA" dirty="0" smtClean="0">
                <a:latin typeface="+mj-lt"/>
              </a:rPr>
              <a:t>All employees need privacy. Privacy </a:t>
            </a:r>
            <a:r>
              <a:rPr lang="en-CA" dirty="0">
                <a:latin typeface="+mj-lt"/>
              </a:rPr>
              <a:t>is achieved by managing acoustics in open areas and providing ample open AND enclosed individual </a:t>
            </a:r>
            <a:r>
              <a:rPr lang="en-CA" dirty="0" err="1" smtClean="0">
                <a:latin typeface="+mj-lt"/>
              </a:rPr>
              <a:t>workpoints</a:t>
            </a:r>
            <a:r>
              <a:rPr lang="en-CA" dirty="0" smtClean="0">
                <a:latin typeface="+mj-lt"/>
              </a:rPr>
              <a:t>.</a:t>
            </a:r>
          </a:p>
          <a:p>
            <a:endParaRPr lang="en-CA" dirty="0" smtClean="0">
              <a:latin typeface="+mj-lt"/>
            </a:endParaRPr>
          </a:p>
          <a:p>
            <a:pPr marL="285750" indent="-285750">
              <a:buFont typeface="Wingdings" panose="05000000000000000000" pitchFamily="2" charset="2"/>
              <a:buChar char="§"/>
            </a:pPr>
            <a:r>
              <a:rPr lang="en-CA" dirty="0" smtClean="0">
                <a:latin typeface="+mj-lt"/>
              </a:rPr>
              <a:t>Individual </a:t>
            </a:r>
            <a:r>
              <a:rPr lang="en-CA" dirty="0">
                <a:latin typeface="+mj-lt"/>
              </a:rPr>
              <a:t>enclosed </a:t>
            </a:r>
            <a:r>
              <a:rPr lang="en-CA" dirty="0" err="1">
                <a:latin typeface="+mj-lt"/>
              </a:rPr>
              <a:t>workpoints</a:t>
            </a:r>
            <a:r>
              <a:rPr lang="en-CA" dirty="0">
                <a:latin typeface="+mj-lt"/>
              </a:rPr>
              <a:t> </a:t>
            </a:r>
            <a:r>
              <a:rPr lang="en-CA" dirty="0" smtClean="0">
                <a:latin typeface="+mj-lt"/>
              </a:rPr>
              <a:t>take </a:t>
            </a:r>
            <a:r>
              <a:rPr lang="en-CA" dirty="0">
                <a:latin typeface="+mj-lt"/>
              </a:rPr>
              <a:t>into account the number of </a:t>
            </a:r>
            <a:r>
              <a:rPr lang="en-CA" dirty="0" smtClean="0">
                <a:latin typeface="+mj-lt"/>
              </a:rPr>
              <a:t>employees who </a:t>
            </a:r>
            <a:r>
              <a:rPr lang="en-CA" dirty="0">
                <a:latin typeface="+mj-lt"/>
              </a:rPr>
              <a:t>regularly require an individual enclosed space to support their primary </a:t>
            </a:r>
            <a:r>
              <a:rPr lang="en-CA" dirty="0" smtClean="0">
                <a:latin typeface="+mj-lt"/>
              </a:rPr>
              <a:t>function and </a:t>
            </a:r>
            <a:r>
              <a:rPr lang="en-CA" dirty="0">
                <a:latin typeface="+mj-lt"/>
              </a:rPr>
              <a:t>with sufficient additional enclosed individual </a:t>
            </a:r>
            <a:r>
              <a:rPr lang="en-CA" dirty="0" err="1">
                <a:latin typeface="+mj-lt"/>
              </a:rPr>
              <a:t>workpoints</a:t>
            </a:r>
            <a:r>
              <a:rPr lang="en-CA" dirty="0">
                <a:latin typeface="+mj-lt"/>
              </a:rPr>
              <a:t> to support the intermittent needs for privacy and focus work of the entire </a:t>
            </a:r>
            <a:r>
              <a:rPr lang="en-CA" dirty="0" smtClean="0">
                <a:latin typeface="+mj-lt"/>
              </a:rPr>
              <a:t>population.</a:t>
            </a:r>
          </a:p>
          <a:p>
            <a:endParaRPr lang="en-CA" dirty="0" smtClean="0">
              <a:latin typeface="+mj-lt"/>
            </a:endParaRPr>
          </a:p>
          <a:p>
            <a:pPr marL="285750" indent="-285750">
              <a:buFont typeface="Wingdings" panose="05000000000000000000" pitchFamily="2" charset="2"/>
              <a:buChar char="§"/>
            </a:pPr>
            <a:r>
              <a:rPr lang="en-CA" dirty="0">
                <a:latin typeface="+mj-lt"/>
              </a:rPr>
              <a:t>Enclosed individual </a:t>
            </a:r>
            <a:r>
              <a:rPr lang="en-CA" dirty="0" err="1">
                <a:latin typeface="+mj-lt"/>
              </a:rPr>
              <a:t>workpoints</a:t>
            </a:r>
            <a:r>
              <a:rPr lang="en-CA" dirty="0">
                <a:latin typeface="+mj-lt"/>
              </a:rPr>
              <a:t> provide the greatest level of privacy, and are best suited for highly focused work or for work by </a:t>
            </a:r>
            <a:r>
              <a:rPr lang="en-CA" dirty="0" smtClean="0">
                <a:latin typeface="+mj-lt"/>
              </a:rPr>
              <a:t>individuals with </a:t>
            </a:r>
            <a:r>
              <a:rPr lang="en-CA" dirty="0">
                <a:latin typeface="+mj-lt"/>
              </a:rPr>
              <a:t>individual </a:t>
            </a:r>
            <a:r>
              <a:rPr lang="en-CA" dirty="0" smtClean="0">
                <a:latin typeface="+mj-lt"/>
              </a:rPr>
              <a:t>accommodations.</a:t>
            </a:r>
          </a:p>
          <a:p>
            <a:pPr marL="285750" indent="-285750">
              <a:buFont typeface="Wingdings" panose="05000000000000000000" pitchFamily="2" charset="2"/>
              <a:buChar char="§"/>
            </a:pPr>
            <a:endParaRPr lang="en-US" dirty="0" smtClean="0">
              <a:latin typeface="+mj-lt"/>
            </a:endParaRPr>
          </a:p>
          <a:p>
            <a:endParaRPr lang="fr-CA" dirty="0"/>
          </a:p>
        </p:txBody>
      </p:sp>
    </p:spTree>
    <p:extLst>
      <p:ext uri="{BB962C8B-B14F-4D97-AF65-F5344CB8AC3E}">
        <p14:creationId xmlns:p14="http://schemas.microsoft.com/office/powerpoint/2010/main" val="1191857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A </a:t>
            </a:r>
            <a:r>
              <a:rPr lang="en-CA" dirty="0" err="1" smtClean="0"/>
              <a:t>GCworkplace</a:t>
            </a:r>
            <a:r>
              <a:rPr lang="en-CA" dirty="0" smtClean="0"/>
              <a:t> design is focussed on collaboration</a:t>
            </a:r>
            <a:endParaRPr lang="en-CA" dirty="0"/>
          </a:p>
        </p:txBody>
      </p:sp>
      <p:pic>
        <p:nvPicPr>
          <p:cNvPr id="6" name="Picture 2" descr="Image result for check and x clipart"/>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9532" t="53282" r="12828" b="10405"/>
          <a:stretch/>
        </p:blipFill>
        <p:spPr bwMode="auto">
          <a:xfrm>
            <a:off x="9497091" y="700523"/>
            <a:ext cx="555300" cy="5357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8758" y="1617018"/>
            <a:ext cx="11006345" cy="3416320"/>
          </a:xfrm>
          <a:prstGeom prst="rect">
            <a:avLst/>
          </a:prstGeom>
        </p:spPr>
        <p:txBody>
          <a:bodyPr wrap="square">
            <a:spAutoFit/>
          </a:bodyPr>
          <a:lstStyle/>
          <a:p>
            <a:pPr marL="285750" indent="-285750">
              <a:buFont typeface="Wingdings" panose="05000000000000000000" pitchFamily="2" charset="2"/>
              <a:buChar char="§"/>
            </a:pPr>
            <a:r>
              <a:rPr lang="en-US" dirty="0" smtClean="0">
                <a:latin typeface="+mj-lt"/>
                <a:ea typeface="Calibri" panose="020F0502020204030204" pitchFamily="34" charset="0"/>
              </a:rPr>
              <a:t>It is recognized that federal organizations all work differently, which is why the </a:t>
            </a:r>
            <a:r>
              <a:rPr lang="en-US" dirty="0" err="1" smtClean="0">
                <a:latin typeface="+mj-lt"/>
                <a:ea typeface="Calibri" panose="020F0502020204030204" pitchFamily="34" charset="0"/>
              </a:rPr>
              <a:t>GCworkplace</a:t>
            </a:r>
            <a:r>
              <a:rPr lang="en-US" dirty="0" smtClean="0">
                <a:latin typeface="+mj-lt"/>
                <a:ea typeface="Calibri" panose="020F0502020204030204" pitchFamily="34" charset="0"/>
              </a:rPr>
              <a:t> design is not a one-size-fits-all concept. For this purpose, the </a:t>
            </a:r>
            <a:r>
              <a:rPr lang="en-US" dirty="0" err="1" smtClean="0">
                <a:latin typeface="+mj-lt"/>
                <a:ea typeface="Calibri" panose="020F0502020204030204" pitchFamily="34" charset="0"/>
              </a:rPr>
              <a:t>GCworkplace</a:t>
            </a:r>
            <a:r>
              <a:rPr lang="en-US" dirty="0" smtClean="0">
                <a:latin typeface="+mj-lt"/>
                <a:ea typeface="Calibri" panose="020F0502020204030204" pitchFamily="34" charset="0"/>
              </a:rPr>
              <a:t> design provides three </a:t>
            </a:r>
            <a:r>
              <a:rPr lang="en-US" dirty="0">
                <a:latin typeface="+mj-lt"/>
                <a:ea typeface="Calibri" panose="020F0502020204030204" pitchFamily="34" charset="0"/>
              </a:rPr>
              <a:t>activity </a:t>
            </a:r>
            <a:r>
              <a:rPr lang="en-US" dirty="0" smtClean="0">
                <a:latin typeface="+mj-lt"/>
                <a:ea typeface="Calibri" panose="020F0502020204030204" pitchFamily="34" charset="0"/>
              </a:rPr>
              <a:t>profiles: autonomous</a:t>
            </a:r>
            <a:r>
              <a:rPr lang="en-US" dirty="0">
                <a:latin typeface="+mj-lt"/>
                <a:ea typeface="Calibri" panose="020F0502020204030204" pitchFamily="34" charset="0"/>
              </a:rPr>
              <a:t>, </a:t>
            </a:r>
            <a:r>
              <a:rPr lang="en-US" dirty="0" smtClean="0">
                <a:latin typeface="+mj-lt"/>
                <a:ea typeface="Calibri" panose="020F0502020204030204" pitchFamily="34" charset="0"/>
              </a:rPr>
              <a:t>balanced </a:t>
            </a:r>
            <a:r>
              <a:rPr lang="en-US" dirty="0">
                <a:latin typeface="+mj-lt"/>
                <a:ea typeface="Calibri" panose="020F0502020204030204" pitchFamily="34" charset="0"/>
              </a:rPr>
              <a:t>and </a:t>
            </a:r>
            <a:r>
              <a:rPr lang="en-US" dirty="0" smtClean="0">
                <a:latin typeface="+mj-lt"/>
                <a:ea typeface="Calibri" panose="020F0502020204030204" pitchFamily="34" charset="0"/>
              </a:rPr>
              <a:t>interactive</a:t>
            </a:r>
            <a:r>
              <a:rPr lang="en-US" dirty="0">
                <a:latin typeface="+mj-lt"/>
                <a:ea typeface="Calibri" panose="020F0502020204030204" pitchFamily="34" charset="0"/>
              </a:rPr>
              <a:t>. The </a:t>
            </a:r>
            <a:r>
              <a:rPr lang="en-US" b="1" dirty="0">
                <a:latin typeface="+mj-lt"/>
                <a:ea typeface="Calibri" panose="020F0502020204030204" pitchFamily="34" charset="0"/>
              </a:rPr>
              <a:t>a</a:t>
            </a:r>
            <a:r>
              <a:rPr lang="en-US" b="1" dirty="0" smtClean="0">
                <a:latin typeface="+mj-lt"/>
                <a:ea typeface="Calibri" panose="020F0502020204030204" pitchFamily="34" charset="0"/>
              </a:rPr>
              <a:t>utonomous </a:t>
            </a:r>
            <a:r>
              <a:rPr lang="en-US" dirty="0">
                <a:latin typeface="+mj-lt"/>
                <a:ea typeface="Calibri" panose="020F0502020204030204" pitchFamily="34" charset="0"/>
              </a:rPr>
              <a:t>profile is designed for organizations who work primarily </a:t>
            </a:r>
            <a:r>
              <a:rPr lang="en-US" b="1" dirty="0" smtClean="0">
                <a:latin typeface="+mj-lt"/>
                <a:ea typeface="Calibri" panose="020F0502020204030204" pitchFamily="34" charset="0"/>
              </a:rPr>
              <a:t>independently </a:t>
            </a:r>
            <a:r>
              <a:rPr lang="en-US" dirty="0" smtClean="0">
                <a:latin typeface="+mj-lt"/>
                <a:ea typeface="Calibri" panose="020F0502020204030204" pitchFamily="34" charset="0"/>
              </a:rPr>
              <a:t>and have lower levels of collaboration. This profile would offer a high ratio of individual </a:t>
            </a:r>
            <a:r>
              <a:rPr lang="en-US" dirty="0" err="1" smtClean="0">
                <a:latin typeface="+mj-lt"/>
                <a:ea typeface="Calibri" panose="020F0502020204030204" pitchFamily="34" charset="0"/>
              </a:rPr>
              <a:t>workpoints</a:t>
            </a:r>
            <a:r>
              <a:rPr lang="en-US" dirty="0" smtClean="0">
                <a:latin typeface="+mj-lt"/>
                <a:ea typeface="Calibri" panose="020F0502020204030204" pitchFamily="34" charset="0"/>
              </a:rPr>
              <a:t> such as focus rooms and workstations, and a lower ratio of collaborative </a:t>
            </a:r>
            <a:r>
              <a:rPr lang="en-US" dirty="0" err="1" smtClean="0">
                <a:latin typeface="+mj-lt"/>
                <a:ea typeface="Calibri" panose="020F0502020204030204" pitchFamily="34" charset="0"/>
              </a:rPr>
              <a:t>workpoints</a:t>
            </a:r>
            <a:r>
              <a:rPr lang="en-US" dirty="0" smtClean="0">
                <a:latin typeface="+mj-lt"/>
                <a:ea typeface="Calibri" panose="020F0502020204030204" pitchFamily="34" charset="0"/>
              </a:rPr>
              <a:t> such as teaming areas and meeting rooms.</a:t>
            </a:r>
          </a:p>
          <a:p>
            <a:endParaRPr lang="en-US" b="1" dirty="0">
              <a:latin typeface="+mj-lt"/>
              <a:ea typeface="Calibri" panose="020F0502020204030204" pitchFamily="34" charset="0"/>
            </a:endParaRPr>
          </a:p>
          <a:p>
            <a:pPr marL="285750" indent="-285750">
              <a:buFont typeface="Wingdings" panose="05000000000000000000" pitchFamily="2" charset="2"/>
              <a:buChar char="§"/>
            </a:pPr>
            <a:r>
              <a:rPr lang="en-CA" dirty="0" smtClean="0">
                <a:latin typeface="+mj-lt"/>
              </a:rPr>
              <a:t>The </a:t>
            </a:r>
            <a:r>
              <a:rPr lang="en-CA" dirty="0" err="1" smtClean="0">
                <a:latin typeface="+mj-lt"/>
              </a:rPr>
              <a:t>GCworkplace</a:t>
            </a:r>
            <a:r>
              <a:rPr lang="en-CA" dirty="0" smtClean="0">
                <a:latin typeface="+mj-lt"/>
              </a:rPr>
              <a:t> design includes </a:t>
            </a:r>
            <a:r>
              <a:rPr lang="en-CA" b="1" dirty="0" smtClean="0">
                <a:latin typeface="+mj-lt"/>
              </a:rPr>
              <a:t>three</a:t>
            </a:r>
            <a:r>
              <a:rPr lang="en-CA" dirty="0" smtClean="0">
                <a:latin typeface="+mj-lt"/>
              </a:rPr>
              <a:t> </a:t>
            </a:r>
            <a:r>
              <a:rPr lang="en-CA" b="1" dirty="0">
                <a:latin typeface="+mj-lt"/>
              </a:rPr>
              <a:t>f</a:t>
            </a:r>
            <a:r>
              <a:rPr lang="en-CA" b="1" dirty="0" smtClean="0">
                <a:latin typeface="+mj-lt"/>
              </a:rPr>
              <a:t>unctional zones: </a:t>
            </a:r>
            <a:r>
              <a:rPr lang="en-CA" b="1" dirty="0">
                <a:latin typeface="+mj-lt"/>
              </a:rPr>
              <a:t>q</a:t>
            </a:r>
            <a:r>
              <a:rPr lang="en-CA" b="1" dirty="0" smtClean="0">
                <a:latin typeface="+mj-lt"/>
              </a:rPr>
              <a:t>uiet, transitional and interactive</a:t>
            </a:r>
            <a:r>
              <a:rPr lang="en-CA" dirty="0" smtClean="0">
                <a:latin typeface="+mj-lt"/>
              </a:rPr>
              <a:t>.</a:t>
            </a:r>
            <a:r>
              <a:rPr lang="en-CA" b="1" dirty="0" smtClean="0">
                <a:latin typeface="+mj-lt"/>
              </a:rPr>
              <a:t> </a:t>
            </a:r>
            <a:r>
              <a:rPr lang="en-CA" dirty="0" smtClean="0">
                <a:latin typeface="+mj-lt"/>
              </a:rPr>
              <a:t>The quiet zone is designed to support individual, focus work and the interactive zone promotes collaboration. With the autonomous profile, the quiet zone is typically the most prevalent area in the workplace.</a:t>
            </a:r>
            <a:endParaRPr lang="en-CA" b="1" dirty="0" smtClean="0">
              <a:latin typeface="+mj-lt"/>
            </a:endParaRPr>
          </a:p>
          <a:p>
            <a:endParaRPr lang="en-CA" b="1" dirty="0" smtClean="0">
              <a:latin typeface="+mj-lt"/>
            </a:endParaRPr>
          </a:p>
          <a:p>
            <a:pPr marL="285750" indent="-285750">
              <a:buFont typeface="Wingdings" panose="05000000000000000000" pitchFamily="2" charset="2"/>
              <a:buChar char="§"/>
            </a:pPr>
            <a:endParaRPr lang="en-US" dirty="0" smtClean="0">
              <a:latin typeface="+mj-lt"/>
            </a:endParaRPr>
          </a:p>
          <a:p>
            <a:endParaRPr lang="fr-CA" dirty="0"/>
          </a:p>
        </p:txBody>
      </p:sp>
    </p:spTree>
    <p:extLst>
      <p:ext uri="{BB962C8B-B14F-4D97-AF65-F5344CB8AC3E}">
        <p14:creationId xmlns:p14="http://schemas.microsoft.com/office/powerpoint/2010/main" val="318216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13"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ext Placeholder 5"/>
          <p:cNvSpPr>
            <a:spLocks noGrp="1"/>
          </p:cNvSpPr>
          <p:nvPr>
            <p:ph type="body" sz="quarter" idx="16"/>
          </p:nvPr>
        </p:nvSpPr>
        <p:spPr>
          <a:xfrm>
            <a:off x="576778" y="3178423"/>
            <a:ext cx="8478732" cy="1621662"/>
          </a:xfrm>
        </p:spPr>
        <p:txBody>
          <a:bodyPr>
            <a:noAutofit/>
          </a:bodyPr>
          <a:lstStyle/>
          <a:p>
            <a:pPr>
              <a:lnSpc>
                <a:spcPct val="100000"/>
              </a:lnSpc>
            </a:pPr>
            <a:r>
              <a:rPr lang="en-US" sz="6000" dirty="0" smtClean="0">
                <a:solidFill>
                  <a:srgbClr val="A8CF76"/>
                </a:solidFill>
              </a:rPr>
              <a:t>Concerns</a:t>
            </a:r>
            <a:endParaRPr lang="en-US" sz="6000" dirty="0">
              <a:solidFill>
                <a:srgbClr val="A8CF76"/>
              </a:solidFill>
            </a:endParaRPr>
          </a:p>
        </p:txBody>
      </p:sp>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68133" t="9742"/>
          <a:stretch/>
        </p:blipFill>
        <p:spPr>
          <a:xfrm>
            <a:off x="8986684" y="865239"/>
            <a:ext cx="3205316" cy="5992761"/>
          </a:xfrm>
          <a:prstGeom prst="rect">
            <a:avLst/>
          </a:prstGeom>
        </p:spPr>
      </p:pic>
    </p:spTree>
    <p:extLst>
      <p:ext uri="{BB962C8B-B14F-4D97-AF65-F5344CB8AC3E}">
        <p14:creationId xmlns:p14="http://schemas.microsoft.com/office/powerpoint/2010/main" val="2937587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759" y="590101"/>
            <a:ext cx="11006345" cy="835027"/>
          </a:xfrm>
        </p:spPr>
        <p:txBody>
          <a:bodyPr>
            <a:normAutofit/>
          </a:bodyPr>
          <a:lstStyle/>
          <a:p>
            <a:r>
              <a:rPr lang="en-CA" dirty="0"/>
              <a:t>Executives need </a:t>
            </a:r>
            <a:r>
              <a:rPr lang="en-CA" dirty="0" smtClean="0"/>
              <a:t>an enclosed office</a:t>
            </a:r>
            <a:endParaRPr lang="en-CA" dirty="0"/>
          </a:p>
        </p:txBody>
      </p:sp>
      <p:sp>
        <p:nvSpPr>
          <p:cNvPr id="10" name="Rectangle 9"/>
          <p:cNvSpPr/>
          <p:nvPr/>
        </p:nvSpPr>
        <p:spPr>
          <a:xfrm>
            <a:off x="433345" y="1429545"/>
            <a:ext cx="11340640" cy="5078313"/>
          </a:xfrm>
          <a:prstGeom prst="rect">
            <a:avLst/>
          </a:prstGeom>
        </p:spPr>
        <p:txBody>
          <a:bodyPr wrap="square">
            <a:spAutoFit/>
          </a:bodyPr>
          <a:lstStyle/>
          <a:p>
            <a:pPr marL="285750" indent="-285750">
              <a:buFont typeface="Wingdings" panose="05000000000000000000" pitchFamily="2" charset="2"/>
              <a:buChar char="§"/>
            </a:pPr>
            <a:r>
              <a:rPr lang="en-US" dirty="0" smtClean="0">
                <a:latin typeface="+mj-lt"/>
                <a:ea typeface="Calibri" panose="020F0502020204030204" pitchFamily="34" charset="0"/>
              </a:rPr>
              <a:t>Enclosed offices or what we now call </a:t>
            </a:r>
            <a:r>
              <a:rPr lang="en-US" b="1" dirty="0">
                <a:latin typeface="+mj-lt"/>
                <a:ea typeface="Calibri" panose="020F0502020204030204" pitchFamily="34" charset="0"/>
              </a:rPr>
              <a:t>f</a:t>
            </a:r>
            <a:r>
              <a:rPr lang="en-US" b="1" dirty="0" smtClean="0">
                <a:latin typeface="+mj-lt"/>
                <a:ea typeface="Calibri" panose="020F0502020204030204" pitchFamily="34" charset="0"/>
              </a:rPr>
              <a:t>ocus </a:t>
            </a:r>
            <a:r>
              <a:rPr lang="en-US" b="1" dirty="0">
                <a:latin typeface="+mj-lt"/>
                <a:ea typeface="Calibri" panose="020F0502020204030204" pitchFamily="34" charset="0"/>
              </a:rPr>
              <a:t>r</a:t>
            </a:r>
            <a:r>
              <a:rPr lang="en-US" b="1" dirty="0" smtClean="0">
                <a:latin typeface="+mj-lt"/>
                <a:ea typeface="Calibri" panose="020F0502020204030204" pitchFamily="34" charset="0"/>
              </a:rPr>
              <a:t>ooms </a:t>
            </a:r>
            <a:r>
              <a:rPr lang="en-US" dirty="0" smtClean="0">
                <a:latin typeface="+mj-lt"/>
                <a:ea typeface="Calibri" panose="020F0502020204030204" pitchFamily="34" charset="0"/>
              </a:rPr>
              <a:t>are provided in </a:t>
            </a:r>
            <a:r>
              <a:rPr lang="en-US" dirty="0" err="1" smtClean="0">
                <a:latin typeface="+mj-lt"/>
                <a:ea typeface="Calibri" panose="020F0502020204030204" pitchFamily="34" charset="0"/>
              </a:rPr>
              <a:t>GCworkplace</a:t>
            </a:r>
            <a:r>
              <a:rPr lang="en-US" dirty="0" smtClean="0">
                <a:latin typeface="+mj-lt"/>
                <a:ea typeface="Calibri" panose="020F0502020204030204" pitchFamily="34" charset="0"/>
              </a:rPr>
              <a:t>. These rooms can be built for acoustic and visual privacy if needed.</a:t>
            </a:r>
          </a:p>
          <a:p>
            <a:endParaRPr lang="en-US" dirty="0" smtClean="0">
              <a:latin typeface="+mj-lt"/>
              <a:ea typeface="Calibri" panose="020F0502020204030204" pitchFamily="34" charset="0"/>
            </a:endParaRPr>
          </a:p>
          <a:p>
            <a:pPr marL="285750" indent="-285750">
              <a:buFont typeface="Wingdings" panose="05000000000000000000" pitchFamily="2" charset="2"/>
              <a:buChar char="§"/>
            </a:pPr>
            <a:r>
              <a:rPr lang="en-US" dirty="0" smtClean="0">
                <a:latin typeface="+mj-lt"/>
                <a:ea typeface="Calibri" panose="020F0502020204030204" pitchFamily="34" charset="0"/>
              </a:rPr>
              <a:t>Having </a:t>
            </a:r>
            <a:r>
              <a:rPr lang="en-US" dirty="0">
                <a:latin typeface="+mj-lt"/>
                <a:ea typeface="Calibri" panose="020F0502020204030204" pitchFamily="34" charset="0"/>
              </a:rPr>
              <a:t>shared </a:t>
            </a:r>
            <a:r>
              <a:rPr lang="en-US" dirty="0" smtClean="0">
                <a:latin typeface="+mj-lt"/>
                <a:ea typeface="Calibri" panose="020F0502020204030204" pitchFamily="34" charset="0"/>
              </a:rPr>
              <a:t>focus rooms </a:t>
            </a:r>
            <a:r>
              <a:rPr lang="en-US" dirty="0">
                <a:latin typeface="+mj-lt"/>
                <a:ea typeface="Calibri" panose="020F0502020204030204" pitchFamily="34" charset="0"/>
              </a:rPr>
              <a:t>ensures </a:t>
            </a:r>
            <a:r>
              <a:rPr lang="en-US" b="1" dirty="0">
                <a:latin typeface="+mj-lt"/>
                <a:ea typeface="Calibri" panose="020F0502020204030204" pitchFamily="34" charset="0"/>
              </a:rPr>
              <a:t>EVERYONE </a:t>
            </a:r>
            <a:r>
              <a:rPr lang="en-US" dirty="0">
                <a:latin typeface="+mj-lt"/>
                <a:ea typeface="Calibri" panose="020F0502020204030204" pitchFamily="34" charset="0"/>
              </a:rPr>
              <a:t>has access to private space when they need it, regardless of rank or </a:t>
            </a:r>
            <a:r>
              <a:rPr lang="en-US" dirty="0" smtClean="0">
                <a:latin typeface="+mj-lt"/>
                <a:ea typeface="Calibri" panose="020F0502020204030204" pitchFamily="34" charset="0"/>
              </a:rPr>
              <a:t>title.</a:t>
            </a:r>
          </a:p>
          <a:p>
            <a:endParaRPr lang="en-US" dirty="0">
              <a:latin typeface="+mj-lt"/>
              <a:ea typeface="Calibri" panose="020F0502020204030204" pitchFamily="34" charset="0"/>
            </a:endParaRPr>
          </a:p>
          <a:p>
            <a:pPr marL="285750" indent="-285750">
              <a:buFont typeface="Wingdings" panose="05000000000000000000" pitchFamily="2" charset="2"/>
              <a:buChar char="§"/>
            </a:pPr>
            <a:r>
              <a:rPr lang="en-US" dirty="0">
                <a:latin typeface="+mj-lt"/>
                <a:ea typeface="Calibri" panose="020F0502020204030204" pitchFamily="34" charset="0"/>
              </a:rPr>
              <a:t>Focus </a:t>
            </a:r>
            <a:r>
              <a:rPr lang="en-US" dirty="0" smtClean="0">
                <a:latin typeface="+mj-lt"/>
                <a:ea typeface="Calibri" panose="020F0502020204030204" pitchFamily="34" charset="0"/>
              </a:rPr>
              <a:t>rooms </a:t>
            </a:r>
            <a:r>
              <a:rPr lang="en-US" dirty="0">
                <a:latin typeface="+mj-lt"/>
                <a:ea typeface="Calibri" panose="020F0502020204030204" pitchFamily="34" charset="0"/>
              </a:rPr>
              <a:t>can be </a:t>
            </a:r>
            <a:r>
              <a:rPr lang="en-US" b="1" dirty="0">
                <a:latin typeface="+mj-lt"/>
                <a:ea typeface="Calibri" panose="020F0502020204030204" pitchFamily="34" charset="0"/>
              </a:rPr>
              <a:t>designed to suit the activities </a:t>
            </a:r>
            <a:r>
              <a:rPr lang="en-US" dirty="0">
                <a:latin typeface="+mj-lt"/>
                <a:ea typeface="Calibri" panose="020F0502020204030204" pitchFamily="34" charset="0"/>
              </a:rPr>
              <a:t>they will </a:t>
            </a:r>
            <a:r>
              <a:rPr lang="en-US" dirty="0" smtClean="0">
                <a:latin typeface="+mj-lt"/>
                <a:ea typeface="Calibri" panose="020F0502020204030204" pitchFamily="34" charset="0"/>
              </a:rPr>
              <a:t>support―perhaps </a:t>
            </a:r>
            <a:r>
              <a:rPr lang="en-US" dirty="0">
                <a:latin typeface="+mj-lt"/>
                <a:ea typeface="Calibri" panose="020F0502020204030204" pitchFamily="34" charset="0"/>
              </a:rPr>
              <a:t>a larger layout space is required? Or a specific configuration would be beneficial? </a:t>
            </a:r>
            <a:endParaRPr lang="en-US" dirty="0" smtClean="0">
              <a:latin typeface="+mj-lt"/>
              <a:ea typeface="Calibri" panose="020F0502020204030204" pitchFamily="34" charset="0"/>
            </a:endParaRPr>
          </a:p>
          <a:p>
            <a:endParaRPr lang="en-US" dirty="0" smtClean="0">
              <a:latin typeface="+mj-lt"/>
              <a:ea typeface="Calibri" panose="020F0502020204030204" pitchFamily="34" charset="0"/>
            </a:endParaRPr>
          </a:p>
          <a:p>
            <a:pPr marL="285750" indent="-285750">
              <a:buFont typeface="Wingdings" panose="05000000000000000000" pitchFamily="2" charset="2"/>
              <a:buChar char="§"/>
            </a:pPr>
            <a:r>
              <a:rPr lang="en-CA" dirty="0">
                <a:latin typeface="+mj-lt"/>
              </a:rPr>
              <a:t>Since the administrative </a:t>
            </a:r>
            <a:r>
              <a:rPr lang="en-CA" dirty="0" smtClean="0">
                <a:latin typeface="+mj-lt"/>
              </a:rPr>
              <a:t>staff works </a:t>
            </a:r>
            <a:r>
              <a:rPr lang="en-CA" dirty="0">
                <a:latin typeface="+mj-lt"/>
              </a:rPr>
              <a:t>in parallel with the executive, there is a misconception that they must </a:t>
            </a:r>
            <a:r>
              <a:rPr lang="en-CA" dirty="0" smtClean="0">
                <a:latin typeface="+mj-lt"/>
              </a:rPr>
              <a:t>have </a:t>
            </a:r>
            <a:r>
              <a:rPr lang="en-CA" dirty="0">
                <a:latin typeface="+mj-lt"/>
              </a:rPr>
              <a:t>assigned </a:t>
            </a:r>
            <a:r>
              <a:rPr lang="en-CA" dirty="0" smtClean="0">
                <a:latin typeface="+mj-lt"/>
              </a:rPr>
              <a:t>workspaces. </a:t>
            </a:r>
            <a:r>
              <a:rPr lang="en-CA" dirty="0">
                <a:latin typeface="+mj-lt"/>
              </a:rPr>
              <a:t>In fact, because of the nature of their work, an executive spends most of the time outside of the office, being in a meeting, visiting other workplaces, or traveling for business. </a:t>
            </a:r>
            <a:r>
              <a:rPr lang="en-CA" dirty="0" smtClean="0">
                <a:latin typeface="+mj-lt"/>
              </a:rPr>
              <a:t>This unutilized </a:t>
            </a:r>
            <a:r>
              <a:rPr lang="en-CA" dirty="0">
                <a:latin typeface="+mj-lt"/>
              </a:rPr>
              <a:t>space </a:t>
            </a:r>
            <a:r>
              <a:rPr lang="en-CA" dirty="0" smtClean="0">
                <a:latin typeface="+mj-lt"/>
              </a:rPr>
              <a:t>results </a:t>
            </a:r>
            <a:r>
              <a:rPr lang="en-CA" dirty="0">
                <a:latin typeface="+mj-lt"/>
              </a:rPr>
              <a:t>in a loss of space since other employees could benefit from this enclosed office, as well as the workstation that would be unoccupied by its administrative </a:t>
            </a:r>
            <a:r>
              <a:rPr lang="en-CA" dirty="0" smtClean="0">
                <a:latin typeface="+mj-lt"/>
              </a:rPr>
              <a:t>staff. </a:t>
            </a:r>
            <a:r>
              <a:rPr lang="en-CA" dirty="0">
                <a:latin typeface="+mj-lt"/>
              </a:rPr>
              <a:t>In addition, the executives and their administrative </a:t>
            </a:r>
            <a:r>
              <a:rPr lang="en-CA" dirty="0" smtClean="0">
                <a:latin typeface="+mj-lt"/>
              </a:rPr>
              <a:t>staff should </a:t>
            </a:r>
            <a:r>
              <a:rPr lang="en-CA" dirty="0">
                <a:latin typeface="+mj-lt"/>
              </a:rPr>
              <a:t>also be able to benefit from this new way of working, like every other public servant. Largely because of their mobility, they are the first to benefit from having the possibility to work remotely by using the right tools such as electronic document management and virtual meetings.</a:t>
            </a:r>
          </a:p>
          <a:p>
            <a:pPr marL="285750" indent="-285750">
              <a:buFont typeface="Wingdings" panose="05000000000000000000" pitchFamily="2" charset="2"/>
              <a:buChar char="§"/>
            </a:pPr>
            <a:endParaRPr lang="en-CA" dirty="0">
              <a:ea typeface="Calibri" panose="020F0502020204030204" pitchFamily="34" charset="0"/>
            </a:endParaRPr>
          </a:p>
        </p:txBody>
      </p:sp>
    </p:spTree>
    <p:extLst>
      <p:ext uri="{BB962C8B-B14F-4D97-AF65-F5344CB8AC3E}">
        <p14:creationId xmlns:p14="http://schemas.microsoft.com/office/powerpoint/2010/main" val="6381546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83323" y="569731"/>
            <a:ext cx="11006345" cy="8350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dirty="0" smtClean="0"/>
              <a:t>Heavy </a:t>
            </a:r>
            <a:r>
              <a:rPr lang="fr-CA" dirty="0" err="1"/>
              <a:t>r</a:t>
            </a:r>
            <a:r>
              <a:rPr lang="fr-CA" dirty="0" err="1" smtClean="0"/>
              <a:t>eliance</a:t>
            </a:r>
            <a:r>
              <a:rPr lang="fr-CA" dirty="0" smtClean="0"/>
              <a:t> on </a:t>
            </a:r>
            <a:r>
              <a:rPr lang="fr-CA" dirty="0" err="1" smtClean="0"/>
              <a:t>paper</a:t>
            </a:r>
            <a:r>
              <a:rPr lang="fr-CA" dirty="0" smtClean="0"/>
              <a:t> </a:t>
            </a:r>
            <a:r>
              <a:rPr lang="fr-CA" dirty="0"/>
              <a:t>f</a:t>
            </a:r>
            <a:r>
              <a:rPr lang="fr-CA" dirty="0" smtClean="0"/>
              <a:t>iles</a:t>
            </a:r>
            <a:endParaRPr lang="en-CA" dirty="0"/>
          </a:p>
        </p:txBody>
      </p:sp>
      <p:sp>
        <p:nvSpPr>
          <p:cNvPr id="19" name="Rectangle 18"/>
          <p:cNvSpPr/>
          <p:nvPr/>
        </p:nvSpPr>
        <p:spPr>
          <a:xfrm>
            <a:off x="583323" y="1580278"/>
            <a:ext cx="11425797" cy="2308324"/>
          </a:xfrm>
          <a:prstGeom prst="rect">
            <a:avLst/>
          </a:prstGeom>
        </p:spPr>
        <p:txBody>
          <a:bodyPr wrap="square">
            <a:spAutoFit/>
          </a:bodyPr>
          <a:lstStyle/>
          <a:p>
            <a:pPr marL="285750" indent="-285750">
              <a:buFont typeface="Wingdings" panose="05000000000000000000" pitchFamily="2" charset="2"/>
              <a:buChar char="§"/>
            </a:pPr>
            <a:r>
              <a:rPr lang="fr-CA" dirty="0" err="1" smtClean="0">
                <a:latin typeface="+mj-lt"/>
              </a:rPr>
              <a:t>Filing</a:t>
            </a:r>
            <a:r>
              <a:rPr lang="fr-CA" dirty="0" smtClean="0">
                <a:latin typeface="+mj-lt"/>
              </a:rPr>
              <a:t> </a:t>
            </a:r>
            <a:r>
              <a:rPr lang="fr-CA" dirty="0" err="1" smtClean="0">
                <a:latin typeface="+mj-lt"/>
              </a:rPr>
              <a:t>is</a:t>
            </a:r>
            <a:r>
              <a:rPr lang="fr-CA" dirty="0" smtClean="0">
                <a:latin typeface="+mj-lt"/>
              </a:rPr>
              <a:t> </a:t>
            </a:r>
            <a:r>
              <a:rPr lang="fr-CA" dirty="0" err="1" smtClean="0">
                <a:latin typeface="+mj-lt"/>
              </a:rPr>
              <a:t>still</a:t>
            </a:r>
            <a:r>
              <a:rPr lang="fr-CA" dirty="0" smtClean="0">
                <a:latin typeface="+mj-lt"/>
              </a:rPr>
              <a:t> </a:t>
            </a:r>
            <a:r>
              <a:rPr lang="fr-CA" dirty="0" err="1" smtClean="0">
                <a:latin typeface="+mj-lt"/>
              </a:rPr>
              <a:t>permitted</a:t>
            </a:r>
            <a:r>
              <a:rPr lang="fr-CA" dirty="0" smtClean="0">
                <a:latin typeface="+mj-lt"/>
              </a:rPr>
              <a:t> and </a:t>
            </a:r>
            <a:r>
              <a:rPr lang="fr-CA" dirty="0" err="1" smtClean="0">
                <a:latin typeface="+mj-lt"/>
              </a:rPr>
              <a:t>available</a:t>
            </a:r>
            <a:r>
              <a:rPr lang="fr-CA" dirty="0" smtClean="0">
                <a:latin typeface="+mj-lt"/>
              </a:rPr>
              <a:t> in </a:t>
            </a:r>
            <a:r>
              <a:rPr lang="fr-CA" dirty="0" err="1" smtClean="0">
                <a:latin typeface="+mj-lt"/>
              </a:rPr>
              <a:t>GCworkplace</a:t>
            </a:r>
            <a:r>
              <a:rPr lang="fr-CA" dirty="0" smtClean="0">
                <a:latin typeface="+mj-lt"/>
              </a:rPr>
              <a:t>; </a:t>
            </a:r>
            <a:r>
              <a:rPr lang="fr-CA" dirty="0" err="1" smtClean="0">
                <a:latin typeface="+mj-lt"/>
              </a:rPr>
              <a:t>there</a:t>
            </a:r>
            <a:r>
              <a:rPr lang="fr-CA" dirty="0" smtClean="0">
                <a:latin typeface="+mj-lt"/>
              </a:rPr>
              <a:t> are no restrictions to </a:t>
            </a:r>
            <a:r>
              <a:rPr lang="fr-CA" dirty="0" err="1" smtClean="0">
                <a:latin typeface="+mj-lt"/>
              </a:rPr>
              <a:t>filing</a:t>
            </a:r>
            <a:r>
              <a:rPr lang="fr-CA" dirty="0" smtClean="0">
                <a:latin typeface="+mj-lt"/>
              </a:rPr>
              <a:t> </a:t>
            </a:r>
            <a:r>
              <a:rPr lang="fr-CA" dirty="0" err="1" smtClean="0">
                <a:latin typeface="+mj-lt"/>
              </a:rPr>
              <a:t>capacities</a:t>
            </a:r>
            <a:r>
              <a:rPr lang="fr-CA" dirty="0" smtClean="0">
                <a:latin typeface="+mj-lt"/>
              </a:rPr>
              <a:t>.</a:t>
            </a:r>
          </a:p>
          <a:p>
            <a:endParaRPr lang="fr-CA" dirty="0" smtClean="0">
              <a:latin typeface="+mj-lt"/>
            </a:endParaRPr>
          </a:p>
          <a:p>
            <a:pPr marL="285750" indent="-285750">
              <a:buFont typeface="Wingdings" panose="05000000000000000000" pitchFamily="2" charset="2"/>
              <a:buChar char="§"/>
            </a:pPr>
            <a:r>
              <a:rPr lang="en-CA" dirty="0">
                <a:latin typeface="+mj-lt"/>
              </a:rPr>
              <a:t>Clean desk procedures are at the discretion of the organization and should reflect the requirements of </a:t>
            </a:r>
            <a:r>
              <a:rPr lang="en-CA" dirty="0" smtClean="0">
                <a:latin typeface="+mj-lt"/>
              </a:rPr>
              <a:t>employees, </a:t>
            </a:r>
            <a:r>
              <a:rPr lang="en-CA" dirty="0">
                <a:latin typeface="+mj-lt"/>
              </a:rPr>
              <a:t>and the work they perform. </a:t>
            </a:r>
            <a:r>
              <a:rPr lang="en-CA" dirty="0" smtClean="0">
                <a:latin typeface="+mj-lt"/>
              </a:rPr>
              <a:t>Therefore, </a:t>
            </a:r>
            <a:r>
              <a:rPr lang="en-CA" dirty="0">
                <a:latin typeface="+mj-lt"/>
              </a:rPr>
              <a:t>the need to clear a workspace at the end of the day is not always required. </a:t>
            </a:r>
            <a:r>
              <a:rPr lang="en-CA" dirty="0" smtClean="0">
                <a:latin typeface="+mj-lt"/>
              </a:rPr>
              <a:t>Organizations </a:t>
            </a:r>
            <a:r>
              <a:rPr lang="en-CA" dirty="0">
                <a:latin typeface="+mj-lt"/>
              </a:rPr>
              <a:t>establish these protocols to align with their business requirements. </a:t>
            </a:r>
            <a:endParaRPr lang="en-CA" dirty="0" smtClean="0">
              <a:latin typeface="+mj-lt"/>
            </a:endParaRPr>
          </a:p>
          <a:p>
            <a:endParaRPr lang="en-CA" dirty="0">
              <a:latin typeface="+mj-lt"/>
            </a:endParaRPr>
          </a:p>
          <a:p>
            <a:pPr marL="285750" indent="-285750">
              <a:buFont typeface="Wingdings" panose="05000000000000000000" pitchFamily="2" charset="2"/>
              <a:buChar char="§"/>
            </a:pPr>
            <a:r>
              <a:rPr lang="en-CA" dirty="0" err="1">
                <a:latin typeface="+mj-lt"/>
              </a:rPr>
              <a:t>Workpoints</a:t>
            </a:r>
            <a:r>
              <a:rPr lang="en-CA" dirty="0">
                <a:latin typeface="+mj-lt"/>
              </a:rPr>
              <a:t>, such as </a:t>
            </a:r>
            <a:r>
              <a:rPr lang="en-CA" dirty="0" smtClean="0">
                <a:latin typeface="+mj-lt"/>
              </a:rPr>
              <a:t>focus rooms</a:t>
            </a:r>
            <a:r>
              <a:rPr lang="en-CA" dirty="0">
                <a:latin typeface="+mj-lt"/>
              </a:rPr>
              <a:t>, can be made available to book for a period of time, whether it be an hour, a day or weeks. Files or equipment can remain in place during the entire reservation period</a:t>
            </a:r>
            <a:r>
              <a:rPr lang="en-CA" dirty="0" smtClean="0">
                <a:latin typeface="+mj-lt"/>
              </a:rPr>
              <a:t>.</a:t>
            </a:r>
            <a:endParaRPr lang="en-CA" dirty="0">
              <a:latin typeface="+mj-lt"/>
            </a:endParaRPr>
          </a:p>
        </p:txBody>
      </p:sp>
      <p:sp>
        <p:nvSpPr>
          <p:cNvPr id="4" name="Freeform 3" descr="Archive Icon"/>
          <p:cNvSpPr>
            <a:spLocks noEditPoints="1"/>
          </p:cNvSpPr>
          <p:nvPr/>
        </p:nvSpPr>
        <p:spPr bwMode="auto">
          <a:xfrm>
            <a:off x="3940798" y="4487142"/>
            <a:ext cx="1130826" cy="1043166"/>
          </a:xfrm>
          <a:custGeom>
            <a:avLst/>
            <a:gdLst>
              <a:gd name="T0" fmla="*/ 268 w 271"/>
              <a:gd name="T1" fmla="*/ 3 h 250"/>
              <a:gd name="T2" fmla="*/ 261 w 271"/>
              <a:gd name="T3" fmla="*/ 0 h 250"/>
              <a:gd name="T4" fmla="*/ 11 w 271"/>
              <a:gd name="T5" fmla="*/ 0 h 250"/>
              <a:gd name="T6" fmla="*/ 4 w 271"/>
              <a:gd name="T7" fmla="*/ 3 h 250"/>
              <a:gd name="T8" fmla="*/ 0 w 271"/>
              <a:gd name="T9" fmla="*/ 10 h 250"/>
              <a:gd name="T10" fmla="*/ 0 w 271"/>
              <a:gd name="T11" fmla="*/ 52 h 250"/>
              <a:gd name="T12" fmla="*/ 4 w 271"/>
              <a:gd name="T13" fmla="*/ 59 h 250"/>
              <a:gd name="T14" fmla="*/ 11 w 271"/>
              <a:gd name="T15" fmla="*/ 62 h 250"/>
              <a:gd name="T16" fmla="*/ 261 w 271"/>
              <a:gd name="T17" fmla="*/ 62 h 250"/>
              <a:gd name="T18" fmla="*/ 268 w 271"/>
              <a:gd name="T19" fmla="*/ 59 h 250"/>
              <a:gd name="T20" fmla="*/ 271 w 271"/>
              <a:gd name="T21" fmla="*/ 52 h 250"/>
              <a:gd name="T22" fmla="*/ 271 w 271"/>
              <a:gd name="T23" fmla="*/ 10 h 250"/>
              <a:gd name="T24" fmla="*/ 268 w 271"/>
              <a:gd name="T25" fmla="*/ 3 h 250"/>
              <a:gd name="T26" fmla="*/ 258 w 271"/>
              <a:gd name="T27" fmla="*/ 76 h 250"/>
              <a:gd name="T28" fmla="*/ 250 w 271"/>
              <a:gd name="T29" fmla="*/ 73 h 250"/>
              <a:gd name="T30" fmla="*/ 21 w 271"/>
              <a:gd name="T31" fmla="*/ 73 h 250"/>
              <a:gd name="T32" fmla="*/ 14 w 271"/>
              <a:gd name="T33" fmla="*/ 76 h 250"/>
              <a:gd name="T34" fmla="*/ 11 w 271"/>
              <a:gd name="T35" fmla="*/ 83 h 250"/>
              <a:gd name="T36" fmla="*/ 11 w 271"/>
              <a:gd name="T37" fmla="*/ 239 h 250"/>
              <a:gd name="T38" fmla="*/ 14 w 271"/>
              <a:gd name="T39" fmla="*/ 247 h 250"/>
              <a:gd name="T40" fmla="*/ 21 w 271"/>
              <a:gd name="T41" fmla="*/ 250 h 250"/>
              <a:gd name="T42" fmla="*/ 250 w 271"/>
              <a:gd name="T43" fmla="*/ 250 h 250"/>
              <a:gd name="T44" fmla="*/ 258 w 271"/>
              <a:gd name="T45" fmla="*/ 247 h 250"/>
              <a:gd name="T46" fmla="*/ 261 w 271"/>
              <a:gd name="T47" fmla="*/ 239 h 250"/>
              <a:gd name="T48" fmla="*/ 261 w 271"/>
              <a:gd name="T49" fmla="*/ 83 h 250"/>
              <a:gd name="T50" fmla="*/ 258 w 271"/>
              <a:gd name="T51" fmla="*/ 76 h 250"/>
              <a:gd name="T52" fmla="*/ 157 w 271"/>
              <a:gd name="T53" fmla="*/ 125 h 250"/>
              <a:gd name="T54" fmla="*/ 115 w 271"/>
              <a:gd name="T55" fmla="*/ 125 h 250"/>
              <a:gd name="T56" fmla="*/ 108 w 271"/>
              <a:gd name="T57" fmla="*/ 122 h 250"/>
              <a:gd name="T58" fmla="*/ 105 w 271"/>
              <a:gd name="T59" fmla="*/ 114 h 250"/>
              <a:gd name="T60" fmla="*/ 108 w 271"/>
              <a:gd name="T61" fmla="*/ 107 h 250"/>
              <a:gd name="T62" fmla="*/ 115 w 271"/>
              <a:gd name="T63" fmla="*/ 104 h 250"/>
              <a:gd name="T64" fmla="*/ 157 w 271"/>
              <a:gd name="T65" fmla="*/ 104 h 250"/>
              <a:gd name="T66" fmla="*/ 164 w 271"/>
              <a:gd name="T67" fmla="*/ 107 h 250"/>
              <a:gd name="T68" fmla="*/ 167 w 271"/>
              <a:gd name="T69" fmla="*/ 114 h 250"/>
              <a:gd name="T70" fmla="*/ 164 w 271"/>
              <a:gd name="T71" fmla="*/ 122 h 250"/>
              <a:gd name="T72" fmla="*/ 157 w 271"/>
              <a:gd name="T73" fmla="*/ 12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1" h="250">
                <a:moveTo>
                  <a:pt x="268" y="3"/>
                </a:moveTo>
                <a:cubicBezTo>
                  <a:pt x="266" y="1"/>
                  <a:pt x="264" y="0"/>
                  <a:pt x="261" y="0"/>
                </a:cubicBezTo>
                <a:cubicBezTo>
                  <a:pt x="11" y="0"/>
                  <a:pt x="11" y="0"/>
                  <a:pt x="11" y="0"/>
                </a:cubicBezTo>
                <a:cubicBezTo>
                  <a:pt x="8" y="0"/>
                  <a:pt x="6" y="1"/>
                  <a:pt x="4" y="3"/>
                </a:cubicBezTo>
                <a:cubicBezTo>
                  <a:pt x="2" y="5"/>
                  <a:pt x="0" y="8"/>
                  <a:pt x="0" y="10"/>
                </a:cubicBezTo>
                <a:cubicBezTo>
                  <a:pt x="0" y="52"/>
                  <a:pt x="0" y="52"/>
                  <a:pt x="0" y="52"/>
                </a:cubicBezTo>
                <a:cubicBezTo>
                  <a:pt x="0" y="55"/>
                  <a:pt x="2" y="57"/>
                  <a:pt x="4" y="59"/>
                </a:cubicBezTo>
                <a:cubicBezTo>
                  <a:pt x="6" y="61"/>
                  <a:pt x="8" y="62"/>
                  <a:pt x="11" y="62"/>
                </a:cubicBezTo>
                <a:cubicBezTo>
                  <a:pt x="261" y="62"/>
                  <a:pt x="261" y="62"/>
                  <a:pt x="261" y="62"/>
                </a:cubicBezTo>
                <a:cubicBezTo>
                  <a:pt x="264" y="62"/>
                  <a:pt x="266" y="61"/>
                  <a:pt x="268" y="59"/>
                </a:cubicBezTo>
                <a:cubicBezTo>
                  <a:pt x="270" y="57"/>
                  <a:pt x="271" y="55"/>
                  <a:pt x="271" y="52"/>
                </a:cubicBezTo>
                <a:cubicBezTo>
                  <a:pt x="271" y="10"/>
                  <a:pt x="271" y="10"/>
                  <a:pt x="271" y="10"/>
                </a:cubicBezTo>
                <a:cubicBezTo>
                  <a:pt x="271" y="8"/>
                  <a:pt x="270" y="5"/>
                  <a:pt x="268" y="3"/>
                </a:cubicBezTo>
                <a:close/>
                <a:moveTo>
                  <a:pt x="258" y="76"/>
                </a:moveTo>
                <a:cubicBezTo>
                  <a:pt x="256" y="74"/>
                  <a:pt x="253" y="73"/>
                  <a:pt x="250" y="73"/>
                </a:cubicBezTo>
                <a:cubicBezTo>
                  <a:pt x="21" y="73"/>
                  <a:pt x="21" y="73"/>
                  <a:pt x="21" y="73"/>
                </a:cubicBezTo>
                <a:cubicBezTo>
                  <a:pt x="18" y="73"/>
                  <a:pt x="16" y="74"/>
                  <a:pt x="14" y="76"/>
                </a:cubicBezTo>
                <a:cubicBezTo>
                  <a:pt x="12" y="78"/>
                  <a:pt x="11" y="80"/>
                  <a:pt x="11" y="83"/>
                </a:cubicBezTo>
                <a:cubicBezTo>
                  <a:pt x="11" y="239"/>
                  <a:pt x="11" y="239"/>
                  <a:pt x="11" y="239"/>
                </a:cubicBezTo>
                <a:cubicBezTo>
                  <a:pt x="11" y="242"/>
                  <a:pt x="12" y="245"/>
                  <a:pt x="14" y="247"/>
                </a:cubicBezTo>
                <a:cubicBezTo>
                  <a:pt x="16" y="249"/>
                  <a:pt x="18" y="250"/>
                  <a:pt x="21" y="250"/>
                </a:cubicBezTo>
                <a:cubicBezTo>
                  <a:pt x="250" y="250"/>
                  <a:pt x="250" y="250"/>
                  <a:pt x="250" y="250"/>
                </a:cubicBezTo>
                <a:cubicBezTo>
                  <a:pt x="253" y="250"/>
                  <a:pt x="256" y="249"/>
                  <a:pt x="258" y="247"/>
                </a:cubicBezTo>
                <a:cubicBezTo>
                  <a:pt x="260" y="245"/>
                  <a:pt x="261" y="242"/>
                  <a:pt x="261" y="239"/>
                </a:cubicBezTo>
                <a:cubicBezTo>
                  <a:pt x="261" y="83"/>
                  <a:pt x="261" y="83"/>
                  <a:pt x="261" y="83"/>
                </a:cubicBezTo>
                <a:cubicBezTo>
                  <a:pt x="261" y="80"/>
                  <a:pt x="260" y="78"/>
                  <a:pt x="258" y="76"/>
                </a:cubicBezTo>
                <a:close/>
                <a:moveTo>
                  <a:pt x="157" y="125"/>
                </a:moveTo>
                <a:cubicBezTo>
                  <a:pt x="115" y="125"/>
                  <a:pt x="115" y="125"/>
                  <a:pt x="115" y="125"/>
                </a:cubicBezTo>
                <a:cubicBezTo>
                  <a:pt x="112" y="125"/>
                  <a:pt x="110" y="124"/>
                  <a:pt x="108" y="122"/>
                </a:cubicBezTo>
                <a:cubicBezTo>
                  <a:pt x="106" y="120"/>
                  <a:pt x="105" y="117"/>
                  <a:pt x="105" y="114"/>
                </a:cubicBezTo>
                <a:cubicBezTo>
                  <a:pt x="105" y="112"/>
                  <a:pt x="106" y="109"/>
                  <a:pt x="108" y="107"/>
                </a:cubicBezTo>
                <a:cubicBezTo>
                  <a:pt x="110" y="105"/>
                  <a:pt x="112" y="104"/>
                  <a:pt x="115" y="104"/>
                </a:cubicBezTo>
                <a:cubicBezTo>
                  <a:pt x="157" y="104"/>
                  <a:pt x="157" y="104"/>
                  <a:pt x="157" y="104"/>
                </a:cubicBezTo>
                <a:cubicBezTo>
                  <a:pt x="159" y="104"/>
                  <a:pt x="162" y="105"/>
                  <a:pt x="164" y="107"/>
                </a:cubicBezTo>
                <a:cubicBezTo>
                  <a:pt x="166" y="109"/>
                  <a:pt x="167" y="112"/>
                  <a:pt x="167" y="114"/>
                </a:cubicBezTo>
                <a:cubicBezTo>
                  <a:pt x="167" y="117"/>
                  <a:pt x="166" y="120"/>
                  <a:pt x="164" y="122"/>
                </a:cubicBezTo>
                <a:cubicBezTo>
                  <a:pt x="162" y="124"/>
                  <a:pt x="159" y="125"/>
                  <a:pt x="157" y="125"/>
                </a:cubicBezTo>
                <a:close/>
              </a:path>
            </a:pathLst>
          </a:custGeom>
          <a:solidFill>
            <a:schemeClr val="bg2">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5" name="Freeform 4" descr="Archive Icon"/>
          <p:cNvSpPr>
            <a:spLocks noEditPoints="1"/>
          </p:cNvSpPr>
          <p:nvPr/>
        </p:nvSpPr>
        <p:spPr bwMode="auto">
          <a:xfrm>
            <a:off x="6906318" y="4487142"/>
            <a:ext cx="1130826" cy="1043166"/>
          </a:xfrm>
          <a:custGeom>
            <a:avLst/>
            <a:gdLst>
              <a:gd name="T0" fmla="*/ 268 w 271"/>
              <a:gd name="T1" fmla="*/ 3 h 250"/>
              <a:gd name="T2" fmla="*/ 261 w 271"/>
              <a:gd name="T3" fmla="*/ 0 h 250"/>
              <a:gd name="T4" fmla="*/ 11 w 271"/>
              <a:gd name="T5" fmla="*/ 0 h 250"/>
              <a:gd name="T6" fmla="*/ 4 w 271"/>
              <a:gd name="T7" fmla="*/ 3 h 250"/>
              <a:gd name="T8" fmla="*/ 0 w 271"/>
              <a:gd name="T9" fmla="*/ 10 h 250"/>
              <a:gd name="T10" fmla="*/ 0 w 271"/>
              <a:gd name="T11" fmla="*/ 52 h 250"/>
              <a:gd name="T12" fmla="*/ 4 w 271"/>
              <a:gd name="T13" fmla="*/ 59 h 250"/>
              <a:gd name="T14" fmla="*/ 11 w 271"/>
              <a:gd name="T15" fmla="*/ 62 h 250"/>
              <a:gd name="T16" fmla="*/ 261 w 271"/>
              <a:gd name="T17" fmla="*/ 62 h 250"/>
              <a:gd name="T18" fmla="*/ 268 w 271"/>
              <a:gd name="T19" fmla="*/ 59 h 250"/>
              <a:gd name="T20" fmla="*/ 271 w 271"/>
              <a:gd name="T21" fmla="*/ 52 h 250"/>
              <a:gd name="T22" fmla="*/ 271 w 271"/>
              <a:gd name="T23" fmla="*/ 10 h 250"/>
              <a:gd name="T24" fmla="*/ 268 w 271"/>
              <a:gd name="T25" fmla="*/ 3 h 250"/>
              <a:gd name="T26" fmla="*/ 258 w 271"/>
              <a:gd name="T27" fmla="*/ 76 h 250"/>
              <a:gd name="T28" fmla="*/ 250 w 271"/>
              <a:gd name="T29" fmla="*/ 73 h 250"/>
              <a:gd name="T30" fmla="*/ 21 w 271"/>
              <a:gd name="T31" fmla="*/ 73 h 250"/>
              <a:gd name="T32" fmla="*/ 14 w 271"/>
              <a:gd name="T33" fmla="*/ 76 h 250"/>
              <a:gd name="T34" fmla="*/ 11 w 271"/>
              <a:gd name="T35" fmla="*/ 83 h 250"/>
              <a:gd name="T36" fmla="*/ 11 w 271"/>
              <a:gd name="T37" fmla="*/ 239 h 250"/>
              <a:gd name="T38" fmla="*/ 14 w 271"/>
              <a:gd name="T39" fmla="*/ 247 h 250"/>
              <a:gd name="T40" fmla="*/ 21 w 271"/>
              <a:gd name="T41" fmla="*/ 250 h 250"/>
              <a:gd name="T42" fmla="*/ 250 w 271"/>
              <a:gd name="T43" fmla="*/ 250 h 250"/>
              <a:gd name="T44" fmla="*/ 258 w 271"/>
              <a:gd name="T45" fmla="*/ 247 h 250"/>
              <a:gd name="T46" fmla="*/ 261 w 271"/>
              <a:gd name="T47" fmla="*/ 239 h 250"/>
              <a:gd name="T48" fmla="*/ 261 w 271"/>
              <a:gd name="T49" fmla="*/ 83 h 250"/>
              <a:gd name="T50" fmla="*/ 258 w 271"/>
              <a:gd name="T51" fmla="*/ 76 h 250"/>
              <a:gd name="T52" fmla="*/ 157 w 271"/>
              <a:gd name="T53" fmla="*/ 125 h 250"/>
              <a:gd name="T54" fmla="*/ 115 w 271"/>
              <a:gd name="T55" fmla="*/ 125 h 250"/>
              <a:gd name="T56" fmla="*/ 108 w 271"/>
              <a:gd name="T57" fmla="*/ 122 h 250"/>
              <a:gd name="T58" fmla="*/ 105 w 271"/>
              <a:gd name="T59" fmla="*/ 114 h 250"/>
              <a:gd name="T60" fmla="*/ 108 w 271"/>
              <a:gd name="T61" fmla="*/ 107 h 250"/>
              <a:gd name="T62" fmla="*/ 115 w 271"/>
              <a:gd name="T63" fmla="*/ 104 h 250"/>
              <a:gd name="T64" fmla="*/ 157 w 271"/>
              <a:gd name="T65" fmla="*/ 104 h 250"/>
              <a:gd name="T66" fmla="*/ 164 w 271"/>
              <a:gd name="T67" fmla="*/ 107 h 250"/>
              <a:gd name="T68" fmla="*/ 167 w 271"/>
              <a:gd name="T69" fmla="*/ 114 h 250"/>
              <a:gd name="T70" fmla="*/ 164 w 271"/>
              <a:gd name="T71" fmla="*/ 122 h 250"/>
              <a:gd name="T72" fmla="*/ 157 w 271"/>
              <a:gd name="T73" fmla="*/ 12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1" h="250">
                <a:moveTo>
                  <a:pt x="268" y="3"/>
                </a:moveTo>
                <a:cubicBezTo>
                  <a:pt x="266" y="1"/>
                  <a:pt x="264" y="0"/>
                  <a:pt x="261" y="0"/>
                </a:cubicBezTo>
                <a:cubicBezTo>
                  <a:pt x="11" y="0"/>
                  <a:pt x="11" y="0"/>
                  <a:pt x="11" y="0"/>
                </a:cubicBezTo>
                <a:cubicBezTo>
                  <a:pt x="8" y="0"/>
                  <a:pt x="6" y="1"/>
                  <a:pt x="4" y="3"/>
                </a:cubicBezTo>
                <a:cubicBezTo>
                  <a:pt x="2" y="5"/>
                  <a:pt x="0" y="8"/>
                  <a:pt x="0" y="10"/>
                </a:cubicBezTo>
                <a:cubicBezTo>
                  <a:pt x="0" y="52"/>
                  <a:pt x="0" y="52"/>
                  <a:pt x="0" y="52"/>
                </a:cubicBezTo>
                <a:cubicBezTo>
                  <a:pt x="0" y="55"/>
                  <a:pt x="2" y="57"/>
                  <a:pt x="4" y="59"/>
                </a:cubicBezTo>
                <a:cubicBezTo>
                  <a:pt x="6" y="61"/>
                  <a:pt x="8" y="62"/>
                  <a:pt x="11" y="62"/>
                </a:cubicBezTo>
                <a:cubicBezTo>
                  <a:pt x="261" y="62"/>
                  <a:pt x="261" y="62"/>
                  <a:pt x="261" y="62"/>
                </a:cubicBezTo>
                <a:cubicBezTo>
                  <a:pt x="264" y="62"/>
                  <a:pt x="266" y="61"/>
                  <a:pt x="268" y="59"/>
                </a:cubicBezTo>
                <a:cubicBezTo>
                  <a:pt x="270" y="57"/>
                  <a:pt x="271" y="55"/>
                  <a:pt x="271" y="52"/>
                </a:cubicBezTo>
                <a:cubicBezTo>
                  <a:pt x="271" y="10"/>
                  <a:pt x="271" y="10"/>
                  <a:pt x="271" y="10"/>
                </a:cubicBezTo>
                <a:cubicBezTo>
                  <a:pt x="271" y="8"/>
                  <a:pt x="270" y="5"/>
                  <a:pt x="268" y="3"/>
                </a:cubicBezTo>
                <a:close/>
                <a:moveTo>
                  <a:pt x="258" y="76"/>
                </a:moveTo>
                <a:cubicBezTo>
                  <a:pt x="256" y="74"/>
                  <a:pt x="253" y="73"/>
                  <a:pt x="250" y="73"/>
                </a:cubicBezTo>
                <a:cubicBezTo>
                  <a:pt x="21" y="73"/>
                  <a:pt x="21" y="73"/>
                  <a:pt x="21" y="73"/>
                </a:cubicBezTo>
                <a:cubicBezTo>
                  <a:pt x="18" y="73"/>
                  <a:pt x="16" y="74"/>
                  <a:pt x="14" y="76"/>
                </a:cubicBezTo>
                <a:cubicBezTo>
                  <a:pt x="12" y="78"/>
                  <a:pt x="11" y="80"/>
                  <a:pt x="11" y="83"/>
                </a:cubicBezTo>
                <a:cubicBezTo>
                  <a:pt x="11" y="239"/>
                  <a:pt x="11" y="239"/>
                  <a:pt x="11" y="239"/>
                </a:cubicBezTo>
                <a:cubicBezTo>
                  <a:pt x="11" y="242"/>
                  <a:pt x="12" y="245"/>
                  <a:pt x="14" y="247"/>
                </a:cubicBezTo>
                <a:cubicBezTo>
                  <a:pt x="16" y="249"/>
                  <a:pt x="18" y="250"/>
                  <a:pt x="21" y="250"/>
                </a:cubicBezTo>
                <a:cubicBezTo>
                  <a:pt x="250" y="250"/>
                  <a:pt x="250" y="250"/>
                  <a:pt x="250" y="250"/>
                </a:cubicBezTo>
                <a:cubicBezTo>
                  <a:pt x="253" y="250"/>
                  <a:pt x="256" y="249"/>
                  <a:pt x="258" y="247"/>
                </a:cubicBezTo>
                <a:cubicBezTo>
                  <a:pt x="260" y="245"/>
                  <a:pt x="261" y="242"/>
                  <a:pt x="261" y="239"/>
                </a:cubicBezTo>
                <a:cubicBezTo>
                  <a:pt x="261" y="83"/>
                  <a:pt x="261" y="83"/>
                  <a:pt x="261" y="83"/>
                </a:cubicBezTo>
                <a:cubicBezTo>
                  <a:pt x="261" y="80"/>
                  <a:pt x="260" y="78"/>
                  <a:pt x="258" y="76"/>
                </a:cubicBezTo>
                <a:close/>
                <a:moveTo>
                  <a:pt x="157" y="125"/>
                </a:moveTo>
                <a:cubicBezTo>
                  <a:pt x="115" y="125"/>
                  <a:pt x="115" y="125"/>
                  <a:pt x="115" y="125"/>
                </a:cubicBezTo>
                <a:cubicBezTo>
                  <a:pt x="112" y="125"/>
                  <a:pt x="110" y="124"/>
                  <a:pt x="108" y="122"/>
                </a:cubicBezTo>
                <a:cubicBezTo>
                  <a:pt x="106" y="120"/>
                  <a:pt x="105" y="117"/>
                  <a:pt x="105" y="114"/>
                </a:cubicBezTo>
                <a:cubicBezTo>
                  <a:pt x="105" y="112"/>
                  <a:pt x="106" y="109"/>
                  <a:pt x="108" y="107"/>
                </a:cubicBezTo>
                <a:cubicBezTo>
                  <a:pt x="110" y="105"/>
                  <a:pt x="112" y="104"/>
                  <a:pt x="115" y="104"/>
                </a:cubicBezTo>
                <a:cubicBezTo>
                  <a:pt x="157" y="104"/>
                  <a:pt x="157" y="104"/>
                  <a:pt x="157" y="104"/>
                </a:cubicBezTo>
                <a:cubicBezTo>
                  <a:pt x="159" y="104"/>
                  <a:pt x="162" y="105"/>
                  <a:pt x="164" y="107"/>
                </a:cubicBezTo>
                <a:cubicBezTo>
                  <a:pt x="166" y="109"/>
                  <a:pt x="167" y="112"/>
                  <a:pt x="167" y="114"/>
                </a:cubicBezTo>
                <a:cubicBezTo>
                  <a:pt x="167" y="117"/>
                  <a:pt x="166" y="120"/>
                  <a:pt x="164" y="122"/>
                </a:cubicBezTo>
                <a:cubicBezTo>
                  <a:pt x="162" y="124"/>
                  <a:pt x="159" y="125"/>
                  <a:pt x="157" y="125"/>
                </a:cubicBezTo>
                <a:close/>
              </a:path>
            </a:pathLst>
          </a:custGeom>
          <a:solidFill>
            <a:schemeClr val="bg2">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6" name="Freeform 5" descr="Archive Icon"/>
          <p:cNvSpPr>
            <a:spLocks noEditPoints="1"/>
          </p:cNvSpPr>
          <p:nvPr/>
        </p:nvSpPr>
        <p:spPr bwMode="auto">
          <a:xfrm>
            <a:off x="5423558" y="4487142"/>
            <a:ext cx="1130826" cy="1043166"/>
          </a:xfrm>
          <a:custGeom>
            <a:avLst/>
            <a:gdLst>
              <a:gd name="T0" fmla="*/ 268 w 271"/>
              <a:gd name="T1" fmla="*/ 3 h 250"/>
              <a:gd name="T2" fmla="*/ 261 w 271"/>
              <a:gd name="T3" fmla="*/ 0 h 250"/>
              <a:gd name="T4" fmla="*/ 11 w 271"/>
              <a:gd name="T5" fmla="*/ 0 h 250"/>
              <a:gd name="T6" fmla="*/ 4 w 271"/>
              <a:gd name="T7" fmla="*/ 3 h 250"/>
              <a:gd name="T8" fmla="*/ 0 w 271"/>
              <a:gd name="T9" fmla="*/ 10 h 250"/>
              <a:gd name="T10" fmla="*/ 0 w 271"/>
              <a:gd name="T11" fmla="*/ 52 h 250"/>
              <a:gd name="T12" fmla="*/ 4 w 271"/>
              <a:gd name="T13" fmla="*/ 59 h 250"/>
              <a:gd name="T14" fmla="*/ 11 w 271"/>
              <a:gd name="T15" fmla="*/ 62 h 250"/>
              <a:gd name="T16" fmla="*/ 261 w 271"/>
              <a:gd name="T17" fmla="*/ 62 h 250"/>
              <a:gd name="T18" fmla="*/ 268 w 271"/>
              <a:gd name="T19" fmla="*/ 59 h 250"/>
              <a:gd name="T20" fmla="*/ 271 w 271"/>
              <a:gd name="T21" fmla="*/ 52 h 250"/>
              <a:gd name="T22" fmla="*/ 271 w 271"/>
              <a:gd name="T23" fmla="*/ 10 h 250"/>
              <a:gd name="T24" fmla="*/ 268 w 271"/>
              <a:gd name="T25" fmla="*/ 3 h 250"/>
              <a:gd name="T26" fmla="*/ 258 w 271"/>
              <a:gd name="T27" fmla="*/ 76 h 250"/>
              <a:gd name="T28" fmla="*/ 250 w 271"/>
              <a:gd name="T29" fmla="*/ 73 h 250"/>
              <a:gd name="T30" fmla="*/ 21 w 271"/>
              <a:gd name="T31" fmla="*/ 73 h 250"/>
              <a:gd name="T32" fmla="*/ 14 w 271"/>
              <a:gd name="T33" fmla="*/ 76 h 250"/>
              <a:gd name="T34" fmla="*/ 11 w 271"/>
              <a:gd name="T35" fmla="*/ 83 h 250"/>
              <a:gd name="T36" fmla="*/ 11 w 271"/>
              <a:gd name="T37" fmla="*/ 239 h 250"/>
              <a:gd name="T38" fmla="*/ 14 w 271"/>
              <a:gd name="T39" fmla="*/ 247 h 250"/>
              <a:gd name="T40" fmla="*/ 21 w 271"/>
              <a:gd name="T41" fmla="*/ 250 h 250"/>
              <a:gd name="T42" fmla="*/ 250 w 271"/>
              <a:gd name="T43" fmla="*/ 250 h 250"/>
              <a:gd name="T44" fmla="*/ 258 w 271"/>
              <a:gd name="T45" fmla="*/ 247 h 250"/>
              <a:gd name="T46" fmla="*/ 261 w 271"/>
              <a:gd name="T47" fmla="*/ 239 h 250"/>
              <a:gd name="T48" fmla="*/ 261 w 271"/>
              <a:gd name="T49" fmla="*/ 83 h 250"/>
              <a:gd name="T50" fmla="*/ 258 w 271"/>
              <a:gd name="T51" fmla="*/ 76 h 250"/>
              <a:gd name="T52" fmla="*/ 157 w 271"/>
              <a:gd name="T53" fmla="*/ 125 h 250"/>
              <a:gd name="T54" fmla="*/ 115 w 271"/>
              <a:gd name="T55" fmla="*/ 125 h 250"/>
              <a:gd name="T56" fmla="*/ 108 w 271"/>
              <a:gd name="T57" fmla="*/ 122 h 250"/>
              <a:gd name="T58" fmla="*/ 105 w 271"/>
              <a:gd name="T59" fmla="*/ 114 h 250"/>
              <a:gd name="T60" fmla="*/ 108 w 271"/>
              <a:gd name="T61" fmla="*/ 107 h 250"/>
              <a:gd name="T62" fmla="*/ 115 w 271"/>
              <a:gd name="T63" fmla="*/ 104 h 250"/>
              <a:gd name="T64" fmla="*/ 157 w 271"/>
              <a:gd name="T65" fmla="*/ 104 h 250"/>
              <a:gd name="T66" fmla="*/ 164 w 271"/>
              <a:gd name="T67" fmla="*/ 107 h 250"/>
              <a:gd name="T68" fmla="*/ 167 w 271"/>
              <a:gd name="T69" fmla="*/ 114 h 250"/>
              <a:gd name="T70" fmla="*/ 164 w 271"/>
              <a:gd name="T71" fmla="*/ 122 h 250"/>
              <a:gd name="T72" fmla="*/ 157 w 271"/>
              <a:gd name="T73" fmla="*/ 12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1" h="250">
                <a:moveTo>
                  <a:pt x="268" y="3"/>
                </a:moveTo>
                <a:cubicBezTo>
                  <a:pt x="266" y="1"/>
                  <a:pt x="264" y="0"/>
                  <a:pt x="261" y="0"/>
                </a:cubicBezTo>
                <a:cubicBezTo>
                  <a:pt x="11" y="0"/>
                  <a:pt x="11" y="0"/>
                  <a:pt x="11" y="0"/>
                </a:cubicBezTo>
                <a:cubicBezTo>
                  <a:pt x="8" y="0"/>
                  <a:pt x="6" y="1"/>
                  <a:pt x="4" y="3"/>
                </a:cubicBezTo>
                <a:cubicBezTo>
                  <a:pt x="2" y="5"/>
                  <a:pt x="0" y="8"/>
                  <a:pt x="0" y="10"/>
                </a:cubicBezTo>
                <a:cubicBezTo>
                  <a:pt x="0" y="52"/>
                  <a:pt x="0" y="52"/>
                  <a:pt x="0" y="52"/>
                </a:cubicBezTo>
                <a:cubicBezTo>
                  <a:pt x="0" y="55"/>
                  <a:pt x="2" y="57"/>
                  <a:pt x="4" y="59"/>
                </a:cubicBezTo>
                <a:cubicBezTo>
                  <a:pt x="6" y="61"/>
                  <a:pt x="8" y="62"/>
                  <a:pt x="11" y="62"/>
                </a:cubicBezTo>
                <a:cubicBezTo>
                  <a:pt x="261" y="62"/>
                  <a:pt x="261" y="62"/>
                  <a:pt x="261" y="62"/>
                </a:cubicBezTo>
                <a:cubicBezTo>
                  <a:pt x="264" y="62"/>
                  <a:pt x="266" y="61"/>
                  <a:pt x="268" y="59"/>
                </a:cubicBezTo>
                <a:cubicBezTo>
                  <a:pt x="270" y="57"/>
                  <a:pt x="271" y="55"/>
                  <a:pt x="271" y="52"/>
                </a:cubicBezTo>
                <a:cubicBezTo>
                  <a:pt x="271" y="10"/>
                  <a:pt x="271" y="10"/>
                  <a:pt x="271" y="10"/>
                </a:cubicBezTo>
                <a:cubicBezTo>
                  <a:pt x="271" y="8"/>
                  <a:pt x="270" y="5"/>
                  <a:pt x="268" y="3"/>
                </a:cubicBezTo>
                <a:close/>
                <a:moveTo>
                  <a:pt x="258" y="76"/>
                </a:moveTo>
                <a:cubicBezTo>
                  <a:pt x="256" y="74"/>
                  <a:pt x="253" y="73"/>
                  <a:pt x="250" y="73"/>
                </a:cubicBezTo>
                <a:cubicBezTo>
                  <a:pt x="21" y="73"/>
                  <a:pt x="21" y="73"/>
                  <a:pt x="21" y="73"/>
                </a:cubicBezTo>
                <a:cubicBezTo>
                  <a:pt x="18" y="73"/>
                  <a:pt x="16" y="74"/>
                  <a:pt x="14" y="76"/>
                </a:cubicBezTo>
                <a:cubicBezTo>
                  <a:pt x="12" y="78"/>
                  <a:pt x="11" y="80"/>
                  <a:pt x="11" y="83"/>
                </a:cubicBezTo>
                <a:cubicBezTo>
                  <a:pt x="11" y="239"/>
                  <a:pt x="11" y="239"/>
                  <a:pt x="11" y="239"/>
                </a:cubicBezTo>
                <a:cubicBezTo>
                  <a:pt x="11" y="242"/>
                  <a:pt x="12" y="245"/>
                  <a:pt x="14" y="247"/>
                </a:cubicBezTo>
                <a:cubicBezTo>
                  <a:pt x="16" y="249"/>
                  <a:pt x="18" y="250"/>
                  <a:pt x="21" y="250"/>
                </a:cubicBezTo>
                <a:cubicBezTo>
                  <a:pt x="250" y="250"/>
                  <a:pt x="250" y="250"/>
                  <a:pt x="250" y="250"/>
                </a:cubicBezTo>
                <a:cubicBezTo>
                  <a:pt x="253" y="250"/>
                  <a:pt x="256" y="249"/>
                  <a:pt x="258" y="247"/>
                </a:cubicBezTo>
                <a:cubicBezTo>
                  <a:pt x="260" y="245"/>
                  <a:pt x="261" y="242"/>
                  <a:pt x="261" y="239"/>
                </a:cubicBezTo>
                <a:cubicBezTo>
                  <a:pt x="261" y="83"/>
                  <a:pt x="261" y="83"/>
                  <a:pt x="261" y="83"/>
                </a:cubicBezTo>
                <a:cubicBezTo>
                  <a:pt x="261" y="80"/>
                  <a:pt x="260" y="78"/>
                  <a:pt x="258" y="76"/>
                </a:cubicBezTo>
                <a:close/>
                <a:moveTo>
                  <a:pt x="157" y="125"/>
                </a:moveTo>
                <a:cubicBezTo>
                  <a:pt x="115" y="125"/>
                  <a:pt x="115" y="125"/>
                  <a:pt x="115" y="125"/>
                </a:cubicBezTo>
                <a:cubicBezTo>
                  <a:pt x="112" y="125"/>
                  <a:pt x="110" y="124"/>
                  <a:pt x="108" y="122"/>
                </a:cubicBezTo>
                <a:cubicBezTo>
                  <a:pt x="106" y="120"/>
                  <a:pt x="105" y="117"/>
                  <a:pt x="105" y="114"/>
                </a:cubicBezTo>
                <a:cubicBezTo>
                  <a:pt x="105" y="112"/>
                  <a:pt x="106" y="109"/>
                  <a:pt x="108" y="107"/>
                </a:cubicBezTo>
                <a:cubicBezTo>
                  <a:pt x="110" y="105"/>
                  <a:pt x="112" y="104"/>
                  <a:pt x="115" y="104"/>
                </a:cubicBezTo>
                <a:cubicBezTo>
                  <a:pt x="157" y="104"/>
                  <a:pt x="157" y="104"/>
                  <a:pt x="157" y="104"/>
                </a:cubicBezTo>
                <a:cubicBezTo>
                  <a:pt x="159" y="104"/>
                  <a:pt x="162" y="105"/>
                  <a:pt x="164" y="107"/>
                </a:cubicBezTo>
                <a:cubicBezTo>
                  <a:pt x="166" y="109"/>
                  <a:pt x="167" y="112"/>
                  <a:pt x="167" y="114"/>
                </a:cubicBezTo>
                <a:cubicBezTo>
                  <a:pt x="167" y="117"/>
                  <a:pt x="166" y="120"/>
                  <a:pt x="164" y="122"/>
                </a:cubicBezTo>
                <a:cubicBezTo>
                  <a:pt x="162" y="124"/>
                  <a:pt x="159" y="125"/>
                  <a:pt x="157" y="125"/>
                </a:cubicBezTo>
                <a:close/>
              </a:path>
            </a:pathLst>
          </a:custGeom>
          <a:solidFill>
            <a:schemeClr val="bg2">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2215980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Complexity of </a:t>
            </a:r>
            <a:r>
              <a:rPr lang="en-CA" dirty="0" smtClean="0"/>
              <a:t>focused work</a:t>
            </a:r>
            <a:endParaRPr lang="en-CA" dirty="0"/>
          </a:p>
        </p:txBody>
      </p:sp>
      <p:sp>
        <p:nvSpPr>
          <p:cNvPr id="7" name="Rectangle 6"/>
          <p:cNvSpPr/>
          <p:nvPr/>
        </p:nvSpPr>
        <p:spPr>
          <a:xfrm>
            <a:off x="508759" y="1562813"/>
            <a:ext cx="11112970" cy="2585323"/>
          </a:xfrm>
          <a:prstGeom prst="rect">
            <a:avLst/>
          </a:prstGeom>
        </p:spPr>
        <p:txBody>
          <a:bodyPr wrap="square">
            <a:spAutoFit/>
          </a:bodyPr>
          <a:lstStyle/>
          <a:p>
            <a:pPr marL="285750" indent="-285750">
              <a:buFont typeface="Wingdings" panose="05000000000000000000" pitchFamily="2" charset="2"/>
              <a:buChar char="§"/>
            </a:pPr>
            <a:r>
              <a:rPr lang="en-US" dirty="0" smtClean="0">
                <a:latin typeface="+mj-lt"/>
              </a:rPr>
              <a:t>Several organizations that perform complex focused work have modernized their workplaces to </a:t>
            </a:r>
            <a:r>
              <a:rPr lang="en-US" dirty="0" err="1" smtClean="0">
                <a:latin typeface="+mj-lt"/>
              </a:rPr>
              <a:t>GCworkplace</a:t>
            </a:r>
            <a:r>
              <a:rPr lang="en-US" dirty="0" smtClean="0">
                <a:latin typeface="+mj-lt"/>
              </a:rPr>
              <a:t>, such as Shared Services Canada, Communications; </a:t>
            </a:r>
            <a:r>
              <a:rPr lang="en-US" dirty="0">
                <a:latin typeface="+mj-lt"/>
              </a:rPr>
              <a:t>Public Services and Procurement </a:t>
            </a:r>
            <a:r>
              <a:rPr lang="en-US" dirty="0" smtClean="0">
                <a:latin typeface="+mj-lt"/>
              </a:rPr>
              <a:t>Canada (PSPC), Translation Bureau; </a:t>
            </a:r>
            <a:r>
              <a:rPr lang="en-CA" dirty="0">
                <a:latin typeface="+mj-lt"/>
              </a:rPr>
              <a:t>Natural Sciences and Engineering Research Council of </a:t>
            </a:r>
            <a:r>
              <a:rPr lang="en-CA" dirty="0" smtClean="0">
                <a:latin typeface="+mj-lt"/>
              </a:rPr>
              <a:t>Canada;</a:t>
            </a:r>
            <a:r>
              <a:rPr lang="en-US" dirty="0" smtClean="0">
                <a:latin typeface="+mj-lt"/>
              </a:rPr>
              <a:t> and PSPC, Real Property Services (RPS), Human Resources. Many of these teams also work with secure documents regularly.</a:t>
            </a:r>
          </a:p>
          <a:p>
            <a:endParaRPr lang="en-US" b="1" dirty="0" smtClean="0">
              <a:latin typeface="+mj-lt"/>
            </a:endParaRPr>
          </a:p>
          <a:p>
            <a:pPr marL="285750" indent="-285750">
              <a:buFont typeface="Wingdings" panose="05000000000000000000" pitchFamily="2" charset="2"/>
              <a:buChar char="§"/>
            </a:pPr>
            <a:r>
              <a:rPr lang="en-US" dirty="0" smtClean="0">
                <a:latin typeface="+mj-lt"/>
              </a:rPr>
              <a:t>Many executives at PSPC RPS, such as DGs </a:t>
            </a:r>
            <a:r>
              <a:rPr lang="en-US" b="1" dirty="0" smtClean="0">
                <a:latin typeface="+mj-lt"/>
              </a:rPr>
              <a:t>(EX-03)</a:t>
            </a:r>
            <a:r>
              <a:rPr lang="en-US" dirty="0" smtClean="0">
                <a:latin typeface="+mj-lt"/>
              </a:rPr>
              <a:t>, AADMs </a:t>
            </a:r>
            <a:r>
              <a:rPr lang="en-US" b="1" dirty="0" smtClean="0">
                <a:latin typeface="+mj-lt"/>
              </a:rPr>
              <a:t>(EX-04) </a:t>
            </a:r>
            <a:r>
              <a:rPr lang="en-US" dirty="0" smtClean="0">
                <a:latin typeface="+mj-lt"/>
              </a:rPr>
              <a:t>and ADM </a:t>
            </a:r>
            <a:r>
              <a:rPr lang="en-US" b="1" dirty="0" smtClean="0">
                <a:latin typeface="+mj-lt"/>
              </a:rPr>
              <a:t>(EX-05)</a:t>
            </a:r>
            <a:r>
              <a:rPr lang="en-US" dirty="0" smtClean="0">
                <a:latin typeface="+mj-lt"/>
              </a:rPr>
              <a:t>,</a:t>
            </a:r>
            <a:r>
              <a:rPr lang="en-US" b="1" dirty="0" smtClean="0">
                <a:latin typeface="+mj-lt"/>
              </a:rPr>
              <a:t> </a:t>
            </a:r>
            <a:r>
              <a:rPr lang="en-US" dirty="0" smtClean="0">
                <a:latin typeface="+mj-lt"/>
              </a:rPr>
              <a:t>are now successfully working in </a:t>
            </a:r>
            <a:r>
              <a:rPr lang="en-US" dirty="0" err="1" smtClean="0">
                <a:latin typeface="+mj-lt"/>
              </a:rPr>
              <a:t>GCworkplace</a:t>
            </a:r>
            <a:r>
              <a:rPr lang="en-US" dirty="0" smtClean="0">
                <a:latin typeface="+mj-lt"/>
              </a:rPr>
              <a:t> environments at Place du Portage where they have no assigned enclosed offices.</a:t>
            </a:r>
          </a:p>
          <a:p>
            <a:endParaRPr lang="en-US" dirty="0"/>
          </a:p>
          <a:p>
            <a:endParaRPr lang="en-CA" dirty="0">
              <a:latin typeface="Calibri" panose="020F0502020204030204" pitchFamily="34" charset="0"/>
              <a:ea typeface="Calibri" panose="020F0502020204030204" pitchFamily="34" charset="0"/>
            </a:endParaRPr>
          </a:p>
        </p:txBody>
      </p:sp>
      <p:sp>
        <p:nvSpPr>
          <p:cNvPr id="9" name="Freeform 8" descr="Sitemap Icon"/>
          <p:cNvSpPr>
            <a:spLocks/>
          </p:cNvSpPr>
          <p:nvPr/>
        </p:nvSpPr>
        <p:spPr bwMode="auto">
          <a:xfrm>
            <a:off x="9336029" y="3813170"/>
            <a:ext cx="1570945" cy="1347167"/>
          </a:xfrm>
          <a:custGeom>
            <a:avLst/>
            <a:gdLst>
              <a:gd name="T0" fmla="*/ 495 w 523"/>
              <a:gd name="T1" fmla="*/ 299 h 448"/>
              <a:gd name="T2" fmla="*/ 467 w 523"/>
              <a:gd name="T3" fmla="*/ 243 h 448"/>
              <a:gd name="T4" fmla="*/ 429 w 523"/>
              <a:gd name="T5" fmla="*/ 205 h 448"/>
              <a:gd name="T6" fmla="*/ 280 w 523"/>
              <a:gd name="T7" fmla="*/ 150 h 448"/>
              <a:gd name="T8" fmla="*/ 328 w 523"/>
              <a:gd name="T9" fmla="*/ 141 h 448"/>
              <a:gd name="T10" fmla="*/ 336 w 523"/>
              <a:gd name="T11" fmla="*/ 28 h 448"/>
              <a:gd name="T12" fmla="*/ 308 w 523"/>
              <a:gd name="T13" fmla="*/ 0 h 448"/>
              <a:gd name="T14" fmla="*/ 195 w 523"/>
              <a:gd name="T15" fmla="*/ 8 h 448"/>
              <a:gd name="T16" fmla="*/ 187 w 523"/>
              <a:gd name="T17" fmla="*/ 122 h 448"/>
              <a:gd name="T18" fmla="*/ 215 w 523"/>
              <a:gd name="T19" fmla="*/ 150 h 448"/>
              <a:gd name="T20" fmla="*/ 243 w 523"/>
              <a:gd name="T21" fmla="*/ 205 h 448"/>
              <a:gd name="T22" fmla="*/ 67 w 523"/>
              <a:gd name="T23" fmla="*/ 217 h 448"/>
              <a:gd name="T24" fmla="*/ 56 w 523"/>
              <a:gd name="T25" fmla="*/ 299 h 448"/>
              <a:gd name="T26" fmla="*/ 8 w 523"/>
              <a:gd name="T27" fmla="*/ 307 h 448"/>
              <a:gd name="T28" fmla="*/ 0 w 523"/>
              <a:gd name="T29" fmla="*/ 420 h 448"/>
              <a:gd name="T30" fmla="*/ 28 w 523"/>
              <a:gd name="T31" fmla="*/ 448 h 448"/>
              <a:gd name="T32" fmla="*/ 141 w 523"/>
              <a:gd name="T33" fmla="*/ 440 h 448"/>
              <a:gd name="T34" fmla="*/ 149 w 523"/>
              <a:gd name="T35" fmla="*/ 327 h 448"/>
              <a:gd name="T36" fmla="*/ 121 w 523"/>
              <a:gd name="T37" fmla="*/ 299 h 448"/>
              <a:gd name="T38" fmla="*/ 93 w 523"/>
              <a:gd name="T39" fmla="*/ 243 h 448"/>
              <a:gd name="T40" fmla="*/ 243 w 523"/>
              <a:gd name="T41" fmla="*/ 299 h 448"/>
              <a:gd name="T42" fmla="*/ 195 w 523"/>
              <a:gd name="T43" fmla="*/ 307 h 448"/>
              <a:gd name="T44" fmla="*/ 187 w 523"/>
              <a:gd name="T45" fmla="*/ 420 h 448"/>
              <a:gd name="T46" fmla="*/ 215 w 523"/>
              <a:gd name="T47" fmla="*/ 448 h 448"/>
              <a:gd name="T48" fmla="*/ 328 w 523"/>
              <a:gd name="T49" fmla="*/ 440 h 448"/>
              <a:gd name="T50" fmla="*/ 336 w 523"/>
              <a:gd name="T51" fmla="*/ 327 h 448"/>
              <a:gd name="T52" fmla="*/ 308 w 523"/>
              <a:gd name="T53" fmla="*/ 299 h 448"/>
              <a:gd name="T54" fmla="*/ 280 w 523"/>
              <a:gd name="T55" fmla="*/ 243 h 448"/>
              <a:gd name="T56" fmla="*/ 429 w 523"/>
              <a:gd name="T57" fmla="*/ 299 h 448"/>
              <a:gd name="T58" fmla="*/ 381 w 523"/>
              <a:gd name="T59" fmla="*/ 307 h 448"/>
              <a:gd name="T60" fmla="*/ 373 w 523"/>
              <a:gd name="T61" fmla="*/ 420 h 448"/>
              <a:gd name="T62" fmla="*/ 401 w 523"/>
              <a:gd name="T63" fmla="*/ 448 h 448"/>
              <a:gd name="T64" fmla="*/ 514 w 523"/>
              <a:gd name="T65" fmla="*/ 440 h 448"/>
              <a:gd name="T66" fmla="*/ 523 w 523"/>
              <a:gd name="T67" fmla="*/ 32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3" h="448">
                <a:moveTo>
                  <a:pt x="514" y="307"/>
                </a:moveTo>
                <a:cubicBezTo>
                  <a:pt x="509" y="301"/>
                  <a:pt x="502" y="299"/>
                  <a:pt x="495" y="299"/>
                </a:cubicBezTo>
                <a:cubicBezTo>
                  <a:pt x="467" y="299"/>
                  <a:pt x="467" y="299"/>
                  <a:pt x="467" y="299"/>
                </a:cubicBezTo>
                <a:cubicBezTo>
                  <a:pt x="467" y="243"/>
                  <a:pt x="467" y="243"/>
                  <a:pt x="467" y="243"/>
                </a:cubicBezTo>
                <a:cubicBezTo>
                  <a:pt x="467" y="233"/>
                  <a:pt x="463" y="224"/>
                  <a:pt x="455" y="217"/>
                </a:cubicBezTo>
                <a:cubicBezTo>
                  <a:pt x="448" y="209"/>
                  <a:pt x="439" y="205"/>
                  <a:pt x="429" y="205"/>
                </a:cubicBezTo>
                <a:cubicBezTo>
                  <a:pt x="280" y="205"/>
                  <a:pt x="280" y="205"/>
                  <a:pt x="280" y="205"/>
                </a:cubicBezTo>
                <a:cubicBezTo>
                  <a:pt x="280" y="150"/>
                  <a:pt x="280" y="150"/>
                  <a:pt x="280" y="150"/>
                </a:cubicBezTo>
                <a:cubicBezTo>
                  <a:pt x="308" y="150"/>
                  <a:pt x="308" y="150"/>
                  <a:pt x="308" y="150"/>
                </a:cubicBezTo>
                <a:cubicBezTo>
                  <a:pt x="316" y="150"/>
                  <a:pt x="322" y="147"/>
                  <a:pt x="328" y="141"/>
                </a:cubicBezTo>
                <a:cubicBezTo>
                  <a:pt x="333" y="136"/>
                  <a:pt x="336" y="129"/>
                  <a:pt x="336" y="122"/>
                </a:cubicBezTo>
                <a:cubicBezTo>
                  <a:pt x="336" y="28"/>
                  <a:pt x="336" y="28"/>
                  <a:pt x="336" y="28"/>
                </a:cubicBezTo>
                <a:cubicBezTo>
                  <a:pt x="336" y="21"/>
                  <a:pt x="333" y="14"/>
                  <a:pt x="328" y="8"/>
                </a:cubicBezTo>
                <a:cubicBezTo>
                  <a:pt x="322" y="3"/>
                  <a:pt x="316" y="0"/>
                  <a:pt x="308" y="0"/>
                </a:cubicBezTo>
                <a:cubicBezTo>
                  <a:pt x="215" y="0"/>
                  <a:pt x="215" y="0"/>
                  <a:pt x="215" y="0"/>
                </a:cubicBezTo>
                <a:cubicBezTo>
                  <a:pt x="207" y="0"/>
                  <a:pt x="200" y="3"/>
                  <a:pt x="195" y="8"/>
                </a:cubicBezTo>
                <a:cubicBezTo>
                  <a:pt x="189" y="14"/>
                  <a:pt x="187" y="21"/>
                  <a:pt x="187" y="28"/>
                </a:cubicBezTo>
                <a:cubicBezTo>
                  <a:pt x="187" y="122"/>
                  <a:pt x="187" y="122"/>
                  <a:pt x="187" y="122"/>
                </a:cubicBezTo>
                <a:cubicBezTo>
                  <a:pt x="187" y="129"/>
                  <a:pt x="189" y="136"/>
                  <a:pt x="195" y="141"/>
                </a:cubicBezTo>
                <a:cubicBezTo>
                  <a:pt x="200" y="147"/>
                  <a:pt x="207" y="150"/>
                  <a:pt x="215" y="150"/>
                </a:cubicBezTo>
                <a:cubicBezTo>
                  <a:pt x="243" y="150"/>
                  <a:pt x="243" y="150"/>
                  <a:pt x="243" y="150"/>
                </a:cubicBezTo>
                <a:cubicBezTo>
                  <a:pt x="243" y="205"/>
                  <a:pt x="243" y="205"/>
                  <a:pt x="243" y="205"/>
                </a:cubicBezTo>
                <a:cubicBezTo>
                  <a:pt x="93" y="205"/>
                  <a:pt x="93" y="205"/>
                  <a:pt x="93" y="205"/>
                </a:cubicBezTo>
                <a:cubicBezTo>
                  <a:pt x="83" y="205"/>
                  <a:pt x="75" y="209"/>
                  <a:pt x="67" y="217"/>
                </a:cubicBezTo>
                <a:cubicBezTo>
                  <a:pt x="60" y="224"/>
                  <a:pt x="56" y="233"/>
                  <a:pt x="56" y="243"/>
                </a:cubicBezTo>
                <a:cubicBezTo>
                  <a:pt x="56" y="299"/>
                  <a:pt x="56" y="299"/>
                  <a:pt x="56" y="299"/>
                </a:cubicBezTo>
                <a:cubicBezTo>
                  <a:pt x="28" y="299"/>
                  <a:pt x="28" y="299"/>
                  <a:pt x="28" y="299"/>
                </a:cubicBezTo>
                <a:cubicBezTo>
                  <a:pt x="20" y="299"/>
                  <a:pt x="14" y="301"/>
                  <a:pt x="8" y="307"/>
                </a:cubicBezTo>
                <a:cubicBezTo>
                  <a:pt x="3" y="312"/>
                  <a:pt x="0" y="319"/>
                  <a:pt x="0" y="327"/>
                </a:cubicBezTo>
                <a:cubicBezTo>
                  <a:pt x="0" y="420"/>
                  <a:pt x="0" y="420"/>
                  <a:pt x="0" y="420"/>
                </a:cubicBezTo>
                <a:cubicBezTo>
                  <a:pt x="0" y="428"/>
                  <a:pt x="3" y="434"/>
                  <a:pt x="8" y="440"/>
                </a:cubicBezTo>
                <a:cubicBezTo>
                  <a:pt x="14" y="445"/>
                  <a:pt x="20" y="448"/>
                  <a:pt x="28" y="448"/>
                </a:cubicBezTo>
                <a:cubicBezTo>
                  <a:pt x="121" y="448"/>
                  <a:pt x="121" y="448"/>
                  <a:pt x="121" y="448"/>
                </a:cubicBezTo>
                <a:cubicBezTo>
                  <a:pt x="129" y="448"/>
                  <a:pt x="136" y="445"/>
                  <a:pt x="141" y="440"/>
                </a:cubicBezTo>
                <a:cubicBezTo>
                  <a:pt x="147" y="434"/>
                  <a:pt x="149" y="428"/>
                  <a:pt x="149" y="420"/>
                </a:cubicBezTo>
                <a:cubicBezTo>
                  <a:pt x="149" y="327"/>
                  <a:pt x="149" y="327"/>
                  <a:pt x="149" y="327"/>
                </a:cubicBezTo>
                <a:cubicBezTo>
                  <a:pt x="149" y="319"/>
                  <a:pt x="147" y="312"/>
                  <a:pt x="141" y="307"/>
                </a:cubicBezTo>
                <a:cubicBezTo>
                  <a:pt x="136" y="301"/>
                  <a:pt x="129" y="299"/>
                  <a:pt x="121" y="299"/>
                </a:cubicBezTo>
                <a:cubicBezTo>
                  <a:pt x="93" y="299"/>
                  <a:pt x="93" y="299"/>
                  <a:pt x="93" y="299"/>
                </a:cubicBezTo>
                <a:cubicBezTo>
                  <a:pt x="93" y="243"/>
                  <a:pt x="93" y="243"/>
                  <a:pt x="93" y="243"/>
                </a:cubicBezTo>
                <a:cubicBezTo>
                  <a:pt x="243" y="243"/>
                  <a:pt x="243" y="243"/>
                  <a:pt x="243" y="243"/>
                </a:cubicBezTo>
                <a:cubicBezTo>
                  <a:pt x="243" y="299"/>
                  <a:pt x="243" y="299"/>
                  <a:pt x="243" y="299"/>
                </a:cubicBezTo>
                <a:cubicBezTo>
                  <a:pt x="215" y="299"/>
                  <a:pt x="215" y="299"/>
                  <a:pt x="215" y="299"/>
                </a:cubicBezTo>
                <a:cubicBezTo>
                  <a:pt x="207" y="299"/>
                  <a:pt x="200" y="301"/>
                  <a:pt x="195" y="307"/>
                </a:cubicBezTo>
                <a:cubicBezTo>
                  <a:pt x="189" y="312"/>
                  <a:pt x="187" y="319"/>
                  <a:pt x="187" y="327"/>
                </a:cubicBezTo>
                <a:cubicBezTo>
                  <a:pt x="187" y="420"/>
                  <a:pt x="187" y="420"/>
                  <a:pt x="187" y="420"/>
                </a:cubicBezTo>
                <a:cubicBezTo>
                  <a:pt x="187" y="428"/>
                  <a:pt x="189" y="434"/>
                  <a:pt x="195" y="440"/>
                </a:cubicBezTo>
                <a:cubicBezTo>
                  <a:pt x="200" y="445"/>
                  <a:pt x="207" y="448"/>
                  <a:pt x="215" y="448"/>
                </a:cubicBezTo>
                <a:cubicBezTo>
                  <a:pt x="308" y="448"/>
                  <a:pt x="308" y="448"/>
                  <a:pt x="308" y="448"/>
                </a:cubicBezTo>
                <a:cubicBezTo>
                  <a:pt x="316" y="448"/>
                  <a:pt x="322" y="445"/>
                  <a:pt x="328" y="440"/>
                </a:cubicBezTo>
                <a:cubicBezTo>
                  <a:pt x="333" y="434"/>
                  <a:pt x="336" y="428"/>
                  <a:pt x="336" y="420"/>
                </a:cubicBezTo>
                <a:cubicBezTo>
                  <a:pt x="336" y="327"/>
                  <a:pt x="336" y="327"/>
                  <a:pt x="336" y="327"/>
                </a:cubicBezTo>
                <a:cubicBezTo>
                  <a:pt x="336" y="319"/>
                  <a:pt x="333" y="312"/>
                  <a:pt x="328" y="307"/>
                </a:cubicBezTo>
                <a:cubicBezTo>
                  <a:pt x="322" y="301"/>
                  <a:pt x="316" y="299"/>
                  <a:pt x="308" y="299"/>
                </a:cubicBezTo>
                <a:cubicBezTo>
                  <a:pt x="280" y="299"/>
                  <a:pt x="280" y="299"/>
                  <a:pt x="280" y="299"/>
                </a:cubicBezTo>
                <a:cubicBezTo>
                  <a:pt x="280" y="243"/>
                  <a:pt x="280" y="243"/>
                  <a:pt x="280" y="243"/>
                </a:cubicBezTo>
                <a:cubicBezTo>
                  <a:pt x="429" y="243"/>
                  <a:pt x="429" y="243"/>
                  <a:pt x="429" y="243"/>
                </a:cubicBezTo>
                <a:cubicBezTo>
                  <a:pt x="429" y="299"/>
                  <a:pt x="429" y="299"/>
                  <a:pt x="429" y="299"/>
                </a:cubicBezTo>
                <a:cubicBezTo>
                  <a:pt x="401" y="299"/>
                  <a:pt x="401" y="299"/>
                  <a:pt x="401" y="299"/>
                </a:cubicBezTo>
                <a:cubicBezTo>
                  <a:pt x="393" y="299"/>
                  <a:pt x="387" y="301"/>
                  <a:pt x="381" y="307"/>
                </a:cubicBezTo>
                <a:cubicBezTo>
                  <a:pt x="376" y="312"/>
                  <a:pt x="373" y="319"/>
                  <a:pt x="373" y="327"/>
                </a:cubicBezTo>
                <a:cubicBezTo>
                  <a:pt x="373" y="420"/>
                  <a:pt x="373" y="420"/>
                  <a:pt x="373" y="420"/>
                </a:cubicBezTo>
                <a:cubicBezTo>
                  <a:pt x="373" y="428"/>
                  <a:pt x="376" y="434"/>
                  <a:pt x="381" y="440"/>
                </a:cubicBezTo>
                <a:cubicBezTo>
                  <a:pt x="387" y="445"/>
                  <a:pt x="393" y="448"/>
                  <a:pt x="401" y="448"/>
                </a:cubicBezTo>
                <a:cubicBezTo>
                  <a:pt x="495" y="448"/>
                  <a:pt x="495" y="448"/>
                  <a:pt x="495" y="448"/>
                </a:cubicBezTo>
                <a:cubicBezTo>
                  <a:pt x="502" y="448"/>
                  <a:pt x="509" y="445"/>
                  <a:pt x="514" y="440"/>
                </a:cubicBezTo>
                <a:cubicBezTo>
                  <a:pt x="520" y="434"/>
                  <a:pt x="523" y="428"/>
                  <a:pt x="523" y="420"/>
                </a:cubicBezTo>
                <a:cubicBezTo>
                  <a:pt x="523" y="327"/>
                  <a:pt x="523" y="327"/>
                  <a:pt x="523" y="327"/>
                </a:cubicBezTo>
                <a:cubicBezTo>
                  <a:pt x="523" y="319"/>
                  <a:pt x="520" y="312"/>
                  <a:pt x="514" y="307"/>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2438341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Employee </a:t>
            </a:r>
            <a:r>
              <a:rPr lang="en-CA" dirty="0"/>
              <a:t>w</a:t>
            </a:r>
            <a:r>
              <a:rPr lang="en-CA" smtClean="0"/>
              <a:t>ellbeing</a:t>
            </a:r>
            <a:endParaRPr lang="en-CA" dirty="0"/>
          </a:p>
        </p:txBody>
      </p:sp>
      <p:sp>
        <p:nvSpPr>
          <p:cNvPr id="6" name="Rectangle 5"/>
          <p:cNvSpPr/>
          <p:nvPr/>
        </p:nvSpPr>
        <p:spPr>
          <a:xfrm>
            <a:off x="371871" y="1527360"/>
            <a:ext cx="11280120" cy="3693319"/>
          </a:xfrm>
          <a:prstGeom prst="rect">
            <a:avLst/>
          </a:prstGeom>
        </p:spPr>
        <p:txBody>
          <a:bodyPr wrap="square">
            <a:spAutoFit/>
          </a:bodyPr>
          <a:lstStyle/>
          <a:p>
            <a:pPr marL="285750" indent="-285750">
              <a:buFont typeface="Wingdings" panose="05000000000000000000" pitchFamily="2" charset="2"/>
              <a:buChar char="§"/>
            </a:pPr>
            <a:r>
              <a:rPr lang="en-CA" dirty="0">
                <a:solidFill>
                  <a:srgbClr val="000000"/>
                </a:solidFill>
                <a:latin typeface="+mj-lt"/>
              </a:rPr>
              <a:t>The variety of </a:t>
            </a:r>
            <a:r>
              <a:rPr lang="en-CA" dirty="0" err="1">
                <a:solidFill>
                  <a:srgbClr val="000000"/>
                </a:solidFill>
                <a:latin typeface="+mj-lt"/>
              </a:rPr>
              <a:t>workpoints</a:t>
            </a:r>
            <a:r>
              <a:rPr lang="en-CA" dirty="0">
                <a:solidFill>
                  <a:srgbClr val="000000"/>
                </a:solidFill>
                <a:latin typeface="+mj-lt"/>
              </a:rPr>
              <a:t> and the </a:t>
            </a:r>
            <a:r>
              <a:rPr lang="en-CA" dirty="0" smtClean="0">
                <a:solidFill>
                  <a:srgbClr val="000000"/>
                </a:solidFill>
                <a:latin typeface="+mj-lt"/>
              </a:rPr>
              <a:t>ability to chose a preferred setting empowers employees and provides control over their work experience. This empowerment has shown to contribute to productivity and wellbeing in the workplace.</a:t>
            </a:r>
          </a:p>
          <a:p>
            <a:endParaRPr lang="en-CA" dirty="0" smtClean="0">
              <a:solidFill>
                <a:srgbClr val="000000"/>
              </a:solidFill>
              <a:latin typeface="+mj-lt"/>
            </a:endParaRPr>
          </a:p>
          <a:p>
            <a:pPr marL="285750" indent="-285750">
              <a:buFont typeface="Wingdings" panose="05000000000000000000" pitchFamily="2" charset="2"/>
              <a:buChar char="§"/>
            </a:pPr>
            <a:r>
              <a:rPr lang="en-CA" dirty="0" smtClean="0">
                <a:solidFill>
                  <a:srgbClr val="000000"/>
                </a:solidFill>
                <a:latin typeface="+mj-lt"/>
              </a:rPr>
              <a:t>Allowing employees the choice of </a:t>
            </a:r>
            <a:r>
              <a:rPr lang="en-CA" dirty="0" err="1" smtClean="0">
                <a:solidFill>
                  <a:srgbClr val="000000"/>
                </a:solidFill>
                <a:latin typeface="+mj-lt"/>
              </a:rPr>
              <a:t>workpoint</a:t>
            </a:r>
            <a:r>
              <a:rPr lang="en-CA" dirty="0" smtClean="0">
                <a:solidFill>
                  <a:srgbClr val="000000"/>
                </a:solidFill>
                <a:latin typeface="+mj-lt"/>
              </a:rPr>
              <a:t> can also alleviate stress and stigma pertaining to special needs or preferences.</a:t>
            </a:r>
          </a:p>
          <a:p>
            <a:endParaRPr lang="en-CA" dirty="0" smtClean="0">
              <a:solidFill>
                <a:srgbClr val="000000"/>
              </a:solidFill>
              <a:latin typeface="+mj-lt"/>
            </a:endParaRPr>
          </a:p>
          <a:p>
            <a:pPr marL="285750" indent="-285750">
              <a:buFont typeface="Wingdings" panose="05000000000000000000" pitchFamily="2" charset="2"/>
              <a:buChar char="§"/>
            </a:pPr>
            <a:r>
              <a:rPr lang="en-CA" dirty="0">
                <a:solidFill>
                  <a:srgbClr val="000000"/>
                </a:solidFill>
                <a:latin typeface="+mj-lt"/>
              </a:rPr>
              <a:t>The type of </a:t>
            </a:r>
            <a:r>
              <a:rPr lang="en-CA" dirty="0" err="1">
                <a:solidFill>
                  <a:srgbClr val="000000"/>
                </a:solidFill>
                <a:latin typeface="+mj-lt"/>
              </a:rPr>
              <a:t>workpoint</a:t>
            </a:r>
            <a:r>
              <a:rPr lang="en-CA" dirty="0">
                <a:solidFill>
                  <a:srgbClr val="000000"/>
                </a:solidFill>
                <a:latin typeface="+mj-lt"/>
              </a:rPr>
              <a:t> and the work zone an employee chooses </a:t>
            </a:r>
            <a:r>
              <a:rPr lang="en-CA" dirty="0" smtClean="0">
                <a:solidFill>
                  <a:srgbClr val="000000"/>
                </a:solidFill>
                <a:latin typeface="+mj-lt"/>
              </a:rPr>
              <a:t>send </a:t>
            </a:r>
            <a:r>
              <a:rPr lang="en-CA" dirty="0">
                <a:solidFill>
                  <a:srgbClr val="000000"/>
                </a:solidFill>
                <a:latin typeface="+mj-lt"/>
              </a:rPr>
              <a:t>a signal to colleagues about the level of focus he or she requires, which can alleviate stress and disruptions. </a:t>
            </a:r>
            <a:endParaRPr lang="en-CA" dirty="0" smtClean="0">
              <a:solidFill>
                <a:srgbClr val="000000"/>
              </a:solidFill>
              <a:latin typeface="+mj-lt"/>
            </a:endParaRPr>
          </a:p>
          <a:p>
            <a:endParaRPr lang="en-CA" dirty="0" smtClean="0">
              <a:solidFill>
                <a:srgbClr val="000000"/>
              </a:solidFill>
              <a:latin typeface="+mj-lt"/>
            </a:endParaRPr>
          </a:p>
          <a:p>
            <a:pPr marL="285750" indent="-285750">
              <a:buFont typeface="Wingdings" panose="05000000000000000000" pitchFamily="2" charset="2"/>
              <a:buChar char="§"/>
            </a:pPr>
            <a:r>
              <a:rPr lang="en-CA" dirty="0">
                <a:latin typeface="+mj-lt"/>
                <a:ea typeface="Times New Roman" panose="02020603050405020304" pitchFamily="18" charset="0"/>
                <a:cs typeface="Times New Roman" panose="02020603050405020304" pitchFamily="18" charset="0"/>
              </a:rPr>
              <a:t>As both </a:t>
            </a:r>
            <a:r>
              <a:rPr lang="en-CA" b="1" dirty="0">
                <a:latin typeface="+mj-lt"/>
                <a:ea typeface="Times New Roman" panose="02020603050405020304" pitchFamily="18" charset="0"/>
                <a:cs typeface="Times New Roman" panose="02020603050405020304" pitchFamily="18" charset="0"/>
              </a:rPr>
              <a:t>mental and physical health </a:t>
            </a:r>
            <a:r>
              <a:rPr lang="en-CA" dirty="0">
                <a:latin typeface="+mj-lt"/>
                <a:ea typeface="Times New Roman" panose="02020603050405020304" pitchFamily="18" charset="0"/>
                <a:cs typeface="Times New Roman" panose="02020603050405020304" pitchFamily="18" charset="0"/>
              </a:rPr>
              <a:t>are important topics for the Government of Canada, a </a:t>
            </a:r>
            <a:r>
              <a:rPr lang="en-CA" dirty="0" smtClean="0">
                <a:latin typeface="+mj-lt"/>
                <a:ea typeface="Times New Roman" panose="02020603050405020304" pitchFamily="18" charset="0"/>
                <a:cs typeface="Times New Roman" panose="02020603050405020304" pitchFamily="18" charset="0"/>
              </a:rPr>
              <a:t>well-designed </a:t>
            </a:r>
            <a:r>
              <a:rPr lang="en-CA" dirty="0">
                <a:latin typeface="+mj-lt"/>
                <a:ea typeface="Times New Roman" panose="02020603050405020304" pitchFamily="18" charset="0"/>
                <a:cs typeface="Times New Roman" panose="02020603050405020304" pitchFamily="18" charset="0"/>
              </a:rPr>
              <a:t>and comfortable workplace that encourages social connections, provides places of respite and opportunities to choose the best work environment, is a positive step toward keeping employees mentally and physically healthy. </a:t>
            </a:r>
          </a:p>
          <a:p>
            <a:pPr marL="285750" indent="-285750">
              <a:buFont typeface="Wingdings" panose="05000000000000000000" pitchFamily="2" charset="2"/>
              <a:buChar char="§"/>
            </a:pPr>
            <a:endParaRPr lang="en-CA" dirty="0" smtClean="0">
              <a:solidFill>
                <a:srgbClr val="000000"/>
              </a:solidFill>
              <a:latin typeface="+mj-lt"/>
            </a:endParaRPr>
          </a:p>
        </p:txBody>
      </p:sp>
      <p:sp>
        <p:nvSpPr>
          <p:cNvPr id="4" name="Freeform 3" descr="Child Icon"/>
          <p:cNvSpPr>
            <a:spLocks noEditPoints="1"/>
          </p:cNvSpPr>
          <p:nvPr/>
        </p:nvSpPr>
        <p:spPr bwMode="auto">
          <a:xfrm>
            <a:off x="7129887" y="4925573"/>
            <a:ext cx="1076409" cy="1512789"/>
          </a:xfrm>
          <a:custGeom>
            <a:avLst/>
            <a:gdLst>
              <a:gd name="T0" fmla="*/ 47 w 94"/>
              <a:gd name="T1" fmla="*/ 0 h 132"/>
              <a:gd name="T2" fmla="*/ 34 w 94"/>
              <a:gd name="T3" fmla="*/ 6 h 132"/>
              <a:gd name="T4" fmla="*/ 29 w 94"/>
              <a:gd name="T5" fmla="*/ 18 h 132"/>
              <a:gd name="T6" fmla="*/ 34 w 94"/>
              <a:gd name="T7" fmla="*/ 31 h 132"/>
              <a:gd name="T8" fmla="*/ 47 w 94"/>
              <a:gd name="T9" fmla="*/ 37 h 132"/>
              <a:gd name="T10" fmla="*/ 60 w 94"/>
              <a:gd name="T11" fmla="*/ 31 h 132"/>
              <a:gd name="T12" fmla="*/ 65 w 94"/>
              <a:gd name="T13" fmla="*/ 18 h 132"/>
              <a:gd name="T14" fmla="*/ 60 w 94"/>
              <a:gd name="T15" fmla="*/ 6 h 132"/>
              <a:gd name="T16" fmla="*/ 47 w 94"/>
              <a:gd name="T17" fmla="*/ 0 h 132"/>
              <a:gd name="T18" fmla="*/ 94 w 94"/>
              <a:gd name="T19" fmla="*/ 26 h 132"/>
              <a:gd name="T20" fmla="*/ 92 w 94"/>
              <a:gd name="T21" fmla="*/ 21 h 132"/>
              <a:gd name="T22" fmla="*/ 86 w 94"/>
              <a:gd name="T23" fmla="*/ 18 h 132"/>
              <a:gd name="T24" fmla="*/ 80 w 94"/>
              <a:gd name="T25" fmla="*/ 21 h 132"/>
              <a:gd name="T26" fmla="*/ 62 w 94"/>
              <a:gd name="T27" fmla="*/ 39 h 132"/>
              <a:gd name="T28" fmla="*/ 32 w 94"/>
              <a:gd name="T29" fmla="*/ 39 h 132"/>
              <a:gd name="T30" fmla="*/ 13 w 94"/>
              <a:gd name="T31" fmla="*/ 21 h 132"/>
              <a:gd name="T32" fmla="*/ 8 w 94"/>
              <a:gd name="T33" fmla="*/ 18 h 132"/>
              <a:gd name="T34" fmla="*/ 2 w 94"/>
              <a:gd name="T35" fmla="*/ 21 h 132"/>
              <a:gd name="T36" fmla="*/ 0 w 94"/>
              <a:gd name="T37" fmla="*/ 26 h 132"/>
              <a:gd name="T38" fmla="*/ 2 w 94"/>
              <a:gd name="T39" fmla="*/ 32 h 132"/>
              <a:gd name="T40" fmla="*/ 26 w 94"/>
              <a:gd name="T41" fmla="*/ 55 h 132"/>
              <a:gd name="T42" fmla="*/ 26 w 94"/>
              <a:gd name="T43" fmla="*/ 123 h 132"/>
              <a:gd name="T44" fmla="*/ 29 w 94"/>
              <a:gd name="T45" fmla="*/ 129 h 132"/>
              <a:gd name="T46" fmla="*/ 35 w 94"/>
              <a:gd name="T47" fmla="*/ 132 h 132"/>
              <a:gd name="T48" fmla="*/ 42 w 94"/>
              <a:gd name="T49" fmla="*/ 129 h 132"/>
              <a:gd name="T50" fmla="*/ 44 w 94"/>
              <a:gd name="T51" fmla="*/ 123 h 132"/>
              <a:gd name="T52" fmla="*/ 44 w 94"/>
              <a:gd name="T53" fmla="*/ 91 h 132"/>
              <a:gd name="T54" fmla="*/ 50 w 94"/>
              <a:gd name="T55" fmla="*/ 91 h 132"/>
              <a:gd name="T56" fmla="*/ 50 w 94"/>
              <a:gd name="T57" fmla="*/ 123 h 132"/>
              <a:gd name="T58" fmla="*/ 52 w 94"/>
              <a:gd name="T59" fmla="*/ 129 h 132"/>
              <a:gd name="T60" fmla="*/ 59 w 94"/>
              <a:gd name="T61" fmla="*/ 132 h 132"/>
              <a:gd name="T62" fmla="*/ 65 w 94"/>
              <a:gd name="T63" fmla="*/ 129 h 132"/>
              <a:gd name="T64" fmla="*/ 68 w 94"/>
              <a:gd name="T65" fmla="*/ 123 h 132"/>
              <a:gd name="T66" fmla="*/ 68 w 94"/>
              <a:gd name="T67" fmla="*/ 55 h 132"/>
              <a:gd name="T68" fmla="*/ 92 w 94"/>
              <a:gd name="T69" fmla="*/ 32 h 132"/>
              <a:gd name="T70" fmla="*/ 94 w 94"/>
              <a:gd name="T71" fmla="*/ 2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132">
                <a:moveTo>
                  <a:pt x="47" y="0"/>
                </a:moveTo>
                <a:cubicBezTo>
                  <a:pt x="42" y="0"/>
                  <a:pt x="38" y="2"/>
                  <a:pt x="34" y="6"/>
                </a:cubicBezTo>
                <a:cubicBezTo>
                  <a:pt x="30" y="9"/>
                  <a:pt x="29" y="13"/>
                  <a:pt x="29" y="18"/>
                </a:cubicBezTo>
                <a:cubicBezTo>
                  <a:pt x="29" y="23"/>
                  <a:pt x="30" y="28"/>
                  <a:pt x="34" y="31"/>
                </a:cubicBezTo>
                <a:cubicBezTo>
                  <a:pt x="38" y="35"/>
                  <a:pt x="42" y="37"/>
                  <a:pt x="47" y="37"/>
                </a:cubicBezTo>
                <a:cubicBezTo>
                  <a:pt x="52" y="37"/>
                  <a:pt x="56" y="35"/>
                  <a:pt x="60" y="31"/>
                </a:cubicBezTo>
                <a:cubicBezTo>
                  <a:pt x="63" y="28"/>
                  <a:pt x="65" y="23"/>
                  <a:pt x="65" y="18"/>
                </a:cubicBezTo>
                <a:cubicBezTo>
                  <a:pt x="65" y="13"/>
                  <a:pt x="63" y="9"/>
                  <a:pt x="60" y="6"/>
                </a:cubicBezTo>
                <a:cubicBezTo>
                  <a:pt x="56" y="2"/>
                  <a:pt x="52" y="0"/>
                  <a:pt x="47" y="0"/>
                </a:cubicBezTo>
                <a:close/>
                <a:moveTo>
                  <a:pt x="94" y="26"/>
                </a:moveTo>
                <a:cubicBezTo>
                  <a:pt x="94" y="24"/>
                  <a:pt x="93" y="22"/>
                  <a:pt x="92" y="21"/>
                </a:cubicBezTo>
                <a:cubicBezTo>
                  <a:pt x="90" y="19"/>
                  <a:pt x="88" y="18"/>
                  <a:pt x="86" y="18"/>
                </a:cubicBezTo>
                <a:cubicBezTo>
                  <a:pt x="84" y="18"/>
                  <a:pt x="82" y="19"/>
                  <a:pt x="80" y="21"/>
                </a:cubicBezTo>
                <a:cubicBezTo>
                  <a:pt x="62" y="39"/>
                  <a:pt x="62" y="39"/>
                  <a:pt x="62" y="39"/>
                </a:cubicBezTo>
                <a:cubicBezTo>
                  <a:pt x="32" y="39"/>
                  <a:pt x="32" y="39"/>
                  <a:pt x="32" y="39"/>
                </a:cubicBezTo>
                <a:cubicBezTo>
                  <a:pt x="13" y="21"/>
                  <a:pt x="13" y="21"/>
                  <a:pt x="13" y="21"/>
                </a:cubicBezTo>
                <a:cubicBezTo>
                  <a:pt x="12" y="19"/>
                  <a:pt x="10" y="18"/>
                  <a:pt x="8" y="18"/>
                </a:cubicBezTo>
                <a:cubicBezTo>
                  <a:pt x="6" y="18"/>
                  <a:pt x="4" y="19"/>
                  <a:pt x="2" y="21"/>
                </a:cubicBezTo>
                <a:cubicBezTo>
                  <a:pt x="1" y="22"/>
                  <a:pt x="0" y="24"/>
                  <a:pt x="0" y="26"/>
                </a:cubicBezTo>
                <a:cubicBezTo>
                  <a:pt x="0" y="28"/>
                  <a:pt x="1" y="30"/>
                  <a:pt x="2" y="32"/>
                </a:cubicBezTo>
                <a:cubicBezTo>
                  <a:pt x="26" y="55"/>
                  <a:pt x="26" y="55"/>
                  <a:pt x="26" y="55"/>
                </a:cubicBezTo>
                <a:cubicBezTo>
                  <a:pt x="26" y="123"/>
                  <a:pt x="26" y="123"/>
                  <a:pt x="26" y="123"/>
                </a:cubicBezTo>
                <a:cubicBezTo>
                  <a:pt x="26" y="125"/>
                  <a:pt x="27" y="127"/>
                  <a:pt x="29" y="129"/>
                </a:cubicBezTo>
                <a:cubicBezTo>
                  <a:pt x="31" y="131"/>
                  <a:pt x="33" y="132"/>
                  <a:pt x="35" y="132"/>
                </a:cubicBezTo>
                <a:cubicBezTo>
                  <a:pt x="38" y="132"/>
                  <a:pt x="40" y="131"/>
                  <a:pt x="42" y="129"/>
                </a:cubicBezTo>
                <a:cubicBezTo>
                  <a:pt x="43" y="127"/>
                  <a:pt x="44" y="125"/>
                  <a:pt x="44" y="123"/>
                </a:cubicBezTo>
                <a:cubicBezTo>
                  <a:pt x="44" y="91"/>
                  <a:pt x="44" y="91"/>
                  <a:pt x="44" y="91"/>
                </a:cubicBezTo>
                <a:cubicBezTo>
                  <a:pt x="50" y="91"/>
                  <a:pt x="50" y="91"/>
                  <a:pt x="50" y="91"/>
                </a:cubicBezTo>
                <a:cubicBezTo>
                  <a:pt x="50" y="123"/>
                  <a:pt x="50" y="123"/>
                  <a:pt x="50" y="123"/>
                </a:cubicBezTo>
                <a:cubicBezTo>
                  <a:pt x="50" y="125"/>
                  <a:pt x="50" y="127"/>
                  <a:pt x="52" y="129"/>
                </a:cubicBezTo>
                <a:cubicBezTo>
                  <a:pt x="54" y="131"/>
                  <a:pt x="56" y="132"/>
                  <a:pt x="59" y="132"/>
                </a:cubicBezTo>
                <a:cubicBezTo>
                  <a:pt x="61" y="132"/>
                  <a:pt x="63" y="131"/>
                  <a:pt x="65" y="129"/>
                </a:cubicBezTo>
                <a:cubicBezTo>
                  <a:pt x="67" y="127"/>
                  <a:pt x="68" y="125"/>
                  <a:pt x="68" y="123"/>
                </a:cubicBezTo>
                <a:cubicBezTo>
                  <a:pt x="68" y="55"/>
                  <a:pt x="68" y="55"/>
                  <a:pt x="68" y="55"/>
                </a:cubicBezTo>
                <a:cubicBezTo>
                  <a:pt x="92" y="32"/>
                  <a:pt x="92" y="32"/>
                  <a:pt x="92" y="32"/>
                </a:cubicBezTo>
                <a:cubicBezTo>
                  <a:pt x="93" y="30"/>
                  <a:pt x="94" y="28"/>
                  <a:pt x="94" y="26"/>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2549878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Government of Canada priorities‒Inclusivity and accessibility</a:t>
            </a:r>
            <a:endParaRPr lang="en-CA" dirty="0"/>
          </a:p>
        </p:txBody>
      </p:sp>
      <p:sp>
        <p:nvSpPr>
          <p:cNvPr id="5" name="Rectangle 4"/>
          <p:cNvSpPr/>
          <p:nvPr/>
        </p:nvSpPr>
        <p:spPr>
          <a:xfrm>
            <a:off x="508759" y="1502582"/>
            <a:ext cx="11228439" cy="3693319"/>
          </a:xfrm>
          <a:prstGeom prst="rect">
            <a:avLst/>
          </a:prstGeom>
        </p:spPr>
        <p:txBody>
          <a:bodyPr wrap="square">
            <a:spAutoFit/>
          </a:bodyPr>
          <a:lstStyle/>
          <a:p>
            <a:pPr marL="285750" indent="-285750">
              <a:buFont typeface="Wingdings" panose="05000000000000000000" pitchFamily="2" charset="2"/>
              <a:buChar char="§"/>
            </a:pPr>
            <a:r>
              <a:rPr lang="en-US" dirty="0" smtClean="0">
                <a:latin typeface="+mj-lt"/>
                <a:ea typeface="Calibri" panose="020F0502020204030204" pitchFamily="34" charset="0"/>
              </a:rPr>
              <a:t>PSPC AMWS produced a </a:t>
            </a:r>
            <a:r>
              <a:rPr lang="en-US" b="1" dirty="0" smtClean="0">
                <a:latin typeface="+mj-lt"/>
                <a:ea typeface="Calibri" panose="020F0502020204030204" pitchFamily="34" charset="0"/>
              </a:rPr>
              <a:t>GBA+ on the </a:t>
            </a:r>
            <a:r>
              <a:rPr lang="en-US" b="1" dirty="0" err="1" smtClean="0">
                <a:latin typeface="+mj-lt"/>
                <a:ea typeface="Calibri" panose="020F0502020204030204" pitchFamily="34" charset="0"/>
              </a:rPr>
              <a:t>GCworkplace</a:t>
            </a:r>
            <a:r>
              <a:rPr lang="en-US" b="1" dirty="0" smtClean="0">
                <a:latin typeface="+mj-lt"/>
                <a:ea typeface="Calibri" panose="020F0502020204030204" pitchFamily="34" charset="0"/>
              </a:rPr>
              <a:t> </a:t>
            </a:r>
            <a:r>
              <a:rPr lang="en-US" b="1" dirty="0">
                <a:latin typeface="+mj-lt"/>
                <a:ea typeface="Calibri" panose="020F0502020204030204" pitchFamily="34" charset="0"/>
              </a:rPr>
              <a:t>d</a:t>
            </a:r>
            <a:r>
              <a:rPr lang="en-US" b="1" dirty="0" smtClean="0">
                <a:latin typeface="+mj-lt"/>
                <a:ea typeface="Calibri" panose="020F0502020204030204" pitchFamily="34" charset="0"/>
              </a:rPr>
              <a:t>esign </a:t>
            </a:r>
            <a:r>
              <a:rPr lang="en-US" smtClean="0">
                <a:latin typeface="+mj-lt"/>
                <a:ea typeface="Calibri" panose="020F0502020204030204" pitchFamily="34" charset="0"/>
              </a:rPr>
              <a:t>in August </a:t>
            </a:r>
            <a:r>
              <a:rPr lang="en-US" dirty="0" smtClean="0">
                <a:latin typeface="+mj-lt"/>
                <a:ea typeface="Calibri" panose="020F0502020204030204" pitchFamily="34" charset="0"/>
              </a:rPr>
              <a:t>2019. (Full report can be shared)</a:t>
            </a:r>
          </a:p>
          <a:p>
            <a:endParaRPr lang="en-US" dirty="0" smtClean="0">
              <a:latin typeface="+mj-lt"/>
              <a:ea typeface="Calibri" panose="020F0502020204030204" pitchFamily="34" charset="0"/>
            </a:endParaRPr>
          </a:p>
          <a:p>
            <a:pPr marL="285750" indent="-285750">
              <a:buFont typeface="Wingdings" panose="05000000000000000000" pitchFamily="2" charset="2"/>
              <a:buChar char="§"/>
            </a:pPr>
            <a:r>
              <a:rPr lang="en-US" dirty="0" err="1" smtClean="0">
                <a:latin typeface="+mj-lt"/>
                <a:ea typeface="Calibri" panose="020F0502020204030204" pitchFamily="34" charset="0"/>
              </a:rPr>
              <a:t>GCworkplace</a:t>
            </a:r>
            <a:r>
              <a:rPr lang="en-US" dirty="0" smtClean="0">
                <a:latin typeface="+mj-lt"/>
                <a:ea typeface="Calibri" panose="020F0502020204030204" pitchFamily="34" charset="0"/>
              </a:rPr>
              <a:t> </a:t>
            </a:r>
            <a:r>
              <a:rPr lang="en-CA" dirty="0" smtClean="0">
                <a:latin typeface="+mj-lt"/>
                <a:ea typeface="Calibri" panose="020F0502020204030204" pitchFamily="34" charset="0"/>
              </a:rPr>
              <a:t>provides </a:t>
            </a:r>
            <a:r>
              <a:rPr lang="en-CA" dirty="0">
                <a:latin typeface="+mj-lt"/>
                <a:ea typeface="Calibri" panose="020F0502020204030204" pitchFamily="34" charset="0"/>
              </a:rPr>
              <a:t>users with </a:t>
            </a:r>
            <a:r>
              <a:rPr lang="en-CA" b="1" dirty="0">
                <a:latin typeface="+mj-lt"/>
                <a:ea typeface="Calibri" panose="020F0502020204030204" pitchFamily="34" charset="0"/>
              </a:rPr>
              <a:t>full control </a:t>
            </a:r>
            <a:r>
              <a:rPr lang="en-CA" dirty="0">
                <a:latin typeface="+mj-lt"/>
                <a:ea typeface="Calibri" panose="020F0502020204030204" pitchFamily="34" charset="0"/>
              </a:rPr>
              <a:t>over the work settings that best suit their personal and functional needs. This creates an accessible and inclusive environment while responding to the need for diversity by giving variety and choice</a:t>
            </a:r>
            <a:r>
              <a:rPr lang="en-CA" dirty="0" smtClean="0">
                <a:latin typeface="+mj-lt"/>
                <a:ea typeface="Calibri" panose="020F0502020204030204" pitchFamily="34" charset="0"/>
              </a:rPr>
              <a:t>.</a:t>
            </a:r>
          </a:p>
          <a:p>
            <a:endParaRPr lang="en-CA" dirty="0" smtClean="0">
              <a:latin typeface="+mj-lt"/>
              <a:ea typeface="Calibri" panose="020F0502020204030204" pitchFamily="34" charset="0"/>
            </a:endParaRPr>
          </a:p>
          <a:p>
            <a:pPr marL="285750" indent="-285750">
              <a:buFont typeface="Wingdings" panose="05000000000000000000" pitchFamily="2" charset="2"/>
              <a:buChar char="§"/>
            </a:pPr>
            <a:r>
              <a:rPr lang="en-US" dirty="0" smtClean="0">
                <a:latin typeface="+mj-lt"/>
                <a:ea typeface="Calibri" panose="020F0502020204030204" pitchFamily="34" charset="0"/>
              </a:rPr>
              <a:t>Circulation areas can be increased because there is no longer a need to densify the workplace and ensure one dedicated </a:t>
            </a:r>
            <a:r>
              <a:rPr lang="en-US" dirty="0" err="1" smtClean="0">
                <a:latin typeface="+mj-lt"/>
                <a:ea typeface="Calibri" panose="020F0502020204030204" pitchFamily="34" charset="0"/>
              </a:rPr>
              <a:t>workpoint</a:t>
            </a:r>
            <a:r>
              <a:rPr lang="en-US" dirty="0" smtClean="0">
                <a:latin typeface="+mj-lt"/>
                <a:ea typeface="Calibri" panose="020F0502020204030204" pitchFamily="34" charset="0"/>
              </a:rPr>
              <a:t> per employee regardless of mobility (telework) patterns.  </a:t>
            </a:r>
          </a:p>
          <a:p>
            <a:endParaRPr lang="en-US" dirty="0">
              <a:latin typeface="+mj-lt"/>
              <a:ea typeface="Calibri" panose="020F0502020204030204" pitchFamily="34" charset="0"/>
            </a:endParaRPr>
          </a:p>
          <a:p>
            <a:pPr marL="285750" indent="-285750">
              <a:buFont typeface="Wingdings" panose="05000000000000000000" pitchFamily="2" charset="2"/>
              <a:buChar char="§"/>
            </a:pPr>
            <a:r>
              <a:rPr lang="en-US" b="1" dirty="0" smtClean="0">
                <a:latin typeface="+mj-lt"/>
                <a:ea typeface="Calibri" panose="020F0502020204030204" pitchFamily="34" charset="0"/>
              </a:rPr>
              <a:t>Accessibility is a priority </a:t>
            </a:r>
            <a:r>
              <a:rPr lang="en-US" dirty="0" smtClean="0">
                <a:latin typeface="+mj-lt"/>
                <a:ea typeface="Calibri" panose="020F0502020204030204" pitchFamily="34" charset="0"/>
              </a:rPr>
              <a:t>for federal workplace design and is embedded in all strategies and specifications of the </a:t>
            </a:r>
            <a:r>
              <a:rPr lang="en-US" dirty="0" err="1" smtClean="0">
                <a:latin typeface="+mj-lt"/>
                <a:ea typeface="Calibri" panose="020F0502020204030204" pitchFamily="34" charset="0"/>
              </a:rPr>
              <a:t>GCworkplace</a:t>
            </a:r>
            <a:r>
              <a:rPr lang="en-US" dirty="0" smtClean="0">
                <a:latin typeface="+mj-lt"/>
                <a:ea typeface="Calibri" panose="020F0502020204030204" pitchFamily="34" charset="0"/>
              </a:rPr>
              <a:t> Design Guide. The PSPC </a:t>
            </a:r>
            <a:r>
              <a:rPr lang="en-CA" dirty="0">
                <a:latin typeface="+mj-lt"/>
                <a:ea typeface="Calibri" panose="020F0502020204030204" pitchFamily="34" charset="0"/>
              </a:rPr>
              <a:t>Accommodation Management and Workplace Solutions</a:t>
            </a:r>
            <a:r>
              <a:rPr lang="en-US" dirty="0" smtClean="0">
                <a:latin typeface="+mj-lt"/>
                <a:ea typeface="Calibri" panose="020F0502020204030204" pitchFamily="34" charset="0"/>
              </a:rPr>
              <a:t> team works closely with the </a:t>
            </a:r>
            <a:r>
              <a:rPr lang="en-US" b="1" dirty="0" smtClean="0">
                <a:latin typeface="+mj-lt"/>
                <a:ea typeface="Calibri" panose="020F0502020204030204" pitchFamily="34" charset="0"/>
              </a:rPr>
              <a:t>PSPC RPS Office of Accessibility in the Built Environment</a:t>
            </a:r>
            <a:r>
              <a:rPr lang="en-US" dirty="0" smtClean="0">
                <a:latin typeface="+mj-lt"/>
                <a:ea typeface="Calibri" panose="020F0502020204030204" pitchFamily="34" charset="0"/>
              </a:rPr>
              <a:t> in the development and continuous improvement of the </a:t>
            </a:r>
            <a:r>
              <a:rPr lang="en-US" dirty="0" err="1" smtClean="0">
                <a:latin typeface="+mj-lt"/>
                <a:ea typeface="Calibri" panose="020F0502020204030204" pitchFamily="34" charset="0"/>
              </a:rPr>
              <a:t>GCworkplace</a:t>
            </a:r>
            <a:r>
              <a:rPr lang="en-US" dirty="0" smtClean="0">
                <a:latin typeface="+mj-lt"/>
                <a:ea typeface="Calibri" panose="020F0502020204030204" pitchFamily="34" charset="0"/>
              </a:rPr>
              <a:t> Design Guide.</a:t>
            </a:r>
            <a:endParaRPr lang="en-US" dirty="0">
              <a:latin typeface="+mj-lt"/>
              <a:ea typeface="Calibri" panose="020F0502020204030204" pitchFamily="34" charset="0"/>
            </a:endParaRPr>
          </a:p>
        </p:txBody>
      </p:sp>
      <p:sp>
        <p:nvSpPr>
          <p:cNvPr id="4" name="Freeform 3" descr="ListNumbered Icon"/>
          <p:cNvSpPr>
            <a:spLocks noEditPoints="1"/>
          </p:cNvSpPr>
          <p:nvPr/>
        </p:nvSpPr>
        <p:spPr bwMode="auto">
          <a:xfrm>
            <a:off x="8971139" y="4958692"/>
            <a:ext cx="1502040" cy="1505052"/>
          </a:xfrm>
          <a:custGeom>
            <a:avLst/>
            <a:gdLst>
              <a:gd name="T0" fmla="*/ 977 w 995"/>
              <a:gd name="T1" fmla="*/ 138 h 998"/>
              <a:gd name="T2" fmla="*/ 283 w 995"/>
              <a:gd name="T3" fmla="*/ 143 h 998"/>
              <a:gd name="T4" fmla="*/ 278 w 995"/>
              <a:gd name="T5" fmla="*/ 263 h 998"/>
              <a:gd name="T6" fmla="*/ 296 w 995"/>
              <a:gd name="T7" fmla="*/ 281 h 998"/>
              <a:gd name="T8" fmla="*/ 989 w 995"/>
              <a:gd name="T9" fmla="*/ 276 h 998"/>
              <a:gd name="T10" fmla="*/ 995 w 995"/>
              <a:gd name="T11" fmla="*/ 156 h 998"/>
              <a:gd name="T12" fmla="*/ 989 w 995"/>
              <a:gd name="T13" fmla="*/ 430 h 998"/>
              <a:gd name="T14" fmla="*/ 296 w 995"/>
              <a:gd name="T15" fmla="*/ 424 h 998"/>
              <a:gd name="T16" fmla="*/ 278 w 995"/>
              <a:gd name="T17" fmla="*/ 442 h 998"/>
              <a:gd name="T18" fmla="*/ 283 w 995"/>
              <a:gd name="T19" fmla="*/ 563 h 998"/>
              <a:gd name="T20" fmla="*/ 977 w 995"/>
              <a:gd name="T21" fmla="*/ 568 h 998"/>
              <a:gd name="T22" fmla="*/ 995 w 995"/>
              <a:gd name="T23" fmla="*/ 550 h 998"/>
              <a:gd name="T24" fmla="*/ 989 w 995"/>
              <a:gd name="T25" fmla="*/ 430 h 998"/>
              <a:gd name="T26" fmla="*/ 146 w 995"/>
              <a:gd name="T27" fmla="*/ 0 h 998"/>
              <a:gd name="T28" fmla="*/ 10 w 995"/>
              <a:gd name="T29" fmla="*/ 71 h 998"/>
              <a:gd name="T30" fmla="*/ 78 w 995"/>
              <a:gd name="T31" fmla="*/ 83 h 998"/>
              <a:gd name="T32" fmla="*/ 79 w 995"/>
              <a:gd name="T33" fmla="*/ 90 h 998"/>
              <a:gd name="T34" fmla="*/ 79 w 995"/>
              <a:gd name="T35" fmla="*/ 226 h 998"/>
              <a:gd name="T36" fmla="*/ 19 w 995"/>
              <a:gd name="T37" fmla="*/ 281 h 998"/>
              <a:gd name="T38" fmla="*/ 206 w 995"/>
              <a:gd name="T39" fmla="*/ 226 h 998"/>
              <a:gd name="T40" fmla="*/ 989 w 995"/>
              <a:gd name="T41" fmla="*/ 717 h 998"/>
              <a:gd name="T42" fmla="*/ 296 w 995"/>
              <a:gd name="T43" fmla="*/ 711 h 998"/>
              <a:gd name="T44" fmla="*/ 278 w 995"/>
              <a:gd name="T45" fmla="*/ 729 h 998"/>
              <a:gd name="T46" fmla="*/ 283 w 995"/>
              <a:gd name="T47" fmla="*/ 849 h 998"/>
              <a:gd name="T48" fmla="*/ 977 w 995"/>
              <a:gd name="T49" fmla="*/ 855 h 998"/>
              <a:gd name="T50" fmla="*/ 995 w 995"/>
              <a:gd name="T51" fmla="*/ 837 h 998"/>
              <a:gd name="T52" fmla="*/ 989 w 995"/>
              <a:gd name="T53" fmla="*/ 717 h 998"/>
              <a:gd name="T54" fmla="*/ 147 w 995"/>
              <a:gd name="T55" fmla="*/ 584 h 998"/>
              <a:gd name="T56" fmla="*/ 96 w 995"/>
              <a:gd name="T57" fmla="*/ 555 h 998"/>
              <a:gd name="T58" fmla="*/ 180 w 995"/>
              <a:gd name="T59" fmla="*/ 490 h 998"/>
              <a:gd name="T60" fmla="*/ 171 w 995"/>
              <a:gd name="T61" fmla="*/ 376 h 998"/>
              <a:gd name="T62" fmla="*/ 43 w 995"/>
              <a:gd name="T63" fmla="*/ 369 h 998"/>
              <a:gd name="T64" fmla="*/ 51 w 995"/>
              <a:gd name="T65" fmla="*/ 446 h 998"/>
              <a:gd name="T66" fmla="*/ 118 w 995"/>
              <a:gd name="T67" fmla="*/ 421 h 998"/>
              <a:gd name="T68" fmla="*/ 113 w 995"/>
              <a:gd name="T69" fmla="*/ 468 h 998"/>
              <a:gd name="T70" fmla="*/ 45 w 995"/>
              <a:gd name="T71" fmla="*/ 519 h 998"/>
              <a:gd name="T72" fmla="*/ 0 w 995"/>
              <a:gd name="T73" fmla="*/ 609 h 998"/>
              <a:gd name="T74" fmla="*/ 206 w 995"/>
              <a:gd name="T75" fmla="*/ 640 h 998"/>
              <a:gd name="T76" fmla="*/ 147 w 995"/>
              <a:gd name="T77" fmla="*/ 550 h 998"/>
              <a:gd name="T78" fmla="*/ 142 w 995"/>
              <a:gd name="T79" fmla="*/ 825 h 998"/>
              <a:gd name="T80" fmla="*/ 196 w 995"/>
              <a:gd name="T81" fmla="*/ 711 h 998"/>
              <a:gd name="T82" fmla="*/ 9 w 995"/>
              <a:gd name="T83" fmla="*/ 796 h 998"/>
              <a:gd name="T84" fmla="*/ 69 w 995"/>
              <a:gd name="T85" fmla="*/ 767 h 998"/>
              <a:gd name="T86" fmla="*/ 123 w 995"/>
              <a:gd name="T87" fmla="*/ 765 h 998"/>
              <a:gd name="T88" fmla="*/ 102 w 995"/>
              <a:gd name="T89" fmla="*/ 788 h 998"/>
              <a:gd name="T90" fmla="*/ 60 w 995"/>
              <a:gd name="T91" fmla="*/ 842 h 998"/>
              <a:gd name="T92" fmla="*/ 134 w 995"/>
              <a:gd name="T93" fmla="*/ 905 h 998"/>
              <a:gd name="T94" fmla="*/ 93 w 995"/>
              <a:gd name="T95" fmla="*/ 937 h 998"/>
              <a:gd name="T96" fmla="*/ 2 w 995"/>
              <a:gd name="T97" fmla="*/ 961 h 998"/>
              <a:gd name="T98" fmla="*/ 174 w 995"/>
              <a:gd name="T99" fmla="*/ 972 h 998"/>
              <a:gd name="T100" fmla="*/ 188 w 995"/>
              <a:gd name="T101" fmla="*/ 852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5" h="998">
                <a:moveTo>
                  <a:pt x="989" y="143"/>
                </a:moveTo>
                <a:cubicBezTo>
                  <a:pt x="977" y="138"/>
                  <a:pt x="977" y="138"/>
                  <a:pt x="977" y="138"/>
                </a:cubicBezTo>
                <a:cubicBezTo>
                  <a:pt x="296" y="138"/>
                  <a:pt x="296" y="138"/>
                  <a:pt x="296" y="138"/>
                </a:cubicBezTo>
                <a:cubicBezTo>
                  <a:pt x="283" y="143"/>
                  <a:pt x="283" y="143"/>
                  <a:pt x="283" y="143"/>
                </a:cubicBezTo>
                <a:cubicBezTo>
                  <a:pt x="278" y="156"/>
                  <a:pt x="278" y="156"/>
                  <a:pt x="278" y="156"/>
                </a:cubicBezTo>
                <a:cubicBezTo>
                  <a:pt x="278" y="263"/>
                  <a:pt x="278" y="263"/>
                  <a:pt x="278" y="263"/>
                </a:cubicBezTo>
                <a:cubicBezTo>
                  <a:pt x="283" y="276"/>
                  <a:pt x="283" y="276"/>
                  <a:pt x="283" y="276"/>
                </a:cubicBezTo>
                <a:cubicBezTo>
                  <a:pt x="296" y="281"/>
                  <a:pt x="296" y="281"/>
                  <a:pt x="296" y="281"/>
                </a:cubicBezTo>
                <a:cubicBezTo>
                  <a:pt x="977" y="281"/>
                  <a:pt x="977" y="281"/>
                  <a:pt x="977" y="281"/>
                </a:cubicBezTo>
                <a:cubicBezTo>
                  <a:pt x="989" y="276"/>
                  <a:pt x="989" y="276"/>
                  <a:pt x="989" y="276"/>
                </a:cubicBezTo>
                <a:cubicBezTo>
                  <a:pt x="995" y="263"/>
                  <a:pt x="995" y="263"/>
                  <a:pt x="995" y="263"/>
                </a:cubicBezTo>
                <a:cubicBezTo>
                  <a:pt x="995" y="156"/>
                  <a:pt x="995" y="156"/>
                  <a:pt x="995" y="156"/>
                </a:cubicBezTo>
                <a:lnTo>
                  <a:pt x="989" y="143"/>
                </a:lnTo>
                <a:close/>
                <a:moveTo>
                  <a:pt x="989" y="430"/>
                </a:moveTo>
                <a:cubicBezTo>
                  <a:pt x="977" y="424"/>
                  <a:pt x="977" y="424"/>
                  <a:pt x="977" y="424"/>
                </a:cubicBezTo>
                <a:cubicBezTo>
                  <a:pt x="296" y="424"/>
                  <a:pt x="296" y="424"/>
                  <a:pt x="296" y="424"/>
                </a:cubicBezTo>
                <a:cubicBezTo>
                  <a:pt x="283" y="430"/>
                  <a:pt x="283" y="430"/>
                  <a:pt x="283" y="430"/>
                </a:cubicBezTo>
                <a:cubicBezTo>
                  <a:pt x="278" y="442"/>
                  <a:pt x="278" y="442"/>
                  <a:pt x="278" y="442"/>
                </a:cubicBezTo>
                <a:cubicBezTo>
                  <a:pt x="278" y="550"/>
                  <a:pt x="278" y="550"/>
                  <a:pt x="278" y="550"/>
                </a:cubicBezTo>
                <a:cubicBezTo>
                  <a:pt x="283" y="563"/>
                  <a:pt x="283" y="563"/>
                  <a:pt x="283" y="563"/>
                </a:cubicBezTo>
                <a:cubicBezTo>
                  <a:pt x="296" y="568"/>
                  <a:pt x="296" y="568"/>
                  <a:pt x="296" y="568"/>
                </a:cubicBezTo>
                <a:cubicBezTo>
                  <a:pt x="977" y="568"/>
                  <a:pt x="977" y="568"/>
                  <a:pt x="977" y="568"/>
                </a:cubicBezTo>
                <a:cubicBezTo>
                  <a:pt x="989" y="563"/>
                  <a:pt x="989" y="563"/>
                  <a:pt x="989" y="563"/>
                </a:cubicBezTo>
                <a:cubicBezTo>
                  <a:pt x="995" y="550"/>
                  <a:pt x="995" y="550"/>
                  <a:pt x="995" y="550"/>
                </a:cubicBezTo>
                <a:cubicBezTo>
                  <a:pt x="995" y="442"/>
                  <a:pt x="995" y="442"/>
                  <a:pt x="995" y="442"/>
                </a:cubicBezTo>
                <a:lnTo>
                  <a:pt x="989" y="430"/>
                </a:lnTo>
                <a:close/>
                <a:moveTo>
                  <a:pt x="146" y="226"/>
                </a:moveTo>
                <a:cubicBezTo>
                  <a:pt x="146" y="0"/>
                  <a:pt x="146" y="0"/>
                  <a:pt x="146" y="0"/>
                </a:cubicBezTo>
                <a:cubicBezTo>
                  <a:pt x="87" y="0"/>
                  <a:pt x="87" y="0"/>
                  <a:pt x="87" y="0"/>
                </a:cubicBezTo>
                <a:cubicBezTo>
                  <a:pt x="10" y="71"/>
                  <a:pt x="10" y="71"/>
                  <a:pt x="10" y="71"/>
                </a:cubicBezTo>
                <a:cubicBezTo>
                  <a:pt x="50" y="113"/>
                  <a:pt x="50" y="113"/>
                  <a:pt x="50" y="113"/>
                </a:cubicBezTo>
                <a:cubicBezTo>
                  <a:pt x="66" y="99"/>
                  <a:pt x="75" y="89"/>
                  <a:pt x="78" y="83"/>
                </a:cubicBezTo>
                <a:cubicBezTo>
                  <a:pt x="79" y="83"/>
                  <a:pt x="79" y="83"/>
                  <a:pt x="79" y="83"/>
                </a:cubicBezTo>
                <a:cubicBezTo>
                  <a:pt x="79" y="90"/>
                  <a:pt x="79" y="90"/>
                  <a:pt x="79" y="90"/>
                </a:cubicBezTo>
                <a:cubicBezTo>
                  <a:pt x="79" y="105"/>
                  <a:pt x="79" y="127"/>
                  <a:pt x="79" y="157"/>
                </a:cubicBezTo>
                <a:cubicBezTo>
                  <a:pt x="79" y="188"/>
                  <a:pt x="79" y="210"/>
                  <a:pt x="79" y="226"/>
                </a:cubicBezTo>
                <a:cubicBezTo>
                  <a:pt x="19" y="226"/>
                  <a:pt x="19" y="226"/>
                  <a:pt x="19" y="226"/>
                </a:cubicBezTo>
                <a:cubicBezTo>
                  <a:pt x="19" y="281"/>
                  <a:pt x="19" y="281"/>
                  <a:pt x="19" y="281"/>
                </a:cubicBezTo>
                <a:cubicBezTo>
                  <a:pt x="206" y="281"/>
                  <a:pt x="206" y="281"/>
                  <a:pt x="206" y="281"/>
                </a:cubicBezTo>
                <a:cubicBezTo>
                  <a:pt x="206" y="226"/>
                  <a:pt x="206" y="226"/>
                  <a:pt x="206" y="226"/>
                </a:cubicBezTo>
                <a:lnTo>
                  <a:pt x="146" y="226"/>
                </a:lnTo>
                <a:close/>
                <a:moveTo>
                  <a:pt x="989" y="717"/>
                </a:moveTo>
                <a:cubicBezTo>
                  <a:pt x="977" y="711"/>
                  <a:pt x="977" y="711"/>
                  <a:pt x="977" y="711"/>
                </a:cubicBezTo>
                <a:cubicBezTo>
                  <a:pt x="296" y="711"/>
                  <a:pt x="296" y="711"/>
                  <a:pt x="296" y="711"/>
                </a:cubicBezTo>
                <a:cubicBezTo>
                  <a:pt x="283" y="716"/>
                  <a:pt x="283" y="716"/>
                  <a:pt x="283" y="716"/>
                </a:cubicBezTo>
                <a:cubicBezTo>
                  <a:pt x="278" y="729"/>
                  <a:pt x="278" y="729"/>
                  <a:pt x="278" y="729"/>
                </a:cubicBezTo>
                <a:cubicBezTo>
                  <a:pt x="278" y="837"/>
                  <a:pt x="278" y="837"/>
                  <a:pt x="278" y="837"/>
                </a:cubicBezTo>
                <a:cubicBezTo>
                  <a:pt x="283" y="849"/>
                  <a:pt x="283" y="849"/>
                  <a:pt x="283" y="849"/>
                </a:cubicBezTo>
                <a:cubicBezTo>
                  <a:pt x="296" y="855"/>
                  <a:pt x="296" y="855"/>
                  <a:pt x="296" y="855"/>
                </a:cubicBezTo>
                <a:cubicBezTo>
                  <a:pt x="977" y="855"/>
                  <a:pt x="977" y="855"/>
                  <a:pt x="977" y="855"/>
                </a:cubicBezTo>
                <a:cubicBezTo>
                  <a:pt x="989" y="849"/>
                  <a:pt x="989" y="849"/>
                  <a:pt x="989" y="849"/>
                </a:cubicBezTo>
                <a:cubicBezTo>
                  <a:pt x="995" y="837"/>
                  <a:pt x="995" y="837"/>
                  <a:pt x="995" y="837"/>
                </a:cubicBezTo>
                <a:cubicBezTo>
                  <a:pt x="995" y="729"/>
                  <a:pt x="995" y="729"/>
                  <a:pt x="995" y="729"/>
                </a:cubicBezTo>
                <a:lnTo>
                  <a:pt x="989" y="717"/>
                </a:lnTo>
                <a:close/>
                <a:moveTo>
                  <a:pt x="147" y="550"/>
                </a:moveTo>
                <a:cubicBezTo>
                  <a:pt x="147" y="584"/>
                  <a:pt x="147" y="584"/>
                  <a:pt x="147" y="584"/>
                </a:cubicBezTo>
                <a:cubicBezTo>
                  <a:pt x="76" y="584"/>
                  <a:pt x="76" y="584"/>
                  <a:pt x="76" y="584"/>
                </a:cubicBezTo>
                <a:cubicBezTo>
                  <a:pt x="76" y="575"/>
                  <a:pt x="83" y="565"/>
                  <a:pt x="96" y="555"/>
                </a:cubicBezTo>
                <a:cubicBezTo>
                  <a:pt x="109" y="544"/>
                  <a:pt x="123" y="535"/>
                  <a:pt x="138" y="526"/>
                </a:cubicBezTo>
                <a:cubicBezTo>
                  <a:pt x="153" y="518"/>
                  <a:pt x="167" y="506"/>
                  <a:pt x="180" y="490"/>
                </a:cubicBezTo>
                <a:cubicBezTo>
                  <a:pt x="193" y="475"/>
                  <a:pt x="199" y="458"/>
                  <a:pt x="199" y="439"/>
                </a:cubicBezTo>
                <a:cubicBezTo>
                  <a:pt x="199" y="413"/>
                  <a:pt x="190" y="392"/>
                  <a:pt x="171" y="376"/>
                </a:cubicBezTo>
                <a:cubicBezTo>
                  <a:pt x="152" y="361"/>
                  <a:pt x="129" y="353"/>
                  <a:pt x="102" y="353"/>
                </a:cubicBezTo>
                <a:cubicBezTo>
                  <a:pt x="81" y="353"/>
                  <a:pt x="61" y="358"/>
                  <a:pt x="43" y="369"/>
                </a:cubicBezTo>
                <a:cubicBezTo>
                  <a:pt x="25" y="379"/>
                  <a:pt x="12" y="394"/>
                  <a:pt x="3" y="413"/>
                </a:cubicBezTo>
                <a:cubicBezTo>
                  <a:pt x="51" y="446"/>
                  <a:pt x="51" y="446"/>
                  <a:pt x="51" y="446"/>
                </a:cubicBezTo>
                <a:cubicBezTo>
                  <a:pt x="64" y="425"/>
                  <a:pt x="79" y="414"/>
                  <a:pt x="96" y="414"/>
                </a:cubicBezTo>
                <a:cubicBezTo>
                  <a:pt x="105" y="414"/>
                  <a:pt x="113" y="416"/>
                  <a:pt x="118" y="421"/>
                </a:cubicBezTo>
                <a:cubicBezTo>
                  <a:pt x="124" y="426"/>
                  <a:pt x="126" y="434"/>
                  <a:pt x="126" y="443"/>
                </a:cubicBezTo>
                <a:cubicBezTo>
                  <a:pt x="126" y="452"/>
                  <a:pt x="122" y="460"/>
                  <a:pt x="113" y="468"/>
                </a:cubicBezTo>
                <a:cubicBezTo>
                  <a:pt x="104" y="476"/>
                  <a:pt x="94" y="484"/>
                  <a:pt x="81" y="493"/>
                </a:cubicBezTo>
                <a:cubicBezTo>
                  <a:pt x="69" y="501"/>
                  <a:pt x="57" y="509"/>
                  <a:pt x="45" y="519"/>
                </a:cubicBezTo>
                <a:cubicBezTo>
                  <a:pt x="32" y="529"/>
                  <a:pt x="22" y="542"/>
                  <a:pt x="13" y="557"/>
                </a:cubicBezTo>
                <a:cubicBezTo>
                  <a:pt x="4" y="573"/>
                  <a:pt x="0" y="590"/>
                  <a:pt x="0" y="609"/>
                </a:cubicBezTo>
                <a:cubicBezTo>
                  <a:pt x="0" y="616"/>
                  <a:pt x="1" y="626"/>
                  <a:pt x="3" y="640"/>
                </a:cubicBezTo>
                <a:cubicBezTo>
                  <a:pt x="206" y="640"/>
                  <a:pt x="206" y="640"/>
                  <a:pt x="206" y="640"/>
                </a:cubicBezTo>
                <a:cubicBezTo>
                  <a:pt x="206" y="550"/>
                  <a:pt x="206" y="550"/>
                  <a:pt x="206" y="550"/>
                </a:cubicBezTo>
                <a:lnTo>
                  <a:pt x="147" y="550"/>
                </a:lnTo>
                <a:close/>
                <a:moveTo>
                  <a:pt x="188" y="852"/>
                </a:moveTo>
                <a:cubicBezTo>
                  <a:pt x="177" y="839"/>
                  <a:pt x="162" y="829"/>
                  <a:pt x="142" y="825"/>
                </a:cubicBezTo>
                <a:cubicBezTo>
                  <a:pt x="196" y="760"/>
                  <a:pt x="196" y="760"/>
                  <a:pt x="196" y="760"/>
                </a:cubicBezTo>
                <a:cubicBezTo>
                  <a:pt x="196" y="711"/>
                  <a:pt x="196" y="711"/>
                  <a:pt x="196" y="711"/>
                </a:cubicBezTo>
                <a:cubicBezTo>
                  <a:pt x="9" y="711"/>
                  <a:pt x="9" y="711"/>
                  <a:pt x="9" y="711"/>
                </a:cubicBezTo>
                <a:cubicBezTo>
                  <a:pt x="9" y="796"/>
                  <a:pt x="9" y="796"/>
                  <a:pt x="9" y="796"/>
                </a:cubicBezTo>
                <a:cubicBezTo>
                  <a:pt x="69" y="796"/>
                  <a:pt x="69" y="796"/>
                  <a:pt x="69" y="796"/>
                </a:cubicBezTo>
                <a:cubicBezTo>
                  <a:pt x="69" y="767"/>
                  <a:pt x="69" y="767"/>
                  <a:pt x="69" y="767"/>
                </a:cubicBezTo>
                <a:cubicBezTo>
                  <a:pt x="75" y="767"/>
                  <a:pt x="84" y="766"/>
                  <a:pt x="96" y="766"/>
                </a:cubicBezTo>
                <a:cubicBezTo>
                  <a:pt x="108" y="766"/>
                  <a:pt x="117" y="765"/>
                  <a:pt x="123" y="765"/>
                </a:cubicBezTo>
                <a:cubicBezTo>
                  <a:pt x="123" y="766"/>
                  <a:pt x="123" y="766"/>
                  <a:pt x="123" y="766"/>
                </a:cubicBezTo>
                <a:cubicBezTo>
                  <a:pt x="102" y="788"/>
                  <a:pt x="102" y="788"/>
                  <a:pt x="102" y="788"/>
                </a:cubicBezTo>
                <a:cubicBezTo>
                  <a:pt x="95" y="795"/>
                  <a:pt x="88" y="805"/>
                  <a:pt x="78" y="818"/>
                </a:cubicBezTo>
                <a:cubicBezTo>
                  <a:pt x="69" y="830"/>
                  <a:pt x="63" y="839"/>
                  <a:pt x="60" y="842"/>
                </a:cubicBezTo>
                <a:cubicBezTo>
                  <a:pt x="75" y="874"/>
                  <a:pt x="75" y="874"/>
                  <a:pt x="75" y="874"/>
                </a:cubicBezTo>
                <a:cubicBezTo>
                  <a:pt x="114" y="870"/>
                  <a:pt x="134" y="881"/>
                  <a:pt x="134" y="905"/>
                </a:cubicBezTo>
                <a:cubicBezTo>
                  <a:pt x="134" y="915"/>
                  <a:pt x="130" y="923"/>
                  <a:pt x="121" y="929"/>
                </a:cubicBezTo>
                <a:cubicBezTo>
                  <a:pt x="113" y="934"/>
                  <a:pt x="104" y="937"/>
                  <a:pt x="93" y="937"/>
                </a:cubicBezTo>
                <a:cubicBezTo>
                  <a:pt x="72" y="937"/>
                  <a:pt x="52" y="928"/>
                  <a:pt x="34" y="912"/>
                </a:cubicBezTo>
                <a:cubicBezTo>
                  <a:pt x="2" y="961"/>
                  <a:pt x="2" y="961"/>
                  <a:pt x="2" y="961"/>
                </a:cubicBezTo>
                <a:cubicBezTo>
                  <a:pt x="27" y="986"/>
                  <a:pt x="59" y="998"/>
                  <a:pt x="98" y="998"/>
                </a:cubicBezTo>
                <a:cubicBezTo>
                  <a:pt x="129" y="998"/>
                  <a:pt x="154" y="989"/>
                  <a:pt x="174" y="972"/>
                </a:cubicBezTo>
                <a:cubicBezTo>
                  <a:pt x="195" y="955"/>
                  <a:pt x="205" y="931"/>
                  <a:pt x="205" y="902"/>
                </a:cubicBezTo>
                <a:cubicBezTo>
                  <a:pt x="205" y="883"/>
                  <a:pt x="199" y="866"/>
                  <a:pt x="188" y="852"/>
                </a:cubicBezTo>
                <a:close/>
              </a:path>
            </a:pathLst>
          </a:custGeom>
          <a:solidFill>
            <a:schemeClr val="accent2">
              <a:lumMod val="75000"/>
            </a:schemeClr>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Tree>
    <p:extLst>
      <p:ext uri="{BB962C8B-B14F-4D97-AF65-F5344CB8AC3E}">
        <p14:creationId xmlns:p14="http://schemas.microsoft.com/office/powerpoint/2010/main" val="2125718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FEDE17-7FAB-5448-801E-C966BFB99157}"/>
              </a:ext>
            </a:extLst>
          </p:cNvPr>
          <p:cNvSpPr>
            <a:spLocks noGrp="1"/>
          </p:cNvSpPr>
          <p:nvPr>
            <p:ph type="title"/>
          </p:nvPr>
        </p:nvSpPr>
        <p:spPr>
          <a:xfrm>
            <a:off x="528638" y="1822564"/>
            <a:ext cx="11775122" cy="1247775"/>
          </a:xfrm>
        </p:spPr>
        <p:txBody>
          <a:bodyPr>
            <a:normAutofit fontScale="90000"/>
          </a:bodyPr>
          <a:lstStyle/>
          <a:p>
            <a:r>
              <a:rPr lang="en-US" dirty="0" smtClean="0">
                <a:solidFill>
                  <a:schemeClr val="accent2"/>
                </a:solidFill>
              </a:rPr>
              <a:t>For questions or comments, please write to:</a:t>
            </a:r>
            <a:endParaRPr lang="en-US" dirty="0">
              <a:solidFill>
                <a:schemeClr val="accent2"/>
              </a:solidFill>
            </a:endParaRPr>
          </a:p>
        </p:txBody>
      </p:sp>
      <p:sp>
        <p:nvSpPr>
          <p:cNvPr id="3" name="Text Placeholder 2">
            <a:extLst>
              <a:ext uri="{FF2B5EF4-FFF2-40B4-BE49-F238E27FC236}">
                <a16:creationId xmlns="" xmlns:a16="http://schemas.microsoft.com/office/drawing/2014/main" id="{C6D758CD-4D3D-8348-BBED-8A1932092D9E}"/>
              </a:ext>
            </a:extLst>
          </p:cNvPr>
          <p:cNvSpPr>
            <a:spLocks noGrp="1"/>
          </p:cNvSpPr>
          <p:nvPr>
            <p:ph type="body" idx="1"/>
          </p:nvPr>
        </p:nvSpPr>
        <p:spPr>
          <a:xfrm>
            <a:off x="528638" y="3342641"/>
            <a:ext cx="10261282" cy="557852"/>
          </a:xfrm>
        </p:spPr>
        <p:txBody>
          <a:bodyPr>
            <a:noAutofit/>
          </a:bodyPr>
          <a:lstStyle/>
          <a:p>
            <a:r>
              <a:rPr lang="en-US" sz="2400" dirty="0" smtClean="0">
                <a:solidFill>
                  <a:schemeClr val="tx2"/>
                </a:solidFill>
              </a:rPr>
              <a:t>Accommodation Management and Workplace Solutions</a:t>
            </a:r>
            <a:endParaRPr lang="en-US" sz="2400" dirty="0">
              <a:solidFill>
                <a:schemeClr val="tx2"/>
              </a:solidFill>
            </a:endParaRPr>
          </a:p>
        </p:txBody>
      </p:sp>
      <p:sp>
        <p:nvSpPr>
          <p:cNvPr id="5" name="Text Placeholder 4">
            <a:extLst>
              <a:ext uri="{FF2B5EF4-FFF2-40B4-BE49-F238E27FC236}">
                <a16:creationId xmlns="" xmlns:a16="http://schemas.microsoft.com/office/drawing/2014/main" id="{5B4362F6-C731-684F-9CCE-2DBAF445A604}"/>
              </a:ext>
            </a:extLst>
          </p:cNvPr>
          <p:cNvSpPr>
            <a:spLocks noGrp="1"/>
          </p:cNvSpPr>
          <p:nvPr>
            <p:ph type="body" sz="half" idx="2"/>
          </p:nvPr>
        </p:nvSpPr>
        <p:spPr>
          <a:xfrm>
            <a:off x="530502" y="3900492"/>
            <a:ext cx="8186778" cy="2229853"/>
          </a:xfrm>
        </p:spPr>
        <p:txBody>
          <a:bodyPr>
            <a:normAutofit/>
          </a:bodyPr>
          <a:lstStyle/>
          <a:p>
            <a:r>
              <a:rPr lang="en-US" sz="1800" dirty="0" smtClean="0">
                <a:hlinkClick r:id="rId2"/>
              </a:rPr>
              <a:t>TPSGC.SIMilieudeTravailGC-RPSGCWorkplace.PWGSC@tpsgc-pwgsc.gc.ca</a:t>
            </a:r>
            <a:r>
              <a:rPr lang="en-US" sz="1050" dirty="0" smtClean="0"/>
              <a:t> </a:t>
            </a:r>
            <a:endParaRPr lang="en-US" sz="1050" dirty="0"/>
          </a:p>
        </p:txBody>
      </p:sp>
    </p:spTree>
    <p:extLst>
      <p:ext uri="{BB962C8B-B14F-4D97-AF65-F5344CB8AC3E}">
        <p14:creationId xmlns:p14="http://schemas.microsoft.com/office/powerpoint/2010/main" val="1570739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About </a:t>
            </a:r>
            <a:r>
              <a:rPr lang="fr-CA" dirty="0" err="1" smtClean="0"/>
              <a:t>this</a:t>
            </a:r>
            <a:r>
              <a:rPr lang="fr-CA" dirty="0" smtClean="0"/>
              <a:t> document</a:t>
            </a:r>
            <a:endParaRPr lang="en-CA" dirty="0"/>
          </a:p>
        </p:txBody>
      </p:sp>
      <p:sp>
        <p:nvSpPr>
          <p:cNvPr id="8" name="Rectangle 7"/>
          <p:cNvSpPr/>
          <p:nvPr/>
        </p:nvSpPr>
        <p:spPr>
          <a:xfrm>
            <a:off x="508758" y="1822077"/>
            <a:ext cx="10677105" cy="1200329"/>
          </a:xfrm>
          <a:prstGeom prst="rect">
            <a:avLst/>
          </a:prstGeom>
        </p:spPr>
        <p:txBody>
          <a:bodyPr wrap="square">
            <a:spAutoFit/>
          </a:bodyPr>
          <a:lstStyle/>
          <a:p>
            <a:r>
              <a:rPr lang="en-CA" dirty="0">
                <a:latin typeface="+mj-lt"/>
              </a:rPr>
              <a:t>The Accommodation Management and </a:t>
            </a:r>
            <a:r>
              <a:rPr lang="en-CA" dirty="0" smtClean="0">
                <a:latin typeface="+mj-lt"/>
              </a:rPr>
              <a:t>Workplace Solutions, Real Property Services, PSPC, centers </a:t>
            </a:r>
            <a:r>
              <a:rPr lang="en-CA" dirty="0">
                <a:latin typeface="+mj-lt"/>
              </a:rPr>
              <a:t>of </a:t>
            </a:r>
            <a:r>
              <a:rPr lang="en-CA" dirty="0" smtClean="0">
                <a:latin typeface="+mj-lt"/>
              </a:rPr>
              <a:t>expertise </a:t>
            </a:r>
            <a:r>
              <a:rPr lang="en-CA" dirty="0">
                <a:latin typeface="+mj-lt"/>
              </a:rPr>
              <a:t>have developed this document to help demystify </a:t>
            </a:r>
            <a:r>
              <a:rPr lang="en-CA" dirty="0" err="1" smtClean="0">
                <a:latin typeface="+mj-lt"/>
              </a:rPr>
              <a:t>GCworkplace</a:t>
            </a:r>
            <a:r>
              <a:rPr lang="en-CA" dirty="0" smtClean="0">
                <a:latin typeface="+mj-lt"/>
              </a:rPr>
              <a:t> </a:t>
            </a:r>
            <a:r>
              <a:rPr lang="en-CA" dirty="0">
                <a:latin typeface="+mj-lt"/>
              </a:rPr>
              <a:t>by addressing common misconceptions and concerns that some </a:t>
            </a:r>
            <a:r>
              <a:rPr lang="en-CA" dirty="0" smtClean="0">
                <a:latin typeface="+mj-lt"/>
              </a:rPr>
              <a:t>clients may </a:t>
            </a:r>
            <a:r>
              <a:rPr lang="en-CA" dirty="0">
                <a:latin typeface="+mj-lt"/>
              </a:rPr>
              <a:t>have. This document is not intended to be shared as is with </a:t>
            </a:r>
            <a:r>
              <a:rPr lang="en-CA" dirty="0" smtClean="0">
                <a:latin typeface="+mj-lt"/>
              </a:rPr>
              <a:t>clients, </a:t>
            </a:r>
            <a:r>
              <a:rPr lang="en-CA" dirty="0">
                <a:latin typeface="+mj-lt"/>
              </a:rPr>
              <a:t>but rather to enhance your discussions with them so that we all have a common understanding of what </a:t>
            </a:r>
            <a:r>
              <a:rPr lang="en-CA" dirty="0" err="1" smtClean="0">
                <a:latin typeface="+mj-lt"/>
              </a:rPr>
              <a:t>GCworkplace</a:t>
            </a:r>
            <a:r>
              <a:rPr lang="en-CA" dirty="0" smtClean="0">
                <a:latin typeface="+mj-lt"/>
              </a:rPr>
              <a:t> </a:t>
            </a:r>
            <a:r>
              <a:rPr lang="en-CA" dirty="0">
                <a:latin typeface="+mj-lt"/>
              </a:rPr>
              <a:t>is.</a:t>
            </a:r>
          </a:p>
        </p:txBody>
      </p:sp>
    </p:spTree>
    <p:extLst>
      <p:ext uri="{BB962C8B-B14F-4D97-AF65-F5344CB8AC3E}">
        <p14:creationId xmlns:p14="http://schemas.microsoft.com/office/powerpoint/2010/main" val="42505870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58"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6" name="Text Placeholder 5"/>
          <p:cNvSpPr>
            <a:spLocks noGrp="1"/>
          </p:cNvSpPr>
          <p:nvPr>
            <p:ph type="body" sz="quarter" idx="16"/>
          </p:nvPr>
        </p:nvSpPr>
        <p:spPr>
          <a:xfrm>
            <a:off x="576778" y="3178423"/>
            <a:ext cx="8478732" cy="1621662"/>
          </a:xfrm>
        </p:spPr>
        <p:txBody>
          <a:bodyPr>
            <a:noAutofit/>
          </a:bodyPr>
          <a:lstStyle/>
          <a:p>
            <a:pPr>
              <a:lnSpc>
                <a:spcPct val="100000"/>
              </a:lnSpc>
            </a:pPr>
            <a:r>
              <a:rPr lang="en-US" sz="6000" dirty="0" smtClean="0">
                <a:solidFill>
                  <a:schemeClr val="accent2"/>
                </a:solidFill>
              </a:rPr>
              <a:t>Common misconceptions</a:t>
            </a:r>
            <a:endParaRPr lang="en-US" sz="6000" dirty="0">
              <a:solidFill>
                <a:schemeClr val="accent2"/>
              </a:solidFill>
            </a:endParaRPr>
          </a:p>
        </p:txBody>
      </p:sp>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l="68133" t="9742"/>
          <a:stretch/>
        </p:blipFill>
        <p:spPr>
          <a:xfrm>
            <a:off x="8986684" y="865239"/>
            <a:ext cx="3205316" cy="5992761"/>
          </a:xfrm>
          <a:prstGeom prst="rect">
            <a:avLst/>
          </a:prstGeom>
        </p:spPr>
      </p:pic>
    </p:spTree>
    <p:extLst>
      <p:ext uri="{BB962C8B-B14F-4D97-AF65-F5344CB8AC3E}">
        <p14:creationId xmlns:p14="http://schemas.microsoft.com/office/powerpoint/2010/main" val="84087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GCworkplace</a:t>
            </a:r>
            <a:r>
              <a:rPr lang="fr-CA" dirty="0" smtClean="0"/>
              <a:t> </a:t>
            </a:r>
            <a:r>
              <a:rPr lang="fr-CA" dirty="0" err="1" smtClean="0"/>
              <a:t>is</a:t>
            </a:r>
            <a:r>
              <a:rPr lang="fr-CA" dirty="0" smtClean="0"/>
              <a:t> a </a:t>
            </a:r>
            <a:r>
              <a:rPr lang="fr-CA" dirty="0" err="1" smtClean="0"/>
              <a:t>space</a:t>
            </a:r>
            <a:r>
              <a:rPr lang="fr-CA" dirty="0" smtClean="0"/>
              <a:t> </a:t>
            </a:r>
            <a:r>
              <a:rPr lang="fr-CA" dirty="0" err="1"/>
              <a:t>r</a:t>
            </a:r>
            <a:r>
              <a:rPr lang="fr-CA" dirty="0" err="1" smtClean="0"/>
              <a:t>eduction</a:t>
            </a:r>
            <a:r>
              <a:rPr lang="fr-CA" dirty="0" smtClean="0"/>
              <a:t> </a:t>
            </a:r>
            <a:r>
              <a:rPr lang="fr-CA" dirty="0"/>
              <a:t>i</a:t>
            </a:r>
            <a:r>
              <a:rPr lang="fr-CA" dirty="0" smtClean="0"/>
              <a:t>nitiative</a:t>
            </a:r>
            <a:endParaRPr lang="en-CA" dirty="0"/>
          </a:p>
        </p:txBody>
      </p:sp>
      <p:pic>
        <p:nvPicPr>
          <p:cNvPr id="6" name="Picture 2" descr="Image result for check and x clipart"/>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9532" t="53282" r="12828" b="10405"/>
          <a:stretch/>
        </p:blipFill>
        <p:spPr bwMode="auto">
          <a:xfrm>
            <a:off x="8122110" y="656753"/>
            <a:ext cx="555300" cy="53570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08758" y="1676553"/>
            <a:ext cx="10791845" cy="3139321"/>
          </a:xfrm>
          <a:prstGeom prst="rect">
            <a:avLst/>
          </a:prstGeom>
        </p:spPr>
        <p:txBody>
          <a:bodyPr wrap="square">
            <a:spAutoFit/>
          </a:bodyPr>
          <a:lstStyle/>
          <a:p>
            <a:pPr marL="285750" indent="-285750">
              <a:buFont typeface="Wingdings" panose="05000000000000000000" pitchFamily="2" charset="2"/>
              <a:buChar char="§"/>
            </a:pPr>
            <a:r>
              <a:rPr lang="en-CA" dirty="0" smtClean="0">
                <a:latin typeface="+mj-lt"/>
                <a:ea typeface="Calibri" panose="020F0502020204030204" pitchFamily="34" charset="0"/>
              </a:rPr>
              <a:t>The </a:t>
            </a:r>
            <a:r>
              <a:rPr lang="en-CA" b="1" dirty="0">
                <a:latin typeface="+mj-lt"/>
                <a:ea typeface="Calibri" panose="020F0502020204030204" pitchFamily="34" charset="0"/>
              </a:rPr>
              <a:t>Space a</a:t>
            </a:r>
            <a:r>
              <a:rPr lang="en-CA" b="1" dirty="0" smtClean="0">
                <a:latin typeface="+mj-lt"/>
                <a:ea typeface="Calibri" panose="020F0502020204030204" pitchFamily="34" charset="0"/>
              </a:rPr>
              <a:t>llocation </a:t>
            </a:r>
            <a:r>
              <a:rPr lang="en-CA" b="1" dirty="0">
                <a:latin typeface="+mj-lt"/>
                <a:ea typeface="Calibri" panose="020F0502020204030204" pitchFamily="34" charset="0"/>
              </a:rPr>
              <a:t>s</a:t>
            </a:r>
            <a:r>
              <a:rPr lang="en-CA" b="1" dirty="0" smtClean="0">
                <a:latin typeface="+mj-lt"/>
                <a:ea typeface="Calibri" panose="020F0502020204030204" pitchFamily="34" charset="0"/>
              </a:rPr>
              <a:t>tandards </a:t>
            </a:r>
            <a:r>
              <a:rPr lang="en-CA" dirty="0" smtClean="0">
                <a:latin typeface="+mj-lt"/>
                <a:ea typeface="Calibri" panose="020F0502020204030204" pitchFamily="34" charset="0"/>
              </a:rPr>
              <a:t>(which aims to </a:t>
            </a:r>
            <a:r>
              <a:rPr lang="en-CA" dirty="0">
                <a:latin typeface="+mj-lt"/>
                <a:ea typeface="Calibri" panose="020F0502020204030204" pitchFamily="34" charset="0"/>
              </a:rPr>
              <a:t>describe the maximum space allocations to be applied when planning, acquiring and monitoring use of office accommodation provided by </a:t>
            </a:r>
            <a:r>
              <a:rPr lang="en-CA" dirty="0" smtClean="0">
                <a:latin typeface="+mj-lt"/>
                <a:ea typeface="Calibri" panose="020F0502020204030204" pitchFamily="34" charset="0"/>
              </a:rPr>
              <a:t>PSPC to </a:t>
            </a:r>
            <a:r>
              <a:rPr lang="en-CA" dirty="0">
                <a:latin typeface="+mj-lt"/>
                <a:ea typeface="Calibri" panose="020F0502020204030204" pitchFamily="34" charset="0"/>
              </a:rPr>
              <a:t>client </a:t>
            </a:r>
            <a:r>
              <a:rPr lang="en-CA" dirty="0" smtClean="0">
                <a:latin typeface="+mj-lt"/>
                <a:ea typeface="Calibri" panose="020F0502020204030204" pitchFamily="34" charset="0"/>
              </a:rPr>
              <a:t>departments) </a:t>
            </a:r>
            <a:r>
              <a:rPr lang="en-CA" dirty="0">
                <a:latin typeface="+mj-lt"/>
                <a:ea typeface="Calibri" panose="020F0502020204030204" pitchFamily="34" charset="0"/>
              </a:rPr>
              <a:t>has not </a:t>
            </a:r>
            <a:r>
              <a:rPr lang="en-CA" dirty="0" smtClean="0">
                <a:latin typeface="+mj-lt"/>
                <a:ea typeface="Calibri" panose="020F0502020204030204" pitchFamily="34" charset="0"/>
              </a:rPr>
              <a:t>changed; therefore, space is allocated following the same calculations as with the previous </a:t>
            </a:r>
            <a:r>
              <a:rPr lang="en-CA" dirty="0">
                <a:latin typeface="+mj-lt"/>
                <a:ea typeface="Calibri" panose="020F0502020204030204" pitchFamily="34" charset="0"/>
              </a:rPr>
              <a:t>s</a:t>
            </a:r>
            <a:r>
              <a:rPr lang="en-CA" dirty="0" smtClean="0">
                <a:latin typeface="+mj-lt"/>
                <a:ea typeface="Calibri" panose="020F0502020204030204" pitchFamily="34" charset="0"/>
              </a:rPr>
              <a:t>tandards. </a:t>
            </a:r>
          </a:p>
          <a:p>
            <a:endParaRPr lang="en-CA" dirty="0">
              <a:latin typeface="+mj-lt"/>
            </a:endParaRPr>
          </a:p>
          <a:p>
            <a:pPr marL="285750" indent="-285750">
              <a:buFont typeface="Wingdings" panose="05000000000000000000" pitchFamily="2" charset="2"/>
              <a:buChar char="§"/>
            </a:pPr>
            <a:r>
              <a:rPr lang="en-CA" dirty="0">
                <a:latin typeface="+mj-lt"/>
              </a:rPr>
              <a:t> </a:t>
            </a:r>
            <a:r>
              <a:rPr lang="en-CA" dirty="0" err="1">
                <a:latin typeface="+mj-lt"/>
                <a:ea typeface="Calibri" panose="020F0502020204030204" pitchFamily="34" charset="0"/>
              </a:rPr>
              <a:t>GCworkplace</a:t>
            </a:r>
            <a:r>
              <a:rPr lang="en-CA" dirty="0">
                <a:latin typeface="+mj-lt"/>
                <a:ea typeface="Calibri" panose="020F0502020204030204" pitchFamily="34" charset="0"/>
              </a:rPr>
              <a:t> is not a space reduction initiative, but rather a </a:t>
            </a:r>
            <a:r>
              <a:rPr lang="en-CA" b="1" dirty="0">
                <a:latin typeface="+mj-lt"/>
                <a:ea typeface="Calibri" panose="020F0502020204030204" pitchFamily="34" charset="0"/>
              </a:rPr>
              <a:t>space optimization </a:t>
            </a:r>
            <a:r>
              <a:rPr lang="en-CA" dirty="0">
                <a:latin typeface="+mj-lt"/>
                <a:ea typeface="Calibri" panose="020F0502020204030204" pitchFamily="34" charset="0"/>
              </a:rPr>
              <a:t>solution. </a:t>
            </a:r>
            <a:endParaRPr lang="en-CA" dirty="0" smtClean="0">
              <a:latin typeface="+mj-lt"/>
              <a:ea typeface="Calibri" panose="020F0502020204030204" pitchFamily="34" charset="0"/>
            </a:endParaRPr>
          </a:p>
          <a:p>
            <a:endParaRPr lang="en-CA" dirty="0" smtClean="0">
              <a:latin typeface="Calibri" panose="020F0502020204030204" pitchFamily="34" charset="0"/>
              <a:ea typeface="Calibri" panose="020F0502020204030204" pitchFamily="34" charset="0"/>
            </a:endParaRPr>
          </a:p>
          <a:p>
            <a:pPr marL="285750" indent="-285750">
              <a:buFont typeface="Wingdings" panose="05000000000000000000" pitchFamily="2" charset="2"/>
              <a:buChar char="§"/>
            </a:pPr>
            <a:r>
              <a:rPr lang="en-CA" dirty="0" smtClean="0">
                <a:latin typeface="+mj-lt"/>
                <a:cs typeface="Calibri" panose="020F0502020204030204" pitchFamily="34" charset="0"/>
              </a:rPr>
              <a:t>Federal workplaces are </a:t>
            </a:r>
            <a:r>
              <a:rPr lang="en-CA" dirty="0">
                <a:latin typeface="+mj-lt"/>
                <a:cs typeface="Calibri" panose="020F0502020204030204" pitchFamily="34" charset="0"/>
              </a:rPr>
              <a:t>occupied at an average of 60% on any day, because employees are away for various </a:t>
            </a:r>
            <a:r>
              <a:rPr lang="en-CA" dirty="0" smtClean="0">
                <a:latin typeface="+mj-lt"/>
                <a:cs typeface="Calibri" panose="020F0502020204030204" pitchFamily="34" charset="0"/>
              </a:rPr>
              <a:t>reasons. In an unassigned work environment where all employees have equal access </a:t>
            </a:r>
            <a:r>
              <a:rPr lang="en-CA" dirty="0">
                <a:latin typeface="+mj-lt"/>
                <a:cs typeface="Calibri" panose="020F0502020204030204" pitchFamily="34" charset="0"/>
              </a:rPr>
              <a:t>to various </a:t>
            </a:r>
            <a:r>
              <a:rPr lang="en-CA" dirty="0" err="1">
                <a:latin typeface="+mj-lt"/>
                <a:cs typeface="Calibri" panose="020F0502020204030204" pitchFamily="34" charset="0"/>
              </a:rPr>
              <a:t>workpoints</a:t>
            </a:r>
            <a:r>
              <a:rPr lang="en-CA" dirty="0">
                <a:latin typeface="+mj-lt"/>
                <a:cs typeface="Calibri" panose="020F0502020204030204" pitchFamily="34" charset="0"/>
              </a:rPr>
              <a:t>, </a:t>
            </a:r>
            <a:r>
              <a:rPr lang="en-CA" dirty="0" smtClean="0">
                <a:latin typeface="+mj-lt"/>
                <a:cs typeface="Calibri" panose="020F0502020204030204" pitchFamily="34" charset="0"/>
              </a:rPr>
              <a:t>the ratio of individual </a:t>
            </a:r>
            <a:r>
              <a:rPr lang="en-CA" dirty="0" err="1" smtClean="0">
                <a:latin typeface="+mj-lt"/>
                <a:cs typeface="Calibri" panose="020F0502020204030204" pitchFamily="34" charset="0"/>
              </a:rPr>
              <a:t>workpoints</a:t>
            </a:r>
            <a:r>
              <a:rPr lang="en-CA" dirty="0" smtClean="0">
                <a:latin typeface="+mj-lt"/>
                <a:cs typeface="Calibri" panose="020F0502020204030204" pitchFamily="34" charset="0"/>
              </a:rPr>
              <a:t> can be reduced, therefore allowing for additional amenities that support </a:t>
            </a:r>
            <a:r>
              <a:rPr lang="en-CA" dirty="0">
                <a:latin typeface="+mj-lt"/>
                <a:cs typeface="Calibri" panose="020F0502020204030204" pitchFamily="34" charset="0"/>
              </a:rPr>
              <a:t>the type of </a:t>
            </a:r>
            <a:r>
              <a:rPr lang="en-CA" dirty="0" smtClean="0">
                <a:latin typeface="+mj-lt"/>
                <a:cs typeface="Calibri" panose="020F0502020204030204" pitchFamily="34" charset="0"/>
              </a:rPr>
              <a:t>work performed </a:t>
            </a:r>
            <a:r>
              <a:rPr lang="en-CA" dirty="0">
                <a:latin typeface="+mj-lt"/>
                <a:cs typeface="Calibri" panose="020F0502020204030204" pitchFamily="34" charset="0"/>
              </a:rPr>
              <a:t>by its occupants. </a:t>
            </a:r>
            <a:r>
              <a:rPr lang="en-CA" dirty="0" smtClean="0">
                <a:latin typeface="+mj-lt"/>
                <a:cs typeface="Calibri" panose="020F0502020204030204" pitchFamily="34" charset="0"/>
              </a:rPr>
              <a:t>This translates to </a:t>
            </a:r>
            <a:r>
              <a:rPr lang="en-CA" dirty="0">
                <a:latin typeface="+mj-lt"/>
                <a:cs typeface="Calibri" panose="020F0502020204030204" pitchFamily="34" charset="0"/>
              </a:rPr>
              <a:t>a more efficient use of the space as well as provides employees more spaces, and a greater variety from which to accomplish their activities</a:t>
            </a:r>
            <a:r>
              <a:rPr lang="en-CA" dirty="0" smtClean="0">
                <a:latin typeface="+mj-lt"/>
                <a:cs typeface="Calibri" panose="020F0502020204030204" pitchFamily="34" charset="0"/>
              </a:rPr>
              <a:t>.</a:t>
            </a:r>
            <a:endParaRPr lang="en-CA" dirty="0">
              <a:latin typeface="+mj-lt"/>
              <a:cs typeface="Calibri" panose="020F0502020204030204" pitchFamily="34" charset="0"/>
            </a:endParaRPr>
          </a:p>
        </p:txBody>
      </p:sp>
      <p:pic>
        <p:nvPicPr>
          <p:cNvPr id="7" name="Picture 6" descr="A modern GCworkplace for the new public service - long description below"/>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0825" y="4740055"/>
            <a:ext cx="3430135" cy="2016979"/>
          </a:xfrm>
          <a:prstGeom prst="rect">
            <a:avLst/>
          </a:prstGeom>
          <a:noFill/>
          <a:ln>
            <a:noFill/>
          </a:ln>
        </p:spPr>
      </p:pic>
    </p:spTree>
    <p:extLst>
      <p:ext uri="{BB962C8B-B14F-4D97-AF65-F5344CB8AC3E}">
        <p14:creationId xmlns:p14="http://schemas.microsoft.com/office/powerpoint/2010/main" val="1619872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Telework</a:t>
            </a:r>
            <a:r>
              <a:rPr lang="fr-CA" dirty="0" smtClean="0"/>
              <a:t> </a:t>
            </a:r>
            <a:r>
              <a:rPr lang="fr-CA" dirty="0" err="1" smtClean="0"/>
              <a:t>is</a:t>
            </a:r>
            <a:r>
              <a:rPr lang="fr-CA" dirty="0" smtClean="0"/>
              <a:t> a </a:t>
            </a:r>
            <a:r>
              <a:rPr lang="fr-CA" dirty="0" err="1" smtClean="0"/>
              <a:t>requirement</a:t>
            </a:r>
            <a:r>
              <a:rPr lang="fr-CA" dirty="0" smtClean="0"/>
              <a:t> of </a:t>
            </a:r>
            <a:r>
              <a:rPr lang="fr-CA" dirty="0" err="1" smtClean="0"/>
              <a:t>GCworkplace</a:t>
            </a:r>
            <a:r>
              <a:rPr lang="fr-CA" dirty="0" smtClean="0"/>
              <a:t> </a:t>
            </a:r>
            <a:endParaRPr lang="en-CA" dirty="0"/>
          </a:p>
        </p:txBody>
      </p:sp>
      <p:pic>
        <p:nvPicPr>
          <p:cNvPr id="6" name="Picture 2" descr="Image result for check and x clipart"/>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9532" t="53282" r="12828" b="10405"/>
          <a:stretch/>
        </p:blipFill>
        <p:spPr bwMode="auto">
          <a:xfrm>
            <a:off x="8023788" y="654023"/>
            <a:ext cx="555300" cy="53570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55446" y="1414758"/>
            <a:ext cx="11112970" cy="4524315"/>
          </a:xfrm>
          <a:prstGeom prst="rect">
            <a:avLst/>
          </a:prstGeom>
        </p:spPr>
        <p:txBody>
          <a:bodyPr wrap="square">
            <a:spAutoFit/>
          </a:bodyPr>
          <a:lstStyle/>
          <a:p>
            <a:pPr marL="285750" indent="-285750">
              <a:buFont typeface="Wingdings" panose="05000000000000000000" pitchFamily="2" charset="2"/>
              <a:buChar char="§"/>
            </a:pPr>
            <a:r>
              <a:rPr lang="en-CA" dirty="0">
                <a:latin typeface="+mj-lt"/>
                <a:ea typeface="Calibri" panose="020F0502020204030204" pitchFamily="34" charset="0"/>
              </a:rPr>
              <a:t>According to the Treasury Board Secretariat, participation in telework is </a:t>
            </a:r>
            <a:r>
              <a:rPr lang="en-CA" b="1" dirty="0">
                <a:latin typeface="+mj-lt"/>
                <a:ea typeface="Calibri" panose="020F0502020204030204" pitchFamily="34" charset="0"/>
              </a:rPr>
              <a:t>voluntary</a:t>
            </a:r>
            <a:r>
              <a:rPr lang="en-CA" dirty="0">
                <a:latin typeface="+mj-lt"/>
                <a:ea typeface="Calibri" panose="020F0502020204030204" pitchFamily="34" charset="0"/>
              </a:rPr>
              <a:t> and no employee should be required to telework. Remote work is an </a:t>
            </a:r>
            <a:r>
              <a:rPr lang="en-CA" b="1" dirty="0">
                <a:latin typeface="+mj-lt"/>
                <a:ea typeface="Calibri" panose="020F0502020204030204" pitchFamily="34" charset="0"/>
              </a:rPr>
              <a:t>option</a:t>
            </a:r>
            <a:r>
              <a:rPr lang="en-CA" dirty="0">
                <a:latin typeface="+mj-lt"/>
                <a:ea typeface="Calibri" panose="020F0502020204030204" pitchFamily="34" charset="0"/>
              </a:rPr>
              <a:t> that employees need to discuss with their manager.</a:t>
            </a:r>
          </a:p>
          <a:p>
            <a:pPr marL="285750" indent="-285750">
              <a:buFont typeface="Wingdings" panose="05000000000000000000" pitchFamily="2" charset="2"/>
              <a:buChar char="§"/>
            </a:pPr>
            <a:endParaRPr lang="en-CA" dirty="0">
              <a:latin typeface="+mj-lt"/>
              <a:ea typeface="Calibri" panose="020F0502020204030204" pitchFamily="34" charset="0"/>
            </a:endParaRPr>
          </a:p>
          <a:p>
            <a:pPr marL="285750" indent="-285750">
              <a:buFont typeface="Wingdings" panose="05000000000000000000" pitchFamily="2" charset="2"/>
              <a:buChar char="§"/>
            </a:pPr>
            <a:r>
              <a:rPr lang="en-CA" dirty="0" smtClean="0">
                <a:latin typeface="+mj-lt"/>
                <a:ea typeface="Calibri" panose="020F0502020204030204" pitchFamily="34" charset="0"/>
              </a:rPr>
              <a:t>Flexible or remote work forms part of the </a:t>
            </a:r>
            <a:r>
              <a:rPr lang="en-CA" dirty="0" err="1" smtClean="0">
                <a:latin typeface="+mj-lt"/>
                <a:ea typeface="Calibri" panose="020F0502020204030204" pitchFamily="34" charset="0"/>
              </a:rPr>
              <a:t>GCworkplace</a:t>
            </a:r>
            <a:r>
              <a:rPr lang="en-CA" dirty="0" smtClean="0">
                <a:latin typeface="+mj-lt"/>
                <a:ea typeface="Calibri" panose="020F0502020204030204" pitchFamily="34" charset="0"/>
              </a:rPr>
              <a:t> vision, but it is </a:t>
            </a:r>
            <a:r>
              <a:rPr lang="en-CA" b="1" dirty="0" smtClean="0">
                <a:latin typeface="+mj-lt"/>
                <a:ea typeface="Calibri" panose="020F0502020204030204" pitchFamily="34" charset="0"/>
              </a:rPr>
              <a:t>not a prerequisite</a:t>
            </a:r>
            <a:r>
              <a:rPr lang="en-CA" dirty="0" smtClean="0">
                <a:latin typeface="+mj-lt"/>
                <a:ea typeface="Calibri" panose="020F0502020204030204" pitchFamily="34" charset="0"/>
              </a:rPr>
              <a:t>.</a:t>
            </a:r>
          </a:p>
          <a:p>
            <a:endParaRPr lang="en-CA" dirty="0" smtClean="0">
              <a:latin typeface="+mj-lt"/>
              <a:ea typeface="Calibri" panose="020F0502020204030204" pitchFamily="34" charset="0"/>
            </a:endParaRPr>
          </a:p>
          <a:p>
            <a:pPr marL="285750" indent="-285750">
              <a:buFont typeface="Wingdings" panose="05000000000000000000" pitchFamily="2" charset="2"/>
              <a:buChar char="§"/>
            </a:pPr>
            <a:r>
              <a:rPr lang="en-US" dirty="0" err="1">
                <a:latin typeface="+mj-lt"/>
                <a:ea typeface="Calibri" panose="020F0502020204030204" pitchFamily="34" charset="0"/>
              </a:rPr>
              <a:t>GCworkplace</a:t>
            </a:r>
            <a:r>
              <a:rPr lang="en-US" dirty="0">
                <a:latin typeface="+mj-lt"/>
                <a:ea typeface="Calibri" panose="020F0502020204030204" pitchFamily="34" charset="0"/>
              </a:rPr>
              <a:t> was defined well before the pandemic, when telework was not widely adopted by all organizations. </a:t>
            </a:r>
            <a:endParaRPr lang="en-US" dirty="0" smtClean="0">
              <a:latin typeface="+mj-lt"/>
              <a:ea typeface="Calibri" panose="020F0502020204030204" pitchFamily="34" charset="0"/>
            </a:endParaRPr>
          </a:p>
          <a:p>
            <a:pPr marL="285750" indent="-285750">
              <a:buFont typeface="Wingdings" panose="05000000000000000000" pitchFamily="2" charset="2"/>
              <a:buChar char="§"/>
            </a:pPr>
            <a:endParaRPr lang="en-US" dirty="0" smtClean="0">
              <a:latin typeface="+mj-lt"/>
              <a:ea typeface="Calibri" panose="020F0502020204030204" pitchFamily="34" charset="0"/>
            </a:endParaRPr>
          </a:p>
          <a:p>
            <a:pPr marL="285750" indent="-285750">
              <a:buFont typeface="Wingdings" panose="05000000000000000000" pitchFamily="2" charset="2"/>
              <a:buChar char="§"/>
            </a:pPr>
            <a:r>
              <a:rPr lang="en-US" dirty="0" smtClean="0">
                <a:latin typeface="+mj-lt"/>
                <a:ea typeface="Calibri" panose="020F0502020204030204" pitchFamily="34" charset="0"/>
              </a:rPr>
              <a:t>Sharing of </a:t>
            </a:r>
            <a:r>
              <a:rPr lang="en-US" dirty="0" err="1" smtClean="0">
                <a:latin typeface="+mj-lt"/>
                <a:ea typeface="Calibri" panose="020F0502020204030204" pitchFamily="34" charset="0"/>
              </a:rPr>
              <a:t>workpoints</a:t>
            </a:r>
            <a:r>
              <a:rPr lang="en-US" dirty="0" smtClean="0">
                <a:latin typeface="+mj-lt"/>
                <a:ea typeface="Calibri" panose="020F0502020204030204" pitchFamily="34" charset="0"/>
              </a:rPr>
              <a:t>, or an unassigned workplace model is not contingent on telework as the workplace is adequately sized and designed to accommodate all users. Sharing </a:t>
            </a:r>
            <a:r>
              <a:rPr lang="en-US" dirty="0" err="1">
                <a:latin typeface="+mj-lt"/>
                <a:ea typeface="Calibri" panose="020F0502020204030204" pitchFamily="34" charset="0"/>
              </a:rPr>
              <a:t>workpoints</a:t>
            </a:r>
            <a:r>
              <a:rPr lang="en-US" dirty="0">
                <a:latin typeface="+mj-lt"/>
                <a:ea typeface="Calibri" panose="020F0502020204030204" pitchFamily="34" charset="0"/>
              </a:rPr>
              <a:t> amongst users allows for optimized use of space and leveraging underutilized space to give back more practical amenities for the organization.</a:t>
            </a:r>
          </a:p>
          <a:p>
            <a:endParaRPr lang="en-US" dirty="0">
              <a:latin typeface="+mj-lt"/>
              <a:ea typeface="Calibri" panose="020F0502020204030204" pitchFamily="34" charset="0"/>
            </a:endParaRPr>
          </a:p>
          <a:p>
            <a:pPr marL="285750" indent="-285750">
              <a:buFont typeface="Wingdings" panose="05000000000000000000" pitchFamily="2" charset="2"/>
              <a:buChar char="§"/>
            </a:pPr>
            <a:r>
              <a:rPr lang="en-US" dirty="0" smtClean="0">
                <a:latin typeface="+mj-lt"/>
                <a:ea typeface="Calibri" panose="020F0502020204030204" pitchFamily="34" charset="0"/>
              </a:rPr>
              <a:t>There are three activity profiles in the </a:t>
            </a:r>
            <a:r>
              <a:rPr lang="en-US" dirty="0" err="1" smtClean="0">
                <a:latin typeface="+mj-lt"/>
                <a:ea typeface="Calibri" panose="020F0502020204030204" pitchFamily="34" charset="0"/>
              </a:rPr>
              <a:t>GCworkplace</a:t>
            </a:r>
            <a:r>
              <a:rPr lang="en-US" dirty="0" smtClean="0">
                <a:latin typeface="+mj-lt"/>
                <a:ea typeface="Calibri" panose="020F0502020204030204" pitchFamily="34" charset="0"/>
              </a:rPr>
              <a:t> design: </a:t>
            </a:r>
            <a:r>
              <a:rPr lang="en-US" dirty="0">
                <a:latin typeface="+mj-lt"/>
                <a:ea typeface="Calibri" panose="020F0502020204030204" pitchFamily="34" charset="0"/>
              </a:rPr>
              <a:t>a</a:t>
            </a:r>
            <a:r>
              <a:rPr lang="en-US" dirty="0" smtClean="0">
                <a:latin typeface="+mj-lt"/>
                <a:ea typeface="Calibri" panose="020F0502020204030204" pitchFamily="34" charset="0"/>
              </a:rPr>
              <a:t>utonomous, balanced and </a:t>
            </a:r>
            <a:r>
              <a:rPr lang="en-US" dirty="0">
                <a:latin typeface="+mj-lt"/>
                <a:ea typeface="Calibri" panose="020F0502020204030204" pitchFamily="34" charset="0"/>
              </a:rPr>
              <a:t>i</a:t>
            </a:r>
            <a:r>
              <a:rPr lang="en-US" dirty="0" smtClean="0">
                <a:latin typeface="+mj-lt"/>
                <a:ea typeface="Calibri" panose="020F0502020204030204" pitchFamily="34" charset="0"/>
              </a:rPr>
              <a:t>nteractive. The </a:t>
            </a:r>
            <a:r>
              <a:rPr lang="en-US" b="1" dirty="0">
                <a:latin typeface="+mj-lt"/>
                <a:ea typeface="Calibri" panose="020F0502020204030204" pitchFamily="34" charset="0"/>
              </a:rPr>
              <a:t>a</a:t>
            </a:r>
            <a:r>
              <a:rPr lang="en-US" b="1" dirty="0" smtClean="0">
                <a:latin typeface="+mj-lt"/>
                <a:ea typeface="Calibri" panose="020F0502020204030204" pitchFamily="34" charset="0"/>
              </a:rPr>
              <a:t>utonomous </a:t>
            </a:r>
            <a:r>
              <a:rPr lang="en-US" dirty="0" smtClean="0">
                <a:latin typeface="+mj-lt"/>
                <a:ea typeface="Calibri" panose="020F0502020204030204" pitchFamily="34" charset="0"/>
              </a:rPr>
              <a:t>profile is designed for organizations who work primarily independently, and have </a:t>
            </a:r>
            <a:r>
              <a:rPr lang="en-US" b="1" dirty="0" smtClean="0">
                <a:latin typeface="+mj-lt"/>
                <a:ea typeface="Calibri" panose="020F0502020204030204" pitchFamily="34" charset="0"/>
              </a:rPr>
              <a:t>low internal and external mobility.</a:t>
            </a:r>
          </a:p>
          <a:p>
            <a:endParaRPr lang="en-CA" dirty="0" smtClean="0">
              <a:latin typeface="+mj-lt"/>
            </a:endParaRPr>
          </a:p>
          <a:p>
            <a:pPr marL="285750" indent="-285750">
              <a:buFont typeface="Wingdings" panose="05000000000000000000" pitchFamily="2" charset="2"/>
              <a:buChar char="§"/>
            </a:pPr>
            <a:endParaRPr lang="en-CA" dirty="0">
              <a:latin typeface="Calibri" panose="020F0502020204030204" pitchFamily="34" charset="0"/>
              <a:ea typeface="Calibri" panose="020F0502020204030204" pitchFamily="34" charset="0"/>
            </a:endParaRPr>
          </a:p>
        </p:txBody>
      </p:sp>
      <p:pic>
        <p:nvPicPr>
          <p:cNvPr id="7"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3235366" y="5281256"/>
            <a:ext cx="2403475" cy="1210310"/>
          </a:xfrm>
          <a:prstGeom prst="rect">
            <a:avLst/>
          </a:prstGeom>
          <a:noFill/>
        </p:spPr>
      </p:pic>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6517971" y="5174576"/>
            <a:ext cx="1762125" cy="1316990"/>
          </a:xfrm>
          <a:prstGeom prst="rect">
            <a:avLst/>
          </a:prstGeom>
          <a:noFill/>
        </p:spPr>
      </p:pic>
    </p:spTree>
    <p:extLst>
      <p:ext uri="{BB962C8B-B14F-4D97-AF65-F5344CB8AC3E}">
        <p14:creationId xmlns:p14="http://schemas.microsoft.com/office/powerpoint/2010/main" val="2278606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
            </a:r>
            <a:br>
              <a:rPr lang="en-CA" dirty="0" smtClean="0"/>
            </a:br>
            <a:r>
              <a:rPr lang="en-CA" sz="3100" dirty="0" smtClean="0"/>
              <a:t>The </a:t>
            </a:r>
            <a:r>
              <a:rPr lang="en-CA" sz="3100" dirty="0" err="1"/>
              <a:t>GCworkplace</a:t>
            </a:r>
            <a:r>
              <a:rPr lang="en-CA" sz="3100" dirty="0"/>
              <a:t> design solution is </a:t>
            </a:r>
            <a:r>
              <a:rPr lang="en-CA" sz="3100" dirty="0" smtClean="0"/>
              <a:t>only about shared seating</a:t>
            </a:r>
            <a:r>
              <a:rPr lang="en-CA" dirty="0"/>
              <a:t/>
            </a:r>
            <a:br>
              <a:rPr lang="en-CA" dirty="0"/>
            </a:br>
            <a:r>
              <a:rPr lang="fr-CA" dirty="0" smtClean="0"/>
              <a:t> </a:t>
            </a:r>
            <a:endParaRPr lang="en-CA" dirty="0"/>
          </a:p>
        </p:txBody>
      </p:sp>
      <p:pic>
        <p:nvPicPr>
          <p:cNvPr id="6" name="Picture 2" descr="Image result for check and x clipart"/>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9532" t="53282" r="12828" b="10405"/>
          <a:stretch/>
        </p:blipFill>
        <p:spPr bwMode="auto">
          <a:xfrm>
            <a:off x="11308574" y="700523"/>
            <a:ext cx="555300" cy="53570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86818" y="1514066"/>
            <a:ext cx="11112970" cy="1754326"/>
          </a:xfrm>
          <a:prstGeom prst="rect">
            <a:avLst/>
          </a:prstGeom>
        </p:spPr>
        <p:txBody>
          <a:bodyPr wrap="square">
            <a:spAutoFit/>
          </a:bodyPr>
          <a:lstStyle/>
          <a:p>
            <a:pPr marL="285750" indent="-285750">
              <a:buFont typeface="Wingdings" panose="05000000000000000000" pitchFamily="2" charset="2"/>
              <a:buChar char="§"/>
            </a:pPr>
            <a:r>
              <a:rPr lang="en-CA" dirty="0">
                <a:latin typeface="+mj-lt"/>
              </a:rPr>
              <a:t>The </a:t>
            </a:r>
            <a:r>
              <a:rPr lang="en-CA" dirty="0" err="1">
                <a:latin typeface="+mj-lt"/>
              </a:rPr>
              <a:t>GCworkplace</a:t>
            </a:r>
            <a:r>
              <a:rPr lang="en-CA" dirty="0">
                <a:latin typeface="+mj-lt"/>
              </a:rPr>
              <a:t> vision and the activity-based working (ABW) design solution implies that employees move away from a fixed point and choose the optimal setting based on their work activities, their personal preferences and workstyles. For most, the work day is comprised of a number of different activities that can be best supported by different </a:t>
            </a:r>
            <a:r>
              <a:rPr lang="en-CA" dirty="0" err="1">
                <a:latin typeface="+mj-lt"/>
              </a:rPr>
              <a:t>workpoints</a:t>
            </a:r>
            <a:r>
              <a:rPr lang="en-CA" dirty="0">
                <a:latin typeface="+mj-lt"/>
              </a:rPr>
              <a:t>.  </a:t>
            </a:r>
            <a:endParaRPr lang="en-CA" dirty="0" smtClean="0">
              <a:latin typeface="+mj-lt"/>
            </a:endParaRPr>
          </a:p>
          <a:p>
            <a:endParaRPr lang="en-CA" dirty="0">
              <a:latin typeface="+mj-lt"/>
            </a:endParaRPr>
          </a:p>
          <a:p>
            <a:endParaRPr lang="en-CA" dirty="0">
              <a:latin typeface="Calibri" panose="020F0502020204030204" pitchFamily="34" charset="0"/>
              <a:ea typeface="Calibri" panose="020F0502020204030204" pitchFamily="34" charset="0"/>
            </a:endParaRPr>
          </a:p>
        </p:txBody>
      </p:sp>
      <p:pic>
        <p:nvPicPr>
          <p:cNvPr id="7" name="Picture 6" descr="The GC workplace journey graphic"/>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4343" y="2545045"/>
            <a:ext cx="3433919" cy="3241182"/>
          </a:xfrm>
          <a:prstGeom prst="rect">
            <a:avLst/>
          </a:prstGeom>
          <a:noFill/>
          <a:ln>
            <a:noFill/>
          </a:ln>
        </p:spPr>
      </p:pic>
      <p:sp>
        <p:nvSpPr>
          <p:cNvPr id="3" name="Rectangle 2"/>
          <p:cNvSpPr/>
          <p:nvPr/>
        </p:nvSpPr>
        <p:spPr>
          <a:xfrm>
            <a:off x="586818" y="2917597"/>
            <a:ext cx="6748702" cy="1477328"/>
          </a:xfrm>
          <a:prstGeom prst="rect">
            <a:avLst/>
          </a:prstGeom>
        </p:spPr>
        <p:txBody>
          <a:bodyPr wrap="square">
            <a:spAutoFit/>
          </a:bodyPr>
          <a:lstStyle/>
          <a:p>
            <a:pPr marL="285750" indent="-285750">
              <a:buFont typeface="Wingdings" panose="05000000000000000000" pitchFamily="2" charset="2"/>
              <a:buChar char="§"/>
            </a:pPr>
            <a:r>
              <a:rPr lang="en-CA" dirty="0" err="1">
                <a:latin typeface="+mj-lt"/>
              </a:rPr>
              <a:t>GCworkplace</a:t>
            </a:r>
            <a:r>
              <a:rPr lang="en-CA" dirty="0">
                <a:latin typeface="+mj-lt"/>
              </a:rPr>
              <a:t> is about more than just new workspaces and new furniture; it’s about designing spaces to support all work activities as well as the new ways of working in a modern and flexible environment, and making sure all GC employees are supported by the right spaces, tools and processes. </a:t>
            </a:r>
          </a:p>
        </p:txBody>
      </p:sp>
    </p:spTree>
    <p:extLst>
      <p:ext uri="{BB962C8B-B14F-4D97-AF65-F5344CB8AC3E}">
        <p14:creationId xmlns:p14="http://schemas.microsoft.com/office/powerpoint/2010/main" val="3672876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759" y="550889"/>
            <a:ext cx="11006345" cy="835027"/>
          </a:xfrm>
        </p:spPr>
        <p:txBody>
          <a:bodyPr/>
          <a:lstStyle/>
          <a:p>
            <a:r>
              <a:rPr lang="fr-CA" dirty="0" err="1" smtClean="0"/>
              <a:t>Employees</a:t>
            </a:r>
            <a:r>
              <a:rPr lang="fr-CA" dirty="0" smtClean="0"/>
              <a:t> are </a:t>
            </a:r>
            <a:r>
              <a:rPr lang="fr-CA" dirty="0" err="1" smtClean="0"/>
              <a:t>required</a:t>
            </a:r>
            <a:r>
              <a:rPr lang="fr-CA" dirty="0" smtClean="0"/>
              <a:t> to </a:t>
            </a:r>
            <a:r>
              <a:rPr lang="fr-CA" dirty="0" err="1"/>
              <a:t>r</a:t>
            </a:r>
            <a:r>
              <a:rPr lang="fr-CA" dirty="0" err="1" smtClean="0"/>
              <a:t>elocate</a:t>
            </a:r>
            <a:r>
              <a:rPr lang="fr-CA" dirty="0" smtClean="0"/>
              <a:t> </a:t>
            </a:r>
            <a:r>
              <a:rPr lang="fr-CA" dirty="0" err="1"/>
              <a:t>o</a:t>
            </a:r>
            <a:r>
              <a:rPr lang="fr-CA" dirty="0" err="1" smtClean="0"/>
              <a:t>ften</a:t>
            </a:r>
            <a:r>
              <a:rPr lang="fr-CA" dirty="0" smtClean="0"/>
              <a:t> </a:t>
            </a:r>
            <a:r>
              <a:rPr lang="fr-CA" dirty="0" err="1" smtClean="0"/>
              <a:t>during</a:t>
            </a:r>
            <a:r>
              <a:rPr lang="fr-CA" dirty="0" smtClean="0"/>
              <a:t> the </a:t>
            </a:r>
            <a:r>
              <a:rPr lang="fr-CA" dirty="0" err="1" smtClean="0"/>
              <a:t>workday</a:t>
            </a:r>
            <a:endParaRPr lang="en-CA" dirty="0"/>
          </a:p>
        </p:txBody>
      </p:sp>
      <p:pic>
        <p:nvPicPr>
          <p:cNvPr id="6" name="Picture 2" descr="Image result for check and x clipart"/>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9532" t="53282" r="12828" b="10405"/>
          <a:stretch/>
        </p:blipFill>
        <p:spPr bwMode="auto">
          <a:xfrm>
            <a:off x="10959804" y="700581"/>
            <a:ext cx="555300" cy="53570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08759" y="1535550"/>
            <a:ext cx="8178041" cy="3416320"/>
          </a:xfrm>
          <a:prstGeom prst="rect">
            <a:avLst/>
          </a:prstGeom>
        </p:spPr>
        <p:txBody>
          <a:bodyPr wrap="square">
            <a:spAutoFit/>
          </a:bodyPr>
          <a:lstStyle/>
          <a:p>
            <a:pPr marL="285750" indent="-285750">
              <a:buFont typeface="Wingdings" panose="05000000000000000000" pitchFamily="2" charset="2"/>
              <a:buChar char="§"/>
            </a:pPr>
            <a:r>
              <a:rPr lang="en-CA" dirty="0" smtClean="0">
                <a:latin typeface="+mj-lt"/>
                <a:ea typeface="Calibri" panose="020F0502020204030204" pitchFamily="34" charset="0"/>
              </a:rPr>
              <a:t>There are varying business rules and protocols established by organizations working in a </a:t>
            </a:r>
            <a:r>
              <a:rPr lang="en-CA" dirty="0" err="1" smtClean="0">
                <a:latin typeface="+mj-lt"/>
                <a:ea typeface="Calibri" panose="020F0502020204030204" pitchFamily="34" charset="0"/>
              </a:rPr>
              <a:t>GCworkplace</a:t>
            </a:r>
            <a:r>
              <a:rPr lang="en-CA" dirty="0" smtClean="0">
                <a:latin typeface="+mj-lt"/>
                <a:ea typeface="Calibri" panose="020F0502020204030204" pitchFamily="34" charset="0"/>
              </a:rPr>
              <a:t>. It is up to the organization to establish these protocols. </a:t>
            </a:r>
          </a:p>
          <a:p>
            <a:endParaRPr lang="en-CA" dirty="0" smtClean="0">
              <a:latin typeface="+mj-lt"/>
              <a:ea typeface="Calibri" panose="020F0502020204030204" pitchFamily="34" charset="0"/>
            </a:endParaRPr>
          </a:p>
          <a:p>
            <a:pPr marL="285750" indent="-285750">
              <a:buFont typeface="Wingdings" panose="05000000000000000000" pitchFamily="2" charset="2"/>
              <a:buChar char="§"/>
            </a:pPr>
            <a:r>
              <a:rPr lang="en-CA" dirty="0" smtClean="0">
                <a:latin typeface="+mj-lt"/>
                <a:ea typeface="Calibri" panose="020F0502020204030204" pitchFamily="34" charset="0"/>
              </a:rPr>
              <a:t>Employees can select a </a:t>
            </a:r>
            <a:r>
              <a:rPr lang="en-CA" dirty="0" err="1" smtClean="0">
                <a:latin typeface="+mj-lt"/>
                <a:ea typeface="Calibri" panose="020F0502020204030204" pitchFamily="34" charset="0"/>
              </a:rPr>
              <a:t>workpoint</a:t>
            </a:r>
            <a:r>
              <a:rPr lang="en-CA" dirty="0" smtClean="0">
                <a:latin typeface="+mj-lt"/>
                <a:ea typeface="Calibri" panose="020F0502020204030204" pitchFamily="34" charset="0"/>
              </a:rPr>
              <a:t> and </a:t>
            </a:r>
            <a:r>
              <a:rPr lang="en-CA" b="1" dirty="0" smtClean="0">
                <a:latin typeface="+mj-lt"/>
                <a:ea typeface="Calibri" panose="020F0502020204030204" pitchFamily="34" charset="0"/>
              </a:rPr>
              <a:t>remain there for the day</a:t>
            </a:r>
            <a:r>
              <a:rPr lang="en-CA" dirty="0" smtClean="0">
                <a:latin typeface="+mj-lt"/>
                <a:ea typeface="Calibri" panose="020F0502020204030204" pitchFamily="34" charset="0"/>
              </a:rPr>
              <a:t>. Some may even </a:t>
            </a:r>
            <a:r>
              <a:rPr lang="en-CA" b="1" dirty="0" smtClean="0">
                <a:latin typeface="+mj-lt"/>
                <a:ea typeface="Calibri" panose="020F0502020204030204" pitchFamily="34" charset="0"/>
              </a:rPr>
              <a:t>reserve </a:t>
            </a:r>
            <a:r>
              <a:rPr lang="en-CA" b="1" dirty="0" err="1" smtClean="0">
                <a:latin typeface="+mj-lt"/>
                <a:ea typeface="Calibri" panose="020F0502020204030204" pitchFamily="34" charset="0"/>
              </a:rPr>
              <a:t>workpoints</a:t>
            </a:r>
            <a:r>
              <a:rPr lang="en-CA" b="1" dirty="0" smtClean="0">
                <a:latin typeface="+mj-lt"/>
                <a:ea typeface="Calibri" panose="020F0502020204030204" pitchFamily="34" charset="0"/>
              </a:rPr>
              <a:t> for long durations</a:t>
            </a:r>
            <a:r>
              <a:rPr lang="en-CA" dirty="0" smtClean="0">
                <a:latin typeface="+mj-lt"/>
                <a:ea typeface="Calibri" panose="020F0502020204030204" pitchFamily="34" charset="0"/>
              </a:rPr>
              <a:t> if the organization has established this protocol.  </a:t>
            </a:r>
          </a:p>
          <a:p>
            <a:endParaRPr lang="en-CA" dirty="0">
              <a:latin typeface="+mj-lt"/>
              <a:ea typeface="Calibri" panose="020F0502020204030204" pitchFamily="34" charset="0"/>
            </a:endParaRPr>
          </a:p>
          <a:p>
            <a:pPr marL="285750" indent="-285750">
              <a:buFont typeface="Wingdings" panose="05000000000000000000" pitchFamily="2" charset="2"/>
              <a:buChar char="§"/>
            </a:pPr>
            <a:r>
              <a:rPr lang="en-CA" dirty="0" smtClean="0">
                <a:latin typeface="+mj-lt"/>
                <a:ea typeface="Calibri" panose="020F0502020204030204" pitchFamily="34" charset="0"/>
              </a:rPr>
              <a:t>Selection and reservation of </a:t>
            </a:r>
            <a:r>
              <a:rPr lang="en-CA" dirty="0" err="1" smtClean="0">
                <a:latin typeface="+mj-lt"/>
                <a:ea typeface="Calibri" panose="020F0502020204030204" pitchFamily="34" charset="0"/>
              </a:rPr>
              <a:t>workpoints</a:t>
            </a:r>
            <a:r>
              <a:rPr lang="en-CA" dirty="0" smtClean="0">
                <a:latin typeface="+mj-lt"/>
                <a:ea typeface="Calibri" panose="020F0502020204030204" pitchFamily="34" charset="0"/>
              </a:rPr>
              <a:t> is at the discretion of the organization and should reflect the requirements of employees, and the work they perform.  </a:t>
            </a:r>
          </a:p>
          <a:p>
            <a:endParaRPr lang="en-CA" dirty="0" smtClean="0">
              <a:latin typeface="+mj-lt"/>
              <a:ea typeface="Calibri" panose="020F0502020204030204" pitchFamily="34" charset="0"/>
            </a:endParaRPr>
          </a:p>
          <a:p>
            <a:endParaRPr lang="en-CA" dirty="0" smtClean="0">
              <a:latin typeface="+mj-lt"/>
              <a:ea typeface="Calibri" panose="020F0502020204030204" pitchFamily="34" charset="0"/>
            </a:endParaRPr>
          </a:p>
          <a:p>
            <a:pPr marL="285750" indent="-285750">
              <a:buFont typeface="Wingdings" panose="05000000000000000000" pitchFamily="2" charset="2"/>
              <a:buChar char="§"/>
            </a:pPr>
            <a:endParaRPr lang="en-CA" dirty="0">
              <a:latin typeface="Calibri" panose="020F0502020204030204" pitchFamily="34" charset="0"/>
              <a:ea typeface="Calibri" panose="020F0502020204030204" pitchFamily="34" charset="0"/>
            </a:endParaRPr>
          </a:p>
        </p:txBody>
      </p:sp>
      <p:pic>
        <p:nvPicPr>
          <p:cNvPr id="3" name="Picture 2"/>
          <p:cNvPicPr>
            <a:picLocks noChangeAspect="1"/>
          </p:cNvPicPr>
          <p:nvPr/>
        </p:nvPicPr>
        <p:blipFill>
          <a:blip r:embed="rId4"/>
          <a:stretch>
            <a:fillRect/>
          </a:stretch>
        </p:blipFill>
        <p:spPr>
          <a:xfrm>
            <a:off x="8982013" y="1535550"/>
            <a:ext cx="2609204" cy="2121223"/>
          </a:xfrm>
          <a:prstGeom prst="rect">
            <a:avLst/>
          </a:prstGeom>
        </p:spPr>
      </p:pic>
      <p:sp>
        <p:nvSpPr>
          <p:cNvPr id="4" name="Rectangle 3"/>
          <p:cNvSpPr/>
          <p:nvPr/>
        </p:nvSpPr>
        <p:spPr>
          <a:xfrm>
            <a:off x="508759" y="4235474"/>
            <a:ext cx="11006345" cy="2031325"/>
          </a:xfrm>
          <a:prstGeom prst="rect">
            <a:avLst/>
          </a:prstGeom>
        </p:spPr>
        <p:txBody>
          <a:bodyPr wrap="square">
            <a:spAutoFit/>
          </a:bodyPr>
          <a:lstStyle/>
          <a:p>
            <a:pPr marL="285750" indent="-285750">
              <a:buFont typeface="Wingdings" panose="05000000000000000000" pitchFamily="2" charset="2"/>
              <a:buChar char="§"/>
            </a:pPr>
            <a:r>
              <a:rPr lang="en-CA" dirty="0">
                <a:latin typeface="+mj-lt"/>
              </a:rPr>
              <a:t>The variety of </a:t>
            </a:r>
            <a:r>
              <a:rPr lang="en-CA" dirty="0" err="1">
                <a:latin typeface="+mj-lt"/>
              </a:rPr>
              <a:t>workpoints</a:t>
            </a:r>
            <a:r>
              <a:rPr lang="en-CA" dirty="0">
                <a:latin typeface="+mj-lt"/>
              </a:rPr>
              <a:t> and the mobility offered in an activity-based working (ABW) environment allow employees to be supported by the right set-up for the type of activity they have to perform. They also have the potential to suit different workstyle preferences and states of mind. Both of these contribute to productivity. </a:t>
            </a:r>
          </a:p>
          <a:p>
            <a:endParaRPr lang="en-CA" dirty="0">
              <a:latin typeface="+mj-lt"/>
            </a:endParaRPr>
          </a:p>
          <a:p>
            <a:pPr marL="285750" indent="-285750">
              <a:buFont typeface="Wingdings" panose="05000000000000000000" pitchFamily="2" charset="2"/>
              <a:buChar char="§"/>
            </a:pPr>
            <a:r>
              <a:rPr lang="en-CA" dirty="0">
                <a:latin typeface="+mj-lt"/>
              </a:rPr>
              <a:t>The type of </a:t>
            </a:r>
            <a:r>
              <a:rPr lang="en-CA" dirty="0" err="1">
                <a:latin typeface="+mj-lt"/>
              </a:rPr>
              <a:t>workpoint</a:t>
            </a:r>
            <a:r>
              <a:rPr lang="en-CA" dirty="0">
                <a:latin typeface="+mj-lt"/>
              </a:rPr>
              <a:t> and the work zone an employee chooses sends a signal to colleagues about the level of focus he or she requires. Communications and change management also play an important role in making these new workplaces work.  </a:t>
            </a:r>
          </a:p>
        </p:txBody>
      </p:sp>
    </p:spTree>
    <p:extLst>
      <p:ext uri="{BB962C8B-B14F-4D97-AF65-F5344CB8AC3E}">
        <p14:creationId xmlns:p14="http://schemas.microsoft.com/office/powerpoint/2010/main" val="21129292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759" y="573402"/>
            <a:ext cx="11506342" cy="835027"/>
          </a:xfrm>
        </p:spPr>
        <p:txBody>
          <a:bodyPr>
            <a:noAutofit/>
          </a:bodyPr>
          <a:lstStyle/>
          <a:p>
            <a:r>
              <a:rPr lang="fr-CA" sz="2600" dirty="0" err="1" smtClean="0"/>
              <a:t>Employees</a:t>
            </a:r>
            <a:r>
              <a:rPr lang="fr-CA" sz="2600" dirty="0" smtClean="0"/>
              <a:t> </a:t>
            </a:r>
            <a:r>
              <a:rPr lang="en-CA" sz="2600" dirty="0" smtClean="0"/>
              <a:t>are required to </a:t>
            </a:r>
            <a:r>
              <a:rPr lang="en-CA" sz="2600" dirty="0"/>
              <a:t>get in early if </a:t>
            </a:r>
            <a:r>
              <a:rPr lang="en-CA" sz="2600" dirty="0" smtClean="0"/>
              <a:t>they </a:t>
            </a:r>
            <a:r>
              <a:rPr lang="en-CA" sz="2600" dirty="0"/>
              <a:t>want to have a desk</a:t>
            </a:r>
          </a:p>
        </p:txBody>
      </p:sp>
      <p:pic>
        <p:nvPicPr>
          <p:cNvPr id="6" name="Picture 2" descr="Image result for check and x clipart"/>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9532" t="53282" r="12828" b="10405"/>
          <a:stretch/>
        </p:blipFill>
        <p:spPr bwMode="auto">
          <a:xfrm>
            <a:off x="10915549" y="723064"/>
            <a:ext cx="555300" cy="53570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37638" y="1516027"/>
            <a:ext cx="10331962" cy="3139321"/>
          </a:xfrm>
          <a:prstGeom prst="rect">
            <a:avLst/>
          </a:prstGeom>
        </p:spPr>
        <p:txBody>
          <a:bodyPr wrap="square">
            <a:spAutoFit/>
          </a:bodyPr>
          <a:lstStyle/>
          <a:p>
            <a:pPr marL="285750" indent="-285750">
              <a:buFont typeface="Wingdings" panose="05000000000000000000" pitchFamily="2" charset="2"/>
              <a:buChar char="§"/>
            </a:pPr>
            <a:r>
              <a:rPr lang="en-CA" dirty="0">
                <a:latin typeface="+mj-lt"/>
              </a:rPr>
              <a:t>In a </a:t>
            </a:r>
            <a:r>
              <a:rPr lang="en-CA" dirty="0" err="1">
                <a:latin typeface="+mj-lt"/>
              </a:rPr>
              <a:t>GCworkplace</a:t>
            </a:r>
            <a:r>
              <a:rPr lang="en-CA" dirty="0">
                <a:latin typeface="+mj-lt"/>
              </a:rPr>
              <a:t>, there are typically approximately </a:t>
            </a:r>
            <a:r>
              <a:rPr lang="en-CA" b="1" dirty="0" smtClean="0">
                <a:latin typeface="+mj-lt"/>
              </a:rPr>
              <a:t>two </a:t>
            </a:r>
            <a:r>
              <a:rPr lang="en-CA" b="1" dirty="0" err="1">
                <a:latin typeface="+mj-lt"/>
              </a:rPr>
              <a:t>workpoints</a:t>
            </a:r>
            <a:r>
              <a:rPr lang="en-CA" b="1" dirty="0">
                <a:latin typeface="+mj-lt"/>
              </a:rPr>
              <a:t> per </a:t>
            </a:r>
            <a:r>
              <a:rPr lang="en-CA" b="1" dirty="0" smtClean="0">
                <a:latin typeface="+mj-lt"/>
              </a:rPr>
              <a:t>employee</a:t>
            </a:r>
            <a:r>
              <a:rPr lang="en-CA" dirty="0" smtClean="0">
                <a:latin typeface="+mj-lt"/>
              </a:rPr>
              <a:t>, </a:t>
            </a:r>
            <a:r>
              <a:rPr lang="en-CA" dirty="0">
                <a:latin typeface="+mj-lt"/>
              </a:rPr>
              <a:t>meaning that even on the rare occurrence of everyone being in the office at the same time, there would never be a shortage of </a:t>
            </a:r>
            <a:r>
              <a:rPr lang="en-CA" dirty="0" err="1">
                <a:latin typeface="+mj-lt"/>
              </a:rPr>
              <a:t>workpoints</a:t>
            </a:r>
            <a:r>
              <a:rPr lang="en-CA" dirty="0">
                <a:latin typeface="+mj-lt"/>
              </a:rPr>
              <a:t>.</a:t>
            </a:r>
          </a:p>
          <a:p>
            <a:endParaRPr lang="en-CA" dirty="0" smtClean="0">
              <a:latin typeface="+mj-lt"/>
            </a:endParaRPr>
          </a:p>
          <a:p>
            <a:pPr marL="285750" indent="-285750">
              <a:buFont typeface="Wingdings" panose="05000000000000000000" pitchFamily="2" charset="2"/>
              <a:buChar char="§"/>
            </a:pPr>
            <a:r>
              <a:rPr lang="en-CA" dirty="0" err="1" smtClean="0">
                <a:latin typeface="+mj-lt"/>
              </a:rPr>
              <a:t>GCworkplace</a:t>
            </a:r>
            <a:r>
              <a:rPr lang="en-CA" dirty="0" smtClean="0">
                <a:latin typeface="+mj-lt"/>
              </a:rPr>
              <a:t> </a:t>
            </a:r>
            <a:r>
              <a:rPr lang="en-CA" dirty="0">
                <a:latin typeface="+mj-lt"/>
              </a:rPr>
              <a:t>is flexible, and can adapt to changing </a:t>
            </a:r>
            <a:r>
              <a:rPr lang="en-CA" dirty="0" smtClean="0">
                <a:latin typeface="+mj-lt"/>
              </a:rPr>
              <a:t>needs; </a:t>
            </a:r>
            <a:r>
              <a:rPr lang="en-CA" dirty="0">
                <a:latin typeface="+mj-lt"/>
              </a:rPr>
              <a:t>if certain </a:t>
            </a:r>
            <a:r>
              <a:rPr lang="en-CA" dirty="0" err="1">
                <a:latin typeface="+mj-lt"/>
              </a:rPr>
              <a:t>workpoints</a:t>
            </a:r>
            <a:r>
              <a:rPr lang="en-CA" dirty="0">
                <a:latin typeface="+mj-lt"/>
              </a:rPr>
              <a:t> are needed more than others over time, the space design can be changed to reflect these new requirements</a:t>
            </a:r>
            <a:r>
              <a:rPr lang="en-CA" dirty="0" smtClean="0">
                <a:latin typeface="+mj-lt"/>
              </a:rPr>
              <a:t>.</a:t>
            </a:r>
          </a:p>
          <a:p>
            <a:endParaRPr lang="en-CA" dirty="0">
              <a:latin typeface="+mj-lt"/>
            </a:endParaRPr>
          </a:p>
          <a:p>
            <a:pPr marL="285750" indent="-285750">
              <a:buFont typeface="Wingdings" panose="05000000000000000000" pitchFamily="2" charset="2"/>
              <a:buChar char="§"/>
            </a:pPr>
            <a:r>
              <a:rPr lang="en-US" dirty="0">
                <a:latin typeface="+mj-lt"/>
              </a:rPr>
              <a:t>The workplace can be designed with </a:t>
            </a:r>
            <a:r>
              <a:rPr lang="en-US" b="1" dirty="0">
                <a:latin typeface="+mj-lt"/>
              </a:rPr>
              <a:t>neighborhoods </a:t>
            </a:r>
            <a:r>
              <a:rPr lang="en-US" dirty="0">
                <a:latin typeface="+mj-lt"/>
              </a:rPr>
              <a:t>to situate certain groups or functions together.  This allows users to </a:t>
            </a:r>
            <a:r>
              <a:rPr lang="en-US" b="1" dirty="0">
                <a:latin typeface="+mj-lt"/>
              </a:rPr>
              <a:t>quickly locate </a:t>
            </a:r>
            <a:r>
              <a:rPr lang="en-US" dirty="0">
                <a:latin typeface="+mj-lt"/>
              </a:rPr>
              <a:t>their teams and any </a:t>
            </a:r>
            <a:r>
              <a:rPr lang="en-US" b="1" dirty="0">
                <a:latin typeface="+mj-lt"/>
              </a:rPr>
              <a:t>equipment or files</a:t>
            </a:r>
            <a:r>
              <a:rPr lang="en-US" dirty="0">
                <a:latin typeface="+mj-lt"/>
              </a:rPr>
              <a:t> they need to access regularly</a:t>
            </a:r>
            <a:r>
              <a:rPr lang="en-US" dirty="0" smtClean="0">
                <a:latin typeface="+mj-lt"/>
              </a:rPr>
              <a:t>.</a:t>
            </a:r>
          </a:p>
          <a:p>
            <a:pPr marL="285750" indent="-285750">
              <a:buFont typeface="Wingdings" panose="05000000000000000000" pitchFamily="2" charset="2"/>
              <a:buChar char="§"/>
            </a:pPr>
            <a:endParaRPr lang="en-US" dirty="0" smtClean="0">
              <a:latin typeface="+mj-lt"/>
            </a:endParaRPr>
          </a:p>
          <a:p>
            <a:endParaRPr lang="en-CA" dirty="0">
              <a:latin typeface="+mj-lt"/>
              <a:ea typeface="Calibri" panose="020F0502020204030204" pitchFamily="34" charset="0"/>
            </a:endParaRPr>
          </a:p>
        </p:txBody>
      </p:sp>
      <p:pic>
        <p:nvPicPr>
          <p:cNvPr id="8" name="Picture 7"/>
          <p:cNvPicPr>
            <a:picLocks noChangeAspect="1"/>
          </p:cNvPicPr>
          <p:nvPr/>
        </p:nvPicPr>
        <p:blipFill rotWithShape="1">
          <a:blip r:embed="rId4"/>
          <a:srcRect l="7791" r="18075" b="17035"/>
          <a:stretch/>
        </p:blipFill>
        <p:spPr>
          <a:xfrm>
            <a:off x="8644082" y="4257040"/>
            <a:ext cx="2826767" cy="1936953"/>
          </a:xfrm>
          <a:prstGeom prst="rect">
            <a:avLst/>
          </a:prstGeom>
        </p:spPr>
      </p:pic>
      <p:sp>
        <p:nvSpPr>
          <p:cNvPr id="3" name="Rectangle 2"/>
          <p:cNvSpPr/>
          <p:nvPr/>
        </p:nvSpPr>
        <p:spPr>
          <a:xfrm>
            <a:off x="437638" y="4387056"/>
            <a:ext cx="7985002" cy="1200329"/>
          </a:xfrm>
          <a:prstGeom prst="rect">
            <a:avLst/>
          </a:prstGeom>
        </p:spPr>
        <p:txBody>
          <a:bodyPr wrap="square">
            <a:spAutoFit/>
          </a:bodyPr>
          <a:lstStyle/>
          <a:p>
            <a:pPr marL="285750" indent="-285750">
              <a:buFont typeface="Wingdings" panose="05000000000000000000" pitchFamily="2" charset="2"/>
              <a:buChar char="§"/>
            </a:pPr>
            <a:r>
              <a:rPr lang="en-US" b="1" u="sng" dirty="0">
                <a:latin typeface="+mj-lt"/>
              </a:rPr>
              <a:t>Reservation systems </a:t>
            </a:r>
            <a:r>
              <a:rPr lang="en-US" dirty="0">
                <a:latin typeface="+mj-lt"/>
              </a:rPr>
              <a:t>can be implemented to offer the ability to reserve a </a:t>
            </a:r>
            <a:r>
              <a:rPr lang="en-US" dirty="0" err="1">
                <a:latin typeface="+mj-lt"/>
              </a:rPr>
              <a:t>workpoint</a:t>
            </a:r>
            <a:r>
              <a:rPr lang="en-US" dirty="0">
                <a:latin typeface="+mj-lt"/>
              </a:rPr>
              <a:t> prior to arriving at the workplace to secure a preferred </a:t>
            </a:r>
            <a:r>
              <a:rPr lang="en-US" dirty="0" err="1">
                <a:latin typeface="+mj-lt"/>
              </a:rPr>
              <a:t>workpoint</a:t>
            </a:r>
            <a:r>
              <a:rPr lang="en-US" dirty="0">
                <a:latin typeface="+mj-lt"/>
              </a:rPr>
              <a:t>. These reservation systems also provide visual indicators of which </a:t>
            </a:r>
            <a:r>
              <a:rPr lang="en-US" dirty="0" err="1">
                <a:latin typeface="+mj-lt"/>
              </a:rPr>
              <a:t>workpoints</a:t>
            </a:r>
            <a:r>
              <a:rPr lang="en-US" dirty="0">
                <a:latin typeface="+mj-lt"/>
              </a:rPr>
              <a:t> are available for ad hoc usage.</a:t>
            </a:r>
            <a:endParaRPr lang="fr-CA" dirty="0">
              <a:latin typeface="+mj-lt"/>
            </a:endParaRPr>
          </a:p>
        </p:txBody>
      </p:sp>
    </p:spTree>
    <p:extLst>
      <p:ext uri="{BB962C8B-B14F-4D97-AF65-F5344CB8AC3E}">
        <p14:creationId xmlns:p14="http://schemas.microsoft.com/office/powerpoint/2010/main" val="172180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759" y="572132"/>
            <a:ext cx="11541001" cy="835027"/>
          </a:xfrm>
        </p:spPr>
        <p:txBody>
          <a:bodyPr>
            <a:noAutofit/>
          </a:bodyPr>
          <a:lstStyle/>
          <a:p>
            <a:r>
              <a:rPr lang="fr-CA" sz="2600" dirty="0" smtClean="0"/>
              <a:t>Managers </a:t>
            </a:r>
            <a:r>
              <a:rPr lang="fr-CA" sz="2600" dirty="0" err="1" smtClean="0"/>
              <a:t>can’t</a:t>
            </a:r>
            <a:r>
              <a:rPr lang="fr-CA" sz="2600" dirty="0" smtClean="0"/>
              <a:t> supervise </a:t>
            </a:r>
            <a:r>
              <a:rPr lang="fr-CA" sz="2600" dirty="0" err="1" smtClean="0"/>
              <a:t>their</a:t>
            </a:r>
            <a:r>
              <a:rPr lang="fr-CA" sz="2600" dirty="0" smtClean="0"/>
              <a:t> </a:t>
            </a:r>
            <a:r>
              <a:rPr lang="fr-CA" sz="2600" dirty="0" err="1" smtClean="0"/>
              <a:t>employees</a:t>
            </a:r>
            <a:r>
              <a:rPr lang="fr-CA" sz="2600" dirty="0" smtClean="0"/>
              <a:t> if </a:t>
            </a:r>
            <a:r>
              <a:rPr lang="fr-CA" sz="2600" dirty="0" err="1" smtClean="0"/>
              <a:t>they</a:t>
            </a:r>
            <a:r>
              <a:rPr lang="fr-CA" sz="2600" dirty="0" smtClean="0"/>
              <a:t> </a:t>
            </a:r>
            <a:r>
              <a:rPr lang="fr-CA" sz="2600" dirty="0" err="1" smtClean="0"/>
              <a:t>can’t</a:t>
            </a:r>
            <a:r>
              <a:rPr lang="fr-CA" sz="2600" dirty="0" smtClean="0"/>
              <a:t> </a:t>
            </a:r>
            <a:r>
              <a:rPr lang="fr-CA" sz="2600" dirty="0" err="1" smtClean="0"/>
              <a:t>see</a:t>
            </a:r>
            <a:r>
              <a:rPr lang="fr-CA" sz="2600" dirty="0" smtClean="0"/>
              <a:t> </a:t>
            </a:r>
            <a:r>
              <a:rPr lang="fr-CA" sz="2600" dirty="0" err="1" smtClean="0"/>
              <a:t>them</a:t>
            </a:r>
            <a:endParaRPr lang="en-CA" sz="2600" dirty="0"/>
          </a:p>
        </p:txBody>
      </p:sp>
      <p:sp>
        <p:nvSpPr>
          <p:cNvPr id="3" name="Rectangle 2"/>
          <p:cNvSpPr/>
          <p:nvPr/>
        </p:nvSpPr>
        <p:spPr>
          <a:xfrm>
            <a:off x="53838" y="1407159"/>
            <a:ext cx="11071362" cy="3951979"/>
          </a:xfrm>
          <a:prstGeom prst="rect">
            <a:avLst/>
          </a:prstGeom>
        </p:spPr>
        <p:txBody>
          <a:bodyPr wrap="square">
            <a:spAutoFit/>
          </a:bodyPr>
          <a:lstStyle/>
          <a:p>
            <a:pPr marL="742950" indent="-285750">
              <a:lnSpc>
                <a:spcPct val="107000"/>
              </a:lnSpc>
              <a:spcBef>
                <a:spcPts val="1200"/>
              </a:spcBef>
              <a:spcAft>
                <a:spcPts val="1200"/>
              </a:spcAft>
              <a:buFont typeface="Wingdings" panose="05000000000000000000" pitchFamily="2" charset="2"/>
              <a:buChar char="§"/>
            </a:pPr>
            <a:r>
              <a:rPr lang="en-CA" dirty="0">
                <a:solidFill>
                  <a:srgbClr val="000000"/>
                </a:solidFill>
                <a:latin typeface="+mj-lt"/>
                <a:ea typeface="Calibri" panose="020F0502020204030204" pitchFamily="34" charset="0"/>
                <a:cs typeface="Times New Roman" panose="02020603050405020304" pitchFamily="18" charset="0"/>
              </a:rPr>
              <a:t>Technology challenges traditional ways of working and managing people. With modern tools and a culture of trust and open communication, employees are empowered to decide where and how they feel most productive. Now more than ever, employee performance and productivity should not be measured on physical presence but rather on results. </a:t>
            </a:r>
            <a:endParaRPr lang="en-CA" dirty="0" smtClean="0">
              <a:solidFill>
                <a:srgbClr val="000000"/>
              </a:solidFill>
              <a:latin typeface="+mj-lt"/>
              <a:ea typeface="Calibri" panose="020F0502020204030204" pitchFamily="34" charset="0"/>
              <a:cs typeface="Times New Roman" panose="02020603050405020304" pitchFamily="18" charset="0"/>
            </a:endParaRPr>
          </a:p>
          <a:p>
            <a:pPr marL="742950" indent="-285750">
              <a:lnSpc>
                <a:spcPct val="107000"/>
              </a:lnSpc>
              <a:spcBef>
                <a:spcPts val="1200"/>
              </a:spcBef>
              <a:spcAft>
                <a:spcPts val="1200"/>
              </a:spcAft>
              <a:buFont typeface="Wingdings" panose="05000000000000000000" pitchFamily="2" charset="2"/>
              <a:buChar char="§"/>
            </a:pPr>
            <a:r>
              <a:rPr lang="en-CA" dirty="0">
                <a:latin typeface="+mj-lt"/>
                <a:ea typeface="Calibri" panose="020F0502020204030204" pitchFamily="34" charset="0"/>
                <a:cs typeface="Times New Roman" panose="02020603050405020304" pitchFamily="18" charset="0"/>
              </a:rPr>
              <a:t>Trust is an important part of the </a:t>
            </a:r>
            <a:r>
              <a:rPr lang="en-CA" dirty="0" err="1">
                <a:latin typeface="+mj-lt"/>
                <a:ea typeface="Calibri" panose="020F0502020204030204" pitchFamily="34" charset="0"/>
                <a:cs typeface="Times New Roman" panose="02020603050405020304" pitchFamily="18" charset="0"/>
              </a:rPr>
              <a:t>GCworkplace</a:t>
            </a:r>
            <a:r>
              <a:rPr lang="en-CA" dirty="0">
                <a:latin typeface="+mj-lt"/>
                <a:ea typeface="Calibri" panose="020F0502020204030204" pitchFamily="34" charset="0"/>
                <a:cs typeface="Times New Roman" panose="02020603050405020304" pitchFamily="18" charset="0"/>
              </a:rPr>
              <a:t> vision. Management understands that </a:t>
            </a:r>
            <a:r>
              <a:rPr lang="en-CA" dirty="0" smtClean="0">
                <a:latin typeface="+mj-lt"/>
                <a:ea typeface="Calibri" panose="020F0502020204030204" pitchFamily="34" charset="0"/>
                <a:cs typeface="Times New Roman" panose="02020603050405020304" pitchFamily="18" charset="0"/>
              </a:rPr>
              <a:t>employees </a:t>
            </a:r>
            <a:r>
              <a:rPr lang="en-CA" dirty="0">
                <a:latin typeface="+mj-lt"/>
                <a:ea typeface="Calibri" panose="020F0502020204030204" pitchFamily="34" charset="0"/>
                <a:cs typeface="Times New Roman" panose="02020603050405020304" pitchFamily="18" charset="0"/>
              </a:rPr>
              <a:t>can choose where, when and how to </a:t>
            </a:r>
            <a:r>
              <a:rPr lang="en-CA" dirty="0" smtClean="0">
                <a:latin typeface="+mj-lt"/>
                <a:ea typeface="Calibri" panose="020F0502020204030204" pitchFamily="34" charset="0"/>
                <a:cs typeface="Times New Roman" panose="02020603050405020304" pitchFamily="18" charset="0"/>
              </a:rPr>
              <a:t>work.</a:t>
            </a:r>
            <a:endParaRPr lang="en-CA" dirty="0">
              <a:latin typeface="+mj-lt"/>
              <a:ea typeface="Calibri" panose="020F0502020204030204" pitchFamily="34" charset="0"/>
              <a:cs typeface="Times New Roman" panose="02020603050405020304" pitchFamily="18" charset="0"/>
            </a:endParaRPr>
          </a:p>
          <a:p>
            <a:pPr marL="742950" indent="-285750">
              <a:lnSpc>
                <a:spcPct val="107000"/>
              </a:lnSpc>
              <a:spcBef>
                <a:spcPts val="1200"/>
              </a:spcBef>
              <a:spcAft>
                <a:spcPts val="1200"/>
              </a:spcAft>
              <a:buFont typeface="Wingdings" panose="05000000000000000000" pitchFamily="2" charset="2"/>
              <a:buChar char="§"/>
            </a:pPr>
            <a:r>
              <a:rPr lang="en-CA" dirty="0">
                <a:solidFill>
                  <a:srgbClr val="000000"/>
                </a:solidFill>
                <a:latin typeface="+mj-lt"/>
                <a:ea typeface="Calibri" panose="020F0502020204030204" pitchFamily="34" charset="0"/>
                <a:cs typeface="Times New Roman" panose="02020603050405020304" pitchFamily="18" charset="0"/>
              </a:rPr>
              <a:t>Trainings and tools are available to support managers and supervisors as the ways we work are changing. </a:t>
            </a:r>
            <a:endParaRPr lang="en-CA" dirty="0">
              <a:latin typeface="+mj-lt"/>
              <a:ea typeface="Calibri" panose="020F0502020204030204" pitchFamily="34" charset="0"/>
              <a:cs typeface="Times New Roman" panose="02020603050405020304" pitchFamily="18" charset="0"/>
            </a:endParaRPr>
          </a:p>
          <a:p>
            <a:pPr lvl="1"/>
            <a:r>
              <a:rPr lang="en-CA" dirty="0" smtClean="0">
                <a:solidFill>
                  <a:srgbClr val="000000"/>
                </a:solidFill>
                <a:latin typeface="+mj-lt"/>
                <a:ea typeface="Calibri" panose="020F0502020204030204" pitchFamily="34" charset="0"/>
                <a:cs typeface="Times New Roman" panose="02020603050405020304" pitchFamily="18" charset="0"/>
              </a:rPr>
              <a:t>Here </a:t>
            </a:r>
            <a:r>
              <a:rPr lang="en-CA" dirty="0">
                <a:solidFill>
                  <a:srgbClr val="000000"/>
                </a:solidFill>
                <a:latin typeface="+mj-lt"/>
                <a:ea typeface="Calibri" panose="020F0502020204030204" pitchFamily="34" charset="0"/>
                <a:cs typeface="Times New Roman" panose="02020603050405020304" pitchFamily="18" charset="0"/>
              </a:rPr>
              <a:t>are some available tools: </a:t>
            </a:r>
            <a:endParaRPr lang="en-CA" dirty="0">
              <a:latin typeface="+mj-lt"/>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CA" sz="1600" u="sng" dirty="0">
                <a:solidFill>
                  <a:srgbClr val="0563C1"/>
                </a:solidFill>
                <a:latin typeface="+mj-lt"/>
                <a:ea typeface="Calibri" panose="020F0502020204030204" pitchFamily="34" charset="0"/>
                <a:cs typeface="Times New Roman" panose="02020603050405020304" pitchFamily="18" charset="0"/>
                <a:hlinkClick r:id="rId3"/>
              </a:rPr>
              <a:t>http://www.gcpedia.gc.ca/wiki/GCworkplace/Resources</a:t>
            </a:r>
            <a:endParaRPr lang="en-CA" sz="1600" dirty="0">
              <a:latin typeface="+mj-lt"/>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CA" sz="1600" u="sng" dirty="0">
                <a:solidFill>
                  <a:srgbClr val="0563C1"/>
                </a:solidFill>
                <a:latin typeface="+mj-lt"/>
                <a:ea typeface="Calibri" panose="020F0502020204030204" pitchFamily="34" charset="0"/>
                <a:cs typeface="Times New Roman" panose="02020603050405020304" pitchFamily="18" charset="0"/>
                <a:hlinkClick r:id="rId4"/>
              </a:rPr>
              <a:t>http://</a:t>
            </a:r>
            <a:r>
              <a:rPr lang="en-CA" sz="1600" u="sng" dirty="0" smtClean="0">
                <a:solidFill>
                  <a:srgbClr val="0563C1"/>
                </a:solidFill>
                <a:latin typeface="+mj-lt"/>
                <a:ea typeface="Calibri" panose="020F0502020204030204" pitchFamily="34" charset="0"/>
                <a:cs typeface="Times New Roman" panose="02020603050405020304" pitchFamily="18" charset="0"/>
                <a:hlinkClick r:id="rId4"/>
              </a:rPr>
              <a:t>www.gcpedia.gc.ca/wiki/GCWorkplace_Change_Management_Playbook</a:t>
            </a:r>
            <a:endParaRPr lang="en-CA" sz="1600" u="sng" dirty="0" smtClean="0">
              <a:solidFill>
                <a:srgbClr val="0563C1"/>
              </a:solidFill>
              <a:latin typeface="+mj-lt"/>
              <a:ea typeface="Calibri" panose="020F0502020204030204" pitchFamily="34" charset="0"/>
              <a:cs typeface="Times New Roman" panose="02020603050405020304" pitchFamily="18" charset="0"/>
            </a:endParaRPr>
          </a:p>
          <a:p>
            <a:pPr marL="742950" lvl="1" indent="-285750">
              <a:buFont typeface="Arial" panose="020B0604020202020204" pitchFamily="34" charset="0"/>
              <a:buChar char="•"/>
            </a:pPr>
            <a:r>
              <a:rPr lang="en-CA" sz="1600" dirty="0">
                <a:latin typeface="+mj-lt"/>
                <a:ea typeface="Calibri" panose="020F0502020204030204" pitchFamily="34" charset="0"/>
                <a:cs typeface="Times New Roman" panose="02020603050405020304" pitchFamily="18" charset="0"/>
                <a:hlinkClick r:id="rId5"/>
              </a:rPr>
              <a:t>https://</a:t>
            </a:r>
            <a:r>
              <a:rPr lang="en-CA" sz="1600" dirty="0" smtClean="0">
                <a:latin typeface="+mj-lt"/>
                <a:ea typeface="Calibri" panose="020F0502020204030204" pitchFamily="34" charset="0"/>
                <a:cs typeface="Times New Roman" panose="02020603050405020304" pitchFamily="18" charset="0"/>
                <a:hlinkClick r:id="rId5"/>
              </a:rPr>
              <a:t>www.gcpedia.gc.ca/wiki/Gcworkplace_Academy</a:t>
            </a:r>
            <a:r>
              <a:rPr lang="en-CA" sz="1600" dirty="0" smtClean="0">
                <a:latin typeface="+mj-lt"/>
                <a:ea typeface="Calibri" panose="020F0502020204030204" pitchFamily="34" charset="0"/>
                <a:cs typeface="Times New Roman" panose="02020603050405020304" pitchFamily="18" charset="0"/>
              </a:rPr>
              <a:t> </a:t>
            </a:r>
            <a:endParaRPr lang="en-CA" sz="1600" dirty="0">
              <a:effectLst/>
              <a:latin typeface="+mj-lt"/>
              <a:ea typeface="Calibri" panose="020F0502020204030204" pitchFamily="34" charset="0"/>
              <a:cs typeface="Times New Roman" panose="02020603050405020304" pitchFamily="18" charset="0"/>
            </a:endParaRPr>
          </a:p>
        </p:txBody>
      </p:sp>
      <p:pic>
        <p:nvPicPr>
          <p:cNvPr id="4" name="Picture 3"/>
          <p:cNvPicPr/>
          <p:nvPr/>
        </p:nvPicPr>
        <p:blipFill>
          <a:blip r:embed="rId6">
            <a:extLst>
              <a:ext uri="{28A0092B-C50C-407E-A947-70E740481C1C}">
                <a14:useLocalDpi xmlns:a14="http://schemas.microsoft.com/office/drawing/2010/main" val="0"/>
              </a:ext>
            </a:extLst>
          </a:blip>
          <a:srcRect/>
          <a:stretch>
            <a:fillRect/>
          </a:stretch>
        </p:blipFill>
        <p:spPr bwMode="auto">
          <a:xfrm>
            <a:off x="7791456" y="4650393"/>
            <a:ext cx="1640557" cy="1416170"/>
          </a:xfrm>
          <a:prstGeom prst="rect">
            <a:avLst/>
          </a:prstGeom>
          <a:noFill/>
        </p:spPr>
      </p:pic>
      <p:pic>
        <p:nvPicPr>
          <p:cNvPr id="5" name="Picture 4"/>
          <p:cNvPicPr/>
          <p:nvPr/>
        </p:nvPicPr>
        <p:blipFill>
          <a:blip r:embed="rId7">
            <a:extLst>
              <a:ext uri="{28A0092B-C50C-407E-A947-70E740481C1C}">
                <a14:useLocalDpi xmlns:a14="http://schemas.microsoft.com/office/drawing/2010/main" val="0"/>
              </a:ext>
            </a:extLst>
          </a:blip>
          <a:srcRect/>
          <a:stretch>
            <a:fillRect/>
          </a:stretch>
        </p:blipFill>
        <p:spPr bwMode="auto">
          <a:xfrm>
            <a:off x="9605559" y="4842626"/>
            <a:ext cx="1346095" cy="1186775"/>
          </a:xfrm>
          <a:prstGeom prst="rect">
            <a:avLst/>
          </a:prstGeom>
          <a:noFill/>
        </p:spPr>
      </p:pic>
      <p:pic>
        <p:nvPicPr>
          <p:cNvPr id="6" name="Picture 2" descr="Image result for check and x clipart"/>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9532" t="53282" r="12828" b="10405"/>
          <a:stretch/>
        </p:blipFill>
        <p:spPr bwMode="auto">
          <a:xfrm>
            <a:off x="10821324" y="721794"/>
            <a:ext cx="555300" cy="535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8086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604f8cba4330375a30a77514&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6433</TotalTime>
  <Words>2421</Words>
  <Application>Microsoft Office PowerPoint</Application>
  <PresentationFormat>Widescreen</PresentationFormat>
  <Paragraphs>149</Paragraphs>
  <Slides>18</Slides>
  <Notes>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Arial</vt:lpstr>
      <vt:lpstr>Calibri</vt:lpstr>
      <vt:lpstr>Calibri Light</vt:lpstr>
      <vt:lpstr>Georgia</vt:lpstr>
      <vt:lpstr>Times New Roman</vt:lpstr>
      <vt:lpstr>Wingdings</vt:lpstr>
      <vt:lpstr>Office Theme</vt:lpstr>
      <vt:lpstr>think-cell Slide</vt:lpstr>
      <vt:lpstr>GCworkplace Demystified </vt:lpstr>
      <vt:lpstr>About this document</vt:lpstr>
      <vt:lpstr>PowerPoint Presentation</vt:lpstr>
      <vt:lpstr>GCworkplace is a space reduction initiative</vt:lpstr>
      <vt:lpstr>Telework is a requirement of GCworkplace </vt:lpstr>
      <vt:lpstr> The GCworkplace design solution is only about shared seating  </vt:lpstr>
      <vt:lpstr>Employees are required to relocate often during the workday</vt:lpstr>
      <vt:lpstr>Employees are required to get in early if they want to have a desk</vt:lpstr>
      <vt:lpstr>Managers can’t supervise their employees if they can’t see them</vt:lpstr>
      <vt:lpstr>GCworkplace is an open workplace concept and no one gets an office</vt:lpstr>
      <vt:lpstr>A GCworkplace design is focussed on collaboration</vt:lpstr>
      <vt:lpstr>PowerPoint Presentation</vt:lpstr>
      <vt:lpstr>Executives need an enclosed office</vt:lpstr>
      <vt:lpstr>PowerPoint Presentation</vt:lpstr>
      <vt:lpstr>Complexity of focused work</vt:lpstr>
      <vt:lpstr>Employee wellbeing</vt:lpstr>
      <vt:lpstr>Government of Canada priorities‒Inclusivity and accessibility</vt:lpstr>
      <vt:lpstr>For questions or comments, please write 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Isabelle Dupel</cp:lastModifiedBy>
  <cp:revision>431</cp:revision>
  <dcterms:created xsi:type="dcterms:W3CDTF">2018-01-23T15:59:12Z</dcterms:created>
  <dcterms:modified xsi:type="dcterms:W3CDTF">2021-03-15T16:35:07Z</dcterms:modified>
</cp:coreProperties>
</file>