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5" r:id="rId5"/>
    <p:sldId id="276" r:id="rId6"/>
    <p:sldId id="283" r:id="rId7"/>
    <p:sldId id="284" r:id="rId8"/>
    <p:sldId id="286" r:id="rId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hYxe63TDYY8/2mZL6tBE8sxYnb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Harper" initials="" lastIdx="15" clrIdx="0"/>
  <p:cmAuthor id="1" name="Laura Piper" initials="" lastIdx="2" clrIdx="1"/>
  <p:cmAuthor id="2" name="Peter Smith" initials="" lastIdx="2" clrIdx="2"/>
  <p:cmAuthor id="3" name="Michele-Renee Charbonneau" initials="" lastIdx="2" clrIdx="3"/>
  <p:cmAuthor id="4" name="Pierre Savard" initials="PS" lastIdx="14" clrIdx="4">
    <p:extLst>
      <p:ext uri="{19B8F6BF-5375-455C-9EA6-DF929625EA0E}">
        <p15:presenceInfo xmlns:p15="http://schemas.microsoft.com/office/powerpoint/2012/main" userId="S-1-5-21-3874007654-1566841883-3423792957-9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F0E8-EEFC-4E99-8E4A-9A3D0FD38732}" v="32" dt="2020-05-05T12:19:55.828"/>
    <p1510:client id="{B359BC65-33E1-4406-9427-858D35AD7A2F}" v="664" dt="2020-05-06T12:56:58.758"/>
    <p1510:client id="{FBEE96B2-DE7C-436B-8EE4-B39B26B2FF36}" v="38" dt="2020-05-07T15:27:34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667" autoAdjust="0"/>
  </p:normalViewPr>
  <p:slideViewPr>
    <p:cSldViewPr snapToGrid="0">
      <p:cViewPr varScale="1">
        <p:scale>
          <a:sx n="111" d="100"/>
          <a:sy n="111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55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2DF0E8-EEFC-4E99-8E4A-9A3D0FD38732}"/>
    <pc:docChg chg="modSld sldOrd">
      <pc:chgData name="" userId="" providerId="" clId="Web-{312DF0E8-EEFC-4E99-8E4A-9A3D0FD38732}" dt="2020-05-05T12:19:55.828" v="31" actId="20577"/>
      <pc:docMkLst>
        <pc:docMk/>
      </pc:docMkLst>
      <pc:sldChg chg="modSp">
        <pc:chgData name="" userId="" providerId="" clId="Web-{312DF0E8-EEFC-4E99-8E4A-9A3D0FD38732}" dt="2020-05-05T12:18:41.719" v="28" actId="20577"/>
        <pc:sldMkLst>
          <pc:docMk/>
          <pc:sldMk cId="562927084" sldId="275"/>
        </pc:sldMkLst>
        <pc:spChg chg="mod">
          <ac:chgData name="" userId="" providerId="" clId="Web-{312DF0E8-EEFC-4E99-8E4A-9A3D0FD38732}" dt="2020-05-05T12:18:41.719" v="28" actId="20577"/>
          <ac:spMkLst>
            <pc:docMk/>
            <pc:sldMk cId="562927084" sldId="275"/>
            <ac:spMk id="83" creationId="{00000000-0000-0000-0000-000000000000}"/>
          </ac:spMkLst>
        </pc:spChg>
      </pc:sldChg>
      <pc:sldChg chg="modSp ord">
        <pc:chgData name="" userId="" providerId="" clId="Web-{312DF0E8-EEFC-4E99-8E4A-9A3D0FD38732}" dt="2020-05-05T12:19:55.828" v="31" actId="20577"/>
        <pc:sldMkLst>
          <pc:docMk/>
          <pc:sldMk cId="2981621628" sldId="280"/>
        </pc:sldMkLst>
        <pc:spChg chg="mod">
          <ac:chgData name="" userId="" providerId="" clId="Web-{312DF0E8-EEFC-4E99-8E4A-9A3D0FD38732}" dt="2020-05-05T12:19:55.828" v="3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312DF0E8-EEFC-4E99-8E4A-9A3D0FD38732}" dt="2020-05-05T12:17:54.625" v="17" actId="20577"/>
          <ac:spMkLst>
            <pc:docMk/>
            <pc:sldMk cId="2981621628" sldId="280"/>
            <ac:spMk id="10" creationId="{00000000-0000-0000-0000-000000000000}"/>
          </ac:spMkLst>
        </pc:spChg>
      </pc:sldChg>
    </pc:docChg>
  </pc:docChgLst>
  <pc:docChgLst>
    <pc:chgData clId="Web-{B359BC65-33E1-4406-9427-858D35AD7A2F}"/>
    <pc:docChg chg="delSld modSld">
      <pc:chgData name="" userId="" providerId="" clId="Web-{B359BC65-33E1-4406-9427-858D35AD7A2F}" dt="2020-05-06T12:56:58.758" v="661" actId="20577"/>
      <pc:docMkLst>
        <pc:docMk/>
      </pc:docMkLst>
      <pc:sldChg chg="del">
        <pc:chgData name="" userId="" providerId="" clId="Web-{B359BC65-33E1-4406-9427-858D35AD7A2F}" dt="2020-05-06T12:31:47.770" v="423"/>
        <pc:sldMkLst>
          <pc:docMk/>
          <pc:sldMk cId="562927084" sldId="275"/>
        </pc:sldMkLst>
      </pc:sldChg>
      <pc:sldChg chg="modSp">
        <pc:chgData name="" userId="" providerId="" clId="Web-{B359BC65-33E1-4406-9427-858D35AD7A2F}" dt="2020-05-06T12:56:58.758" v="661" actId="20577"/>
        <pc:sldMkLst>
          <pc:docMk/>
          <pc:sldMk cId="2981621628" sldId="280"/>
        </pc:sldMkLst>
        <pc:spChg chg="mod">
          <ac:chgData name="" userId="" providerId="" clId="Web-{B359BC65-33E1-4406-9427-858D35AD7A2F}" dt="2020-05-06T12:56:58.758" v="66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B359BC65-33E1-4406-9427-858D35AD7A2F}" dt="2020-05-06T12:43:47.552" v="450" actId="20577"/>
          <ac:spMkLst>
            <pc:docMk/>
            <pc:sldMk cId="2981621628" sldId="280"/>
            <ac:spMk id="12" creationId="{00000000-0000-0000-0000-000000000000}"/>
          </ac:spMkLst>
        </pc:spChg>
      </pc:sldChg>
      <pc:sldChg chg="modSp">
        <pc:chgData name="" userId="" providerId="" clId="Web-{B359BC65-33E1-4406-9427-858D35AD7A2F}" dt="2020-05-06T12:19:19.986" v="355" actId="20577"/>
        <pc:sldMkLst>
          <pc:docMk/>
          <pc:sldMk cId="1121418138" sldId="281"/>
        </pc:sldMkLst>
        <pc:spChg chg="mod">
          <ac:chgData name="" userId="" providerId="" clId="Web-{B359BC65-33E1-4406-9427-858D35AD7A2F}" dt="2020-05-06T12:19:19.986" v="355" actId="20577"/>
          <ac:spMkLst>
            <pc:docMk/>
            <pc:sldMk cId="1121418138" sldId="281"/>
            <ac:spMk id="8" creationId="{00000000-0000-0000-0000-000000000000}"/>
          </ac:spMkLst>
        </pc:spChg>
      </pc:sldChg>
      <pc:sldChg chg="modSp">
        <pc:chgData name="" userId="" providerId="" clId="Web-{B359BC65-33E1-4406-9427-858D35AD7A2F}" dt="2020-05-06T12:55:21.537" v="657" actId="20577"/>
        <pc:sldMkLst>
          <pc:docMk/>
          <pc:sldMk cId="2432147509" sldId="283"/>
        </pc:sldMkLst>
        <pc:spChg chg="mod">
          <ac:chgData name="" userId="" providerId="" clId="Web-{B359BC65-33E1-4406-9427-858D35AD7A2F}" dt="2020-05-06T12:55:21.537" v="657" actId="20577"/>
          <ac:spMkLst>
            <pc:docMk/>
            <pc:sldMk cId="2432147509" sldId="283"/>
            <ac:spMk id="8" creationId="{00000000-0000-0000-0000-000000000000}"/>
          </ac:spMkLst>
        </pc:spChg>
      </pc:sldChg>
      <pc:sldChg chg="modSp">
        <pc:chgData name="" userId="" providerId="" clId="Web-{B359BC65-33E1-4406-9427-858D35AD7A2F}" dt="2020-05-06T12:34:20.211" v="440" actId="20577"/>
        <pc:sldMkLst>
          <pc:docMk/>
          <pc:sldMk cId="252807395" sldId="284"/>
        </pc:sldMkLst>
        <pc:spChg chg="mod">
          <ac:chgData name="" userId="" providerId="" clId="Web-{B359BC65-33E1-4406-9427-858D35AD7A2F}" dt="2020-05-06T12:34:20.211" v="440" actId="20577"/>
          <ac:spMkLst>
            <pc:docMk/>
            <pc:sldMk cId="252807395" sldId="284"/>
            <ac:spMk id="2" creationId="{00000000-0000-0000-0000-000000000000}"/>
          </ac:spMkLst>
        </pc:spChg>
        <pc:spChg chg="mod">
          <ac:chgData name="" userId="" providerId="" clId="Web-{B359BC65-33E1-4406-9427-858D35AD7A2F}" dt="2020-05-06T12:32:14.598" v="428" actId="20577"/>
          <ac:spMkLst>
            <pc:docMk/>
            <pc:sldMk cId="252807395" sldId="284"/>
            <ac:spMk id="3" creationId="{00000000-0000-0000-0000-000000000000}"/>
          </ac:spMkLst>
        </pc:spChg>
      </pc:sldChg>
    </pc:docChg>
  </pc:docChgLst>
  <pc:docChgLst>
    <pc:chgData clId="Web-{FBEE96B2-DE7C-436B-8EE4-B39B26B2FF36}"/>
    <pc:docChg chg="modSld">
      <pc:chgData name="" userId="" providerId="" clId="Web-{FBEE96B2-DE7C-436B-8EE4-B39B26B2FF36}" dt="2020-05-07T15:27:37.634" v="44" actId="20577"/>
      <pc:docMkLst>
        <pc:docMk/>
      </pc:docMkLst>
      <pc:sldChg chg="modSp">
        <pc:chgData name="" userId="" providerId="" clId="Web-{FBEE96B2-DE7C-436B-8EE4-B39B26B2FF36}" dt="2020-05-07T15:27:37.634" v="44" actId="20577"/>
        <pc:sldMkLst>
          <pc:docMk/>
          <pc:sldMk cId="3785102942" sldId="276"/>
        </pc:sldMkLst>
        <pc:spChg chg="mod">
          <ac:chgData name="" userId="" providerId="" clId="Web-{FBEE96B2-DE7C-436B-8EE4-B39B26B2FF36}" dt="2020-05-07T15:27:37.634" v="44" actId="20577"/>
          <ac:spMkLst>
            <pc:docMk/>
            <pc:sldMk cId="3785102942" sldId="276"/>
            <ac:spMk id="8" creationId="{00000000-0000-0000-0000-000000000000}"/>
          </ac:spMkLst>
        </pc:spChg>
      </pc:sldChg>
      <pc:sldChg chg="modSp">
        <pc:chgData name="" userId="" providerId="" clId="Web-{FBEE96B2-DE7C-436B-8EE4-B39B26B2FF36}" dt="2020-05-07T15:24:56.650" v="29" actId="20577"/>
        <pc:sldMkLst>
          <pc:docMk/>
          <pc:sldMk cId="2981621628" sldId="280"/>
        </pc:sldMkLst>
        <pc:spChg chg="mod">
          <ac:chgData name="" userId="" providerId="" clId="Web-{FBEE96B2-DE7C-436B-8EE4-B39B26B2FF36}" dt="2020-05-07T15:24:56.650" v="29" actId="20577"/>
          <ac:spMkLst>
            <pc:docMk/>
            <pc:sldMk cId="2981621628" sldId="280"/>
            <ac:spMk id="4" creationId="{00000000-0000-0000-0000-000000000000}"/>
          </ac:spMkLst>
        </pc:spChg>
        <pc:spChg chg="mod">
          <ac:chgData name="" userId="" providerId="" clId="Web-{FBEE96B2-DE7C-436B-8EE4-B39B26B2FF36}" dt="2020-05-07T15:09:55.272" v="1" actId="20577"/>
          <ac:spMkLst>
            <pc:docMk/>
            <pc:sldMk cId="2981621628" sldId="280"/>
            <ac:spMk id="6" creationId="{00000000-0000-0000-0000-000000000000}"/>
          </ac:spMkLst>
        </pc:spChg>
        <pc:spChg chg="mod">
          <ac:chgData name="" userId="" providerId="" clId="Web-{FBEE96B2-DE7C-436B-8EE4-B39B26B2FF36}" dt="2020-05-07T15:24:11.009" v="27" actId="20577"/>
          <ac:spMkLst>
            <pc:docMk/>
            <pc:sldMk cId="2981621628" sldId="280"/>
            <ac:spMk id="10" creationId="{00000000-0000-0000-0000-000000000000}"/>
          </ac:spMkLst>
        </pc:spChg>
        <pc:spChg chg="mod">
          <ac:chgData name="" userId="" providerId="" clId="Web-{FBEE96B2-DE7C-436B-8EE4-B39B26B2FF36}" dt="2020-05-07T15:14:05.335" v="8" actId="1076"/>
          <ac:spMkLst>
            <pc:docMk/>
            <pc:sldMk cId="2981621628" sldId="280"/>
            <ac:spMk id="11" creationId="{00000000-0000-0000-0000-000000000000}"/>
          </ac:spMkLst>
        </pc:spChg>
        <pc:spChg chg="mod">
          <ac:chgData name="" userId="" providerId="" clId="Web-{FBEE96B2-DE7C-436B-8EE4-B39B26B2FF36}" dt="2020-05-07T15:14:17.304" v="10" actId="1076"/>
          <ac:spMkLst>
            <pc:docMk/>
            <pc:sldMk cId="2981621628" sldId="28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infobase.canada.ca/covid-19/visual-data-galler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Topic list page with collection: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Epidemiological and economic research data 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visualizations (</a:t>
            </a:r>
            <a:r>
              <a:rPr lang="en-CA" u="sng" dirty="0" smtClean="0">
                <a:hlinkClick r:id="rId3"/>
              </a:rPr>
              <a:t>Visual data gallery</a:t>
            </a:r>
            <a:r>
              <a:rPr lang="en-CA" u="sng" dirty="0" smtClean="0"/>
              <a:t>)</a:t>
            </a: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Interactive data visualization of COVID-19 in Canada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Interactive data visualization of COVID-19 in the world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Situational Awareness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Epidemic curve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Demographics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Canadian Economic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and modelling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come: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 version of the Situational Awareness Dashboard 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Vulnerability Dashboard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Disease outcome and government response dashboard</a:t>
            </a:r>
          </a:p>
          <a:p>
            <a:pPr marL="158750" indent="0"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Hold:</a:t>
            </a:r>
          </a:p>
          <a:p>
            <a:pPr lvl="0"/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Mobility trend Dashboard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2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73bd4125de_17_3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73bd4125de_17_9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73bd4125de_17_9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3bd4125de_17_12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73bd4125de_17_12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3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73bd4125de_17_12"/>
          <p:cNvSpPr txBox="1"/>
          <p:nvPr/>
        </p:nvSpPr>
        <p:spPr>
          <a:xfrm>
            <a:off x="628650" y="643300"/>
            <a:ext cx="82215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3bd4125de_17_16"/>
          <p:cNvSpPr txBox="1"/>
          <p:nvPr/>
        </p:nvSpPr>
        <p:spPr>
          <a:xfrm>
            <a:off x="628650" y="673203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3bd4125de_17_18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g73bd4125de_17_18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0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73bd4125de_17_18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3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73bd4125de_17_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73bd4125de_17_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73bd4125de_17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bd4125de_17_26"/>
          <p:cNvSpPr txBox="1">
            <a:spLocks noGrp="1"/>
          </p:cNvSpPr>
          <p:nvPr>
            <p:ph type="title"/>
          </p:nvPr>
        </p:nvSpPr>
        <p:spPr>
          <a:xfrm>
            <a:off x="279775" y="253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73bd4125de_17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4" name="Google Shape;34;g73bd4125de_17_2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73bd4125de_17_2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73bd4125de_17_2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73bd4125de_17_26"/>
          <p:cNvSpPr txBox="1"/>
          <p:nvPr/>
        </p:nvSpPr>
        <p:spPr>
          <a:xfrm>
            <a:off x="311700" y="989325"/>
            <a:ext cx="79428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3bd4125de_17_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73bd4125de_17_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73bd4125de_17_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42" name="Google Shape;42;g73bd4125de_17_33"/>
          <p:cNvGrpSpPr/>
          <p:nvPr/>
        </p:nvGrpSpPr>
        <p:grpSpPr>
          <a:xfrm>
            <a:off x="-508" y="-2"/>
            <a:ext cx="9144003" cy="113110"/>
            <a:chOff x="-508" y="1190445"/>
            <a:chExt cx="9144003" cy="150813"/>
          </a:xfrm>
        </p:grpSpPr>
        <p:sp>
          <p:nvSpPr>
            <p:cNvPr id="43" name="Google Shape;43;g73bd4125de_17_33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73bd4125de_17_33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73bd4125de_17_33"/>
            <p:cNvSpPr/>
            <p:nvPr/>
          </p:nvSpPr>
          <p:spPr>
            <a:xfrm>
              <a:off x="-508" y="1190445"/>
              <a:ext cx="6981825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73bd4125de_17_33"/>
          <p:cNvSpPr txBox="1">
            <a:spLocks noGrp="1"/>
          </p:cNvSpPr>
          <p:nvPr>
            <p:ph type="body" idx="1"/>
          </p:nvPr>
        </p:nvSpPr>
        <p:spPr>
          <a:xfrm>
            <a:off x="180976" y="150558"/>
            <a:ext cx="88248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g73bd4125de_17_33"/>
          <p:cNvSpPr txBox="1">
            <a:spLocks noGrp="1"/>
          </p:cNvSpPr>
          <p:nvPr>
            <p:ph type="body" idx="2"/>
          </p:nvPr>
        </p:nvSpPr>
        <p:spPr>
          <a:xfrm>
            <a:off x="180975" y="1066144"/>
            <a:ext cx="88677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73bd4125de_17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73bd4125de_17_0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crisis/conten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canada.ca/en/public-health/services/diseases/coronavirus-disease-covid-19/epidemiological-economic-research-dat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ublic-health/services/diseases/coronavirus-disease-covid-19/epidemiological-economic-research-data.html" TargetMode="External"/><Relationship Id="rId2" Type="http://schemas.openxmlformats.org/officeDocument/2006/relationships/hyperlink" Target="https://design.canada.ca/crisis/cont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-infobase.canada.ca/covid-19/visual-data-galle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12575" y="1940400"/>
            <a:ext cx="8698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SzPts val="5200"/>
            </a:pPr>
            <a:r>
              <a:rPr lang="fr-CA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COVID-19 </a:t>
            </a:r>
            <a:r>
              <a:rPr lang="fr-CA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data </a:t>
            </a:r>
            <a:r>
              <a:rPr lang="fr-CA" sz="48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integration</a:t>
            </a:r>
            <a:r>
              <a:rPr lang="fr-CA" sz="48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and </a:t>
            </a:r>
            <a:r>
              <a:rPr lang="fr-CA" sz="48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visualization</a:t>
            </a:r>
            <a:endParaRPr sz="48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983750" y="3518525"/>
            <a:ext cx="59613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1800" dirty="0" smtClean="0">
                <a:latin typeface="Arial Narrow"/>
                <a:ea typeface="Arial Narrow"/>
                <a:cs typeface="Arial Narrow"/>
                <a:sym typeface="Arial Narrow"/>
              </a:rPr>
              <a:t>Theme </a:t>
            </a:r>
            <a:r>
              <a:rPr lang="en-CA" sz="1800" dirty="0">
                <a:latin typeface="Arial Narrow"/>
                <a:ea typeface="Arial Narrow"/>
                <a:cs typeface="Arial Narrow"/>
                <a:sym typeface="Arial Narrow"/>
              </a:rPr>
              <a:t>Management Committee and COVID-19 web working groups</a:t>
            </a:r>
            <a:br>
              <a:rPr lang="en-CA" sz="1800" dirty="0">
                <a:latin typeface="Arial Narrow"/>
                <a:ea typeface="Arial Narrow"/>
                <a:cs typeface="Arial Narrow"/>
                <a:sym typeface="Arial Narrow"/>
              </a:rPr>
            </a:br>
            <a:endParaRPr sz="1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1800" dirty="0" smtClean="0">
                <a:latin typeface="Arial Narrow"/>
                <a:ea typeface="Arial Narrow"/>
                <a:cs typeface="Arial Narrow"/>
                <a:sym typeface="Arial Narrow"/>
              </a:rPr>
              <a:t>July 8, </a:t>
            </a:r>
            <a:r>
              <a:rPr lang="en-CA" sz="1800" dirty="0">
                <a:latin typeface="Arial Narrow"/>
                <a:ea typeface="Arial Narrow"/>
                <a:cs typeface="Arial Narrow"/>
                <a:sym typeface="Arial Narrow"/>
              </a:rPr>
              <a:t>2020</a:t>
            </a:r>
            <a:endParaRPr sz="1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3353" y="443033"/>
            <a:ext cx="8040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177" y="1565729"/>
            <a:ext cx="6126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sp>
        <p:nvSpPr>
          <p:cNvPr id="6" name="Google Shape;88;g749ca9c10e_11_12"/>
          <p:cNvSpPr txBox="1">
            <a:spLocks noGrp="1"/>
          </p:cNvSpPr>
          <p:nvPr>
            <p:ph type="body" idx="1"/>
          </p:nvPr>
        </p:nvSpPr>
        <p:spPr>
          <a:xfrm>
            <a:off x="155999" y="811368"/>
            <a:ext cx="8844101" cy="96547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5250" indent="0">
              <a:buNone/>
            </a:pPr>
            <a:r>
              <a:rPr lang="en-CA" sz="1100" dirty="0"/>
              <a:t>Since the outbreak of the COVID-19 pandemic there has been a need for visual tools that</a:t>
            </a:r>
            <a:r>
              <a:rPr lang="en-CA" sz="1100" dirty="0" smtClean="0"/>
              <a:t>;</a:t>
            </a:r>
            <a:br>
              <a:rPr lang="en-CA" sz="1100" dirty="0" smtClean="0"/>
            </a:br>
            <a:r>
              <a:rPr lang="en-CA" sz="1100" dirty="0" smtClean="0"/>
              <a:t>         - </a:t>
            </a:r>
            <a:r>
              <a:rPr lang="en-CA" sz="1100" dirty="0"/>
              <a:t>help decision makers </a:t>
            </a:r>
            <a:r>
              <a:rPr lang="en-CA" sz="1100" dirty="0" smtClean="0"/>
              <a:t>interpret and report on </a:t>
            </a:r>
            <a:r>
              <a:rPr lang="en-CA" sz="1100" dirty="0"/>
              <a:t>the data </a:t>
            </a:r>
            <a:r>
              <a:rPr lang="en-CA" sz="1100" dirty="0" smtClean="0"/>
              <a:t/>
            </a:r>
            <a:br>
              <a:rPr lang="en-CA" sz="1100" dirty="0" smtClean="0"/>
            </a:br>
            <a:r>
              <a:rPr lang="en-CA" sz="1100" dirty="0" smtClean="0"/>
              <a:t>         - </a:t>
            </a:r>
            <a:r>
              <a:rPr lang="en-CA" sz="1100" dirty="0"/>
              <a:t>help the public </a:t>
            </a:r>
            <a:r>
              <a:rPr lang="en-CA" sz="1100" dirty="0" smtClean="0"/>
              <a:t>understand </a:t>
            </a:r>
            <a:r>
              <a:rPr lang="en-CA" sz="1100" dirty="0"/>
              <a:t>the </a:t>
            </a:r>
            <a:r>
              <a:rPr lang="en-CA" sz="1100" dirty="0" smtClean="0"/>
              <a:t>data and how decisions are being made</a:t>
            </a:r>
            <a:br>
              <a:rPr lang="en-CA" sz="1100" dirty="0" smtClean="0"/>
            </a:br>
            <a:r>
              <a:rPr lang="en-CA" sz="1100" dirty="0"/>
              <a:t>  </a:t>
            </a:r>
            <a:r>
              <a:rPr lang="en-CA" sz="1100" dirty="0" smtClean="0"/>
              <a:t>       - useful </a:t>
            </a:r>
            <a:r>
              <a:rPr lang="en-CA" sz="1100" dirty="0"/>
              <a:t>for researchers and health </a:t>
            </a:r>
            <a:r>
              <a:rPr lang="en-CA" sz="1100" dirty="0" smtClean="0"/>
              <a:t>professionals</a:t>
            </a:r>
            <a:br>
              <a:rPr lang="en-CA" sz="1100" dirty="0" smtClean="0"/>
            </a:br>
            <a:r>
              <a:rPr lang="en-CA" sz="1100" dirty="0" smtClean="0"/>
              <a:t>Accurate</a:t>
            </a:r>
            <a:r>
              <a:rPr lang="en-CA" sz="1100" dirty="0"/>
              <a:t>, consistent and timely information, collected from a number of sources (PHAC, National Microbiology Lab, </a:t>
            </a:r>
            <a:r>
              <a:rPr lang="en-CA" sz="1100" dirty="0" err="1"/>
              <a:t>StatsCan</a:t>
            </a:r>
            <a:r>
              <a:rPr lang="en-CA" sz="1100" dirty="0"/>
              <a:t>, Provinces and Territories</a:t>
            </a:r>
            <a:r>
              <a:rPr lang="en-CA" sz="1100" dirty="0" smtClean="0"/>
              <a:t>)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55999" y="1903685"/>
            <a:ext cx="2859427" cy="275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/>
            <a:r>
              <a:rPr lang="en-CA" sz="1700" b="1" dirty="0" smtClean="0"/>
              <a:t>Problem</a:t>
            </a:r>
            <a:endParaRPr lang="en-CA" sz="800" b="1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Multiple data source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Difficult to understand in raw form leaving room for misinterpretation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Need to provide </a:t>
            </a:r>
            <a:r>
              <a:rPr lang="en-CA" sz="1200" dirty="0"/>
              <a:t>context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Multiple audiences with different </a:t>
            </a:r>
            <a:r>
              <a:rPr lang="en-CA" sz="1200" dirty="0" smtClean="0"/>
              <a:t>needs (public, media, health professionals, researchers, senior officials)</a:t>
            </a:r>
            <a:endParaRPr lang="en-CA" sz="1200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Accessibility and usability across digital platforms</a:t>
            </a:r>
            <a:endParaRPr lang="en-CA" sz="1200" dirty="0"/>
          </a:p>
          <a:p>
            <a:pPr marL="381000" indent="-285750">
              <a:buFont typeface="Arial" panose="020B0604020202020204" pitchFamily="34" charset="0"/>
              <a:buChar char="•"/>
            </a:pPr>
            <a:r>
              <a:rPr lang="en-CA" sz="1200" dirty="0"/>
              <a:t>Keeping data consistent across the </a:t>
            </a:r>
            <a:r>
              <a:rPr lang="en-CA" sz="1200" dirty="0" smtClean="0"/>
              <a:t>websites and tools </a:t>
            </a:r>
            <a:r>
              <a:rPr lang="en-CA" sz="1200" dirty="0"/>
              <a:t>(manual updates)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7064" y="1903685"/>
            <a:ext cx="2976817" cy="2200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 indent="0">
              <a:buNone/>
            </a:pPr>
            <a:r>
              <a:rPr lang="en-CA" sz="1700" b="1" dirty="0" smtClean="0"/>
              <a:t>Goal</a:t>
            </a:r>
            <a:endParaRPr lang="en-CA" sz="800" b="1" dirty="0"/>
          </a:p>
          <a:p>
            <a:pPr marL="95250"/>
            <a:r>
              <a:rPr lang="en-CA" sz="1200" dirty="0" smtClean="0"/>
              <a:t>To ensure </a:t>
            </a:r>
            <a:r>
              <a:rPr lang="en-CA" sz="1200" dirty="0"/>
              <a:t>that data is usable by different audiences, </a:t>
            </a:r>
            <a:r>
              <a:rPr lang="en-CA" sz="1200" dirty="0" smtClean="0"/>
              <a:t>that is organized in a logical way and findable, that </a:t>
            </a:r>
            <a:r>
              <a:rPr lang="en-CA" sz="1200" dirty="0"/>
              <a:t>it’s </a:t>
            </a:r>
            <a:r>
              <a:rPr lang="en-CA" sz="1200" dirty="0" smtClean="0"/>
              <a:t>understandable, </a:t>
            </a:r>
            <a:r>
              <a:rPr lang="en-CA" sz="1200" dirty="0"/>
              <a:t>leaving </a:t>
            </a:r>
            <a:r>
              <a:rPr lang="en-CA" sz="1200" dirty="0" smtClean="0"/>
              <a:t>as little room as possible </a:t>
            </a:r>
            <a:r>
              <a:rPr lang="en-CA" sz="1200" dirty="0"/>
              <a:t>for </a:t>
            </a:r>
            <a:r>
              <a:rPr lang="en-CA" sz="1200" dirty="0" smtClean="0"/>
              <a:t>misinterpretation </a:t>
            </a:r>
            <a:r>
              <a:rPr lang="en-CA" sz="1200" dirty="0"/>
              <a:t>and that the data is consistent across all government channels</a:t>
            </a:r>
            <a:r>
              <a:rPr lang="en-CA" sz="1200" dirty="0" smtClean="0"/>
              <a:t>.  (reduce risk of human error and provide a reliable source of information to Canadians and senior officials)</a:t>
            </a:r>
            <a:endParaRPr lang="en-C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5519" y="1903685"/>
            <a:ext cx="2786828" cy="260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5250" indent="0">
              <a:buNone/>
            </a:pPr>
            <a:r>
              <a:rPr lang="en-CA" sz="1700" b="1" dirty="0" smtClean="0"/>
              <a:t>Strategy</a:t>
            </a:r>
            <a:endParaRPr lang="en-CA" sz="800" b="1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/>
              <a:t>to develop and implement visual solutions such as dashboards to meet the needs of senior </a:t>
            </a:r>
            <a:r>
              <a:rPr lang="en-CA" sz="1200" dirty="0" smtClean="0"/>
              <a:t>officials;  </a:t>
            </a:r>
            <a:endParaRPr lang="en-CA" sz="1200" dirty="0"/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/>
              <a:t>to share raw data through </a:t>
            </a:r>
            <a:r>
              <a:rPr lang="en-CA" sz="1200" dirty="0" err="1"/>
              <a:t>StatsCan</a:t>
            </a:r>
            <a:r>
              <a:rPr lang="en-CA" sz="1200" dirty="0"/>
              <a:t> and </a:t>
            </a:r>
            <a:r>
              <a:rPr lang="en-CA" sz="1200" dirty="0" err="1"/>
              <a:t>OpenGov</a:t>
            </a:r>
            <a:r>
              <a:rPr lang="en-CA" sz="1200" dirty="0"/>
              <a:t> portals for researchers and other stakeholders and;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en-CA" sz="1200" dirty="0"/>
              <a:t>create accessible HTML </a:t>
            </a:r>
            <a:r>
              <a:rPr lang="en-CA" sz="1200" dirty="0" smtClean="0"/>
              <a:t>pages for the public </a:t>
            </a:r>
            <a:r>
              <a:rPr lang="en-CA" sz="1200" dirty="0"/>
              <a:t>with web written context pieces that draw data from the same sources.</a:t>
            </a:r>
          </a:p>
          <a:p>
            <a:pPr marL="952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910017"/>
            <a:ext cx="7274321" cy="54784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/>
              <a:t> Approach</a:t>
            </a:r>
          </a:p>
          <a:p>
            <a:pPr marL="457200" lvl="1"/>
            <a:endParaRPr lang="en-CA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Requests </a:t>
            </a:r>
            <a:r>
              <a:rPr lang="en-CA" sz="1600" dirty="0"/>
              <a:t>from senior officials</a:t>
            </a:r>
            <a:endParaRPr lang="en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Create data visualization dashboards using ArcGIS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Point to tabular data sources (PTs, </a:t>
            </a:r>
            <a:r>
              <a:rPr lang="en-CA" sz="1600" dirty="0" err="1" smtClean="0"/>
              <a:t>StatsCan</a:t>
            </a:r>
            <a:r>
              <a:rPr lang="en-CA" sz="1600" dirty="0" smtClean="0"/>
              <a:t> and </a:t>
            </a:r>
            <a:r>
              <a:rPr lang="en-CA" sz="1600" dirty="0" err="1" smtClean="0"/>
              <a:t>OpenGov</a:t>
            </a:r>
            <a:r>
              <a:rPr lang="en-CA" sz="1600" dirty="0" smtClean="0"/>
              <a:t> portals)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Leverage Digital </a:t>
            </a:r>
            <a:r>
              <a:rPr lang="en-CA" sz="1600" dirty="0" err="1" smtClean="0"/>
              <a:t>Comms</a:t>
            </a:r>
            <a:r>
              <a:rPr lang="en-CA" sz="1600" dirty="0" smtClean="0"/>
              <a:t> team web writers to adapt information from data specialists and write for web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Build accessible and mobile friendly web pages that automatically update from the same data sources as the dashboards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Collaboration </a:t>
            </a:r>
            <a:r>
              <a:rPr lang="en-CA" sz="1600" dirty="0"/>
              <a:t>between colleagues, experts, institutional and interdepartmental partners </a:t>
            </a:r>
            <a:r>
              <a:rPr lang="en-CA" sz="1600" dirty="0" smtClean="0"/>
              <a:t>(PTs, </a:t>
            </a:r>
            <a:r>
              <a:rPr lang="en-CA" sz="1600" dirty="0" err="1" smtClean="0"/>
              <a:t>NRCan</a:t>
            </a:r>
            <a:r>
              <a:rPr lang="en-CA" sz="1600" dirty="0"/>
              <a:t>, </a:t>
            </a:r>
            <a:r>
              <a:rPr lang="en-CA" sz="1600" dirty="0" err="1"/>
              <a:t>StatsCan</a:t>
            </a:r>
            <a:r>
              <a:rPr lang="en-CA" sz="1600" dirty="0"/>
              <a:t>, HC, PHAC </a:t>
            </a:r>
            <a:r>
              <a:rPr lang="en-CA" sz="1600" dirty="0" err="1"/>
              <a:t>etc</a:t>
            </a:r>
            <a:r>
              <a:rPr lang="en-CA" sz="1600" dirty="0"/>
              <a:t>)</a:t>
            </a:r>
            <a:endParaRPr lang="fr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err="1" smtClean="0"/>
              <a:t>Depending</a:t>
            </a:r>
            <a:r>
              <a:rPr lang="fr-CA" sz="1600" dirty="0" smtClean="0"/>
              <a:t> on audience, Social Media promotion </a:t>
            </a:r>
            <a:r>
              <a:rPr lang="fr-CA" sz="1600" dirty="0" err="1" smtClean="0"/>
              <a:t>is</a:t>
            </a:r>
            <a:r>
              <a:rPr lang="fr-CA" sz="1600" dirty="0" smtClean="0"/>
              <a:t> </a:t>
            </a:r>
            <a:r>
              <a:rPr lang="fr-CA" sz="1600" dirty="0" err="1" smtClean="0"/>
              <a:t>scheduled</a:t>
            </a:r>
            <a:endParaRPr lang="fr-C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Performance is evaluated both through analytics and Social Media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b="1" dirty="0"/>
          </a:p>
          <a:p>
            <a:pPr marL="457200" lvl="1"/>
            <a:endParaRPr lang="en-CA" sz="18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38" y="1537465"/>
            <a:ext cx="1551846" cy="23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1142919"/>
            <a:ext cx="7274321" cy="52475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 smtClean="0"/>
              <a:t>Considerations</a:t>
            </a:r>
            <a:endParaRPr lang="en-CA" sz="2000" b="1" dirty="0"/>
          </a:p>
          <a:p>
            <a:pPr marL="457200" lvl="1"/>
            <a:endParaRPr lang="en-CA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300" dirty="0" err="1">
                <a:hlinkClick r:id="rId3"/>
              </a:rPr>
              <a:t>Crisis</a:t>
            </a:r>
            <a:r>
              <a:rPr lang="fr-FR" sz="1300" dirty="0">
                <a:hlinkClick r:id="rId3"/>
              </a:rPr>
              <a:t> communications content design checklist</a:t>
            </a:r>
            <a:endParaRPr lang="en-CA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Who </a:t>
            </a:r>
            <a:r>
              <a:rPr lang="en-CA" sz="1300" dirty="0"/>
              <a:t>is the audience? (</a:t>
            </a:r>
            <a:r>
              <a:rPr lang="en-CA" sz="1300" dirty="0" smtClean="0"/>
              <a:t>internal officials and employees, public, health professionals, researchers, media)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Ensure that senior officials are informed and able to answer questions</a:t>
            </a:r>
            <a:endParaRPr lang="en-CA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If </a:t>
            </a:r>
            <a:r>
              <a:rPr lang="en-CA" sz="1300" dirty="0"/>
              <a:t>internal do we risk being seen as withholding information from the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If </a:t>
            </a:r>
            <a:r>
              <a:rPr lang="en-CA" sz="1300" dirty="0"/>
              <a:t>external do we risk data overload making it difficult for the public to understand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Can </a:t>
            </a:r>
            <a:r>
              <a:rPr lang="en-CA" sz="1300" dirty="0"/>
              <a:t>the data be </a:t>
            </a:r>
            <a:r>
              <a:rPr lang="en-CA" sz="1300" dirty="0" smtClean="0"/>
              <a:t>misinterpreted</a:t>
            </a:r>
            <a:endParaRPr lang="en-CA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Much of the data is collected by Provinces and Territories </a:t>
            </a:r>
            <a:r>
              <a:rPr lang="en-CA" sz="1300" dirty="0"/>
              <a:t>and by reporting on it is the Fed </a:t>
            </a:r>
            <a:r>
              <a:rPr lang="en-CA" sz="1300" dirty="0" err="1"/>
              <a:t>Gov</a:t>
            </a:r>
            <a:r>
              <a:rPr lang="en-CA" sz="1300" dirty="0"/>
              <a:t> overstepping - responsibilities?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PT’s </a:t>
            </a:r>
            <a:r>
              <a:rPr lang="en-CA" sz="1300" dirty="0"/>
              <a:t>report at different times can cause </a:t>
            </a:r>
            <a:r>
              <a:rPr lang="en-CA" sz="1300" dirty="0" smtClean="0"/>
              <a:t>inconsistencies </a:t>
            </a:r>
            <a:r>
              <a:rPr lang="en-CA" sz="1300" dirty="0"/>
              <a:t>in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Privacy </a:t>
            </a:r>
            <a:r>
              <a:rPr lang="en-CA" sz="1300" dirty="0"/>
              <a:t>concerns depending on granularity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Urgency </a:t>
            </a:r>
            <a:r>
              <a:rPr lang="en-CA" sz="1300" dirty="0"/>
              <a:t>to release the data (difficult to meet all accessibility and web writing requirements</a:t>
            </a:r>
            <a:r>
              <a:rPr lang="en-CA" sz="13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300" dirty="0" smtClean="0"/>
              <a:t>Base release of data on advice and recommendations from senior officials,  analytics and environmental scans (what are people looking for) </a:t>
            </a:r>
            <a:endParaRPr lang="en-CA" sz="1300" dirty="0"/>
          </a:p>
          <a:p>
            <a:pPr marL="457200" lvl="1"/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dirty="0">
              <a:solidFill>
                <a:srgbClr val="FF0000"/>
              </a:solidFill>
            </a:endParaRPr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17" y="1435277"/>
            <a:ext cx="1432305" cy="27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77" y="1003068"/>
            <a:ext cx="1851785" cy="3708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262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704977"/>
            <a:ext cx="72743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457200" lvl="1"/>
            <a:r>
              <a:rPr lang="en-CA" sz="2000" b="1" dirty="0" smtClean="0"/>
              <a:t>Ensuring consistency across digital tools</a:t>
            </a:r>
            <a:endParaRPr lang="en-CA" sz="20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Automated updates from central data source (import PHAC data automatically every 5 minutes as opposed to manually updated twice a 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/>
              <a:t>Leverage capacity of Service Canada’s MWS system (AEM) which is built to support high volumes of incoming information.  </a:t>
            </a:r>
            <a:endParaRPr lang="en-CA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Linking to authoritative sources (Provincial and territorial information,  Stats Can, PHAC)</a:t>
            </a:r>
            <a:endParaRPr lang="en-CA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lvl="1"/>
            <a:r>
              <a:rPr lang="en-CA" sz="1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18" y="1520912"/>
            <a:ext cx="1489103" cy="26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10" y="458177"/>
            <a:ext cx="7886700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COVID-19 data integration and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3" y="1142919"/>
            <a:ext cx="4563352" cy="42165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1"/>
            <a:r>
              <a:rPr lang="en-CA" sz="2000" b="1" dirty="0" smtClean="0"/>
              <a:t>Impact</a:t>
            </a:r>
          </a:p>
          <a:p>
            <a:pPr marL="457200" lvl="1"/>
            <a:endParaRPr lang="en-CA" sz="1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Consistent data across </a:t>
            </a:r>
            <a:r>
              <a:rPr lang="en-CA" sz="1600" dirty="0" err="1" smtClean="0"/>
              <a:t>GoC</a:t>
            </a:r>
            <a:r>
              <a:rPr lang="en-CA" sz="1600" dirty="0" smtClean="0"/>
              <a:t> 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An informed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Tools available to help decision makers</a:t>
            </a:r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Release of more data to meet senior official, stakeholder and public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Data available to stakeholders in format that best meets their needs</a:t>
            </a:r>
            <a:br>
              <a:rPr lang="en-CA" sz="1600" dirty="0" smtClean="0"/>
            </a:br>
            <a:endParaRPr lang="en-CA" sz="1600" dirty="0" smtClean="0"/>
          </a:p>
          <a:p>
            <a:pPr marL="457200" lvl="1"/>
            <a:endParaRPr lang="en-C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b="1" dirty="0"/>
          </a:p>
          <a:p>
            <a:pPr marL="457200" lvl="1"/>
            <a:endParaRPr lang="en-CA" sz="1800" dirty="0">
              <a:solidFill>
                <a:srgbClr val="FF0000"/>
              </a:solidFill>
            </a:endParaRPr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457200" lvl="1"/>
            <a:r>
              <a:rPr lang="en-CA" sz="1600" dirty="0"/>
              <a:t> </a:t>
            </a: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8" y="1522773"/>
            <a:ext cx="4391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41361" y="1142919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>
              <a:lnSpc>
                <a:spcPct val="105000"/>
              </a:lnSpc>
            </a:pPr>
            <a:r>
              <a:rPr lang="en-CA" sz="1000" u="sng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Epidemiological and economic research data</a:t>
            </a:r>
            <a:r>
              <a:rPr lang="en-CA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: we’ve received </a:t>
            </a:r>
            <a:r>
              <a:rPr lang="en-CA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32K visits </a:t>
            </a:r>
            <a:r>
              <a:rPr lang="en-CA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last week, for a total of </a:t>
            </a:r>
            <a:r>
              <a:rPr lang="en-CA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152K visits</a:t>
            </a:r>
            <a:r>
              <a:rPr lang="en-CA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since launch.</a:t>
            </a:r>
            <a:endParaRPr lang="en-CA" sz="1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8" y="3153319"/>
            <a:ext cx="4178174" cy="16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1" y="469997"/>
            <a:ext cx="5636278" cy="977100"/>
          </a:xfrm>
        </p:spPr>
        <p:txBody>
          <a:bodyPr/>
          <a:lstStyle/>
          <a:p>
            <a:r>
              <a:rPr lang="en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Key Takeaways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0144" y="767798"/>
            <a:ext cx="7274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CA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457200" lvl="1"/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lvl="1"/>
            <a:r>
              <a:rPr lang="en-CA" sz="1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612" y="1149295"/>
            <a:ext cx="6087266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This solution is </a:t>
            </a:r>
            <a:r>
              <a:rPr lang="en-CA" sz="2000" b="1" dirty="0"/>
              <a:t>repeatable</a:t>
            </a:r>
            <a:r>
              <a:rPr lang="en-CA" sz="2000" dirty="0"/>
              <a:t> and can be leveraged for future similar needs for other departments.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</a:t>
            </a:r>
            <a:r>
              <a:rPr lang="en-CA" sz="2000" b="1" dirty="0"/>
              <a:t>collaborative nature</a:t>
            </a:r>
            <a:r>
              <a:rPr lang="en-CA" sz="2000" dirty="0"/>
              <a:t> of the approach </a:t>
            </a:r>
            <a:r>
              <a:rPr lang="en-CA" sz="2000" dirty="0" smtClean="0"/>
              <a:t>allows </a:t>
            </a:r>
            <a:r>
              <a:rPr lang="en-CA" sz="2000" dirty="0"/>
              <a:t>for </a:t>
            </a:r>
            <a:r>
              <a:rPr lang="en-CA" sz="2000" dirty="0" smtClean="0"/>
              <a:t>data to </a:t>
            </a:r>
            <a:r>
              <a:rPr lang="en-CA" sz="2000" dirty="0"/>
              <a:t>be </a:t>
            </a:r>
            <a:r>
              <a:rPr lang="en-CA" sz="2000" dirty="0" smtClean="0"/>
              <a:t>delivered in a timely manner and ensure that it meets the needs of all Canadians and stakeholders.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40" y="1112649"/>
            <a:ext cx="1851785" cy="370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113" y="1544858"/>
            <a:ext cx="1475639" cy="27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054295"/>
            <a:ext cx="7886700" cy="3914520"/>
          </a:xfrm>
        </p:spPr>
        <p:txBody>
          <a:bodyPr/>
          <a:lstStyle/>
          <a:p>
            <a:r>
              <a:rPr lang="fr-FR" sz="1200" dirty="0" err="1" smtClean="0">
                <a:hlinkClick r:id="rId2"/>
              </a:rPr>
              <a:t>Crisis</a:t>
            </a:r>
            <a:r>
              <a:rPr lang="fr-FR" sz="1200" dirty="0" smtClean="0">
                <a:hlinkClick r:id="rId2"/>
              </a:rPr>
              <a:t> </a:t>
            </a:r>
            <a:r>
              <a:rPr lang="fr-FR" sz="1200" dirty="0">
                <a:hlinkClick r:id="rId2"/>
              </a:rPr>
              <a:t>communications content design </a:t>
            </a:r>
            <a:r>
              <a:rPr lang="fr-FR" sz="1200" dirty="0" smtClean="0">
                <a:hlinkClick r:id="rId2"/>
              </a:rPr>
              <a:t>checklist</a:t>
            </a:r>
            <a:endParaRPr lang="fr-FR" sz="1200" dirty="0" smtClean="0"/>
          </a:p>
          <a:p>
            <a:pPr marL="95250" indent="0">
              <a:buNone/>
            </a:pPr>
            <a:r>
              <a:rPr lang="en-CA" sz="1200" b="1" dirty="0"/>
              <a:t>Topic list page with collection: </a:t>
            </a:r>
          </a:p>
          <a:p>
            <a:r>
              <a:rPr lang="en-CA" sz="1200" dirty="0">
                <a:hlinkClick r:id="rId3"/>
              </a:rPr>
              <a:t>Epidemiological and economic research data</a:t>
            </a:r>
            <a:r>
              <a:rPr lang="en-CA" sz="1200" dirty="0"/>
              <a:t> 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Visual data gallery</a:t>
            </a:r>
            <a:endParaRPr lang="fr-FR" sz="1200" b="1" dirty="0">
              <a:hlinkClick r:id="rId2"/>
            </a:endParaRPr>
          </a:p>
          <a:p>
            <a:pPr lvl="1"/>
            <a:r>
              <a:rPr lang="en-CA" sz="900" dirty="0" smtClean="0"/>
              <a:t>Interactive </a:t>
            </a:r>
            <a:r>
              <a:rPr lang="en-CA" sz="900" dirty="0"/>
              <a:t>data visualization of COVID-19 in Canada</a:t>
            </a:r>
          </a:p>
          <a:p>
            <a:pPr lvl="1"/>
            <a:r>
              <a:rPr lang="en-CA" sz="900" dirty="0"/>
              <a:t>Interactive data visualization of COVID-19 in the world</a:t>
            </a:r>
          </a:p>
          <a:p>
            <a:pPr lvl="1"/>
            <a:r>
              <a:rPr lang="en-CA" sz="900" dirty="0"/>
              <a:t>Situational Awareness Dashboard</a:t>
            </a:r>
          </a:p>
          <a:p>
            <a:pPr lvl="1"/>
            <a:r>
              <a:rPr lang="en-CA" sz="900" dirty="0"/>
              <a:t>Epidemic curve</a:t>
            </a:r>
          </a:p>
          <a:p>
            <a:pPr lvl="1"/>
            <a:r>
              <a:rPr lang="en-CA" sz="900" dirty="0"/>
              <a:t>Demographics</a:t>
            </a:r>
          </a:p>
          <a:p>
            <a:pPr lvl="1"/>
            <a:r>
              <a:rPr lang="en-CA" sz="900" dirty="0"/>
              <a:t>Canadian Economic Dashboard</a:t>
            </a:r>
          </a:p>
          <a:p>
            <a:pPr lvl="1"/>
            <a:r>
              <a:rPr lang="en-CA" sz="900" dirty="0"/>
              <a:t>Data and modelling</a:t>
            </a:r>
          </a:p>
          <a:p>
            <a:pPr marL="95250" indent="0">
              <a:buNone/>
            </a:pPr>
            <a:r>
              <a:rPr lang="en-CA" sz="1200" b="1" dirty="0"/>
              <a:t>To come: </a:t>
            </a:r>
          </a:p>
          <a:p>
            <a:r>
              <a:rPr lang="en-CA" sz="1200" dirty="0"/>
              <a:t>Second version of the Situational Awareness Dashboard </a:t>
            </a:r>
          </a:p>
          <a:p>
            <a:r>
              <a:rPr lang="en-CA" sz="1200" dirty="0"/>
              <a:t>Vulnerability Dashboard</a:t>
            </a:r>
          </a:p>
          <a:p>
            <a:r>
              <a:rPr lang="en-CA" sz="1200" dirty="0"/>
              <a:t>Disease outcome and government response dashboard</a:t>
            </a:r>
          </a:p>
          <a:p>
            <a:pPr marL="95250" indent="0">
              <a:buNone/>
            </a:pPr>
            <a:r>
              <a:rPr lang="en-CA" sz="1200" b="1" dirty="0"/>
              <a:t>On Hold:</a:t>
            </a:r>
          </a:p>
          <a:p>
            <a:r>
              <a:rPr lang="en-CA" sz="1200" dirty="0"/>
              <a:t>Mobility trend Dashboard</a:t>
            </a:r>
          </a:p>
          <a:p>
            <a:endParaRPr lang="en-CA" u="sng" dirty="0"/>
          </a:p>
          <a:p>
            <a:endParaRPr lang="fr-FR" u="sng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5745"/>
            <a:ext cx="7886700" cy="488550"/>
          </a:xfrm>
        </p:spPr>
        <p:txBody>
          <a:bodyPr/>
          <a:lstStyle/>
          <a:p>
            <a:r>
              <a:rPr lang="fr-CA" sz="30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Related</a:t>
            </a:r>
            <a:r>
              <a:rPr lang="fr-CA" sz="30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 content and </a:t>
            </a:r>
            <a:r>
              <a:rPr lang="fr-CA" sz="3000" b="1" dirty="0" err="1">
                <a:solidFill>
                  <a:srgbClr val="4D5625"/>
                </a:solidFill>
                <a:latin typeface="Arial Narrow"/>
                <a:ea typeface="Arial Narrow"/>
                <a:cs typeface="Arial Narrow"/>
              </a:rPr>
              <a:t>tools</a:t>
            </a:r>
            <a:endParaRPr lang="en-CA" sz="3000" b="1" dirty="0">
              <a:solidFill>
                <a:srgbClr val="4D5625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3209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034e0831354227a0175f9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868</Words>
  <Application>Microsoft Office PowerPoint</Application>
  <PresentationFormat>On-screen Show (16:9)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Arial Narrow</vt:lpstr>
      <vt:lpstr>Calibri</vt:lpstr>
      <vt:lpstr>Office Theme</vt:lpstr>
      <vt:lpstr>COVID-19 data integration and visualization</vt:lpstr>
      <vt:lpstr>COVID-19 data integration and visualization</vt:lpstr>
      <vt:lpstr>COVID-19 data integration and visualization</vt:lpstr>
      <vt:lpstr>COVID-19 data integration and visualization</vt:lpstr>
      <vt:lpstr>COVID-19 data integration and visualization</vt:lpstr>
      <vt:lpstr>COVID-19 data integration and visualization</vt:lpstr>
      <vt:lpstr>Key Takeaways </vt:lpstr>
      <vt:lpstr>Related content and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COVID-19  FOR CANADA.CA</dc:title>
  <dc:creator>Charbonneau, Michèle-Renée</dc:creator>
  <cp:lastModifiedBy>Pierre Savard</cp:lastModifiedBy>
  <cp:revision>235</cp:revision>
  <dcterms:modified xsi:type="dcterms:W3CDTF">2020-07-07T12:36:54Z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e9c6679a-72ad-4f82-a143-64e68d6ac0d2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  <property fmtid="{D5CDD505-2E9C-101B-9397-08002B2CF9AE}" pid="6" name="MSIP_Label_dd4203d7-225b-41a9-8c54-a31e0ceca5df_Enabled">
    <vt:lpwstr>True</vt:lpwstr>
  </property>
  <property fmtid="{D5CDD505-2E9C-101B-9397-08002B2CF9AE}" pid="7" name="MSIP_Label_dd4203d7-225b-41a9-8c54-a31e0ceca5df_SiteId">
    <vt:lpwstr>6397df10-4595-4047-9c4f-03311282152b</vt:lpwstr>
  </property>
  <property fmtid="{D5CDD505-2E9C-101B-9397-08002B2CF9AE}" pid="8" name="MSIP_Label_dd4203d7-225b-41a9-8c54-a31e0ceca5df_Owner">
    <vt:lpwstr>AMERRITT@tbs-sct.gc.ca</vt:lpwstr>
  </property>
  <property fmtid="{D5CDD505-2E9C-101B-9397-08002B2CF9AE}" pid="9" name="MSIP_Label_dd4203d7-225b-41a9-8c54-a31e0ceca5df_SetDate">
    <vt:lpwstr>2020-03-02T21:09:02.0880008Z</vt:lpwstr>
  </property>
  <property fmtid="{D5CDD505-2E9C-101B-9397-08002B2CF9AE}" pid="10" name="MSIP_Label_dd4203d7-225b-41a9-8c54-a31e0ceca5df_Name">
    <vt:lpwstr>NO MARKING VISIBLE</vt:lpwstr>
  </property>
  <property fmtid="{D5CDD505-2E9C-101B-9397-08002B2CF9AE}" pid="11" name="MSIP_Label_dd4203d7-225b-41a9-8c54-a31e0ceca5df_Application">
    <vt:lpwstr>Microsoft Azure Information Protection</vt:lpwstr>
  </property>
  <property fmtid="{D5CDD505-2E9C-101B-9397-08002B2CF9AE}" pid="12" name="MSIP_Label_dd4203d7-225b-41a9-8c54-a31e0ceca5df_ActionId">
    <vt:lpwstr>3a1aff56-93bc-46ca-937a-37e8f0eb2b56</vt:lpwstr>
  </property>
  <property fmtid="{D5CDD505-2E9C-101B-9397-08002B2CF9AE}" pid="13" name="MSIP_Label_dd4203d7-225b-41a9-8c54-a31e0ceca5df_Extended_MSFT_Method">
    <vt:lpwstr>Automatic</vt:lpwstr>
  </property>
  <property fmtid="{D5CDD505-2E9C-101B-9397-08002B2CF9AE}" pid="14" name="MSIP_Label_3515d617-256d-4284-aedb-1064be1c4b48_Enabled">
    <vt:lpwstr>True</vt:lpwstr>
  </property>
  <property fmtid="{D5CDD505-2E9C-101B-9397-08002B2CF9AE}" pid="15" name="MSIP_Label_3515d617-256d-4284-aedb-1064be1c4b48_SiteId">
    <vt:lpwstr>6397df10-4595-4047-9c4f-03311282152b</vt:lpwstr>
  </property>
  <property fmtid="{D5CDD505-2E9C-101B-9397-08002B2CF9AE}" pid="16" name="MSIP_Label_3515d617-256d-4284-aedb-1064be1c4b48_Owner">
    <vt:lpwstr>AMERRITT@tbs-sct.gc.ca</vt:lpwstr>
  </property>
  <property fmtid="{D5CDD505-2E9C-101B-9397-08002B2CF9AE}" pid="17" name="MSIP_Label_3515d617-256d-4284-aedb-1064be1c4b48_SetDate">
    <vt:lpwstr>2020-03-02T21:09:02.0880008Z</vt:lpwstr>
  </property>
  <property fmtid="{D5CDD505-2E9C-101B-9397-08002B2CF9AE}" pid="18" name="MSIP_Label_3515d617-256d-4284-aedb-1064be1c4b48_Name">
    <vt:lpwstr>UNCLASSIFIED</vt:lpwstr>
  </property>
  <property fmtid="{D5CDD505-2E9C-101B-9397-08002B2CF9AE}" pid="19" name="MSIP_Label_3515d617-256d-4284-aedb-1064be1c4b48_Application">
    <vt:lpwstr>Microsoft Azure Information Protection</vt:lpwstr>
  </property>
  <property fmtid="{D5CDD505-2E9C-101B-9397-08002B2CF9AE}" pid="20" name="MSIP_Label_3515d617-256d-4284-aedb-1064be1c4b48_ActionId">
    <vt:lpwstr>3a1aff56-93bc-46ca-937a-37e8f0eb2b56</vt:lpwstr>
  </property>
  <property fmtid="{D5CDD505-2E9C-101B-9397-08002B2CF9AE}" pid="21" name="MSIP_Label_3515d617-256d-4284-aedb-1064be1c4b48_Parent">
    <vt:lpwstr>dd4203d7-225b-41a9-8c54-a31e0ceca5df</vt:lpwstr>
  </property>
  <property fmtid="{D5CDD505-2E9C-101B-9397-08002B2CF9AE}" pid="22" name="MSIP_Label_3515d617-256d-4284-aedb-1064be1c4b48_Extended_MSFT_Method">
    <vt:lpwstr>Automatic</vt:lpwstr>
  </property>
  <property fmtid="{D5CDD505-2E9C-101B-9397-08002B2CF9AE}" pid="23" name="Sensitivity">
    <vt:lpwstr>NO MARKING VISIBLE UNCLASSIFIED</vt:lpwstr>
  </property>
</Properties>
</file>