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tags/tag150.xml" ContentType="application/vnd.openxmlformats-officedocument.presentationml.tags+xml"/>
  <Override PartName="/ppt/tags/tag72.xml" ContentType="application/vnd.openxmlformats-officedocument.presentationml.tags+xml"/>
  <Override PartName="/ppt/tags/tag151.xml" ContentType="application/vnd.openxmlformats-officedocument.presentationml.tags+xml"/>
  <Override PartName="/docProps/app.xml" ContentType="application/vnd.openxmlformats-officedocument.extended-properties+xml"/>
  <Override PartName="/ppt/tags/tag152.xml" ContentType="application/vnd.openxmlformats-officedocument.presentationml.tags+xml"/>
  <Override PartName="/ppt/tags/tag1.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40.xml" ContentType="application/vnd.openxmlformats-officedocument.presentationml.tags+xml"/>
  <Override PartName="/ppt/tags/tag145.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42.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146.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147.xml" ContentType="application/vnd.openxmlformats-officedocument.presentationml.tags+xml"/>
  <Override PartName="/ppt/tags/tag39.xml" ContentType="application/vnd.openxmlformats-officedocument.presentationml.tags+xml"/>
  <Override PartName="/ppt/tags/tag18.xml" ContentType="application/vnd.openxmlformats-officedocument.presentationml.tags+xml"/>
  <Override PartName="/ppt/tags/tag3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7.xml" ContentType="application/vnd.openxmlformats-officedocument.presentationml.tags+xml"/>
  <Override PartName="/ppt/tags/tag14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5.xml" ContentType="application/vnd.openxmlformats-officedocument.presentationml.tags+xml"/>
  <Override PartName="/ppt/tags/tag137.xml" ContentType="application/vnd.openxmlformats-officedocument.presentationml.tags+xml"/>
  <Override PartName="/ppt/tags/tag139.xml" ContentType="application/vnd.openxmlformats-officedocument.presentationml.tags+xml"/>
  <Override PartName="/ppt/tags/tag95.xml" ContentType="application/vnd.openxmlformats-officedocument.presentationml.tags+xml"/>
  <Override PartName="/ppt/tags/tag63.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60.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87.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1.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7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105.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50.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8.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136.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49.xml" ContentType="application/vnd.openxmlformats-officedocument.presentationml.tags+xml"/>
  <Override PartName="/ppt/tags/tag133.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121.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140.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61" r:id="rId3"/>
    <p:sldId id="258" r:id="rId4"/>
    <p:sldId id="301" r:id="rId5"/>
    <p:sldId id="302" r:id="rId6"/>
    <p:sldId id="303" r:id="rId7"/>
    <p:sldId id="304" r:id="rId8"/>
    <p:sldId id="306" r:id="rId9"/>
    <p:sldId id="265" r:id="rId10"/>
    <p:sldId id="277" r:id="rId11"/>
    <p:sldId id="281" r:id="rId12"/>
    <p:sldId id="283" r:id="rId13"/>
    <p:sldId id="266" r:id="rId14"/>
    <p:sldId id="295" r:id="rId15"/>
    <p:sldId id="296" r:id="rId16"/>
    <p:sldId id="286" r:id="rId17"/>
    <p:sldId id="297" r:id="rId18"/>
    <p:sldId id="298" r:id="rId19"/>
    <p:sldId id="289" r:id="rId20"/>
    <p:sldId id="299" r:id="rId21"/>
    <p:sldId id="275" r:id="rId22"/>
    <p:sldId id="276" r:id="rId23"/>
    <p:sldId id="282" r:id="rId24"/>
    <p:sldId id="284" r:id="rId25"/>
    <p:sldId id="287" r:id="rId26"/>
    <p:sldId id="285"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yke,Jeremy (ECCC)" initials="F(" lastIdx="6" clrIdx="0">
    <p:extLst>
      <p:ext uri="{19B8F6BF-5375-455C-9EA6-DF929625EA0E}">
        <p15:presenceInfo xmlns:p15="http://schemas.microsoft.com/office/powerpoint/2012/main" userId="S-1-5-21-181418603-1873033856-359291519-27535" providerId="AD"/>
      </p:ext>
    </p:extLst>
  </p:cmAuthor>
  <p:cmAuthor id="3" name="Bilodeau,Etienne (ECCC)" initials="B(" lastIdx="3" clrIdx="1">
    <p:extLst>
      <p:ext uri="{19B8F6BF-5375-455C-9EA6-DF929625EA0E}">
        <p15:presenceInfo xmlns:p15="http://schemas.microsoft.com/office/powerpoint/2012/main" userId="S-1-5-21-2086016090-1259623561-1170935872-1047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606E"/>
    <a:srgbClr val="567A83"/>
    <a:srgbClr val="FFFFFF"/>
    <a:srgbClr val="F2F2F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30" autoAdjust="0"/>
    <p:restoredTop sz="92083" autoAdjust="0"/>
  </p:normalViewPr>
  <p:slideViewPr>
    <p:cSldViewPr snapToGrid="0">
      <p:cViewPr varScale="1">
        <p:scale>
          <a:sx n="88" d="100"/>
          <a:sy n="88" d="100"/>
        </p:scale>
        <p:origin x="581" y="62"/>
      </p:cViewPr>
      <p:guideLst/>
    </p:cSldViewPr>
  </p:slideViewPr>
  <p:outlineViewPr>
    <p:cViewPr>
      <p:scale>
        <a:sx n="33" d="100"/>
        <a:sy n="33" d="100"/>
      </p:scale>
      <p:origin x="0" y="-10896"/>
    </p:cViewPr>
  </p:outlineViewPr>
  <p:notesTextViewPr>
    <p:cViewPr>
      <p:scale>
        <a:sx n="1" d="1"/>
        <a:sy n="1" d="1"/>
      </p:scale>
      <p:origin x="0" y="0"/>
    </p:cViewPr>
  </p:notesTextViewPr>
  <p:notesViewPr>
    <p:cSldViewPr snapToGrid="0">
      <p:cViewPr varScale="1">
        <p:scale>
          <a:sx n="90" d="100"/>
          <a:sy n="90" d="100"/>
        </p:scale>
        <p:origin x="292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1495B-1AA3-4F2F-ADBA-1DB43BE1C148}" type="doc">
      <dgm:prSet loTypeId="urn:microsoft.com/office/officeart/2005/8/layout/chevron1" loCatId="process" qsTypeId="urn:microsoft.com/office/officeart/2005/8/quickstyle/simple1" qsCatId="simple" csTypeId="urn:microsoft.com/office/officeart/2005/8/colors/colorful1" csCatId="colorful" phldr="1"/>
      <dgm:spPr/>
    </dgm:pt>
    <dgm:pt modelId="{1507510F-5B94-44C9-BE01-03F762C99499}">
      <dgm:prSet phldrT="[Text]"/>
      <dgm:spPr/>
      <dgm:t>
        <a:bodyPr/>
        <a:lstStyle/>
        <a:p>
          <a:r>
            <a:rPr lang="fr-CA" noProof="0" dirty="0"/>
            <a:t>Modélisation &amp; réanalyse</a:t>
          </a:r>
        </a:p>
      </dgm:t>
    </dgm:pt>
    <dgm:pt modelId="{853FA05C-3DE4-4C2E-AF6E-49B6372D5484}" type="parTrans" cxnId="{BB777B73-AA4F-432E-9A5A-7BD6371A7FFB}">
      <dgm:prSet/>
      <dgm:spPr/>
      <dgm:t>
        <a:bodyPr/>
        <a:lstStyle/>
        <a:p>
          <a:endParaRPr lang="en-US"/>
        </a:p>
      </dgm:t>
    </dgm:pt>
    <dgm:pt modelId="{2501FD44-39F2-483A-BDD2-1B51FFD0A000}" type="sibTrans" cxnId="{BB777B73-AA4F-432E-9A5A-7BD6371A7FFB}">
      <dgm:prSet/>
      <dgm:spPr/>
      <dgm:t>
        <a:bodyPr/>
        <a:lstStyle/>
        <a:p>
          <a:endParaRPr lang="en-US"/>
        </a:p>
      </dgm:t>
    </dgm:pt>
    <dgm:pt modelId="{43809ACC-1013-4DED-8AA4-1E5D63B8D743}">
      <dgm:prSet phldrT="[Text]"/>
      <dgm:spPr/>
      <dgm:t>
        <a:bodyPr/>
        <a:lstStyle/>
        <a:p>
          <a:r>
            <a:rPr lang="fr-CA" noProof="0" dirty="0"/>
            <a:t>Hébergement des données</a:t>
          </a:r>
        </a:p>
      </dgm:t>
    </dgm:pt>
    <dgm:pt modelId="{2DF8D719-A7DE-4D62-858C-A089CDB93613}" type="parTrans" cxnId="{7AFB77CA-0288-48C9-A004-008E41A46E17}">
      <dgm:prSet/>
      <dgm:spPr/>
      <dgm:t>
        <a:bodyPr/>
        <a:lstStyle/>
        <a:p>
          <a:endParaRPr lang="en-US"/>
        </a:p>
      </dgm:t>
    </dgm:pt>
    <dgm:pt modelId="{2392DAD2-A6EB-4FA9-937F-71E963E478A1}" type="sibTrans" cxnId="{7AFB77CA-0288-48C9-A004-008E41A46E17}">
      <dgm:prSet/>
      <dgm:spPr/>
      <dgm:t>
        <a:bodyPr/>
        <a:lstStyle/>
        <a:p>
          <a:endParaRPr lang="en-US"/>
        </a:p>
      </dgm:t>
    </dgm:pt>
    <dgm:pt modelId="{C4ABCBD9-9FCE-4557-91F0-08EBB71D95B3}">
      <dgm:prSet phldrT="[Text]"/>
      <dgm:spPr/>
      <dgm:t>
        <a:bodyPr/>
        <a:lstStyle/>
        <a:p>
          <a:r>
            <a:rPr lang="fr-CA" noProof="0" dirty="0"/>
            <a:t>Création d’outils pour le traitement de données</a:t>
          </a:r>
        </a:p>
      </dgm:t>
    </dgm:pt>
    <dgm:pt modelId="{53145DFE-0A1A-48B0-8A55-90387241CA58}" type="parTrans" cxnId="{25D597ED-E80B-4A35-A64D-95260287B018}">
      <dgm:prSet/>
      <dgm:spPr/>
      <dgm:t>
        <a:bodyPr/>
        <a:lstStyle/>
        <a:p>
          <a:endParaRPr lang="en-US"/>
        </a:p>
      </dgm:t>
    </dgm:pt>
    <dgm:pt modelId="{3C669EBF-239B-4A30-ABE9-50331A914E4F}" type="sibTrans" cxnId="{25D597ED-E80B-4A35-A64D-95260287B018}">
      <dgm:prSet/>
      <dgm:spPr/>
      <dgm:t>
        <a:bodyPr/>
        <a:lstStyle/>
        <a:p>
          <a:endParaRPr lang="en-US"/>
        </a:p>
      </dgm:t>
    </dgm:pt>
    <dgm:pt modelId="{A8BD5557-99B2-40F0-AB2D-D49BA62DDFC6}">
      <dgm:prSet/>
      <dgm:spPr/>
      <dgm:t>
        <a:bodyPr/>
        <a:lstStyle/>
        <a:p>
          <a:r>
            <a:rPr lang="fr-CA" noProof="0" dirty="0"/>
            <a:t>Formation et soutien</a:t>
          </a:r>
        </a:p>
      </dgm:t>
    </dgm:pt>
    <dgm:pt modelId="{C09F3309-08F8-472F-9068-803339EB3B70}" type="parTrans" cxnId="{29B1A0DB-7C03-409F-8885-44C525494B20}">
      <dgm:prSet/>
      <dgm:spPr/>
      <dgm:t>
        <a:bodyPr/>
        <a:lstStyle/>
        <a:p>
          <a:endParaRPr lang="en-US"/>
        </a:p>
      </dgm:t>
    </dgm:pt>
    <dgm:pt modelId="{BE5AFE8F-7BF6-4E99-B823-14F2ED487C2B}" type="sibTrans" cxnId="{29B1A0DB-7C03-409F-8885-44C525494B20}">
      <dgm:prSet/>
      <dgm:spPr/>
      <dgm:t>
        <a:bodyPr/>
        <a:lstStyle/>
        <a:p>
          <a:endParaRPr lang="en-US"/>
        </a:p>
      </dgm:t>
    </dgm:pt>
    <dgm:pt modelId="{008190A7-DBBB-485F-8109-4848DBD1FB7A}">
      <dgm:prSet/>
      <dgm:spPr>
        <a:solidFill>
          <a:schemeClr val="accent6">
            <a:lumMod val="50000"/>
          </a:schemeClr>
        </a:solidFill>
      </dgm:spPr>
      <dgm:t>
        <a:bodyPr/>
        <a:lstStyle/>
        <a:p>
          <a:r>
            <a:rPr lang="fr-CA" noProof="0" dirty="0"/>
            <a:t>Prises de décisions fondées sur les données </a:t>
          </a:r>
        </a:p>
      </dgm:t>
    </dgm:pt>
    <dgm:pt modelId="{FDB1C92D-B24E-4596-8182-1A3A57A603C1}" type="parTrans" cxnId="{1B462AB7-E2F0-4487-87F2-1947672AAAF3}">
      <dgm:prSet/>
      <dgm:spPr/>
      <dgm:t>
        <a:bodyPr/>
        <a:lstStyle/>
        <a:p>
          <a:endParaRPr lang="en-US"/>
        </a:p>
      </dgm:t>
    </dgm:pt>
    <dgm:pt modelId="{FC52202D-2372-4F2D-97A4-D1291827A7D5}" type="sibTrans" cxnId="{1B462AB7-E2F0-4487-87F2-1947672AAAF3}">
      <dgm:prSet/>
      <dgm:spPr/>
      <dgm:t>
        <a:bodyPr/>
        <a:lstStyle/>
        <a:p>
          <a:endParaRPr lang="en-US"/>
        </a:p>
      </dgm:t>
    </dgm:pt>
    <dgm:pt modelId="{F74F7E91-5FD4-47EE-9160-A4C140469ACF}">
      <dgm:prSet/>
      <dgm:spPr/>
      <dgm:t>
        <a:bodyPr/>
        <a:lstStyle/>
        <a:p>
          <a:r>
            <a:rPr lang="en-US" dirty="0"/>
            <a:t>Observations</a:t>
          </a:r>
        </a:p>
      </dgm:t>
    </dgm:pt>
    <dgm:pt modelId="{F0106BF2-C202-45F0-83E1-5AD0B5007C96}" type="parTrans" cxnId="{B73FB269-AAC6-4AE6-911D-1F9709DA9D21}">
      <dgm:prSet/>
      <dgm:spPr/>
      <dgm:t>
        <a:bodyPr/>
        <a:lstStyle/>
        <a:p>
          <a:endParaRPr lang="en-US"/>
        </a:p>
      </dgm:t>
    </dgm:pt>
    <dgm:pt modelId="{1C123ED5-BFCD-45EB-BC91-F009ADF3B50A}" type="sibTrans" cxnId="{B73FB269-AAC6-4AE6-911D-1F9709DA9D21}">
      <dgm:prSet/>
      <dgm:spPr/>
      <dgm:t>
        <a:bodyPr/>
        <a:lstStyle/>
        <a:p>
          <a:endParaRPr lang="en-US"/>
        </a:p>
      </dgm:t>
    </dgm:pt>
    <dgm:pt modelId="{31B82913-FE1A-4C5D-A3AA-32F2FB4D59FD}" type="pres">
      <dgm:prSet presAssocID="{6C91495B-1AA3-4F2F-ADBA-1DB43BE1C148}" presName="Name0" presStyleCnt="0">
        <dgm:presLayoutVars>
          <dgm:dir/>
          <dgm:animLvl val="lvl"/>
          <dgm:resizeHandles val="exact"/>
        </dgm:presLayoutVars>
      </dgm:prSet>
      <dgm:spPr/>
    </dgm:pt>
    <dgm:pt modelId="{D215F504-965C-43C1-B3FF-D061397D4DB7}" type="pres">
      <dgm:prSet presAssocID="{F74F7E91-5FD4-47EE-9160-A4C140469ACF}" presName="parTxOnly" presStyleLbl="node1" presStyleIdx="0" presStyleCnt="6">
        <dgm:presLayoutVars>
          <dgm:chMax val="0"/>
          <dgm:chPref val="0"/>
          <dgm:bulletEnabled val="1"/>
        </dgm:presLayoutVars>
      </dgm:prSet>
      <dgm:spPr/>
      <dgm:t>
        <a:bodyPr/>
        <a:lstStyle/>
        <a:p>
          <a:endParaRPr lang="en-US"/>
        </a:p>
      </dgm:t>
    </dgm:pt>
    <dgm:pt modelId="{56358B48-634F-47F6-B0DC-8F2FB5BE3472}" type="pres">
      <dgm:prSet presAssocID="{1C123ED5-BFCD-45EB-BC91-F009ADF3B50A}" presName="parTxOnlySpace" presStyleCnt="0"/>
      <dgm:spPr/>
    </dgm:pt>
    <dgm:pt modelId="{51420674-AF52-4071-A6B8-2158D4D342DE}" type="pres">
      <dgm:prSet presAssocID="{1507510F-5B94-44C9-BE01-03F762C99499}" presName="parTxOnly" presStyleLbl="node1" presStyleIdx="1" presStyleCnt="6">
        <dgm:presLayoutVars>
          <dgm:chMax val="0"/>
          <dgm:chPref val="0"/>
          <dgm:bulletEnabled val="1"/>
        </dgm:presLayoutVars>
      </dgm:prSet>
      <dgm:spPr/>
      <dgm:t>
        <a:bodyPr/>
        <a:lstStyle/>
        <a:p>
          <a:endParaRPr lang="en-US"/>
        </a:p>
      </dgm:t>
    </dgm:pt>
    <dgm:pt modelId="{4418E392-22A8-463B-B0B2-F8B534E6E440}" type="pres">
      <dgm:prSet presAssocID="{2501FD44-39F2-483A-BDD2-1B51FFD0A000}" presName="parTxOnlySpace" presStyleCnt="0"/>
      <dgm:spPr/>
    </dgm:pt>
    <dgm:pt modelId="{09A7E22D-D395-46E5-BFA0-924527F4AC3C}" type="pres">
      <dgm:prSet presAssocID="{43809ACC-1013-4DED-8AA4-1E5D63B8D743}" presName="parTxOnly" presStyleLbl="node1" presStyleIdx="2" presStyleCnt="6">
        <dgm:presLayoutVars>
          <dgm:chMax val="0"/>
          <dgm:chPref val="0"/>
          <dgm:bulletEnabled val="1"/>
        </dgm:presLayoutVars>
      </dgm:prSet>
      <dgm:spPr/>
      <dgm:t>
        <a:bodyPr/>
        <a:lstStyle/>
        <a:p>
          <a:endParaRPr lang="en-US"/>
        </a:p>
      </dgm:t>
    </dgm:pt>
    <dgm:pt modelId="{FA212CE4-0DDC-4F39-88E0-FA64A73E780A}" type="pres">
      <dgm:prSet presAssocID="{2392DAD2-A6EB-4FA9-937F-71E963E478A1}" presName="parTxOnlySpace" presStyleCnt="0"/>
      <dgm:spPr/>
    </dgm:pt>
    <dgm:pt modelId="{05003EB2-4286-468E-9083-B1D199B17AF0}" type="pres">
      <dgm:prSet presAssocID="{C4ABCBD9-9FCE-4557-91F0-08EBB71D95B3}" presName="parTxOnly" presStyleLbl="node1" presStyleIdx="3" presStyleCnt="6">
        <dgm:presLayoutVars>
          <dgm:chMax val="0"/>
          <dgm:chPref val="0"/>
          <dgm:bulletEnabled val="1"/>
        </dgm:presLayoutVars>
      </dgm:prSet>
      <dgm:spPr/>
      <dgm:t>
        <a:bodyPr/>
        <a:lstStyle/>
        <a:p>
          <a:endParaRPr lang="en-US"/>
        </a:p>
      </dgm:t>
    </dgm:pt>
    <dgm:pt modelId="{FE1D7532-ADA6-425B-8928-63FAD0DE08BA}" type="pres">
      <dgm:prSet presAssocID="{3C669EBF-239B-4A30-ABE9-50331A914E4F}" presName="parTxOnlySpace" presStyleCnt="0"/>
      <dgm:spPr/>
    </dgm:pt>
    <dgm:pt modelId="{A95B0419-D1BE-412E-B686-7D865EC32009}" type="pres">
      <dgm:prSet presAssocID="{A8BD5557-99B2-40F0-AB2D-D49BA62DDFC6}" presName="parTxOnly" presStyleLbl="node1" presStyleIdx="4" presStyleCnt="6">
        <dgm:presLayoutVars>
          <dgm:chMax val="0"/>
          <dgm:chPref val="0"/>
          <dgm:bulletEnabled val="1"/>
        </dgm:presLayoutVars>
      </dgm:prSet>
      <dgm:spPr/>
      <dgm:t>
        <a:bodyPr/>
        <a:lstStyle/>
        <a:p>
          <a:endParaRPr lang="en-US"/>
        </a:p>
      </dgm:t>
    </dgm:pt>
    <dgm:pt modelId="{EA009307-3E66-468E-9274-F5BE9FBACFBC}" type="pres">
      <dgm:prSet presAssocID="{BE5AFE8F-7BF6-4E99-B823-14F2ED487C2B}" presName="parTxOnlySpace" presStyleCnt="0"/>
      <dgm:spPr/>
    </dgm:pt>
    <dgm:pt modelId="{B51D0358-8001-4D8F-A7E5-9792644CD825}" type="pres">
      <dgm:prSet presAssocID="{008190A7-DBBB-485F-8109-4848DBD1FB7A}" presName="parTxOnly" presStyleLbl="node1" presStyleIdx="5" presStyleCnt="6">
        <dgm:presLayoutVars>
          <dgm:chMax val="0"/>
          <dgm:chPref val="0"/>
          <dgm:bulletEnabled val="1"/>
        </dgm:presLayoutVars>
      </dgm:prSet>
      <dgm:spPr/>
      <dgm:t>
        <a:bodyPr/>
        <a:lstStyle/>
        <a:p>
          <a:endParaRPr lang="en-US"/>
        </a:p>
      </dgm:t>
    </dgm:pt>
  </dgm:ptLst>
  <dgm:cxnLst>
    <dgm:cxn modelId="{BB777B73-AA4F-432E-9A5A-7BD6371A7FFB}" srcId="{6C91495B-1AA3-4F2F-ADBA-1DB43BE1C148}" destId="{1507510F-5B94-44C9-BE01-03F762C99499}" srcOrd="1" destOrd="0" parTransId="{853FA05C-3DE4-4C2E-AF6E-49B6372D5484}" sibTransId="{2501FD44-39F2-483A-BDD2-1B51FFD0A000}"/>
    <dgm:cxn modelId="{6B0253A5-6CF9-4DE3-8CEF-1523FDE5E180}" type="presOf" srcId="{1507510F-5B94-44C9-BE01-03F762C99499}" destId="{51420674-AF52-4071-A6B8-2158D4D342DE}" srcOrd="0" destOrd="0" presId="urn:microsoft.com/office/officeart/2005/8/layout/chevron1"/>
    <dgm:cxn modelId="{5C6BD3E7-AEA5-4385-BF90-1D66AA886207}" type="presOf" srcId="{6C91495B-1AA3-4F2F-ADBA-1DB43BE1C148}" destId="{31B82913-FE1A-4C5D-A3AA-32F2FB4D59FD}" srcOrd="0" destOrd="0" presId="urn:microsoft.com/office/officeart/2005/8/layout/chevron1"/>
    <dgm:cxn modelId="{25D597ED-E80B-4A35-A64D-95260287B018}" srcId="{6C91495B-1AA3-4F2F-ADBA-1DB43BE1C148}" destId="{C4ABCBD9-9FCE-4557-91F0-08EBB71D95B3}" srcOrd="3" destOrd="0" parTransId="{53145DFE-0A1A-48B0-8A55-90387241CA58}" sibTransId="{3C669EBF-239B-4A30-ABE9-50331A914E4F}"/>
    <dgm:cxn modelId="{CCD61263-6E71-4622-AA5A-66CC96F830A3}" type="presOf" srcId="{008190A7-DBBB-485F-8109-4848DBD1FB7A}" destId="{B51D0358-8001-4D8F-A7E5-9792644CD825}" srcOrd="0" destOrd="0" presId="urn:microsoft.com/office/officeart/2005/8/layout/chevron1"/>
    <dgm:cxn modelId="{116175AD-5857-4E9D-8050-57802630682B}" type="presOf" srcId="{43809ACC-1013-4DED-8AA4-1E5D63B8D743}" destId="{09A7E22D-D395-46E5-BFA0-924527F4AC3C}" srcOrd="0" destOrd="0" presId="urn:microsoft.com/office/officeart/2005/8/layout/chevron1"/>
    <dgm:cxn modelId="{058472BF-45E4-4D70-9FA6-165CF24FCC83}" type="presOf" srcId="{A8BD5557-99B2-40F0-AB2D-D49BA62DDFC6}" destId="{A95B0419-D1BE-412E-B686-7D865EC32009}" srcOrd="0" destOrd="0" presId="urn:microsoft.com/office/officeart/2005/8/layout/chevron1"/>
    <dgm:cxn modelId="{29B1A0DB-7C03-409F-8885-44C525494B20}" srcId="{6C91495B-1AA3-4F2F-ADBA-1DB43BE1C148}" destId="{A8BD5557-99B2-40F0-AB2D-D49BA62DDFC6}" srcOrd="4" destOrd="0" parTransId="{C09F3309-08F8-472F-9068-803339EB3B70}" sibTransId="{BE5AFE8F-7BF6-4E99-B823-14F2ED487C2B}"/>
    <dgm:cxn modelId="{1B462AB7-E2F0-4487-87F2-1947672AAAF3}" srcId="{6C91495B-1AA3-4F2F-ADBA-1DB43BE1C148}" destId="{008190A7-DBBB-485F-8109-4848DBD1FB7A}" srcOrd="5" destOrd="0" parTransId="{FDB1C92D-B24E-4596-8182-1A3A57A603C1}" sibTransId="{FC52202D-2372-4F2D-97A4-D1291827A7D5}"/>
    <dgm:cxn modelId="{5A453D2A-CE79-4170-BC28-FA3C70AF99C3}" type="presOf" srcId="{F74F7E91-5FD4-47EE-9160-A4C140469ACF}" destId="{D215F504-965C-43C1-B3FF-D061397D4DB7}" srcOrd="0" destOrd="0" presId="urn:microsoft.com/office/officeart/2005/8/layout/chevron1"/>
    <dgm:cxn modelId="{7AFB77CA-0288-48C9-A004-008E41A46E17}" srcId="{6C91495B-1AA3-4F2F-ADBA-1DB43BE1C148}" destId="{43809ACC-1013-4DED-8AA4-1E5D63B8D743}" srcOrd="2" destOrd="0" parTransId="{2DF8D719-A7DE-4D62-858C-A089CDB93613}" sibTransId="{2392DAD2-A6EB-4FA9-937F-71E963E478A1}"/>
    <dgm:cxn modelId="{FAB5FCE1-E8DC-4968-8A75-18442DDC6363}" type="presOf" srcId="{C4ABCBD9-9FCE-4557-91F0-08EBB71D95B3}" destId="{05003EB2-4286-468E-9083-B1D199B17AF0}" srcOrd="0" destOrd="0" presId="urn:microsoft.com/office/officeart/2005/8/layout/chevron1"/>
    <dgm:cxn modelId="{B73FB269-AAC6-4AE6-911D-1F9709DA9D21}" srcId="{6C91495B-1AA3-4F2F-ADBA-1DB43BE1C148}" destId="{F74F7E91-5FD4-47EE-9160-A4C140469ACF}" srcOrd="0" destOrd="0" parTransId="{F0106BF2-C202-45F0-83E1-5AD0B5007C96}" sibTransId="{1C123ED5-BFCD-45EB-BC91-F009ADF3B50A}"/>
    <dgm:cxn modelId="{0B54254B-424E-4A9D-9ABC-C44BDBD45C59}" type="presParOf" srcId="{31B82913-FE1A-4C5D-A3AA-32F2FB4D59FD}" destId="{D215F504-965C-43C1-B3FF-D061397D4DB7}" srcOrd="0" destOrd="0" presId="urn:microsoft.com/office/officeart/2005/8/layout/chevron1"/>
    <dgm:cxn modelId="{9C298179-0969-426D-90C2-685985ABC681}" type="presParOf" srcId="{31B82913-FE1A-4C5D-A3AA-32F2FB4D59FD}" destId="{56358B48-634F-47F6-B0DC-8F2FB5BE3472}" srcOrd="1" destOrd="0" presId="urn:microsoft.com/office/officeart/2005/8/layout/chevron1"/>
    <dgm:cxn modelId="{E7D30541-1394-4987-A8E5-C9546FDF53AD}" type="presParOf" srcId="{31B82913-FE1A-4C5D-A3AA-32F2FB4D59FD}" destId="{51420674-AF52-4071-A6B8-2158D4D342DE}" srcOrd="2" destOrd="0" presId="urn:microsoft.com/office/officeart/2005/8/layout/chevron1"/>
    <dgm:cxn modelId="{074C3365-5CF1-4E83-A35D-76EE5AF5C41B}" type="presParOf" srcId="{31B82913-FE1A-4C5D-A3AA-32F2FB4D59FD}" destId="{4418E392-22A8-463B-B0B2-F8B534E6E440}" srcOrd="3" destOrd="0" presId="urn:microsoft.com/office/officeart/2005/8/layout/chevron1"/>
    <dgm:cxn modelId="{6D1F6AA8-ABD8-488C-8F0C-E2B759957247}" type="presParOf" srcId="{31B82913-FE1A-4C5D-A3AA-32F2FB4D59FD}" destId="{09A7E22D-D395-46E5-BFA0-924527F4AC3C}" srcOrd="4" destOrd="0" presId="urn:microsoft.com/office/officeart/2005/8/layout/chevron1"/>
    <dgm:cxn modelId="{71593E76-EBDA-4983-B012-501410F908FB}" type="presParOf" srcId="{31B82913-FE1A-4C5D-A3AA-32F2FB4D59FD}" destId="{FA212CE4-0DDC-4F39-88E0-FA64A73E780A}" srcOrd="5" destOrd="0" presId="urn:microsoft.com/office/officeart/2005/8/layout/chevron1"/>
    <dgm:cxn modelId="{396367B9-BC80-4442-9413-47D480E1A461}" type="presParOf" srcId="{31B82913-FE1A-4C5D-A3AA-32F2FB4D59FD}" destId="{05003EB2-4286-468E-9083-B1D199B17AF0}" srcOrd="6" destOrd="0" presId="urn:microsoft.com/office/officeart/2005/8/layout/chevron1"/>
    <dgm:cxn modelId="{738CF578-4DE2-4CC4-A382-564F8C7C81D1}" type="presParOf" srcId="{31B82913-FE1A-4C5D-A3AA-32F2FB4D59FD}" destId="{FE1D7532-ADA6-425B-8928-63FAD0DE08BA}" srcOrd="7" destOrd="0" presId="urn:microsoft.com/office/officeart/2005/8/layout/chevron1"/>
    <dgm:cxn modelId="{BBE40466-C226-43BD-839E-FA3DC442276B}" type="presParOf" srcId="{31B82913-FE1A-4C5D-A3AA-32F2FB4D59FD}" destId="{A95B0419-D1BE-412E-B686-7D865EC32009}" srcOrd="8" destOrd="0" presId="urn:microsoft.com/office/officeart/2005/8/layout/chevron1"/>
    <dgm:cxn modelId="{5C401C43-B3A9-4A5D-AFB7-9C7B9AE9386D}" type="presParOf" srcId="{31B82913-FE1A-4C5D-A3AA-32F2FB4D59FD}" destId="{EA009307-3E66-468E-9274-F5BE9FBACFBC}" srcOrd="9" destOrd="0" presId="urn:microsoft.com/office/officeart/2005/8/layout/chevron1"/>
    <dgm:cxn modelId="{86C39BB5-002F-46B6-A8CF-D3CEF28B3DBF}" type="presParOf" srcId="{31B82913-FE1A-4C5D-A3AA-32F2FB4D59FD}" destId="{B51D0358-8001-4D8F-A7E5-9792644CD825}" srcOrd="10" destOrd="0" presId="urn:microsoft.com/office/officeart/2005/8/layout/chevr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5F504-965C-43C1-B3FF-D061397D4DB7}">
      <dsp:nvSpPr>
        <dsp:cNvPr id="0" name=""/>
        <dsp:cNvSpPr/>
      </dsp:nvSpPr>
      <dsp:spPr>
        <a:xfrm>
          <a:off x="5059" y="858829"/>
          <a:ext cx="1882040" cy="75281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a:t>Observations</a:t>
          </a:r>
        </a:p>
      </dsp:txBody>
      <dsp:txXfrm>
        <a:off x="381467" y="858829"/>
        <a:ext cx="1129224" cy="752816"/>
      </dsp:txXfrm>
    </dsp:sp>
    <dsp:sp modelId="{51420674-AF52-4071-A6B8-2158D4D342DE}">
      <dsp:nvSpPr>
        <dsp:cNvPr id="0" name=""/>
        <dsp:cNvSpPr/>
      </dsp:nvSpPr>
      <dsp:spPr>
        <a:xfrm>
          <a:off x="1698895" y="858829"/>
          <a:ext cx="1882040" cy="75281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CA" sz="1300" kern="1200" noProof="0" dirty="0"/>
            <a:t>Modélisation &amp; réanalyse</a:t>
          </a:r>
        </a:p>
      </dsp:txBody>
      <dsp:txXfrm>
        <a:off x="2075303" y="858829"/>
        <a:ext cx="1129224" cy="752816"/>
      </dsp:txXfrm>
    </dsp:sp>
    <dsp:sp modelId="{09A7E22D-D395-46E5-BFA0-924527F4AC3C}">
      <dsp:nvSpPr>
        <dsp:cNvPr id="0" name=""/>
        <dsp:cNvSpPr/>
      </dsp:nvSpPr>
      <dsp:spPr>
        <a:xfrm>
          <a:off x="3392732" y="858829"/>
          <a:ext cx="1882040" cy="75281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CA" sz="1300" kern="1200" noProof="0" dirty="0"/>
            <a:t>Hébergement des données</a:t>
          </a:r>
        </a:p>
      </dsp:txBody>
      <dsp:txXfrm>
        <a:off x="3769140" y="858829"/>
        <a:ext cx="1129224" cy="752816"/>
      </dsp:txXfrm>
    </dsp:sp>
    <dsp:sp modelId="{05003EB2-4286-468E-9083-B1D199B17AF0}">
      <dsp:nvSpPr>
        <dsp:cNvPr id="0" name=""/>
        <dsp:cNvSpPr/>
      </dsp:nvSpPr>
      <dsp:spPr>
        <a:xfrm>
          <a:off x="5086568" y="858829"/>
          <a:ext cx="1882040" cy="75281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CA" sz="1300" kern="1200" noProof="0" dirty="0"/>
            <a:t>Création d’outils pour le traitement de données</a:t>
          </a:r>
        </a:p>
      </dsp:txBody>
      <dsp:txXfrm>
        <a:off x="5462976" y="858829"/>
        <a:ext cx="1129224" cy="752816"/>
      </dsp:txXfrm>
    </dsp:sp>
    <dsp:sp modelId="{A95B0419-D1BE-412E-B686-7D865EC32009}">
      <dsp:nvSpPr>
        <dsp:cNvPr id="0" name=""/>
        <dsp:cNvSpPr/>
      </dsp:nvSpPr>
      <dsp:spPr>
        <a:xfrm>
          <a:off x="6780404" y="858829"/>
          <a:ext cx="1882040" cy="752816"/>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CA" sz="1300" kern="1200" noProof="0" dirty="0"/>
            <a:t>Formation et soutien</a:t>
          </a:r>
        </a:p>
      </dsp:txBody>
      <dsp:txXfrm>
        <a:off x="7156812" y="858829"/>
        <a:ext cx="1129224" cy="752816"/>
      </dsp:txXfrm>
    </dsp:sp>
    <dsp:sp modelId="{B51D0358-8001-4D8F-A7E5-9792644CD825}">
      <dsp:nvSpPr>
        <dsp:cNvPr id="0" name=""/>
        <dsp:cNvSpPr/>
      </dsp:nvSpPr>
      <dsp:spPr>
        <a:xfrm>
          <a:off x="8474241" y="858829"/>
          <a:ext cx="1882040" cy="752816"/>
        </a:xfrm>
        <a:prstGeom prst="chevron">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CA" sz="1300" kern="1200" noProof="0" dirty="0"/>
            <a:t>Prises de décisions fondées sur les données </a:t>
          </a:r>
        </a:p>
      </dsp:txBody>
      <dsp:txXfrm>
        <a:off x="8850649" y="858829"/>
        <a:ext cx="1129224" cy="7528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B4826B-51CD-4E99-B2FA-242480F05DD9}" type="datetimeFigureOut">
              <a:rPr lang="en-CA" smtClean="0"/>
              <a:t>2021-12-22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2BDAD2-3EDE-4B43-B4D2-530A9D1C95E7}" type="slidenum">
              <a:rPr lang="en-CA" smtClean="0"/>
              <a:t>‹#›</a:t>
            </a:fld>
            <a:endParaRPr lang="en-CA"/>
          </a:p>
        </p:txBody>
      </p:sp>
    </p:spTree>
    <p:extLst>
      <p:ext uri="{BB962C8B-B14F-4D97-AF65-F5344CB8AC3E}">
        <p14:creationId xmlns:p14="http://schemas.microsoft.com/office/powerpoint/2010/main" val="921858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9F0E-B7A0-476F-A21D-BA0934C90194}" type="datetimeFigureOut">
              <a:rPr lang="en-CA" smtClean="0"/>
              <a:t>2021-12-22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5DAD5-F96B-49D9-BA24-052476BDF5F5}" type="slidenum">
              <a:rPr lang="en-CA" smtClean="0"/>
              <a:t>‹#›</a:t>
            </a:fld>
            <a:endParaRPr lang="en-CA"/>
          </a:p>
        </p:txBody>
      </p:sp>
    </p:spTree>
    <p:extLst>
      <p:ext uri="{BB962C8B-B14F-4D97-AF65-F5344CB8AC3E}">
        <p14:creationId xmlns:p14="http://schemas.microsoft.com/office/powerpoint/2010/main" val="322179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avics.ouranos.c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hangingclimate.ca/"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climate-change.canada.ca/climate-action-map/App/index?GOCTemplateCulture=en-CA" TargetMode="External"/><Relationship Id="rId4" Type="http://schemas.openxmlformats.org/officeDocument/2006/relationships/hyperlink" Target="http://www.climatedata.ca/"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sualiseur-climatique.canada.ca/cartes-climatique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95DAD5-F96B-49D9-BA24-052476BDF5F5}" type="slidenum">
              <a:rPr lang="en-CA" smtClean="0"/>
              <a:t>1</a:t>
            </a:fld>
            <a:endParaRPr lang="en-CA"/>
          </a:p>
        </p:txBody>
      </p:sp>
    </p:spTree>
    <p:extLst>
      <p:ext uri="{BB962C8B-B14F-4D97-AF65-F5344CB8AC3E}">
        <p14:creationId xmlns:p14="http://schemas.microsoft.com/office/powerpoint/2010/main" val="133089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100" kern="1200" noProof="0" dirty="0">
                <a:solidFill>
                  <a:schemeClr val="tx1"/>
                </a:solidFill>
                <a:effectLst/>
                <a:latin typeface="+mn-lt"/>
                <a:ea typeface="ヒラギノ角ゴ Pro W3" pitchFamily="126" charset="-128"/>
                <a:cs typeface="ヒラギノ角ゴ Pro W3" charset="0"/>
              </a:rPr>
              <a:t>En octobre 2018, le CCSC a</a:t>
            </a:r>
            <a:r>
              <a:rPr lang="fr-CA" sz="1100" b="0" kern="1200" noProof="0" dirty="0">
                <a:solidFill>
                  <a:schemeClr val="tx1"/>
                </a:solidFill>
                <a:effectLst/>
                <a:latin typeface="+mn-lt"/>
                <a:ea typeface="ヒラギノ角ゴ Pro W3" pitchFamily="126" charset="-128"/>
                <a:cs typeface="ヒラギノ角ゴ Pro W3" charset="0"/>
              </a:rPr>
              <a:t> lancé</a:t>
            </a:r>
            <a:r>
              <a:rPr lang="fr-CA" sz="1100" b="0" kern="1200" baseline="0" noProof="0" dirty="0">
                <a:solidFill>
                  <a:schemeClr val="tx1"/>
                </a:solidFill>
                <a:effectLst/>
                <a:latin typeface="+mn-lt"/>
                <a:ea typeface="ヒラギノ角ゴ Pro W3" pitchFamily="126" charset="-128"/>
                <a:cs typeface="ヒラギノ角ゴ Pro W3" charset="0"/>
              </a:rPr>
              <a:t> </a:t>
            </a:r>
            <a:r>
              <a:rPr lang="fr-CA" sz="1100" kern="1200" baseline="0" noProof="0" dirty="0">
                <a:solidFill>
                  <a:schemeClr val="tx1"/>
                </a:solidFill>
                <a:effectLst/>
                <a:latin typeface="+mn-lt"/>
                <a:ea typeface="ヒラギノ角ゴ Pro W3" pitchFamily="126" charset="-128"/>
                <a:cs typeface="ヒラギノ角ゴ Pro W3" charset="0"/>
              </a:rPr>
              <a:t>le Centre d’aide des Services climatiques, qui est composé d’experts prêts à aider les utilisateurs à comprendre et à utiliser des renseignements climatiques pour guider la prise de décision dans le domaine de l’adaptation. </a:t>
            </a:r>
            <a:endParaRPr lang="fr-CA" sz="1100" kern="1200" noProof="0" dirty="0">
              <a:solidFill>
                <a:schemeClr val="tx1"/>
              </a:solidFill>
              <a:effectLst/>
              <a:latin typeface="+mn-lt"/>
              <a:ea typeface="ヒラギノ角ゴ Pro W3" pitchFamily="126" charset="-128"/>
              <a:cs typeface="ヒラギノ角ゴ Pro W3" charset="0"/>
            </a:endParaRPr>
          </a:p>
          <a:p>
            <a:pPr marL="171450" indent="-171450">
              <a:buFont typeface="Arial" panose="020B0604020202020204" pitchFamily="34" charset="0"/>
              <a:buChar char="•"/>
            </a:pPr>
            <a:endParaRPr lang="en-US" sz="1100" kern="1200" dirty="0">
              <a:solidFill>
                <a:schemeClr val="tx1"/>
              </a:solidFill>
              <a:effectLst/>
              <a:latin typeface="+mn-lt"/>
              <a:ea typeface="ヒラギノ角ゴ Pro W3" pitchFamily="126" charset="-128"/>
              <a:cs typeface="ヒラギノ角ゴ Pro W3" charset="0"/>
            </a:endParaRPr>
          </a:p>
          <a:p>
            <a:pPr marL="171450" indent="-171450">
              <a:buFont typeface="Arial" panose="020B0604020202020204" pitchFamily="34" charset="0"/>
              <a:buChar char="•"/>
            </a:pPr>
            <a:r>
              <a:rPr lang="fr-CA" sz="1100" u="none" baseline="0" noProof="0" dirty="0"/>
              <a:t>Les spécialistes du Centre d’aide :</a:t>
            </a:r>
          </a:p>
          <a:p>
            <a:pPr marL="628650" lvl="1" indent="-171450">
              <a:buFont typeface="Arial" panose="020B0604020202020204" pitchFamily="34" charset="0"/>
              <a:buChar char="•"/>
            </a:pPr>
            <a:r>
              <a:rPr lang="fr-CA" sz="1100" b="0" u="none" baseline="0" noProof="0" dirty="0"/>
              <a:t>offrent une aide individuelle visant à</a:t>
            </a:r>
            <a:r>
              <a:rPr lang="fr-CA" sz="1100" u="none" baseline="0" noProof="0" dirty="0"/>
              <a:t> mieux comprendre le contexte de la demande et à aider les utilisateurs à trouver et à utiliser les bons renseignements et ensembles de données; </a:t>
            </a:r>
            <a:r>
              <a:rPr lang="en-US" sz="1100" u="none" baseline="0" dirty="0"/>
              <a:t> </a:t>
            </a:r>
          </a:p>
          <a:p>
            <a:pPr marL="628650" lvl="1" indent="-171450">
              <a:buFont typeface="Arial" panose="020B0604020202020204" pitchFamily="34" charset="0"/>
              <a:buChar char="•"/>
            </a:pPr>
            <a:r>
              <a:rPr lang="fr-CA" sz="1100" b="0" u="none" noProof="0" dirty="0">
                <a:solidFill>
                  <a:schemeClr val="accent3">
                    <a:lumMod val="75000"/>
                  </a:schemeClr>
                </a:solidFill>
              </a:rPr>
              <a:t>sont en mesure d’aider divers utilisateurs,</a:t>
            </a:r>
            <a:r>
              <a:rPr lang="fr-CA" sz="1100" b="0" u="none" baseline="0" noProof="0" dirty="0">
                <a:solidFill>
                  <a:schemeClr val="accent3">
                    <a:lumMod val="75000"/>
                  </a:schemeClr>
                </a:solidFill>
              </a:rPr>
              <a:t> allant des novices à la recherche de renseignements généraux aux experts à la recherche de données précises. </a:t>
            </a:r>
            <a:r>
              <a:rPr lang="fr-CA" sz="1100" b="0" u="none" noProof="0" dirty="0">
                <a:solidFill>
                  <a:schemeClr val="accent3">
                    <a:lumMod val="75000"/>
                  </a:schemeClr>
                </a:solidFill>
              </a:rPr>
              <a:t> </a:t>
            </a:r>
          </a:p>
          <a:p>
            <a:pPr marL="628650" lvl="1" indent="-171450">
              <a:buFont typeface="Arial" panose="020B0604020202020204" pitchFamily="34" charset="0"/>
              <a:buChar char="•"/>
            </a:pPr>
            <a:endParaRPr lang="en-US" sz="1100" u="none" baseline="0" dirty="0"/>
          </a:p>
          <a:p>
            <a:pPr marL="1714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100" u="none" baseline="0" noProof="0" dirty="0"/>
              <a:t>Le Centre d’aide s’appuie sur un réseau d’experts pour répondre aux demandes.  </a:t>
            </a:r>
          </a:p>
          <a:p>
            <a:pPr marL="1714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u="none" baseline="0" dirty="0"/>
          </a:p>
          <a:p>
            <a:pPr marL="171450" indent="-171450">
              <a:buFont typeface="Arial" panose="020B0604020202020204" pitchFamily="34" charset="0"/>
              <a:buChar char="•"/>
            </a:pPr>
            <a:r>
              <a:rPr lang="fr-CA" sz="1100" u="none" baseline="0" noProof="0" dirty="0"/>
              <a:t>Les Canadiens peuvent communiquer avec le Centre d’aide des Services climatiques en composant le numéro à l’écran, en envoyant un courriel ou en remplissant un formulaire en ligne.</a:t>
            </a:r>
            <a:endParaRPr lang="en-CA" dirty="0"/>
          </a:p>
        </p:txBody>
      </p:sp>
      <p:sp>
        <p:nvSpPr>
          <p:cNvPr id="4" name="Slide Number Placeholder 3"/>
          <p:cNvSpPr>
            <a:spLocks noGrp="1"/>
          </p:cNvSpPr>
          <p:nvPr>
            <p:ph type="sldNum" sz="quarter" idx="10"/>
          </p:nvPr>
        </p:nvSpPr>
        <p:spPr/>
        <p:txBody>
          <a:bodyPr/>
          <a:lstStyle/>
          <a:p>
            <a:fld id="{CC95DAD5-F96B-49D9-BA24-052476BDF5F5}" type="slidenum">
              <a:rPr lang="en-CA" smtClean="0"/>
              <a:t>10</a:t>
            </a:fld>
            <a:endParaRPr lang="en-CA"/>
          </a:p>
        </p:txBody>
      </p:sp>
    </p:spTree>
    <p:extLst>
      <p:ext uri="{BB962C8B-B14F-4D97-AF65-F5344CB8AC3E}">
        <p14:creationId xmlns:p14="http://schemas.microsoft.com/office/powerpoint/2010/main" val="193435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kern="1200" noProof="0" dirty="0">
                <a:solidFill>
                  <a:schemeClr val="tx1"/>
                </a:solidFill>
                <a:effectLst/>
                <a:latin typeface="+mn-lt"/>
                <a:ea typeface="ヒラギノ角ゴ Pro W3" pitchFamily="126" charset="-128"/>
                <a:cs typeface="ヒラギノ角ゴ Pro W3" charset="0"/>
              </a:rPr>
              <a:t>Le Répertoire de ressources climatiques</a:t>
            </a:r>
            <a:r>
              <a:rPr lang="fr-CA" sz="1200" u="none" kern="1200" baseline="0" noProof="0" dirty="0">
                <a:solidFill>
                  <a:schemeClr val="tx1"/>
                </a:solidFill>
                <a:effectLst/>
                <a:latin typeface="+mn-lt"/>
                <a:ea typeface="ヒラギノ角ゴ Pro W3" pitchFamily="126" charset="-128"/>
                <a:cs typeface="ヒラギノ角ゴ Pro W3" charset="0"/>
              </a:rPr>
              <a:t> donne accès à plus de 300 ressources regroupées provenant des gouvernements fédéral, provinciaux et territoriaux, d’organisations professionnelles nationales, de consortiums climatiques et d’organisations internationales établies. </a:t>
            </a:r>
            <a:endParaRPr lang="fr-CA" sz="1200" u="none" kern="1200" noProof="0" dirty="0">
              <a:solidFill>
                <a:schemeClr val="tx1"/>
              </a:solidFill>
              <a:effectLst/>
              <a:latin typeface="+mn-lt"/>
              <a:ea typeface="ヒラギノ角ゴ Pro W3" pitchFamily="126" charset="-128"/>
              <a:cs typeface="ヒラギノ角ゴ Pro W3" charset="0"/>
            </a:endParaRPr>
          </a:p>
          <a:p>
            <a:endParaRPr lang="en-CA" dirty="0"/>
          </a:p>
        </p:txBody>
      </p:sp>
      <p:sp>
        <p:nvSpPr>
          <p:cNvPr id="4" name="Slide Number Placeholder 3"/>
          <p:cNvSpPr>
            <a:spLocks noGrp="1"/>
          </p:cNvSpPr>
          <p:nvPr>
            <p:ph type="sldNum" sz="quarter" idx="10"/>
          </p:nvPr>
        </p:nvSpPr>
        <p:spPr/>
        <p:txBody>
          <a:bodyPr/>
          <a:lstStyle/>
          <a:p>
            <a:fld id="{CC95DAD5-F96B-49D9-BA24-052476BDF5F5}" type="slidenum">
              <a:rPr lang="en-CA" smtClean="0"/>
              <a:t>11</a:t>
            </a:fld>
            <a:endParaRPr lang="en-CA" dirty="0"/>
          </a:p>
        </p:txBody>
      </p:sp>
    </p:spTree>
    <p:extLst>
      <p:ext uri="{BB962C8B-B14F-4D97-AF65-F5344CB8AC3E}">
        <p14:creationId xmlns:p14="http://schemas.microsoft.com/office/powerpoint/2010/main" val="151573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baseline="0" noProof="0" dirty="0"/>
              <a:t>Le Centre canadien des services climatiques (CCSC) travaille à fournir des services climatiques conjointement avec les organisations climatiques régionales dans le but d’offrir des renseignements pertinents à l’échelle locale aux utilisateurs partout au pays. Ces mesures aident à fournir aux utilisateurs l’expertise et la capacité nécessaires à leurs contextes locaux.</a:t>
            </a:r>
          </a:p>
          <a:p>
            <a:pPr marL="171450" indent="-171450">
              <a:buFont typeface="Arial" panose="020B0604020202020204" pitchFamily="34" charset="0"/>
              <a:buChar char="•"/>
            </a:pPr>
            <a:endParaRPr lang="en-US" sz="1200" baseline="0" dirty="0"/>
          </a:p>
          <a:p>
            <a:pPr marL="171450" indent="-171450">
              <a:buFont typeface="Arial" panose="020B0604020202020204" pitchFamily="34" charset="0"/>
              <a:buChar char="•"/>
            </a:pPr>
            <a:r>
              <a:rPr lang="fr-CA" sz="1200" baseline="0" noProof="0" dirty="0"/>
              <a:t>Le Centre a conclu des accords avec </a:t>
            </a:r>
            <a:r>
              <a:rPr lang="fr-CA" sz="1200" b="1" baseline="0" noProof="0" dirty="0"/>
              <a:t>Ouranos </a:t>
            </a:r>
            <a:r>
              <a:rPr lang="fr-CA" sz="1200" b="0" baseline="0" noProof="0" dirty="0"/>
              <a:t>(</a:t>
            </a:r>
            <a:r>
              <a:rPr lang="fr-CA" sz="1200" b="0" i="1" baseline="0" noProof="0" dirty="0"/>
              <a:t>Québec), </a:t>
            </a:r>
            <a:r>
              <a:rPr lang="fr-CA" sz="1200" b="0" i="0" baseline="0" noProof="0" dirty="0"/>
              <a:t>le</a:t>
            </a:r>
            <a:r>
              <a:rPr lang="fr-CA" sz="1200" b="1" i="0" baseline="0" noProof="0" dirty="0"/>
              <a:t> Pacific </a:t>
            </a:r>
            <a:r>
              <a:rPr lang="fr-CA" sz="1200" b="1" i="0" baseline="0" noProof="0" dirty="0" err="1"/>
              <a:t>Climate</a:t>
            </a:r>
            <a:r>
              <a:rPr lang="fr-CA" sz="1200" b="1" i="0" baseline="0" noProof="0" dirty="0"/>
              <a:t> Impacts Consortium (PCIC) </a:t>
            </a:r>
            <a:r>
              <a:rPr lang="fr-CA" sz="1200" b="0" i="1" baseline="0" noProof="0" dirty="0"/>
              <a:t>(nord-ouest du Pacifique) </a:t>
            </a:r>
            <a:r>
              <a:rPr lang="fr-CA" sz="1200" b="0" i="0" baseline="0" noProof="0" dirty="0"/>
              <a:t>et </a:t>
            </a:r>
            <a:r>
              <a:rPr lang="fr-CA" sz="1200" b="1" i="0" baseline="0" noProof="0" dirty="0" err="1"/>
              <a:t>ClimateWest</a:t>
            </a:r>
            <a:r>
              <a:rPr lang="fr-CA" sz="1200" b="1" i="0" baseline="0" noProof="0" dirty="0"/>
              <a:t> </a:t>
            </a:r>
            <a:r>
              <a:rPr lang="fr-CA" sz="1200" b="0" i="1" baseline="0" noProof="0" dirty="0"/>
              <a:t>(région des Prairies). </a:t>
            </a:r>
            <a:endParaRPr lang="fr-CA" sz="1200" baseline="0" noProof="0" dirty="0"/>
          </a:p>
          <a:p>
            <a:pPr marL="0" indent="0">
              <a:buFont typeface="Arial" panose="020B0604020202020204" pitchFamily="34" charset="0"/>
              <a:buNone/>
            </a:pPr>
            <a:endParaRPr lang="fr-CA" sz="1200" b="0" i="1" baseline="0" noProof="0" dirty="0"/>
          </a:p>
          <a:p>
            <a:pPr marL="171450" indent="-171450">
              <a:buFont typeface="Arial" panose="020B0604020202020204" pitchFamily="34" charset="0"/>
              <a:buChar char="•"/>
            </a:pPr>
            <a:r>
              <a:rPr lang="fr-CA" sz="1200" b="0" i="0" baseline="0" noProof="0" dirty="0"/>
              <a:t>Récemment</a:t>
            </a:r>
            <a:r>
              <a:rPr lang="en-US" sz="1200" b="0" i="0" baseline="0" dirty="0"/>
              <a:t>, </a:t>
            </a:r>
            <a:r>
              <a:rPr lang="fr-CA" sz="1200" b="0" i="0" baseline="0" noProof="0" dirty="0"/>
              <a:t>le Centre a conclu un accord pour une nouvelle organisation dans la région de l’Atlantique, qui s’appellera </a:t>
            </a:r>
            <a:r>
              <a:rPr lang="fr-CA" sz="1200" b="0" i="0" baseline="0" noProof="0" dirty="0" err="1"/>
              <a:t>CLIMATlantic</a:t>
            </a:r>
            <a:r>
              <a:rPr lang="fr-CA" sz="1200" b="0" i="0" baseline="0" noProof="0" dirty="0"/>
              <a:t>. Cette nouvelle organisation sera lancée à l’automne 2021.</a:t>
            </a:r>
            <a:endParaRPr lang="en-US" sz="1200" b="0" i="0" baseline="0" dirty="0"/>
          </a:p>
          <a:p>
            <a:pPr marL="0" indent="0">
              <a:buFont typeface="Arial" panose="020B0604020202020204" pitchFamily="34" charset="0"/>
              <a:buNone/>
            </a:pPr>
            <a:endParaRPr lang="en-US" sz="1200" b="0" i="1" baseline="0" dirty="0"/>
          </a:p>
          <a:p>
            <a:pPr marL="171450" indent="-171450">
              <a:buFont typeface="Arial" panose="020B0604020202020204" pitchFamily="34" charset="0"/>
              <a:buChar char="•"/>
            </a:pPr>
            <a:r>
              <a:rPr lang="fr-CA" sz="1200" b="0" i="0" baseline="0" noProof="0" dirty="0"/>
              <a:t>Le CCSC</a:t>
            </a:r>
            <a:r>
              <a:rPr lang="fr-CA" sz="1200" b="0" i="1" baseline="0" noProof="0" dirty="0"/>
              <a:t> </a:t>
            </a:r>
            <a:r>
              <a:rPr lang="fr-CA" sz="1200" b="0" i="0" baseline="0" noProof="0" dirty="0"/>
              <a:t>travaille également avec les territoires pour favoriser la création de nouvelles organisations climatiques spécialisées et ainsi offrir, en collaboration avec d’autres fournisseurs, des services régionaux </a:t>
            </a:r>
            <a:r>
              <a:rPr lang="fr-CA" sz="1200" b="0" i="0" strike="noStrike" baseline="0" noProof="0" dirty="0"/>
              <a:t>adaptés dans le </a:t>
            </a:r>
            <a:r>
              <a:rPr lang="fr-CA" sz="1200" b="1" i="0" baseline="0" noProof="0" dirty="0"/>
              <a:t>Nord.</a:t>
            </a:r>
          </a:p>
          <a:p>
            <a:pPr marL="0" indent="0">
              <a:buFont typeface="Arial" panose="020B0604020202020204" pitchFamily="34" charset="0"/>
              <a:buNone/>
            </a:pPr>
            <a:endParaRPr lang="en-US" sz="1200" baseline="0" dirty="0"/>
          </a:p>
          <a:p>
            <a:endParaRPr lang="en-US" sz="1200" baseline="0" dirty="0"/>
          </a:p>
        </p:txBody>
      </p:sp>
      <p:sp>
        <p:nvSpPr>
          <p:cNvPr id="4" name="Slide Number Placeholder 3"/>
          <p:cNvSpPr>
            <a:spLocks noGrp="1"/>
          </p:cNvSpPr>
          <p:nvPr>
            <p:ph type="sldNum" sz="quarter" idx="10"/>
          </p:nvPr>
        </p:nvSpPr>
        <p:spPr/>
        <p:txBody>
          <a:bodyPr/>
          <a:lstStyle/>
          <a:p>
            <a:fld id="{CC95DAD5-F96B-49D9-BA24-052476BDF5F5}" type="slidenum">
              <a:rPr lang="en-CA" smtClean="0"/>
              <a:t>12</a:t>
            </a:fld>
            <a:endParaRPr lang="en-CA"/>
          </a:p>
        </p:txBody>
      </p:sp>
    </p:spTree>
    <p:extLst>
      <p:ext uri="{BB962C8B-B14F-4D97-AF65-F5344CB8AC3E}">
        <p14:creationId xmlns:p14="http://schemas.microsoft.com/office/powerpoint/2010/main" val="348619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u="none" kern="1200" noProof="0" dirty="0">
                <a:solidFill>
                  <a:schemeClr val="tx1"/>
                </a:solidFill>
                <a:effectLst/>
                <a:latin typeface="+mn-lt"/>
                <a:ea typeface="+mn-ea"/>
                <a:cs typeface="+mn-cs"/>
              </a:rPr>
              <a:t>Le CCSC soutient un </a:t>
            </a:r>
            <a:r>
              <a:rPr lang="fr-CA" sz="1200" u="sng" kern="1200" noProof="0" dirty="0">
                <a:solidFill>
                  <a:schemeClr val="tx1"/>
                </a:solidFill>
                <a:effectLst/>
                <a:latin typeface="+mn-lt"/>
                <a:ea typeface="+mn-ea"/>
                <a:cs typeface="+mn-cs"/>
              </a:rPr>
              <a:t>ensemble de portails de données</a:t>
            </a:r>
            <a:r>
              <a:rPr lang="fr-CA" sz="1200" u="sng" kern="1200" baseline="0" noProof="0" dirty="0">
                <a:solidFill>
                  <a:schemeClr val="tx1"/>
                </a:solidFill>
                <a:effectLst/>
                <a:latin typeface="+mn-lt"/>
                <a:ea typeface="+mn-ea"/>
                <a:cs typeface="+mn-cs"/>
              </a:rPr>
              <a:t> climatiques</a:t>
            </a:r>
            <a:r>
              <a:rPr lang="fr-CA" sz="1200" u="none" kern="1200" baseline="0" noProof="0" dirty="0">
                <a:solidFill>
                  <a:schemeClr val="tx1"/>
                </a:solidFill>
                <a:effectLst/>
                <a:latin typeface="+mn-lt"/>
                <a:ea typeface="ヒラギノ角ゴ Pro W3" pitchFamily="126" charset="-128"/>
                <a:cs typeface="ヒラギノ角ゴ Pro W3" charset="0"/>
              </a:rPr>
              <a:t>, variables en complexité et </a:t>
            </a:r>
            <a:r>
              <a:rPr lang="fr-CA" sz="1200" u="none" kern="1200" baseline="0" noProof="0" dirty="0">
                <a:solidFill>
                  <a:srgbClr val="FF0000"/>
                </a:solidFill>
                <a:effectLst/>
                <a:latin typeface="+mn-lt"/>
                <a:ea typeface="ヒラギノ角ゴ Pro W3" pitchFamily="126" charset="-128"/>
                <a:cs typeface="ヒラギノ角ゴ Pro W3" charset="0"/>
              </a:rPr>
              <a:t>adaptés à </a:t>
            </a:r>
            <a:r>
              <a:rPr lang="fr-CA" sz="1200" u="none" kern="1200" baseline="0" noProof="0" dirty="0">
                <a:solidFill>
                  <a:schemeClr val="tx1"/>
                </a:solidFill>
                <a:effectLst/>
                <a:latin typeface="+mn-lt"/>
                <a:ea typeface="ヒラギノ角ゴ Pro W3" pitchFamily="126" charset="-128"/>
                <a:cs typeface="ヒラギノ角ゴ Pro W3" charset="0"/>
              </a:rPr>
              <a:t>différents besoins et degrés de compréhension.</a:t>
            </a:r>
            <a:endParaRPr lang="fr-CA" sz="1200" u="sng" kern="1200" noProof="0" dirty="0">
              <a:solidFill>
                <a:schemeClr val="tx1"/>
              </a:solidFill>
              <a:effectLst/>
              <a:latin typeface="+mn-lt"/>
              <a:ea typeface="+mn-ea"/>
              <a:cs typeface="+mn-cs"/>
            </a:endParaRPr>
          </a:p>
          <a:p>
            <a:endParaRPr lang="en-CA" sz="1200" u="none" kern="1200" dirty="0">
              <a:solidFill>
                <a:schemeClr val="tx1"/>
              </a:solidFill>
              <a:effectLst/>
              <a:latin typeface="+mn-lt"/>
              <a:ea typeface="+mn-ea"/>
              <a:cs typeface="+mn-cs"/>
            </a:endParaRPr>
          </a:p>
          <a:p>
            <a:r>
              <a:rPr lang="fr-CA" sz="1200" b="1" u="none" kern="1200" noProof="0" dirty="0">
                <a:solidFill>
                  <a:schemeClr val="tx1"/>
                </a:solidFill>
                <a:effectLst/>
                <a:latin typeface="+mn-lt"/>
                <a:ea typeface="+mn-ea"/>
                <a:cs typeface="+mn-cs"/>
              </a:rPr>
              <a:t>Atlas climatique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u="none" kern="1200" noProof="0" dirty="0">
                <a:solidFill>
                  <a:schemeClr val="tx1"/>
                </a:solidFill>
                <a:effectLst/>
                <a:latin typeface="+mn-lt"/>
                <a:ea typeface="+mn-ea"/>
                <a:cs typeface="+mn-cs"/>
              </a:rPr>
              <a:t>L</a:t>
            </a:r>
            <a:r>
              <a:rPr lang="fr-CA" sz="1200" b="1" i="0" u="none" kern="1200" noProof="0" dirty="0">
                <a:solidFill>
                  <a:schemeClr val="tx1"/>
                </a:solidFill>
                <a:effectLst/>
                <a:latin typeface="+mn-lt"/>
                <a:ea typeface="+mn-ea"/>
                <a:cs typeface="+mn-cs"/>
              </a:rPr>
              <a:t>’Atlas climatique </a:t>
            </a:r>
            <a:r>
              <a:rPr lang="fr-CA" sz="1200" b="0" i="0" u="none" kern="1200" noProof="0" dirty="0">
                <a:solidFill>
                  <a:schemeClr val="tx1"/>
                </a:solidFill>
                <a:effectLst/>
                <a:latin typeface="+mn-lt"/>
                <a:ea typeface="+mn-ea"/>
                <a:cs typeface="+mn-cs"/>
              </a:rPr>
              <a:t>du Centre climatique des Prairies est une excellente ressource pour se familiariser avec les</a:t>
            </a:r>
            <a:r>
              <a:rPr lang="fr-CA" sz="1200" b="0" i="0" u="none" kern="1200" baseline="0" noProof="0" dirty="0">
                <a:solidFill>
                  <a:schemeClr val="tx1"/>
                </a:solidFill>
                <a:effectLst/>
                <a:latin typeface="+mn-lt"/>
                <a:ea typeface="+mn-ea"/>
                <a:cs typeface="+mn-cs"/>
              </a:rPr>
              <a:t> changements climatiques, avoir une </a:t>
            </a:r>
            <a:r>
              <a:rPr lang="fr-CA" sz="1200" b="0" i="0" u="sng" kern="1200" baseline="0" noProof="0" dirty="0">
                <a:solidFill>
                  <a:schemeClr val="tx1"/>
                </a:solidFill>
                <a:effectLst/>
                <a:latin typeface="+mn-lt"/>
                <a:ea typeface="+mn-ea"/>
                <a:cs typeface="+mn-cs"/>
              </a:rPr>
              <a:t>vue d’ensemble des tendances</a:t>
            </a:r>
            <a:r>
              <a:rPr lang="fr-CA" sz="1200" b="0" i="0" u="none" kern="1200" baseline="0" noProof="0" dirty="0">
                <a:solidFill>
                  <a:schemeClr val="tx1"/>
                </a:solidFill>
                <a:effectLst/>
                <a:latin typeface="+mn-lt"/>
                <a:ea typeface="+mn-ea"/>
                <a:cs typeface="+mn-cs"/>
              </a:rPr>
              <a:t> et en apprendre davantage sur les effets possibles dans votre région, au moyen de la cartographie et de la mise en récit.</a:t>
            </a:r>
            <a:endParaRPr lang="fr-CA" sz="1200" b="0" i="0" u="sng"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0" u="none" kern="1200" noProof="0" dirty="0">
                <a:solidFill>
                  <a:schemeClr val="tx1"/>
                </a:solidFill>
                <a:effectLst/>
                <a:latin typeface="+mn-lt"/>
                <a:ea typeface="+mn-ea"/>
                <a:cs typeface="+mn-cs"/>
              </a:rPr>
              <a:t>L’Atlas climatique fournit une carte interactive, des rapports</a:t>
            </a:r>
            <a:r>
              <a:rPr lang="fr-CA" sz="1200" i="0" u="none" kern="1200" baseline="0" noProof="0" dirty="0">
                <a:solidFill>
                  <a:schemeClr val="tx1"/>
                </a:solidFill>
                <a:effectLst/>
                <a:latin typeface="+mn-lt"/>
                <a:ea typeface="+mn-ea"/>
                <a:cs typeface="+mn-cs"/>
              </a:rPr>
              <a:t> sommaires, des vidéos et des récits qui permettent d’en savoir plus sur l’adaptation aux changements climatiques. </a:t>
            </a:r>
            <a:endParaRPr lang="fr-CA" sz="1200" i="0" u="none" kern="1200" noProof="0" dirty="0">
              <a:solidFill>
                <a:schemeClr val="tx1"/>
              </a:solidFill>
              <a:effectLst/>
              <a:latin typeface="+mn-lt"/>
              <a:ea typeface="+mn-ea"/>
              <a:cs typeface="+mn-cs"/>
            </a:endParaRPr>
          </a:p>
          <a:p>
            <a:pPr marL="171450" lvl="0" indent="-171450">
              <a:buFont typeface="Arial" panose="020B0604020202020204" pitchFamily="34" charset="0"/>
              <a:buChar char="•"/>
            </a:pPr>
            <a:endParaRPr lang="en-CA" sz="1200" i="0" u="none"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fr-CA" sz="1200" i="0" u="none" kern="1200" noProof="0" dirty="0">
              <a:solidFill>
                <a:schemeClr val="tx1"/>
              </a:solidFill>
              <a:effectLst/>
              <a:latin typeface="+mn-lt"/>
              <a:ea typeface="+mn-ea"/>
              <a:cs typeface="+mn-cs"/>
            </a:endParaRPr>
          </a:p>
          <a:p>
            <a:pPr marL="0" lvl="0" indent="0">
              <a:buFont typeface="Arial" panose="020B0604020202020204" pitchFamily="34" charset="0"/>
              <a:buNone/>
            </a:pPr>
            <a:r>
              <a:rPr lang="fr-CA" sz="1200" b="1" i="0" u="none" kern="1200" noProof="0" dirty="0" err="1">
                <a:solidFill>
                  <a:schemeClr val="tx1"/>
                </a:solidFill>
                <a:effectLst/>
                <a:latin typeface="+mn-lt"/>
                <a:ea typeface="+mn-ea"/>
                <a:cs typeface="+mn-cs"/>
              </a:rPr>
              <a:t>Donneesclimatiques.ca</a:t>
            </a:r>
            <a:endParaRPr lang="fr-CA" sz="1200" b="1" i="0" u="none"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0" u="none" kern="1200" noProof="0" dirty="0">
                <a:solidFill>
                  <a:schemeClr val="tx1"/>
                </a:solidFill>
                <a:effectLst/>
                <a:latin typeface="+mn-lt"/>
                <a:ea typeface="+mn-ea"/>
                <a:cs typeface="+mn-cs"/>
              </a:rPr>
              <a:t>Donneesclimatiques.ca</a:t>
            </a:r>
            <a:r>
              <a:rPr lang="fr-CA" sz="1200" i="0" u="none" kern="1200" baseline="0" noProof="0" dirty="0">
                <a:solidFill>
                  <a:schemeClr val="tx1"/>
                </a:solidFill>
                <a:effectLst/>
                <a:latin typeface="+mn-lt"/>
                <a:ea typeface="+mn-ea"/>
                <a:cs typeface="+mn-cs"/>
              </a:rPr>
              <a:t> constitue une excellente ressource pour ceux qui recherchent des </a:t>
            </a:r>
            <a:r>
              <a:rPr lang="fr-CA" sz="1200" b="1" i="0" u="none" kern="1200" baseline="0" noProof="0" dirty="0">
                <a:solidFill>
                  <a:schemeClr val="tx1"/>
                </a:solidFill>
                <a:effectLst/>
                <a:latin typeface="+mn-lt"/>
                <a:ea typeface="+mn-ea"/>
                <a:cs typeface="+mn-cs"/>
              </a:rPr>
              <a:t>données climatiques à haute résolution </a:t>
            </a:r>
            <a:r>
              <a:rPr lang="fr-CA" sz="1200" i="0" u="none" kern="1200" baseline="0" noProof="0" dirty="0">
                <a:solidFill>
                  <a:schemeClr val="tx1"/>
                </a:solidFill>
                <a:effectLst/>
                <a:latin typeface="+mn-lt"/>
                <a:ea typeface="+mn-ea"/>
                <a:cs typeface="+mn-cs"/>
              </a:rPr>
              <a:t>(</a:t>
            </a:r>
            <a:r>
              <a:rPr lang="fr-CA" sz="1200" i="0" u="none" strike="noStrike" kern="1200" baseline="0" noProof="0" dirty="0">
                <a:solidFill>
                  <a:schemeClr val="tx1"/>
                </a:solidFill>
                <a:effectLst/>
                <a:latin typeface="+mn-lt"/>
                <a:ea typeface="+mn-ea"/>
                <a:cs typeface="+mn-cs"/>
              </a:rPr>
              <a:t>disponibles</a:t>
            </a:r>
            <a:r>
              <a:rPr lang="fr-CA" sz="1200" i="0" u="none" kern="1200" baseline="0" noProof="0" dirty="0">
                <a:solidFill>
                  <a:schemeClr val="tx1"/>
                </a:solidFill>
                <a:effectLst/>
                <a:latin typeface="+mn-lt"/>
                <a:ea typeface="+mn-ea"/>
                <a:cs typeface="+mn-cs"/>
              </a:rPr>
              <a:t> en maillage de 10 x 10) ou qui </a:t>
            </a:r>
            <a:r>
              <a:rPr lang="fr-CA" sz="1200" b="1" i="0" u="none" kern="1200" baseline="0" noProof="0" dirty="0">
                <a:solidFill>
                  <a:schemeClr val="tx1"/>
                </a:solidFill>
                <a:effectLst/>
                <a:latin typeface="+mn-lt"/>
                <a:ea typeface="+mn-ea"/>
                <a:cs typeface="+mn-cs"/>
              </a:rPr>
              <a:t>souhaitent explorer des données climatiques plus en détail</a:t>
            </a:r>
            <a:r>
              <a:rPr lang="fr-CA" sz="1200" b="0" i="0" u="none" kern="1200" baseline="0" noProof="0" dirty="0">
                <a:solidFill>
                  <a:schemeClr val="tx1"/>
                </a:solidFill>
                <a:effectLst/>
                <a:latin typeface="+mn-lt"/>
                <a:ea typeface="+mn-ea"/>
                <a:cs typeface="+mn-cs"/>
              </a:rPr>
              <a:t> </a:t>
            </a:r>
            <a:r>
              <a:rPr lang="fr-CA" sz="1200" i="0" u="none" kern="1200" baseline="0" noProof="0" dirty="0">
                <a:solidFill>
                  <a:schemeClr val="tx1"/>
                </a:solidFill>
                <a:effectLst/>
                <a:latin typeface="+mn-lt"/>
                <a:ea typeface="+mn-ea"/>
                <a:cs typeface="+mn-cs"/>
              </a:rPr>
              <a:t>ou même effectuer leurs propres analyses climatiques. </a:t>
            </a:r>
            <a:endParaRPr lang="fr-CA" sz="1200" i="0" u="none"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0" u="none" kern="1200" noProof="0" dirty="0">
                <a:solidFill>
                  <a:schemeClr val="tx1"/>
                </a:solidFill>
                <a:effectLst/>
                <a:latin typeface="+mn-lt"/>
                <a:ea typeface="+mn-ea"/>
                <a:cs typeface="+mn-cs"/>
              </a:rPr>
              <a:t>Donneesclimatiques.ca permet aux utilisateurs </a:t>
            </a:r>
            <a:r>
              <a:rPr lang="fr-CA" sz="1200" i="0" u="sng" kern="1200" noProof="0" dirty="0">
                <a:solidFill>
                  <a:schemeClr val="tx1"/>
                </a:solidFill>
                <a:effectLst/>
                <a:latin typeface="+mn-lt"/>
                <a:ea typeface="+mn-ea"/>
                <a:cs typeface="+mn-cs"/>
              </a:rPr>
              <a:t>de télécharger ou de visualiser des données à haute résolution par emplacement,</a:t>
            </a:r>
            <a:r>
              <a:rPr lang="fr-CA" sz="1200" i="0" u="sng" kern="1200" baseline="0" noProof="0" dirty="0">
                <a:solidFill>
                  <a:schemeClr val="tx1"/>
                </a:solidFill>
                <a:effectLst/>
                <a:latin typeface="+mn-lt"/>
                <a:ea typeface="+mn-ea"/>
                <a:cs typeface="+mn-cs"/>
              </a:rPr>
              <a:t> ainsi que d</a:t>
            </a:r>
            <a:r>
              <a:rPr lang="fr-CA" sz="1200" i="0" u="sng" kern="1200" noProof="0" dirty="0">
                <a:solidFill>
                  <a:schemeClr val="tx1"/>
                </a:solidFill>
                <a:effectLst/>
                <a:latin typeface="+mn-lt"/>
                <a:ea typeface="+mn-ea"/>
                <a:cs typeface="+mn-cs"/>
              </a:rPr>
              <a:t>’ajuster et de comparer des variables climatiques, des périodes</a:t>
            </a:r>
            <a:r>
              <a:rPr lang="fr-CA" sz="1200" i="0" u="sng" kern="1200" baseline="0" noProof="0" dirty="0">
                <a:solidFill>
                  <a:schemeClr val="tx1"/>
                </a:solidFill>
                <a:effectLst/>
                <a:latin typeface="+mn-lt"/>
                <a:ea typeface="+mn-ea"/>
                <a:cs typeface="+mn-cs"/>
              </a:rPr>
              <a:t> </a:t>
            </a:r>
            <a:r>
              <a:rPr lang="fr-CA" sz="1200" i="0" u="sng" kern="1200" noProof="0" dirty="0">
                <a:solidFill>
                  <a:schemeClr val="tx1"/>
                </a:solidFill>
                <a:effectLst/>
                <a:latin typeface="+mn-lt"/>
                <a:ea typeface="+mn-ea"/>
                <a:cs typeface="+mn-cs"/>
              </a:rPr>
              <a:t>et des scénarios d’émissions</a:t>
            </a:r>
            <a:r>
              <a:rPr lang="fr-CA" sz="1200" i="0" u="none" kern="1200" noProof="0" dirty="0">
                <a:solidFill>
                  <a:schemeClr val="tx1"/>
                </a:solidFill>
                <a:effectLst/>
                <a:latin typeface="+mn-lt"/>
                <a:ea typeface="+mn-ea"/>
                <a:cs typeface="+mn-cs"/>
              </a:rPr>
              <a:t>.</a:t>
            </a:r>
            <a:endParaRPr lang="fr-CA" sz="1200" i="0" u="sng"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0" u="none" kern="1200" noProof="0" dirty="0" err="1">
                <a:solidFill>
                  <a:schemeClr val="tx1"/>
                </a:solidFill>
                <a:effectLst/>
                <a:latin typeface="+mn-lt"/>
                <a:ea typeface="+mn-ea"/>
                <a:cs typeface="+mn-cs"/>
              </a:rPr>
              <a:t>Donnees</a:t>
            </a:r>
            <a:r>
              <a:rPr lang="fr-CA" sz="1200" i="0" u="none" kern="1200" baseline="0" noProof="0" dirty="0" err="1">
                <a:solidFill>
                  <a:schemeClr val="tx1"/>
                </a:solidFill>
                <a:effectLst/>
                <a:latin typeface="+mn-lt"/>
                <a:ea typeface="+mn-ea"/>
                <a:cs typeface="+mn-cs"/>
              </a:rPr>
              <a:t>climatiques.ca</a:t>
            </a:r>
            <a:r>
              <a:rPr lang="fr-CA" sz="1200" i="0" u="none" kern="1200" baseline="0" noProof="0" dirty="0">
                <a:solidFill>
                  <a:schemeClr val="tx1"/>
                </a:solidFill>
                <a:effectLst/>
                <a:latin typeface="+mn-lt"/>
                <a:ea typeface="+mn-ea"/>
                <a:cs typeface="+mn-cs"/>
              </a:rPr>
              <a:t> offre également des </a:t>
            </a:r>
            <a:r>
              <a:rPr lang="fr-CA" sz="1200" i="0" u="sng" kern="1200" baseline="0" noProof="0" dirty="0">
                <a:solidFill>
                  <a:schemeClr val="tx1"/>
                </a:solidFill>
                <a:effectLst/>
                <a:latin typeface="+mn-lt"/>
                <a:ea typeface="+mn-ea"/>
                <a:cs typeface="+mn-cs"/>
              </a:rPr>
              <a:t>outils sur mesure</a:t>
            </a:r>
            <a:r>
              <a:rPr lang="fr-CA" sz="1200" i="0" u="none" kern="1200" baseline="0" noProof="0" dirty="0">
                <a:solidFill>
                  <a:schemeClr val="tx1"/>
                </a:solidFill>
                <a:effectLst/>
                <a:latin typeface="+mn-lt"/>
                <a:ea typeface="+mn-ea"/>
                <a:cs typeface="+mn-cs"/>
              </a:rPr>
              <a:t> et des </a:t>
            </a:r>
            <a:r>
              <a:rPr lang="fr-CA" sz="1200" i="0" u="sng" kern="1200" baseline="0" noProof="0" dirty="0">
                <a:solidFill>
                  <a:schemeClr val="tx1"/>
                </a:solidFill>
                <a:effectLst/>
                <a:latin typeface="+mn-lt"/>
                <a:ea typeface="+mn-ea"/>
                <a:cs typeface="+mn-cs"/>
              </a:rPr>
              <a:t>renseignements personnalisés par secteur</a:t>
            </a:r>
            <a:r>
              <a:rPr lang="fr-CA" sz="1200" i="0" u="none" kern="1200" baseline="0" noProof="0" dirty="0">
                <a:solidFill>
                  <a:schemeClr val="tx1"/>
                </a:solidFill>
                <a:effectLst/>
                <a:latin typeface="+mn-lt"/>
                <a:ea typeface="+mn-ea"/>
                <a:cs typeface="+mn-cs"/>
              </a:rPr>
              <a:t>.</a:t>
            </a:r>
            <a:r>
              <a:rPr lang="fr-CA" sz="1200" i="0" u="none" kern="1200" noProof="0" dirty="0">
                <a:solidFill>
                  <a:schemeClr val="tx1"/>
                </a:solidFill>
                <a:effectLst/>
                <a:latin typeface="+mn-lt"/>
                <a:ea typeface="+mn-ea"/>
                <a:cs typeface="+mn-cs"/>
              </a:rPr>
              <a:t> </a:t>
            </a:r>
          </a:p>
          <a:p>
            <a:pPr marL="171450" lvl="0" indent="-171450">
              <a:buFont typeface="Arial" panose="020B0604020202020204" pitchFamily="34" charset="0"/>
              <a:buChar char="•"/>
            </a:pPr>
            <a:endParaRPr lang="fr-CA" sz="1200" i="0" u="none" kern="1200" noProof="0" dirty="0">
              <a:solidFill>
                <a:schemeClr val="tx1"/>
              </a:solidFill>
              <a:effectLst/>
              <a:latin typeface="+mn-lt"/>
              <a:ea typeface="+mn-ea"/>
              <a:cs typeface="+mn-cs"/>
            </a:endParaRPr>
          </a:p>
          <a:p>
            <a:pPr marL="0" lvl="0" indent="0">
              <a:buFont typeface="Arial" panose="020B0604020202020204" pitchFamily="34" charset="0"/>
              <a:buNone/>
            </a:pPr>
            <a:r>
              <a:rPr lang="fr-CA" sz="1200" b="1" i="0" u="none" kern="1200" noProof="0" dirty="0">
                <a:solidFill>
                  <a:schemeClr val="tx1"/>
                </a:solidFill>
                <a:effectLst/>
                <a:latin typeface="+mn-lt"/>
                <a:ea typeface="+mn-ea"/>
                <a:cs typeface="+mn-cs"/>
              </a:rPr>
              <a:t>PAVICS</a:t>
            </a:r>
          </a:p>
          <a:p>
            <a:pPr marL="171450" lvl="0" indent="-171450">
              <a:buFont typeface="Arial" panose="020B0604020202020204" pitchFamily="34" charset="0"/>
              <a:buChar char="•"/>
            </a:pPr>
            <a:r>
              <a:rPr lang="fr-CA" sz="1200" i="0" u="none" baseline="0" noProof="0" dirty="0"/>
              <a:t>L</a:t>
            </a:r>
            <a:r>
              <a:rPr lang="fr-CA" sz="1200" u="none" baseline="0" noProof="0" dirty="0"/>
              <a:t>e Pôle d’analyse et de visualisation de l’information climatique et scientifique (PAVICS) permet aux </a:t>
            </a:r>
            <a:r>
              <a:rPr lang="fr-CA" sz="1200" b="1" u="none" baseline="0" noProof="0" dirty="0"/>
              <a:t>utilisateurs experts </a:t>
            </a:r>
            <a:r>
              <a:rPr lang="fr-CA" sz="1200" u="none" baseline="0" noProof="0" dirty="0"/>
              <a:t>(les chercheurs en climatologie et les climatologues) de </a:t>
            </a:r>
            <a:r>
              <a:rPr lang="fr-CA" sz="1200" u="sng" baseline="0" noProof="0" dirty="0"/>
              <a:t>mettre en commun des scripts</a:t>
            </a:r>
            <a:r>
              <a:rPr lang="fr-CA" sz="1200" u="sng" strike="noStrike" baseline="0" noProof="0" dirty="0"/>
              <a:t> </a:t>
            </a:r>
            <a:r>
              <a:rPr lang="fr-CA" sz="1200" u="sng" baseline="0" noProof="0" dirty="0"/>
              <a:t>et des données</a:t>
            </a:r>
            <a:r>
              <a:rPr lang="fr-CA" sz="1200" u="none" baseline="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baseline="0" noProof="0" dirty="0"/>
              <a:t>PAVICS est un outil professionnel, conçu et entretenu par Ouranos, destiné aux chercheurs en climatologie et</a:t>
            </a:r>
            <a:r>
              <a:rPr lang="fr-CA" sz="1200" u="none" strike="noStrike" baseline="0" noProof="0" dirty="0"/>
              <a:t> </a:t>
            </a:r>
            <a:r>
              <a:rPr lang="fr-CA" sz="1200" u="none" baseline="0" noProof="0" dirty="0"/>
              <a:t>aux climatologues, et non aux chercheurs. </a:t>
            </a:r>
            <a:r>
              <a:rPr lang="en-CA" sz="1200" dirty="0">
                <a:hlinkClick r:id="rId3"/>
              </a:rPr>
              <a:t>PAVICS (ouranos.ca)</a:t>
            </a:r>
            <a:endParaRPr lang="fr-CA" sz="1200" u="sng" strike="sngStrike" baseline="0" noProof="0" dirty="0"/>
          </a:p>
          <a:p>
            <a:endParaRPr lang="en-CA" dirty="0"/>
          </a:p>
        </p:txBody>
      </p:sp>
      <p:sp>
        <p:nvSpPr>
          <p:cNvPr id="4" name="Slide Number Placeholder 3"/>
          <p:cNvSpPr>
            <a:spLocks noGrp="1"/>
          </p:cNvSpPr>
          <p:nvPr>
            <p:ph type="sldNum" sz="quarter" idx="10"/>
          </p:nvPr>
        </p:nvSpPr>
        <p:spPr/>
        <p:txBody>
          <a:bodyPr/>
          <a:lstStyle/>
          <a:p>
            <a:fld id="{CC95DAD5-F96B-49D9-BA24-052476BDF5F5}" type="slidenum">
              <a:rPr lang="en-CA" smtClean="0"/>
              <a:t>13</a:t>
            </a:fld>
            <a:endParaRPr lang="en-CA"/>
          </a:p>
        </p:txBody>
      </p:sp>
    </p:spTree>
    <p:extLst>
      <p:ext uri="{BB962C8B-B14F-4D97-AF65-F5344CB8AC3E}">
        <p14:creationId xmlns:p14="http://schemas.microsoft.com/office/powerpoint/2010/main" val="65665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Tx/>
              <a:buNone/>
              <a:tabLst/>
              <a:defRPr/>
            </a:pPr>
            <a:r>
              <a:rPr lang="fr-CA" sz="1200" u="none" baseline="0" noProof="0" dirty="0"/>
              <a:t>L’Atlas climatique du Canada, mis au point par le Centre climatique des Prairies, est une excellente ressource pour se familiariser avec les changements climatiques, avoir une vue d’ensemble des tendances et en apprendre davantage sur les effets possibles dans votre région au moyen de la cartographie et de la mise en récit.</a:t>
            </a:r>
          </a:p>
          <a:p>
            <a:pPr marL="0" marR="0" lvl="0" indent="0" algn="l" defTabSz="914400" rtl="0" eaLnBrk="1" fontAlgn="auto" latinLnBrk="0" hangingPunct="1">
              <a:lnSpc>
                <a:spcPct val="100000"/>
              </a:lnSpc>
              <a:spcBef>
                <a:spcPts val="0"/>
              </a:spcBef>
              <a:spcAft>
                <a:spcPts val="0"/>
              </a:spcAft>
              <a:buClr>
                <a:schemeClr val="dk1"/>
              </a:buClr>
              <a:buSzTx/>
              <a:buFontTx/>
              <a:buNone/>
              <a:tabLst/>
              <a:defRPr/>
            </a:pPr>
            <a:endParaRPr lang="fr-CA" sz="1200" u="none" baseline="0" noProof="0" dirty="0"/>
          </a:p>
          <a:p>
            <a:pPr marL="171450" marR="0" lvl="0" indent="-1714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fr-CA" sz="1200" u="none" baseline="0" noProof="0" dirty="0"/>
              <a:t>L’Atlas est simple et facile à utiliser, car il fournit des données climatiques dans une carte interactive à petites ou à grandes mailles,</a:t>
            </a:r>
            <a:r>
              <a:rPr lang="fr-CA" sz="1200" u="none" strike="noStrike" baseline="0" noProof="0" dirty="0"/>
              <a:t> </a:t>
            </a:r>
            <a:r>
              <a:rPr lang="fr-CA" sz="1200" u="none" baseline="0" noProof="0" dirty="0"/>
              <a:t>pour plusieurs variables de température et de précipitations et indices climatiques.</a:t>
            </a:r>
          </a:p>
          <a:p>
            <a:pPr marL="171450" marR="0" lvl="0" indent="-1714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fr-CA" sz="1200" u="none" baseline="0" noProof="0" dirty="0"/>
              <a:t>Il contient aussi des données par province et par saison.</a:t>
            </a:r>
          </a:p>
          <a:p>
            <a:pPr marL="171450" marR="0" lvl="0" indent="-1714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endParaRPr lang="fr-CA" sz="1200" u="none" baseline="0" noProof="0" dirty="0"/>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fr-CA" sz="1200" u="none" baseline="0" noProof="0" dirty="0"/>
              <a:t>L’Atlas offre plusieurs ressources utiles pour se familiariser avec les changements climatiques et l’adaptation à ces changements, y compris :</a:t>
            </a: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fr-CA" sz="1200" u="none" baseline="0" noProof="0" dirty="0"/>
          </a:p>
          <a:p>
            <a:pPr marL="285750" indent="-285750">
              <a:buSzPts val="1400"/>
              <a:buFont typeface="Arial" panose="020B0604020202020204" pitchFamily="34" charset="0"/>
              <a:buChar char="•"/>
            </a:pPr>
            <a:r>
              <a:rPr lang="fr-CA" sz="1200" u="none" noProof="0" dirty="0">
                <a:solidFill>
                  <a:schemeClr val="tx1"/>
                </a:solidFill>
                <a:latin typeface="+mn-lt"/>
                <a:ea typeface="Calibri"/>
                <a:cs typeface="Calibri"/>
                <a:sym typeface="Calibri"/>
              </a:rPr>
              <a:t>des</a:t>
            </a:r>
            <a:r>
              <a:rPr lang="fr-CA" sz="1200" u="none" baseline="0" noProof="0" dirty="0">
                <a:solidFill>
                  <a:schemeClr val="tx1"/>
                </a:solidFill>
                <a:latin typeface="+mn-lt"/>
                <a:ea typeface="Calibri"/>
                <a:cs typeface="Calibri"/>
                <a:sym typeface="Calibri"/>
              </a:rPr>
              <a:t> articles sur la science du climat</a:t>
            </a:r>
            <a:r>
              <a:rPr lang="fr-CA" sz="1200" u="none" strike="noStrike" baseline="0" noProof="0" dirty="0">
                <a:solidFill>
                  <a:schemeClr val="tx1"/>
                </a:solidFill>
                <a:latin typeface="+mn-lt"/>
                <a:ea typeface="Calibri"/>
                <a:cs typeface="Calibri"/>
                <a:sym typeface="Calibri"/>
              </a:rPr>
              <a:t> et sur </a:t>
            </a:r>
            <a:r>
              <a:rPr lang="fr-CA" sz="1200" u="none" baseline="0" noProof="0" dirty="0">
                <a:solidFill>
                  <a:schemeClr val="tx1"/>
                </a:solidFill>
                <a:latin typeface="+mn-lt"/>
                <a:ea typeface="Calibri"/>
                <a:cs typeface="Calibri"/>
                <a:sym typeface="Calibri"/>
              </a:rPr>
              <a:t>« comment prendre des mesures climatiques » ainsi que des vidéos sur les renseignements climatiques;</a:t>
            </a:r>
            <a:endParaRPr lang="fr-CA" sz="1200" u="none" noProof="0" dirty="0">
              <a:solidFill>
                <a:schemeClr val="tx1"/>
              </a:solidFill>
              <a:latin typeface="+mn-lt"/>
              <a:ea typeface="Calibri"/>
              <a:cs typeface="Calibri"/>
              <a:sym typeface="Calibri"/>
            </a:endParaRPr>
          </a:p>
          <a:p>
            <a:pPr marL="285750" indent="-285750">
              <a:buSzPts val="1400"/>
              <a:buFont typeface="Arial" panose="020B0604020202020204" pitchFamily="34" charset="0"/>
              <a:buChar char="•"/>
            </a:pPr>
            <a:r>
              <a:rPr lang="fr-CA" sz="1200" u="none" noProof="0" dirty="0">
                <a:latin typeface="+mn-lt"/>
                <a:ea typeface="Calibri"/>
                <a:cs typeface="Calibri"/>
                <a:sym typeface="Calibri"/>
              </a:rPr>
              <a:t>des</a:t>
            </a:r>
            <a:r>
              <a:rPr lang="fr-CA" sz="1200" u="none" baseline="0" noProof="0" dirty="0">
                <a:latin typeface="+mn-lt"/>
                <a:ea typeface="Calibri"/>
                <a:cs typeface="Calibri"/>
                <a:sym typeface="Calibri"/>
              </a:rPr>
              <a:t> rapports résumant les enjeux;</a:t>
            </a:r>
            <a:endParaRPr lang="fr-CA" sz="1200" u="none" noProof="0" dirty="0">
              <a:latin typeface="+mn-lt"/>
              <a:ea typeface="Calibri"/>
              <a:cs typeface="Calibri"/>
              <a:sym typeface="Calibri"/>
            </a:endParaRPr>
          </a:p>
          <a:p>
            <a:pPr marL="285750" indent="-285750">
              <a:buSzPts val="1400"/>
              <a:buFont typeface="Arial" panose="020B0604020202020204" pitchFamily="34" charset="0"/>
              <a:buChar char="•"/>
            </a:pPr>
            <a:r>
              <a:rPr lang="fr-CA" sz="1200" u="none" noProof="0" dirty="0">
                <a:latin typeface="+mn-lt"/>
                <a:ea typeface="Calibri"/>
                <a:cs typeface="Calibri"/>
                <a:sym typeface="Calibri"/>
              </a:rPr>
              <a:t>des</a:t>
            </a:r>
            <a:r>
              <a:rPr lang="fr-CA" sz="1200" u="none" baseline="0" noProof="0" dirty="0">
                <a:latin typeface="+mn-lt"/>
                <a:ea typeface="Calibri"/>
                <a:cs typeface="Calibri"/>
                <a:sym typeface="Calibri"/>
              </a:rPr>
              <a:t> rapports sur le climat par ville.</a:t>
            </a:r>
            <a:endParaRPr lang="fr-CA" sz="1200" u="none" noProof="0" dirty="0">
              <a:latin typeface="+mn-lt"/>
              <a:ea typeface="Calibri"/>
              <a:cs typeface="Calibri"/>
              <a:sym typeface="Calibri"/>
            </a:endParaRPr>
          </a:p>
          <a:p>
            <a:endParaRPr lang="en-CA" dirty="0"/>
          </a:p>
        </p:txBody>
      </p:sp>
      <p:sp>
        <p:nvSpPr>
          <p:cNvPr id="4" name="Slide Number Placeholder 3"/>
          <p:cNvSpPr>
            <a:spLocks noGrp="1"/>
          </p:cNvSpPr>
          <p:nvPr>
            <p:ph type="sldNum" sz="quarter" idx="10"/>
          </p:nvPr>
        </p:nvSpPr>
        <p:spPr/>
        <p:txBody>
          <a:bodyPr/>
          <a:lstStyle/>
          <a:p>
            <a:fld id="{CC95DAD5-F96B-49D9-BA24-052476BDF5F5}" type="slidenum">
              <a:rPr lang="en-CA" smtClean="0"/>
              <a:t>14</a:t>
            </a:fld>
            <a:endParaRPr lang="en-CA"/>
          </a:p>
        </p:txBody>
      </p:sp>
    </p:spTree>
    <p:extLst>
      <p:ext uri="{BB962C8B-B14F-4D97-AF65-F5344CB8AC3E}">
        <p14:creationId xmlns:p14="http://schemas.microsoft.com/office/powerpoint/2010/main" val="2670541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C95DAD5-F96B-49D9-BA24-052476BDF5F5}" type="slidenum">
              <a:rPr lang="en-CA" smtClean="0"/>
              <a:t>15</a:t>
            </a:fld>
            <a:endParaRPr lang="en-CA"/>
          </a:p>
        </p:txBody>
      </p:sp>
    </p:spTree>
    <p:extLst>
      <p:ext uri="{BB962C8B-B14F-4D97-AF65-F5344CB8AC3E}">
        <p14:creationId xmlns:p14="http://schemas.microsoft.com/office/powerpoint/2010/main" val="39683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noProof="0" dirty="0"/>
          </a:p>
        </p:txBody>
      </p:sp>
      <p:sp>
        <p:nvSpPr>
          <p:cNvPr id="4" name="Espace réservé du numéro de diapositive 3"/>
          <p:cNvSpPr>
            <a:spLocks noGrp="1"/>
          </p:cNvSpPr>
          <p:nvPr>
            <p:ph type="sldNum" sz="quarter" idx="5"/>
          </p:nvPr>
        </p:nvSpPr>
        <p:spPr/>
        <p:txBody>
          <a:bodyPr/>
          <a:lstStyle/>
          <a:p>
            <a:fld id="{CC95DAD5-F96B-49D9-BA24-052476BDF5F5}" type="slidenum">
              <a:rPr lang="en-CA" smtClean="0"/>
              <a:t>16</a:t>
            </a:fld>
            <a:endParaRPr lang="en-CA"/>
          </a:p>
        </p:txBody>
      </p:sp>
    </p:spTree>
    <p:extLst>
      <p:ext uri="{BB962C8B-B14F-4D97-AF65-F5344CB8AC3E}">
        <p14:creationId xmlns:p14="http://schemas.microsoft.com/office/powerpoint/2010/main" val="59364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aseline="0" noProof="0" dirty="0"/>
              <a:t>Le secteur de la </a:t>
            </a:r>
            <a:r>
              <a:rPr lang="fr-CA" sz="1200" b="1" baseline="0" noProof="0" dirty="0"/>
              <a:t>santé</a:t>
            </a:r>
            <a:r>
              <a:rPr lang="fr-CA" sz="1200" b="0" baseline="0" noProof="0" dirty="0"/>
              <a:t> comprend </a:t>
            </a:r>
            <a:r>
              <a:rPr lang="fr-CA" sz="1200" baseline="0" noProof="0" dirty="0"/>
              <a:t>:</a:t>
            </a:r>
          </a:p>
          <a:p>
            <a:pPr marL="171450" indent="-171450">
              <a:buFont typeface="Arial" panose="020B0604020202020204" pitchFamily="34" charset="0"/>
              <a:buChar char="•"/>
            </a:pPr>
            <a:r>
              <a:rPr lang="fr-CA" sz="1200" baseline="0" noProof="0" dirty="0"/>
              <a:t>les mesures d’urgence;</a:t>
            </a:r>
          </a:p>
          <a:p>
            <a:pPr marL="171450" indent="-171450">
              <a:buFont typeface="Arial" panose="020B0604020202020204" pitchFamily="34" charset="0"/>
              <a:buChar char="•"/>
            </a:pPr>
            <a:r>
              <a:rPr lang="fr-CA" sz="1200" baseline="0" noProof="0" dirty="0"/>
              <a:t>l’infrastructure sanitaire;</a:t>
            </a:r>
          </a:p>
          <a:p>
            <a:pPr marL="171450" indent="-171450">
              <a:buFont typeface="Arial" panose="020B0604020202020204" pitchFamily="34" charset="0"/>
              <a:buChar char="•"/>
            </a:pPr>
            <a:r>
              <a:rPr lang="fr-CA" sz="1200" baseline="0" noProof="0" dirty="0"/>
              <a:t>la santé publique;</a:t>
            </a:r>
          </a:p>
          <a:p>
            <a:pPr marL="171450" indent="-171450">
              <a:buFont typeface="Arial" panose="020B0604020202020204" pitchFamily="34" charset="0"/>
              <a:buChar char="•"/>
            </a:pPr>
            <a:r>
              <a:rPr lang="fr-CA" sz="1200" baseline="0" noProof="0" dirty="0"/>
              <a:t>les données par région sanitaire;</a:t>
            </a:r>
          </a:p>
          <a:p>
            <a:pPr marL="171450" indent="-171450">
              <a:buFont typeface="Arial" panose="020B0604020202020204" pitchFamily="34" charset="0"/>
              <a:buChar char="•"/>
            </a:pPr>
            <a:r>
              <a:rPr lang="fr-CA" sz="1200" baseline="0" noProof="0" dirty="0"/>
              <a:t>les modules sectoriels de la santé.</a:t>
            </a:r>
          </a:p>
          <a:p>
            <a:pPr marL="0" indent="0">
              <a:buFont typeface="Arial" panose="020B0604020202020204" pitchFamily="34" charset="0"/>
              <a:buNone/>
            </a:pPr>
            <a:endParaRPr lang="fr-CA" sz="1200" baseline="0" noProof="0" dirty="0"/>
          </a:p>
          <a:p>
            <a:pPr marL="0" indent="0">
              <a:buFont typeface="Arial" panose="020B0604020202020204" pitchFamily="34" charset="0"/>
              <a:buNone/>
            </a:pPr>
            <a:r>
              <a:rPr lang="fr-CA" sz="1200" baseline="0" noProof="0" dirty="0"/>
              <a:t>Le secteur de l</a:t>
            </a:r>
            <a:r>
              <a:rPr lang="fr-CA" sz="1200" b="1" baseline="0" noProof="0" dirty="0"/>
              <a:t>’agriculture</a:t>
            </a:r>
            <a:r>
              <a:rPr lang="fr-CA" sz="1200" b="0" baseline="0" noProof="0" dirty="0"/>
              <a:t> comprend </a:t>
            </a:r>
            <a:r>
              <a:rPr lang="fr-CA" sz="1200" b="1" baseline="0" noProof="0" dirty="0"/>
              <a:t>:</a:t>
            </a:r>
          </a:p>
          <a:p>
            <a:pPr marL="171450" indent="-171450" algn="l" defTabSz="914400" rtl="0" eaLnBrk="1" latinLnBrk="0" hangingPunct="1">
              <a:buFont typeface="Arial" panose="020B0604020202020204" pitchFamily="34" charset="0"/>
              <a:buChar char="•"/>
            </a:pPr>
            <a:r>
              <a:rPr lang="fr-CA" sz="1200" kern="1200" baseline="0" noProof="0" dirty="0">
                <a:solidFill>
                  <a:schemeClr val="tx1"/>
                </a:solidFill>
                <a:latin typeface="+mn-lt"/>
                <a:ea typeface="+mn-ea"/>
                <a:cs typeface="+mn-cs"/>
              </a:rPr>
              <a:t>la sécheresse et l’agriculture;</a:t>
            </a:r>
          </a:p>
          <a:p>
            <a:pPr marL="171450" indent="-171450" algn="l" defTabSz="914400" rtl="0" eaLnBrk="1" latinLnBrk="0" hangingPunct="1">
              <a:buFont typeface="Arial" panose="020B0604020202020204" pitchFamily="34" charset="0"/>
              <a:buChar char="•"/>
            </a:pPr>
            <a:r>
              <a:rPr lang="fr-CA" sz="1200" kern="1200" baseline="0" noProof="0" dirty="0">
                <a:solidFill>
                  <a:schemeClr val="tx1"/>
                </a:solidFill>
                <a:latin typeface="+mn-lt"/>
                <a:ea typeface="+mn-ea"/>
                <a:cs typeface="+mn-cs"/>
              </a:rPr>
              <a:t>les ravageurs des cultures et les changements climatiques;</a:t>
            </a:r>
          </a:p>
          <a:p>
            <a:pPr marL="171450" indent="-171450" algn="l" defTabSz="914400" rtl="0" eaLnBrk="1" latinLnBrk="0" hangingPunct="1">
              <a:buFont typeface="Arial" panose="020B0604020202020204" pitchFamily="34" charset="0"/>
              <a:buChar char="•"/>
            </a:pPr>
            <a:r>
              <a:rPr lang="fr-CA" sz="1200" kern="1200" baseline="0" noProof="0" dirty="0">
                <a:solidFill>
                  <a:schemeClr val="tx1"/>
                </a:solidFill>
                <a:latin typeface="+mn-lt"/>
                <a:ea typeface="+mn-ea"/>
                <a:cs typeface="+mn-cs"/>
              </a:rPr>
              <a:t>la gestion du risque dans l’industrie vitivinicole.</a:t>
            </a:r>
          </a:p>
          <a:p>
            <a:pPr marL="171450" indent="-171450" algn="l" defTabSz="914400" rtl="0" eaLnBrk="1" latinLnBrk="0" hangingPunct="1">
              <a:buFont typeface="Arial" panose="020B0604020202020204" pitchFamily="34" charset="0"/>
              <a:buChar char="•"/>
            </a:pPr>
            <a:endParaRPr lang="fr-CA" sz="1200" baseline="0" noProof="0" dirty="0"/>
          </a:p>
          <a:p>
            <a:pPr marL="0" indent="0">
              <a:buFont typeface="Arial" panose="020B0604020202020204" pitchFamily="34" charset="0"/>
              <a:buNone/>
            </a:pPr>
            <a:r>
              <a:rPr lang="fr-CA" sz="1200" baseline="0" noProof="0" dirty="0"/>
              <a:t>D’autres secteurs seront ajoutés lors de futures mises à jour de Donneesclimatiques.ca (immeubles et transports).</a:t>
            </a:r>
          </a:p>
          <a:p>
            <a:endParaRPr lang="en-CA" dirty="0"/>
          </a:p>
        </p:txBody>
      </p:sp>
      <p:sp>
        <p:nvSpPr>
          <p:cNvPr id="4" name="Slide Number Placeholder 3"/>
          <p:cNvSpPr>
            <a:spLocks noGrp="1"/>
          </p:cNvSpPr>
          <p:nvPr>
            <p:ph type="sldNum" sz="quarter" idx="10"/>
          </p:nvPr>
        </p:nvSpPr>
        <p:spPr/>
        <p:txBody>
          <a:bodyPr/>
          <a:lstStyle/>
          <a:p>
            <a:fld id="{CC95DAD5-F96B-49D9-BA24-052476BDF5F5}" type="slidenum">
              <a:rPr lang="en-CA" smtClean="0"/>
              <a:t>17</a:t>
            </a:fld>
            <a:endParaRPr lang="en-CA"/>
          </a:p>
        </p:txBody>
      </p:sp>
    </p:spTree>
    <p:extLst>
      <p:ext uri="{BB962C8B-B14F-4D97-AF65-F5344CB8AC3E}">
        <p14:creationId xmlns:p14="http://schemas.microsoft.com/office/powerpoint/2010/main" val="526649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0" kern="1200" baseline="0" noProof="0" dirty="0">
                <a:solidFill>
                  <a:schemeClr val="tx1"/>
                </a:solidFill>
                <a:effectLst/>
                <a:latin typeface="+mn-lt"/>
                <a:ea typeface="+mn-ea"/>
                <a:cs typeface="+mn-cs"/>
              </a:rPr>
              <a:t>Zone d’apprentissage : </a:t>
            </a:r>
            <a:r>
              <a:rPr lang="fr-CA" sz="1200" b="0" i="0" kern="1200" baseline="0" noProof="0" dirty="0">
                <a:solidFill>
                  <a:schemeClr val="tx1"/>
                </a:solidFill>
                <a:effectLst/>
                <a:latin typeface="+mn-lt"/>
                <a:ea typeface="+mn-ea"/>
                <a:cs typeface="+mn-cs"/>
              </a:rPr>
              <a:t>une section pour en apprendre davantage sur la science derrière les données climatiques, </a:t>
            </a:r>
            <a:r>
              <a:rPr lang="fr-CA" sz="1200" b="0" i="0" strike="noStrike" kern="1200" baseline="0" noProof="0" dirty="0">
                <a:solidFill>
                  <a:schemeClr val="tx1"/>
                </a:solidFill>
                <a:effectLst/>
                <a:latin typeface="+mn-lt"/>
                <a:ea typeface="+mn-ea"/>
                <a:cs typeface="+mn-cs"/>
              </a:rPr>
              <a:t>sélectionner des </a:t>
            </a:r>
            <a:r>
              <a:rPr lang="fr-CA" sz="1200" b="0" i="0" kern="1200" baseline="0" noProof="0" dirty="0">
                <a:solidFill>
                  <a:schemeClr val="tx1"/>
                </a:solidFill>
                <a:effectLst/>
                <a:latin typeface="+mn-lt"/>
                <a:ea typeface="+mn-ea"/>
                <a:cs typeface="+mn-cs"/>
              </a:rPr>
              <a:t>données climatiques canadiennes et y accéder, et télécharger </a:t>
            </a:r>
            <a:r>
              <a:rPr lang="fr-CA" sz="1200" b="0" i="0" strike="noStrike" kern="1200" baseline="0" noProof="0" dirty="0">
                <a:solidFill>
                  <a:schemeClr val="tx1"/>
                </a:solidFill>
                <a:effectLst/>
                <a:latin typeface="+mn-lt"/>
                <a:ea typeface="+mn-ea"/>
                <a:cs typeface="+mn-cs"/>
              </a:rPr>
              <a:t>du matériel préparé pour vos séances d’apprentissage personnelles.</a:t>
            </a:r>
            <a:endParaRPr lang="fr-CA" strike="noStrike" noProof="0" dirty="0"/>
          </a:p>
        </p:txBody>
      </p:sp>
      <p:sp>
        <p:nvSpPr>
          <p:cNvPr id="4" name="Slide Number Placeholder 3"/>
          <p:cNvSpPr>
            <a:spLocks noGrp="1"/>
          </p:cNvSpPr>
          <p:nvPr>
            <p:ph type="sldNum" sz="quarter" idx="10"/>
          </p:nvPr>
        </p:nvSpPr>
        <p:spPr/>
        <p:txBody>
          <a:bodyPr/>
          <a:lstStyle/>
          <a:p>
            <a:fld id="{CC95DAD5-F96B-49D9-BA24-052476BDF5F5}" type="slidenum">
              <a:rPr lang="en-CA" smtClean="0"/>
              <a:t>18</a:t>
            </a:fld>
            <a:endParaRPr lang="en-CA"/>
          </a:p>
        </p:txBody>
      </p:sp>
    </p:spTree>
    <p:extLst>
      <p:ext uri="{BB962C8B-B14F-4D97-AF65-F5344CB8AC3E}">
        <p14:creationId xmlns:p14="http://schemas.microsoft.com/office/powerpoint/2010/main" val="2786389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C95DAD5-F96B-49D9-BA24-052476BDF5F5}" type="slidenum">
              <a:rPr lang="en-CA" smtClean="0"/>
              <a:t>19</a:t>
            </a:fld>
            <a:endParaRPr lang="en-CA"/>
          </a:p>
        </p:txBody>
      </p:sp>
    </p:spTree>
    <p:extLst>
      <p:ext uri="{BB962C8B-B14F-4D97-AF65-F5344CB8AC3E}">
        <p14:creationId xmlns:p14="http://schemas.microsoft.com/office/powerpoint/2010/main" val="357533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fr-CA" sz="1200" kern="1200" noProof="0" dirty="0">
                <a:solidFill>
                  <a:schemeClr val="tx1"/>
                </a:solidFill>
                <a:effectLst/>
                <a:latin typeface="+mn-lt"/>
                <a:ea typeface="+mn-ea"/>
                <a:cs typeface="+mn-cs"/>
              </a:rPr>
              <a:t>[Le climat canadien se modifie, ce qui entraîne </a:t>
            </a:r>
            <a:r>
              <a:rPr lang="fr-CA" sz="1200" b="1" kern="1200" noProof="0" dirty="0">
                <a:solidFill>
                  <a:schemeClr val="tx1"/>
                </a:solidFill>
                <a:effectLst/>
                <a:latin typeface="+mn-lt"/>
                <a:ea typeface="+mn-ea"/>
                <a:cs typeface="+mn-cs"/>
              </a:rPr>
              <a:t>des effets</a:t>
            </a:r>
            <a:r>
              <a:rPr lang="fr-CA" sz="1200" kern="1200" noProof="0" dirty="0">
                <a:solidFill>
                  <a:schemeClr val="tx1"/>
                </a:solidFill>
                <a:effectLst/>
                <a:latin typeface="+mn-lt"/>
                <a:ea typeface="+mn-ea"/>
                <a:cs typeface="+mn-cs"/>
              </a:rPr>
              <a:t> comme la hausse des températures, la modification des régimes de précipitations, le dégel du pergélisol, l’élévation du niveau de la mer ainsi que des changements aux phénomènes météorologiques extrêmes tels que les vagues de chaleur, les sécheresses et les inondations.</a:t>
            </a:r>
          </a:p>
          <a:p>
            <a:endParaRPr lang="fr-CA" sz="1200" kern="1200" noProof="0" dirty="0">
              <a:solidFill>
                <a:schemeClr val="tx1"/>
              </a:solidFill>
              <a:effectLst/>
              <a:latin typeface="+mn-lt"/>
              <a:ea typeface="+mn-ea"/>
              <a:cs typeface="+mn-cs"/>
            </a:endParaRPr>
          </a:p>
          <a:p>
            <a:r>
              <a:rPr lang="fr-CA" sz="1200" kern="1200" noProof="0" dirty="0">
                <a:solidFill>
                  <a:schemeClr val="tx1"/>
                </a:solidFill>
                <a:effectLst/>
                <a:latin typeface="+mn-lt"/>
                <a:ea typeface="+mn-ea"/>
                <a:cs typeface="+mn-cs"/>
              </a:rPr>
              <a:t>Ces changements peuvent constituer des </a:t>
            </a:r>
            <a:r>
              <a:rPr lang="fr-CA" sz="1200" b="1" kern="1200" noProof="0" dirty="0">
                <a:solidFill>
                  <a:schemeClr val="tx1"/>
                </a:solidFill>
                <a:effectLst/>
                <a:latin typeface="+mn-lt"/>
                <a:ea typeface="+mn-ea"/>
                <a:cs typeface="+mn-cs"/>
              </a:rPr>
              <a:t>risques</a:t>
            </a:r>
            <a:r>
              <a:rPr lang="fr-CA" sz="1200" kern="1200" noProof="0" dirty="0">
                <a:solidFill>
                  <a:schemeClr val="tx1"/>
                </a:solidFill>
                <a:effectLst/>
                <a:latin typeface="+mn-lt"/>
                <a:ea typeface="+mn-ea"/>
                <a:cs typeface="+mn-cs"/>
              </a:rPr>
              <a:t> considérables pour nos collectivités, notre économie, les infrastructures essentielles, la sécurité alimentaire et la santé.</a:t>
            </a:r>
          </a:p>
          <a:p>
            <a:endParaRPr lang="fr-CA" sz="1200" kern="1200" noProof="0" dirty="0">
              <a:solidFill>
                <a:schemeClr val="tx1"/>
              </a:solidFill>
              <a:effectLst/>
              <a:latin typeface="+mn-lt"/>
              <a:ea typeface="+mn-ea"/>
              <a:cs typeface="+mn-cs"/>
            </a:endParaRPr>
          </a:p>
          <a:p>
            <a:r>
              <a:rPr lang="fr-CA" sz="1200" kern="1200" noProof="0" dirty="0">
                <a:solidFill>
                  <a:schemeClr val="tx1"/>
                </a:solidFill>
                <a:effectLst/>
                <a:latin typeface="+mn-lt"/>
                <a:ea typeface="+mn-ea"/>
                <a:cs typeface="+mn-cs"/>
              </a:rPr>
              <a:t>De nombreux Canadiens sont </a:t>
            </a:r>
            <a:r>
              <a:rPr lang="fr-CA" sz="1200" b="1" kern="1200" noProof="0" dirty="0">
                <a:solidFill>
                  <a:schemeClr val="tx1"/>
                </a:solidFill>
                <a:effectLst/>
                <a:latin typeface="+mn-lt"/>
                <a:ea typeface="+mn-ea"/>
                <a:cs typeface="+mn-cs"/>
              </a:rPr>
              <a:t>vulnérables</a:t>
            </a:r>
            <a:r>
              <a:rPr lang="fr-CA" sz="1200" kern="1200" baseline="0" noProof="0" dirty="0">
                <a:solidFill>
                  <a:schemeClr val="tx1"/>
                </a:solidFill>
                <a:effectLst/>
                <a:latin typeface="+mn-lt"/>
                <a:ea typeface="+mn-ea"/>
                <a:cs typeface="+mn-cs"/>
              </a:rPr>
              <a:t> à ces risques.</a:t>
            </a:r>
            <a:endParaRPr lang="fr-CA" sz="1200" kern="1200" noProof="0" dirty="0">
              <a:solidFill>
                <a:schemeClr val="tx1"/>
              </a:solidFill>
              <a:effectLst/>
              <a:latin typeface="+mn-lt"/>
              <a:ea typeface="+mn-ea"/>
              <a:cs typeface="+mn-cs"/>
            </a:endParaRPr>
          </a:p>
          <a:p>
            <a:endParaRPr lang="fr-CA" sz="1200" kern="1200" noProof="0" dirty="0">
              <a:solidFill>
                <a:schemeClr val="tx1"/>
              </a:solidFill>
              <a:effectLst/>
              <a:latin typeface="+mn-lt"/>
              <a:ea typeface="+mn-ea"/>
              <a:cs typeface="+mn-cs"/>
            </a:endParaRPr>
          </a:p>
          <a:p>
            <a:r>
              <a:rPr lang="fr-CA" sz="1200" kern="1200" noProof="0" dirty="0">
                <a:solidFill>
                  <a:schemeClr val="tx1"/>
                </a:solidFill>
                <a:effectLst/>
                <a:latin typeface="+mn-lt"/>
                <a:ea typeface="+mn-ea"/>
                <a:cs typeface="+mn-cs"/>
              </a:rPr>
              <a:t>Alors que ces risques continuent d’augmenter, de plus en plus de Canadiens reconnaissent la nécessité</a:t>
            </a:r>
            <a:r>
              <a:rPr lang="fr-CA" sz="1200" kern="1200" baseline="0" noProof="0" dirty="0">
                <a:solidFill>
                  <a:schemeClr val="tx1"/>
                </a:solidFill>
                <a:effectLst/>
                <a:latin typeface="+mn-lt"/>
                <a:ea typeface="+mn-ea"/>
                <a:cs typeface="+mn-cs"/>
              </a:rPr>
              <a:t> </a:t>
            </a:r>
            <a:r>
              <a:rPr lang="fr-CA" sz="1200" kern="1200" noProof="0" dirty="0">
                <a:solidFill>
                  <a:schemeClr val="tx1"/>
                </a:solidFill>
                <a:effectLst/>
                <a:latin typeface="+mn-lt"/>
                <a:ea typeface="+mn-ea"/>
                <a:cs typeface="+mn-cs"/>
              </a:rPr>
              <a:t>de </a:t>
            </a:r>
            <a:r>
              <a:rPr lang="fr-CA" sz="1200" b="1" kern="1200" noProof="0" dirty="0">
                <a:solidFill>
                  <a:schemeClr val="tx1"/>
                </a:solidFill>
                <a:effectLst/>
                <a:latin typeface="+mn-lt"/>
                <a:ea typeface="+mn-ea"/>
                <a:cs typeface="+mn-cs"/>
              </a:rPr>
              <a:t>comprendre</a:t>
            </a:r>
            <a:r>
              <a:rPr lang="fr-CA" sz="1200" kern="1200" noProof="0" dirty="0">
                <a:solidFill>
                  <a:schemeClr val="tx1"/>
                </a:solidFill>
                <a:effectLst/>
                <a:latin typeface="+mn-lt"/>
                <a:ea typeface="+mn-ea"/>
                <a:cs typeface="+mn-cs"/>
              </a:rPr>
              <a:t> les changements climatiques et de </a:t>
            </a:r>
            <a:r>
              <a:rPr lang="fr-CA" sz="1200" b="1" kern="1200" noProof="0" dirty="0">
                <a:solidFill>
                  <a:schemeClr val="tx1"/>
                </a:solidFill>
                <a:effectLst/>
                <a:latin typeface="+mn-lt"/>
                <a:ea typeface="+mn-ea"/>
                <a:cs typeface="+mn-cs"/>
              </a:rPr>
              <a:t>s’y adapter</a:t>
            </a:r>
            <a:r>
              <a:rPr lang="fr-CA" sz="1200" kern="1200" noProof="0" dirty="0">
                <a:solidFill>
                  <a:schemeClr val="tx1"/>
                </a:solidFill>
                <a:effectLst/>
                <a:latin typeface="+mn-lt"/>
                <a:ea typeface="+mn-ea"/>
                <a:cs typeface="+mn-cs"/>
              </a:rPr>
              <a:t>. Cependant,</a:t>
            </a:r>
            <a:r>
              <a:rPr lang="fr-CA" sz="1200" kern="1200" baseline="0" noProof="0" dirty="0">
                <a:solidFill>
                  <a:schemeClr val="tx1"/>
                </a:solidFill>
                <a:effectLst/>
                <a:latin typeface="+mn-lt"/>
                <a:ea typeface="+mn-ea"/>
                <a:cs typeface="+mn-cs"/>
              </a:rPr>
              <a:t> on a déterminé que l’</a:t>
            </a:r>
            <a:r>
              <a:rPr lang="fr-CA" sz="1200" kern="1200" noProof="0" dirty="0">
                <a:solidFill>
                  <a:schemeClr val="tx1"/>
                </a:solidFill>
                <a:effectLst/>
                <a:latin typeface="+mn-lt"/>
                <a:ea typeface="+mn-ea"/>
                <a:cs typeface="+mn-cs"/>
              </a:rPr>
              <a:t>un des principaux obstacles à l’adaptation réside</a:t>
            </a:r>
            <a:r>
              <a:rPr lang="fr-CA" sz="1200" kern="1200" baseline="0" noProof="0" dirty="0">
                <a:solidFill>
                  <a:schemeClr val="tx1"/>
                </a:solidFill>
                <a:effectLst/>
                <a:latin typeface="+mn-lt"/>
                <a:ea typeface="+mn-ea"/>
                <a:cs typeface="+mn-cs"/>
              </a:rPr>
              <a:t> dans </a:t>
            </a:r>
            <a:r>
              <a:rPr lang="fr-CA" sz="1200" kern="1200" noProof="0" dirty="0">
                <a:solidFill>
                  <a:schemeClr val="tx1"/>
                </a:solidFill>
                <a:effectLst/>
                <a:latin typeface="+mn-lt"/>
                <a:ea typeface="+mn-ea"/>
                <a:cs typeface="+mn-cs"/>
              </a:rPr>
              <a:t>la difficulté d’accès à des données et à des</a:t>
            </a:r>
            <a:r>
              <a:rPr lang="fr-CA" sz="1200" kern="1200" baseline="0" noProof="0" dirty="0">
                <a:solidFill>
                  <a:schemeClr val="tx1"/>
                </a:solidFill>
                <a:effectLst/>
                <a:latin typeface="+mn-lt"/>
                <a:ea typeface="+mn-ea"/>
                <a:cs typeface="+mn-cs"/>
              </a:rPr>
              <a:t> </a:t>
            </a:r>
            <a:r>
              <a:rPr lang="fr-CA" sz="1200" kern="1200" noProof="0" dirty="0">
                <a:solidFill>
                  <a:schemeClr val="tx1"/>
                </a:solidFill>
                <a:effectLst/>
                <a:latin typeface="+mn-lt"/>
                <a:ea typeface="+mn-ea"/>
                <a:cs typeface="+mn-cs"/>
              </a:rPr>
              <a:t>renseignements climatiques fiables et pertinents.]</a:t>
            </a:r>
            <a:endParaRPr lang="fr-CA" noProof="0" dirty="0"/>
          </a:p>
        </p:txBody>
      </p:sp>
      <p:sp>
        <p:nvSpPr>
          <p:cNvPr id="4" name="Slide Number Placeholder 3"/>
          <p:cNvSpPr>
            <a:spLocks noGrp="1"/>
          </p:cNvSpPr>
          <p:nvPr>
            <p:ph type="sldNum" sz="quarter" idx="10"/>
          </p:nvPr>
        </p:nvSpPr>
        <p:spPr/>
        <p:txBody>
          <a:bodyPr/>
          <a:lstStyle/>
          <a:p>
            <a:fld id="{ABFFBC8B-9EC4-4882-879C-2CC0ACF49F40}" type="slidenum">
              <a:rPr lang="en-CA" smtClean="0"/>
              <a:t>2</a:t>
            </a:fld>
            <a:endParaRPr lang="en-CA"/>
          </a:p>
        </p:txBody>
      </p:sp>
    </p:spTree>
    <p:extLst>
      <p:ext uri="{BB962C8B-B14F-4D97-AF65-F5344CB8AC3E}">
        <p14:creationId xmlns:p14="http://schemas.microsoft.com/office/powerpoint/2010/main" val="1328416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fr-CA" noProof="0" dirty="0"/>
              <a:t>La plateforme :</a:t>
            </a:r>
          </a:p>
          <a:p>
            <a:pPr marL="457200" lvl="1" indent="0">
              <a:buFontTx/>
              <a:buNone/>
            </a:pPr>
            <a:endParaRPr lang="fr-CA" noProof="0" dirty="0"/>
          </a:p>
          <a:p>
            <a:pPr marL="171450" lvl="0" indent="-171450" algn="l">
              <a:buFont typeface="Arial" panose="020B0604020202020204" pitchFamily="34" charset="0"/>
              <a:buChar char="•"/>
            </a:pPr>
            <a:r>
              <a:rPr lang="fr-CA" noProof="0" dirty="0"/>
              <a:t>    vise à améliorer la qualité et la reproductibilité d’études climatiques en centralisant la collecte</a:t>
            </a:r>
            <a:r>
              <a:rPr lang="fr-CA" baseline="0" noProof="0" dirty="0"/>
              <a:t> et la gestion des données;</a:t>
            </a:r>
          </a:p>
          <a:p>
            <a:pPr marL="342900" indent="-342900">
              <a:buFont typeface="Arial" panose="020B0604020202020204" pitchFamily="34" charset="0"/>
              <a:buChar char="•"/>
            </a:pPr>
            <a:r>
              <a:rPr lang="fr-CA" noProof="0" dirty="0"/>
              <a:t>contribue</a:t>
            </a:r>
            <a:r>
              <a:rPr lang="fr-CA" baseline="0" noProof="0" dirty="0"/>
              <a:t> à accroître </a:t>
            </a:r>
            <a:r>
              <a:rPr lang="fr-CA" noProof="0" dirty="0"/>
              <a:t>la qualité et</a:t>
            </a:r>
            <a:r>
              <a:rPr lang="fr-CA" baseline="0" noProof="0" dirty="0"/>
              <a:t> </a:t>
            </a:r>
            <a:r>
              <a:rPr lang="fr-CA" noProof="0" dirty="0"/>
              <a:t>la diversité des résultats normalisés des modèles climatiques par l’entremise</a:t>
            </a:r>
            <a:r>
              <a:rPr lang="fr-CA" baseline="0" noProof="0" dirty="0"/>
              <a:t> d’une collaboration ouverte. On encourage les chercheurs qui mettent au point des techniques précises à ajouter leurs méthodes à une bibliothèque partagée</a:t>
            </a:r>
            <a:r>
              <a:rPr lang="fr-CA" strike="noStrike" baseline="0" noProof="0" dirty="0"/>
              <a:t> </a:t>
            </a:r>
            <a:r>
              <a:rPr lang="fr-CA" baseline="0" noProof="0" dirty="0"/>
              <a:t>afin de les rendre accessibles à tous les utilisateurs;</a:t>
            </a:r>
          </a:p>
          <a:p>
            <a:pPr marL="342900" indent="-342900">
              <a:buFont typeface="Arial" panose="020B0604020202020204" pitchFamily="34" charset="0"/>
              <a:buChar char="•"/>
            </a:pPr>
            <a:r>
              <a:rPr lang="fr-CA" noProof="0" dirty="0"/>
              <a:t>normalise de nombreux formats différents de données climatiques, permettant ainsi aux organisations du monde entier de mettre en commun leurs données et leurs outils;</a:t>
            </a:r>
            <a:r>
              <a:rPr lang="fr-CA" baseline="0" noProof="0" dirty="0"/>
              <a:t> la plateforme</a:t>
            </a:r>
            <a:r>
              <a:rPr lang="fr-CA" noProof="0" dirty="0"/>
              <a:t> devient</a:t>
            </a:r>
            <a:r>
              <a:rPr lang="fr-CA" baseline="0" noProof="0" dirty="0"/>
              <a:t> un dépôt de données climatiques, ce qui évite à chaque institution individuelle les efforts et le stockage nécessaires pour acquérir et tenir à jour d’énormes ensembles de données. </a:t>
            </a:r>
            <a:endParaRPr lang="fr-CA" noProof="0" dirty="0"/>
          </a:p>
        </p:txBody>
      </p:sp>
      <p:sp>
        <p:nvSpPr>
          <p:cNvPr id="4" name="Slide Number Placeholder 3"/>
          <p:cNvSpPr>
            <a:spLocks noGrp="1"/>
          </p:cNvSpPr>
          <p:nvPr>
            <p:ph type="sldNum" sz="quarter" idx="10"/>
          </p:nvPr>
        </p:nvSpPr>
        <p:spPr/>
        <p:txBody>
          <a:bodyPr/>
          <a:lstStyle/>
          <a:p>
            <a:fld id="{CC95DAD5-F96B-49D9-BA24-052476BDF5F5}" type="slidenum">
              <a:rPr lang="en-CA" smtClean="0"/>
              <a:t>20</a:t>
            </a:fld>
            <a:endParaRPr lang="en-CA"/>
          </a:p>
        </p:txBody>
      </p:sp>
    </p:spTree>
    <p:extLst>
      <p:ext uri="{BB962C8B-B14F-4D97-AF65-F5344CB8AC3E}">
        <p14:creationId xmlns:p14="http://schemas.microsoft.com/office/powerpoint/2010/main" val="3326604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95DAD5-F96B-49D9-BA24-052476BDF5F5}" type="slidenum">
              <a:rPr lang="en-CA" smtClean="0"/>
              <a:t>22</a:t>
            </a:fld>
            <a:endParaRPr lang="en-CA"/>
          </a:p>
        </p:txBody>
      </p:sp>
    </p:spTree>
    <p:extLst>
      <p:ext uri="{BB962C8B-B14F-4D97-AF65-F5344CB8AC3E}">
        <p14:creationId xmlns:p14="http://schemas.microsoft.com/office/powerpoint/2010/main" val="107955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fr-CA" sz="1200" b="1" kern="1200" noProof="0" dirty="0">
                <a:solidFill>
                  <a:schemeClr val="tx1"/>
                </a:solidFill>
                <a:effectLst/>
                <a:latin typeface="+mn-lt"/>
                <a:ea typeface="+mn-ea"/>
                <a:cs typeface="+mn-cs"/>
              </a:rPr>
              <a:t>CONTEXTE</a:t>
            </a:r>
          </a:p>
          <a:p>
            <a:r>
              <a:rPr lang="fr-CA" sz="1200" kern="1200" noProof="0" dirty="0">
                <a:solidFill>
                  <a:schemeClr val="tx1"/>
                </a:solidFill>
                <a:effectLst/>
                <a:latin typeface="+mn-lt"/>
                <a:ea typeface="+mn-ea"/>
                <a:cs typeface="+mn-cs"/>
              </a:rPr>
              <a:t>Ressources naturelles Canada (</a:t>
            </a:r>
            <a:r>
              <a:rPr lang="fr-CA" sz="1200" kern="1200" noProof="0" dirty="0" err="1">
                <a:solidFill>
                  <a:schemeClr val="tx1"/>
                </a:solidFill>
                <a:effectLst/>
                <a:latin typeface="+mn-lt"/>
                <a:ea typeface="+mn-ea"/>
                <a:cs typeface="+mn-cs"/>
              </a:rPr>
              <a:t>RNCan</a:t>
            </a:r>
            <a:r>
              <a:rPr lang="fr-CA" sz="1200" kern="1200" noProof="0" dirty="0">
                <a:solidFill>
                  <a:schemeClr val="tx1"/>
                </a:solidFill>
                <a:effectLst/>
                <a:latin typeface="+mn-lt"/>
                <a:ea typeface="+mn-ea"/>
                <a:cs typeface="+mn-cs"/>
              </a:rPr>
              <a:t>) et Environnement et Changement climatique Canada (ECCC) ont convenu d’élaborer une seule carte nationale répertoriant des études de cas sur l’adaptation aux changements climatiques. Cette collaboration fait progresser les intérêts du gouvernement du Canada dans l’appui aux actions en matière d’adaptation au pays.</a:t>
            </a:r>
          </a:p>
          <a:p>
            <a:r>
              <a:rPr lang="fr-CA" sz="1200" kern="1200" noProof="0" dirty="0">
                <a:solidFill>
                  <a:schemeClr val="tx1"/>
                </a:solidFill>
                <a:effectLst/>
                <a:latin typeface="+mn-lt"/>
                <a:ea typeface="+mn-ea"/>
                <a:cs typeface="+mn-cs"/>
              </a:rPr>
              <a:t> </a:t>
            </a:r>
          </a:p>
          <a:p>
            <a:r>
              <a:rPr lang="fr-CA" sz="1200" kern="1200" noProof="0" dirty="0">
                <a:solidFill>
                  <a:schemeClr val="tx1"/>
                </a:solidFill>
                <a:effectLst/>
                <a:latin typeface="+mn-lt"/>
                <a:ea typeface="+mn-ea"/>
                <a:cs typeface="+mn-cs"/>
              </a:rPr>
              <a:t>La Carte combine deux initiatives existantes :</a:t>
            </a:r>
          </a:p>
          <a:p>
            <a:r>
              <a:rPr lang="fr-CA" sz="1200" kern="1200" noProof="0" dirty="0">
                <a:solidFill>
                  <a:schemeClr val="tx1"/>
                </a:solidFill>
                <a:effectLst/>
                <a:latin typeface="+mn-lt"/>
                <a:ea typeface="+mn-ea"/>
                <a:cs typeface="+mn-cs"/>
              </a:rPr>
              <a:t> </a:t>
            </a:r>
          </a:p>
          <a:p>
            <a:pPr marL="228600" lvl="0" indent="-228600">
              <a:buFont typeface="+mj-lt"/>
              <a:buAutoNum type="arabicPeriod"/>
            </a:pPr>
            <a:r>
              <a:rPr lang="fr-CA" sz="1200" kern="1200" noProof="0" dirty="0">
                <a:solidFill>
                  <a:schemeClr val="tx1"/>
                </a:solidFill>
                <a:effectLst/>
                <a:latin typeface="+mn-lt"/>
                <a:ea typeface="+mn-ea"/>
                <a:cs typeface="+mn-cs"/>
              </a:rPr>
              <a:t>la carte interactive et consultable de </a:t>
            </a:r>
            <a:r>
              <a:rPr lang="fr-CA" sz="1200" kern="1200" noProof="0" dirty="0" err="1">
                <a:solidFill>
                  <a:schemeClr val="tx1"/>
                </a:solidFill>
                <a:effectLst/>
                <a:latin typeface="+mn-lt"/>
                <a:ea typeface="+mn-ea"/>
                <a:cs typeface="+mn-cs"/>
              </a:rPr>
              <a:t>RNCan</a:t>
            </a:r>
            <a:r>
              <a:rPr lang="fr-CA" sz="1200" kern="1200" noProof="0" dirty="0">
                <a:solidFill>
                  <a:schemeClr val="tx1"/>
                </a:solidFill>
                <a:effectLst/>
                <a:latin typeface="+mn-lt"/>
                <a:ea typeface="+mn-ea"/>
                <a:cs typeface="+mn-cs"/>
              </a:rPr>
              <a:t>, qui contient des </a:t>
            </a:r>
            <a:r>
              <a:rPr lang="fr-CA" sz="1200" i="1" kern="1200" noProof="0" dirty="0">
                <a:solidFill>
                  <a:schemeClr val="tx1"/>
                </a:solidFill>
                <a:effectLst/>
                <a:latin typeface="+mn-lt"/>
                <a:ea typeface="+mn-ea"/>
                <a:cs typeface="+mn-cs"/>
              </a:rPr>
              <a:t>histoires de cas </a:t>
            </a:r>
            <a:r>
              <a:rPr lang="fr-CA" sz="1200" i="0" kern="1200" noProof="0" dirty="0">
                <a:solidFill>
                  <a:schemeClr val="tx1"/>
                </a:solidFill>
                <a:effectLst/>
                <a:latin typeface="+mn-lt"/>
                <a:ea typeface="+mn-ea"/>
                <a:cs typeface="+mn-cs"/>
              </a:rPr>
              <a:t>(brèves études de cas non techniques) et est intégrée aux rapports dans le cadre du processus d’évaluation nationale intitulé </a:t>
            </a:r>
            <a:r>
              <a:rPr lang="fr-CA" sz="1200" i="1" kern="1200" noProof="0" dirty="0">
                <a:solidFill>
                  <a:schemeClr val="tx1"/>
                </a:solidFill>
                <a:effectLst/>
                <a:latin typeface="+mn-lt"/>
                <a:ea typeface="+mn-ea"/>
                <a:cs typeface="+mn-cs"/>
              </a:rPr>
              <a:t>Le Canada dans un climat en changement : faire progresser nos connaissances pour agir</a:t>
            </a:r>
            <a:r>
              <a:rPr lang="fr-CA" sz="1200" i="0" kern="1200" noProof="0" dirty="0">
                <a:solidFill>
                  <a:schemeClr val="tx1"/>
                </a:solidFill>
                <a:effectLst/>
                <a:latin typeface="+mn-lt"/>
                <a:ea typeface="+mn-ea"/>
                <a:cs typeface="+mn-cs"/>
              </a:rPr>
              <a:t>, lequel se penche sur la manière dont le climat change au Canada et les raisons de ces changements, les effets de ces changements sur nos collectivités, notre environnement et notre économie, et la façon dont nous nous adaptons.</a:t>
            </a:r>
            <a:r>
              <a:rPr lang="fr-CA" sz="1200" kern="1200" noProof="0" dirty="0">
                <a:solidFill>
                  <a:schemeClr val="tx1"/>
                </a:solidFill>
                <a:effectLst/>
                <a:latin typeface="+mn-lt"/>
                <a:ea typeface="+mn-ea"/>
                <a:cs typeface="+mn-cs"/>
              </a:rPr>
              <a:t> L’évaluation nationale est dirigée par la Division des impacts et de l’adaptation liés aux changements climatiques (DIACC) de </a:t>
            </a:r>
            <a:r>
              <a:rPr lang="fr-CA" sz="1200" kern="1200" noProof="0" dirty="0" err="1">
                <a:solidFill>
                  <a:schemeClr val="tx1"/>
                </a:solidFill>
                <a:effectLst/>
                <a:latin typeface="+mn-lt"/>
                <a:ea typeface="+mn-ea"/>
                <a:cs typeface="+mn-cs"/>
              </a:rPr>
              <a:t>RNCan</a:t>
            </a:r>
            <a:r>
              <a:rPr lang="fr-CA" sz="1200" kern="1200" noProof="0" dirty="0">
                <a:solidFill>
                  <a:schemeClr val="tx1"/>
                </a:solidFill>
                <a:effectLst/>
                <a:latin typeface="+mn-lt"/>
                <a:ea typeface="+mn-ea"/>
                <a:cs typeface="+mn-cs"/>
              </a:rPr>
              <a:t>. Les rapports de cette série sont publiés en ligne sur </a:t>
            </a:r>
            <a:r>
              <a:rPr lang="fr-CA" sz="1200" u="sng" kern="1200" noProof="0" dirty="0">
                <a:solidFill>
                  <a:schemeClr val="tx1"/>
                </a:solidFill>
                <a:effectLst/>
                <a:latin typeface="+mn-lt"/>
                <a:ea typeface="+mn-ea"/>
                <a:cs typeface="+mn-cs"/>
                <a:hlinkClick r:id="rId3"/>
              </a:rPr>
              <a:t>Changingclimate.ca/</a:t>
            </a:r>
            <a:r>
              <a:rPr lang="fr-CA" sz="1200" u="sng" kern="1200" noProof="0" dirty="0" err="1">
                <a:solidFill>
                  <a:schemeClr val="tx1"/>
                </a:solidFill>
                <a:effectLst/>
                <a:latin typeface="+mn-lt"/>
                <a:ea typeface="+mn-ea"/>
                <a:cs typeface="+mn-cs"/>
                <a:hlinkClick r:id="rId3"/>
              </a:rPr>
              <a:t>fr</a:t>
            </a:r>
            <a:r>
              <a:rPr lang="fr-CA" sz="1200" kern="1200" noProof="0" dirty="0">
                <a:solidFill>
                  <a:schemeClr val="tx1"/>
                </a:solidFill>
                <a:effectLst/>
                <a:latin typeface="+mn-lt"/>
                <a:ea typeface="+mn-ea"/>
                <a:cs typeface="+mn-cs"/>
              </a:rPr>
              <a:t>, aux côtés de la carte interactive;</a:t>
            </a:r>
          </a:p>
          <a:p>
            <a:pPr marL="228600" lvl="0" indent="-228600">
              <a:buFont typeface="+mj-lt"/>
              <a:buAutoNum type="arabicPeriod"/>
            </a:pPr>
            <a:r>
              <a:rPr lang="fr-CA" sz="1200" kern="1200" noProof="0" dirty="0">
                <a:solidFill>
                  <a:schemeClr val="tx1"/>
                </a:solidFill>
                <a:effectLst/>
                <a:latin typeface="+mn-lt"/>
                <a:ea typeface="+mn-ea"/>
                <a:cs typeface="+mn-cs"/>
              </a:rPr>
              <a:t>une carte interactive et consultable d’</a:t>
            </a:r>
            <a:r>
              <a:rPr lang="fr-CA" sz="1200" i="1" u="sng" kern="1200" noProof="0" dirty="0">
                <a:solidFill>
                  <a:schemeClr val="tx1"/>
                </a:solidFill>
                <a:effectLst/>
                <a:latin typeface="+mn-lt"/>
                <a:ea typeface="+mn-ea"/>
                <a:cs typeface="+mn-cs"/>
              </a:rPr>
              <a:t>exemples d’actions en adaptation</a:t>
            </a:r>
            <a:r>
              <a:rPr lang="fr-CA" sz="1200" i="1" u="none" kern="1200" noProof="0" dirty="0">
                <a:solidFill>
                  <a:schemeClr val="tx1"/>
                </a:solidFill>
                <a:effectLst/>
                <a:latin typeface="+mn-lt"/>
                <a:ea typeface="+mn-ea"/>
                <a:cs typeface="+mn-cs"/>
              </a:rPr>
              <a:t> </a:t>
            </a:r>
            <a:r>
              <a:rPr lang="fr-CA" sz="1200" kern="1200" noProof="0" dirty="0">
                <a:solidFill>
                  <a:schemeClr val="tx1"/>
                </a:solidFill>
                <a:effectLst/>
                <a:latin typeface="+mn-lt"/>
                <a:ea typeface="+mn-ea"/>
                <a:cs typeface="+mn-cs"/>
              </a:rPr>
              <a:t>provenant de diverses sources au Canada, compilés et résumés par le Centre canadien des services climatiques (CCSC) dans le cadre de son mandat consistant à fournir des renseignements climatiques aux Canadiens. Des utilisateurs des services climatiques ont encouragé à maintes reprises le CCSC à fournir des </a:t>
            </a:r>
            <a:r>
              <a:rPr lang="fr-CA" sz="1200" i="1" u="sng" kern="1200" noProof="0" dirty="0">
                <a:solidFill>
                  <a:schemeClr val="tx1"/>
                </a:solidFill>
                <a:effectLst/>
                <a:latin typeface="+mn-lt"/>
                <a:ea typeface="+mn-ea"/>
                <a:cs typeface="+mn-cs"/>
              </a:rPr>
              <a:t>exemples</a:t>
            </a:r>
            <a:r>
              <a:rPr lang="fr-CA" sz="1200" kern="1200" noProof="0" dirty="0">
                <a:solidFill>
                  <a:schemeClr val="tx1"/>
                </a:solidFill>
                <a:effectLst/>
                <a:latin typeface="+mn-lt"/>
                <a:ea typeface="+mn-ea"/>
                <a:cs typeface="+mn-cs"/>
              </a:rPr>
              <a:t> d’actions en adaptation aux changements climatiques réalisées par d’autres afin d’accroître les capacités et l’expertise en matière de planification et de prise de décision dans le domaine de l’adaptation.</a:t>
            </a:r>
          </a:p>
          <a:p>
            <a:r>
              <a:rPr lang="fr-CA" sz="1200" kern="1200" noProof="0" dirty="0">
                <a:solidFill>
                  <a:schemeClr val="tx1"/>
                </a:solidFill>
                <a:effectLst/>
                <a:latin typeface="+mn-lt"/>
                <a:ea typeface="+mn-ea"/>
                <a:cs typeface="+mn-cs"/>
              </a:rPr>
              <a:t> </a:t>
            </a:r>
          </a:p>
          <a:p>
            <a:r>
              <a:rPr lang="fr-CA" sz="1200" kern="1200" noProof="0" dirty="0">
                <a:solidFill>
                  <a:schemeClr val="tx1"/>
                </a:solidFill>
                <a:effectLst/>
                <a:latin typeface="+mn-lt"/>
                <a:ea typeface="+mn-ea"/>
                <a:cs typeface="+mn-cs"/>
              </a:rPr>
              <a:t>Les utilisateurs de la Carte sur le site Changingclimate.ca/</a:t>
            </a:r>
            <a:r>
              <a:rPr lang="fr-CA" sz="1200" kern="1200" noProof="0" dirty="0" err="1">
                <a:solidFill>
                  <a:schemeClr val="tx1"/>
                </a:solidFill>
                <a:effectLst/>
                <a:latin typeface="+mn-lt"/>
                <a:ea typeface="+mn-ea"/>
                <a:cs typeface="+mn-cs"/>
              </a:rPr>
              <a:t>fr</a:t>
            </a:r>
            <a:r>
              <a:rPr lang="fr-CA" sz="1200" u="none" kern="1200" noProof="0" dirty="0">
                <a:solidFill>
                  <a:schemeClr val="tx1"/>
                </a:solidFill>
                <a:effectLst/>
                <a:latin typeface="+mn-lt"/>
                <a:ea typeface="+mn-ea"/>
                <a:cs typeface="+mn-cs"/>
              </a:rPr>
              <a:t> </a:t>
            </a:r>
            <a:r>
              <a:rPr lang="fr-CA" sz="1200" kern="1200" noProof="0" dirty="0">
                <a:solidFill>
                  <a:schemeClr val="tx1"/>
                </a:solidFill>
                <a:effectLst/>
                <a:latin typeface="+mn-lt"/>
                <a:ea typeface="+mn-ea"/>
                <a:cs typeface="+mn-cs"/>
              </a:rPr>
              <a:t>pourront chercher de façon interactive et conviviale parmi des centaines d’</a:t>
            </a:r>
            <a:r>
              <a:rPr lang="fr-CA" sz="1200" i="1" u="sng" kern="1200" noProof="0" dirty="0">
                <a:solidFill>
                  <a:schemeClr val="tx1"/>
                </a:solidFill>
                <a:effectLst/>
                <a:latin typeface="+mn-lt"/>
                <a:ea typeface="+mn-ea"/>
                <a:cs typeface="+mn-cs"/>
              </a:rPr>
              <a:t>exemples</a:t>
            </a:r>
            <a:r>
              <a:rPr lang="fr-CA" sz="1200" kern="1200" noProof="0" dirty="0">
                <a:solidFill>
                  <a:schemeClr val="tx1"/>
                </a:solidFill>
                <a:effectLst/>
                <a:latin typeface="+mn-lt"/>
                <a:ea typeface="+mn-ea"/>
                <a:cs typeface="+mn-cs"/>
              </a:rPr>
              <a:t> d’adaptation aux changements climatiques provenant des deux initiatives, et préciser leur recherche à l’aide de filtres et de mots-clés. La Carte accroît l’accès à des informations essentielles et offre des occasions d’apprentissage entre pairs.</a:t>
            </a:r>
          </a:p>
          <a:p>
            <a:r>
              <a:rPr lang="fr-CA" sz="1200" kern="1200" noProof="0" dirty="0">
                <a:solidFill>
                  <a:schemeClr val="tx1"/>
                </a:solidFill>
                <a:effectLst/>
                <a:latin typeface="+mn-lt"/>
                <a:ea typeface="+mn-ea"/>
                <a:cs typeface="+mn-cs"/>
              </a:rPr>
              <a:t> </a:t>
            </a:r>
          </a:p>
          <a:p>
            <a:r>
              <a:rPr lang="fr-CA" sz="1200" i="0" u="none" kern="1200" noProof="0" dirty="0">
                <a:solidFill>
                  <a:schemeClr val="tx1"/>
                </a:solidFill>
                <a:effectLst/>
                <a:latin typeface="+mn-lt"/>
                <a:ea typeface="+mn-ea"/>
                <a:cs typeface="+mn-cs"/>
              </a:rPr>
              <a:t>Les </a:t>
            </a:r>
            <a:r>
              <a:rPr lang="fr-CA" sz="1200" i="1" u="sng" kern="1200" noProof="0" dirty="0">
                <a:solidFill>
                  <a:schemeClr val="tx1"/>
                </a:solidFill>
                <a:effectLst/>
                <a:latin typeface="+mn-lt"/>
                <a:ea typeface="+mn-ea"/>
                <a:cs typeface="+mn-cs"/>
              </a:rPr>
              <a:t>actions</a:t>
            </a:r>
            <a:r>
              <a:rPr lang="fr-CA" sz="1200" kern="1200" noProof="0" dirty="0">
                <a:solidFill>
                  <a:schemeClr val="tx1"/>
                </a:solidFill>
                <a:effectLst/>
                <a:latin typeface="+mn-lt"/>
                <a:ea typeface="+mn-ea"/>
                <a:cs typeface="+mn-cs"/>
              </a:rPr>
              <a:t> présentées dans la Carte sont tirées des rapports de l’évaluation nationale et de diverses autres sources au Canada, notamment des programmes de financement fédéraux, des programmes provinciaux et territoriaux, des municipalités, des communautés et organisations autochtones, des universités, et plusieurs autres. Elles proviennent de divers secteurs et régions. </a:t>
            </a:r>
          </a:p>
          <a:p>
            <a:r>
              <a:rPr lang="fr-CA" sz="1200" kern="1200" noProof="0" dirty="0">
                <a:solidFill>
                  <a:schemeClr val="tx1"/>
                </a:solidFill>
                <a:effectLst/>
                <a:latin typeface="+mn-lt"/>
                <a:ea typeface="+mn-ea"/>
                <a:cs typeface="+mn-cs"/>
              </a:rPr>
              <a:t> </a:t>
            </a:r>
          </a:p>
          <a:p>
            <a:r>
              <a:rPr lang="fr-CA" sz="1200" kern="1200" noProof="0" dirty="0">
                <a:solidFill>
                  <a:schemeClr val="tx1"/>
                </a:solidFill>
                <a:effectLst/>
                <a:latin typeface="+mn-lt"/>
                <a:ea typeface="+mn-ea"/>
                <a:cs typeface="+mn-cs"/>
              </a:rPr>
              <a:t>La Carte a été élaborée conjointement par la DIACC et le CCSC, en collaboration avec le Groupe de travail fédéral sur les études de cas en adaptation. </a:t>
            </a:r>
          </a:p>
          <a:p>
            <a:endParaRPr lang="fr-CA" sz="1200" kern="1200" noProof="0" dirty="0">
              <a:solidFill>
                <a:schemeClr val="tx1"/>
              </a:solidFill>
              <a:effectLst/>
              <a:latin typeface="+mn-lt"/>
              <a:ea typeface="+mn-ea"/>
              <a:cs typeface="+mn-cs"/>
            </a:endParaRPr>
          </a:p>
          <a:p>
            <a:r>
              <a:rPr lang="fr-CA" sz="1200" b="1" kern="1200" noProof="0" dirty="0">
                <a:solidFill>
                  <a:schemeClr val="tx1"/>
                </a:solidFill>
                <a:effectLst/>
                <a:latin typeface="+mn-lt"/>
                <a:ea typeface="+mn-ea"/>
                <a:cs typeface="+mn-cs"/>
              </a:rPr>
              <a:t>MESSAGES CLÉS</a:t>
            </a:r>
          </a:p>
          <a:p>
            <a:pPr marL="171450" lvl="0" indent="-171450">
              <a:buFont typeface="Arial" panose="020B0604020202020204" pitchFamily="34" charset="0"/>
              <a:buChar char="•"/>
            </a:pPr>
            <a:r>
              <a:rPr lang="fr-CA" sz="1200" kern="1200" noProof="0" dirty="0">
                <a:solidFill>
                  <a:schemeClr val="tx1"/>
                </a:solidFill>
                <a:effectLst/>
                <a:latin typeface="+mn-lt"/>
                <a:ea typeface="+mn-ea"/>
                <a:cs typeface="+mn-cs"/>
              </a:rPr>
              <a:t>Les décideurs et les spécialistes de l’adaptation au Canada ont établi que les études de cas constituent un outil important pour intégrer à leur travail les considérations en matière d’adaptation aux changements climatiques.</a:t>
            </a:r>
          </a:p>
          <a:p>
            <a:r>
              <a:rPr lang="fr-CA" sz="1200" kern="1200" noProof="0" dirty="0">
                <a:solidFill>
                  <a:schemeClr val="tx1"/>
                </a:solidFill>
                <a:effectLst/>
                <a:latin typeface="+mn-lt"/>
                <a:ea typeface="+mn-ea"/>
                <a:cs typeface="+mn-cs"/>
              </a:rPr>
              <a:t> </a:t>
            </a:r>
          </a:p>
          <a:p>
            <a:pPr marL="171450" lvl="0" indent="-171450">
              <a:buFont typeface="Arial" panose="020B0604020202020204" pitchFamily="34" charset="0"/>
              <a:buChar char="•"/>
            </a:pPr>
            <a:r>
              <a:rPr lang="fr-CA" sz="1200" kern="1200" noProof="0" dirty="0">
                <a:solidFill>
                  <a:schemeClr val="tx1"/>
                </a:solidFill>
                <a:effectLst/>
                <a:latin typeface="+mn-lt"/>
                <a:ea typeface="+mn-ea"/>
                <a:cs typeface="+mn-cs"/>
              </a:rPr>
              <a:t>La nouvelle Carte est une carte consultable d’</a:t>
            </a:r>
            <a:r>
              <a:rPr lang="fr-CA" sz="1200" i="1" u="sng" kern="1200" noProof="0" dirty="0">
                <a:solidFill>
                  <a:schemeClr val="tx1"/>
                </a:solidFill>
                <a:effectLst/>
                <a:latin typeface="+mn-lt"/>
                <a:ea typeface="+mn-ea"/>
                <a:cs typeface="+mn-cs"/>
              </a:rPr>
              <a:t>exemples d’actions</a:t>
            </a:r>
            <a:r>
              <a:rPr lang="fr-CA" sz="1200" i="1" u="none" kern="1200" noProof="0" dirty="0">
                <a:solidFill>
                  <a:schemeClr val="tx1"/>
                </a:solidFill>
                <a:effectLst/>
                <a:latin typeface="+mn-lt"/>
                <a:ea typeface="+mn-ea"/>
                <a:cs typeface="+mn-cs"/>
              </a:rPr>
              <a:t> </a:t>
            </a:r>
            <a:r>
              <a:rPr lang="fr-CA" sz="1200" kern="1200" noProof="0" dirty="0">
                <a:solidFill>
                  <a:schemeClr val="tx1"/>
                </a:solidFill>
                <a:effectLst/>
                <a:latin typeface="+mn-lt"/>
                <a:ea typeface="+mn-ea"/>
                <a:cs typeface="+mn-cs"/>
              </a:rPr>
              <a:t>d’adaptation aux changements climatiques de partout au Canada.</a:t>
            </a:r>
          </a:p>
          <a:p>
            <a:r>
              <a:rPr lang="fr-CA" sz="1200" kern="1200" noProof="0" dirty="0">
                <a:solidFill>
                  <a:schemeClr val="tx1"/>
                </a:solidFill>
                <a:effectLst/>
                <a:latin typeface="+mn-lt"/>
                <a:ea typeface="+mn-ea"/>
                <a:cs typeface="+mn-cs"/>
              </a:rPr>
              <a:t> </a:t>
            </a:r>
          </a:p>
          <a:p>
            <a:pPr marL="171450" lvl="0" indent="-171450">
              <a:buFont typeface="Arial" panose="020B0604020202020204" pitchFamily="34" charset="0"/>
              <a:buChar char="•"/>
            </a:pPr>
            <a:r>
              <a:rPr lang="fr-CA" sz="1200" kern="1200" noProof="0" dirty="0">
                <a:solidFill>
                  <a:schemeClr val="tx1"/>
                </a:solidFill>
                <a:effectLst/>
                <a:latin typeface="+mn-lt"/>
                <a:ea typeface="+mn-ea"/>
                <a:cs typeface="+mn-cs"/>
              </a:rPr>
              <a:t>La Carte est hébergée sur le site </a:t>
            </a:r>
            <a:r>
              <a:rPr lang="fr-CA" sz="1200" u="sng" kern="1200" noProof="0" dirty="0">
                <a:solidFill>
                  <a:schemeClr val="tx1"/>
                </a:solidFill>
                <a:effectLst/>
                <a:latin typeface="+mn-lt"/>
                <a:ea typeface="+mn-ea"/>
                <a:cs typeface="+mn-cs"/>
                <a:hlinkClick r:id="rId3"/>
              </a:rPr>
              <a:t>Changingclimate.ca/</a:t>
            </a:r>
            <a:r>
              <a:rPr lang="fr-CA" sz="1200" u="sng" kern="1200" noProof="0" dirty="0" err="1">
                <a:solidFill>
                  <a:schemeClr val="tx1"/>
                </a:solidFill>
                <a:effectLst/>
                <a:latin typeface="+mn-lt"/>
                <a:ea typeface="+mn-ea"/>
                <a:cs typeface="+mn-cs"/>
                <a:hlinkClick r:id="rId3"/>
              </a:rPr>
              <a:t>fr</a:t>
            </a:r>
            <a:r>
              <a:rPr lang="fr-CA" sz="1200" kern="1200" noProof="0" dirty="0">
                <a:solidFill>
                  <a:schemeClr val="tx1"/>
                </a:solidFill>
                <a:effectLst/>
                <a:latin typeface="+mn-lt"/>
                <a:ea typeface="+mn-ea"/>
                <a:cs typeface="+mn-cs"/>
              </a:rPr>
              <a:t> dans le cadre du </a:t>
            </a:r>
            <a:r>
              <a:rPr lang="fr-CA" sz="1200" i="1" kern="1200" noProof="0" dirty="0">
                <a:solidFill>
                  <a:schemeClr val="tx1"/>
                </a:solidFill>
                <a:effectLst/>
                <a:latin typeface="+mn-lt"/>
                <a:ea typeface="+mn-ea"/>
                <a:cs typeface="+mn-cs"/>
              </a:rPr>
              <a:t>Canada dans un climat en changement : Faire progresser nos connaissances pour agir</a:t>
            </a:r>
            <a:r>
              <a:rPr lang="fr-CA" sz="1200" kern="1200" noProof="0" dirty="0">
                <a:solidFill>
                  <a:schemeClr val="tx1"/>
                </a:solidFill>
                <a:effectLst/>
                <a:latin typeface="+mn-lt"/>
                <a:ea typeface="+mn-ea"/>
                <a:cs typeface="+mn-cs"/>
              </a:rPr>
              <a:t>, l’évaluation nationale de la manière dont le climat change au Canada et des raisons de ces changements, des effets de ces changements sur nos collectivités, notre environnement et notre économie, et de la façon dont nous nous adaptons.</a:t>
            </a:r>
          </a:p>
          <a:p>
            <a:r>
              <a:rPr lang="fr-CA" sz="1200" kern="1200" noProof="0" dirty="0">
                <a:solidFill>
                  <a:schemeClr val="tx1"/>
                </a:solidFill>
                <a:effectLst/>
                <a:latin typeface="+mn-lt"/>
                <a:ea typeface="+mn-ea"/>
                <a:cs typeface="+mn-cs"/>
              </a:rPr>
              <a:t> </a:t>
            </a:r>
          </a:p>
          <a:p>
            <a:pPr marL="171450" lvl="0" indent="-171450">
              <a:buFont typeface="Arial" panose="020B0604020202020204" pitchFamily="34" charset="0"/>
              <a:buChar char="•"/>
            </a:pPr>
            <a:r>
              <a:rPr lang="fr-CA" sz="1200" kern="1200" noProof="0" dirty="0">
                <a:solidFill>
                  <a:schemeClr val="tx1"/>
                </a:solidFill>
                <a:effectLst/>
                <a:latin typeface="+mn-lt"/>
                <a:ea typeface="+mn-ea"/>
                <a:cs typeface="+mn-cs"/>
              </a:rPr>
              <a:t>La Carte constitue un guichet unique où les visiteurs peuvent facilement chercher parmi les </a:t>
            </a:r>
            <a:r>
              <a:rPr lang="fr-CA" sz="1200" i="1" u="sng" kern="1200" noProof="0" dirty="0">
                <a:solidFill>
                  <a:schemeClr val="tx1"/>
                </a:solidFill>
                <a:effectLst/>
                <a:latin typeface="+mn-lt"/>
                <a:ea typeface="+mn-ea"/>
                <a:cs typeface="+mn-cs"/>
              </a:rPr>
              <a:t>exemples d’actions d’adaptation</a:t>
            </a:r>
            <a:r>
              <a:rPr lang="fr-CA" sz="1200" kern="1200" noProof="0" dirty="0">
                <a:solidFill>
                  <a:schemeClr val="tx1"/>
                </a:solidFill>
                <a:effectLst/>
                <a:latin typeface="+mn-lt"/>
                <a:ea typeface="+mn-ea"/>
                <a:cs typeface="+mn-cs"/>
              </a:rPr>
              <a:t> et trouver des liens vers des ressources supplémentaires, y compris </a:t>
            </a:r>
            <a:r>
              <a:rPr lang="fr-CA" sz="1200" u="sng" kern="1200" noProof="0" dirty="0">
                <a:solidFill>
                  <a:schemeClr val="tx1"/>
                </a:solidFill>
                <a:effectLst/>
                <a:latin typeface="+mn-lt"/>
                <a:ea typeface="+mn-ea"/>
                <a:cs typeface="+mn-cs"/>
                <a:hlinkClick r:id="rId4"/>
              </a:rPr>
              <a:t>Donnéesclimatiques.</a:t>
            </a:r>
            <a:r>
              <a:rPr lang="fr-CA" sz="1200" u="none" kern="1200" noProof="0" dirty="0">
                <a:solidFill>
                  <a:schemeClr val="tx1"/>
                </a:solidFill>
                <a:effectLst/>
                <a:latin typeface="+mn-lt"/>
                <a:ea typeface="+mn-ea"/>
                <a:cs typeface="+mn-cs"/>
                <a:hlinkClick r:id="rId4"/>
              </a:rPr>
              <a:t>ca</a:t>
            </a:r>
            <a:r>
              <a:rPr lang="fr-CA" sz="1200" u="none" kern="1200" noProof="0" dirty="0">
                <a:solidFill>
                  <a:schemeClr val="tx1"/>
                </a:solidFill>
                <a:effectLst/>
                <a:latin typeface="+mn-lt"/>
                <a:ea typeface="+mn-ea"/>
                <a:cs typeface="+mn-cs"/>
              </a:rPr>
              <a:t>, la </a:t>
            </a:r>
            <a:r>
              <a:rPr lang="fr-CA" sz="1200" u="sng" kern="1200" noProof="0" dirty="0">
                <a:solidFill>
                  <a:schemeClr val="tx1"/>
                </a:solidFill>
                <a:effectLst/>
                <a:latin typeface="+mn-lt"/>
                <a:ea typeface="+mn-ea"/>
                <a:cs typeface="+mn-cs"/>
                <a:hlinkClick r:id="rId5"/>
              </a:rPr>
              <a:t>Carte d’action climatique</a:t>
            </a:r>
            <a:r>
              <a:rPr lang="fr-CA" sz="1200" kern="1200" noProof="0" dirty="0">
                <a:solidFill>
                  <a:schemeClr val="tx1"/>
                </a:solidFill>
                <a:effectLst/>
                <a:latin typeface="+mn-lt"/>
                <a:ea typeface="+mn-ea"/>
                <a:cs typeface="+mn-cs"/>
              </a:rPr>
              <a:t> et d’autres sources d’études de cas et de renseignements climatiques.</a:t>
            </a:r>
            <a:endParaRPr lang="fr-CA" noProof="0" dirty="0"/>
          </a:p>
        </p:txBody>
      </p:sp>
      <p:sp>
        <p:nvSpPr>
          <p:cNvPr id="4" name="Slide Number Placeholder 3"/>
          <p:cNvSpPr>
            <a:spLocks noGrp="1"/>
          </p:cNvSpPr>
          <p:nvPr>
            <p:ph type="sldNum" sz="quarter" idx="10"/>
          </p:nvPr>
        </p:nvSpPr>
        <p:spPr/>
        <p:txBody>
          <a:bodyPr/>
          <a:lstStyle/>
          <a:p>
            <a:fld id="{CC95DAD5-F96B-49D9-BA24-052476BDF5F5}" type="slidenum">
              <a:rPr lang="en-CA" smtClean="0"/>
              <a:t>24</a:t>
            </a:fld>
            <a:endParaRPr lang="en-CA"/>
          </a:p>
        </p:txBody>
      </p:sp>
    </p:spTree>
    <p:extLst>
      <p:ext uri="{BB962C8B-B14F-4D97-AF65-F5344CB8AC3E}">
        <p14:creationId xmlns:p14="http://schemas.microsoft.com/office/powerpoint/2010/main" val="4188691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12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7" name="Google Shape;837;p125:notes"/>
          <p:cNvSpPr txBox="1">
            <a:spLocks noGrp="1"/>
          </p:cNvSpPr>
          <p:nvPr>
            <p:ph type="body" idx="1"/>
          </p:nvPr>
        </p:nvSpPr>
        <p:spPr>
          <a:xfrm>
            <a:off x="685800" y="4415791"/>
            <a:ext cx="5486400" cy="4183380"/>
          </a:xfrm>
          <a:prstGeom prst="rect">
            <a:avLst/>
          </a:prstGeom>
          <a:noFill/>
          <a:ln>
            <a:noFill/>
          </a:ln>
        </p:spPr>
        <p:txBody>
          <a:bodyPr spcFirstLastPara="1" wrap="square" lIns="92800" tIns="92800" rIns="92800" bIns="9280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279175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kern="1200" dirty="0">
                <a:solidFill>
                  <a:schemeClr val="tx1"/>
                </a:solidFill>
                <a:effectLst/>
                <a:latin typeface="+mn-lt"/>
                <a:ea typeface="+mn-ea"/>
                <a:cs typeface="+mn-cs"/>
              </a:rPr>
              <a:t>Partout au pays, les régions subissent les effets des changements climatiques. </a:t>
            </a:r>
          </a:p>
          <a:p>
            <a:pPr marL="171450" indent="-171450">
              <a:buFont typeface="Arial" panose="020B0604020202020204" pitchFamily="34" charset="0"/>
              <a:buChar char="•"/>
            </a:pPr>
            <a:r>
              <a:rPr lang="fr-CA" sz="1200" kern="1200" dirty="0">
                <a:solidFill>
                  <a:schemeClr val="tx1"/>
                </a:solidFill>
                <a:effectLst/>
                <a:latin typeface="+mn-lt"/>
                <a:ea typeface="+mn-ea"/>
                <a:cs typeface="+mn-cs"/>
              </a:rPr>
              <a:t>Le type d’effets dignes d’intérêt pour une région en particulier sont</a:t>
            </a:r>
            <a:r>
              <a:rPr lang="fr-CA" sz="1200" kern="1200" baseline="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souvent propres à cet endroit.</a:t>
            </a:r>
          </a:p>
          <a:p>
            <a:pPr marL="171450" indent="-171450">
              <a:buFont typeface="Arial" panose="020B0604020202020204" pitchFamily="34" charset="0"/>
              <a:buChar char="•"/>
            </a:pPr>
            <a:r>
              <a:rPr lang="fr-CA" sz="1200" kern="1200" dirty="0">
                <a:solidFill>
                  <a:schemeClr val="tx1"/>
                </a:solidFill>
                <a:effectLst/>
                <a:latin typeface="+mn-lt"/>
                <a:ea typeface="+mn-ea"/>
                <a:cs typeface="+mn-cs"/>
              </a:rPr>
              <a:t>Les collectivités côtières pourraient subir une augmentation de l’érosion ou des inondations côtières dues à l’élévation du niveau de la mer ou à des phénomènes météorologiques extrêmes.</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Les collectivités rurales agricoles pourraient subir les effets des conditions de sécheresse changeantes ou des saisons de croissance changeantes.</a:t>
            </a:r>
          </a:p>
          <a:p>
            <a:pPr marL="171450" indent="-171450">
              <a:buFont typeface="Arial" panose="020B0604020202020204" pitchFamily="34" charset="0"/>
              <a:buChar char="•"/>
            </a:pPr>
            <a:r>
              <a:rPr lang="fr-CA" sz="1200" kern="1200" dirty="0">
                <a:solidFill>
                  <a:schemeClr val="tx1"/>
                </a:solidFill>
                <a:effectLst/>
                <a:latin typeface="+mn-lt"/>
                <a:ea typeface="+mn-ea"/>
                <a:cs typeface="+mn-cs"/>
              </a:rPr>
              <a:t>Les collectivités</a:t>
            </a:r>
            <a:r>
              <a:rPr lang="fr-CA" sz="1200" kern="1200" baseline="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nordiques pourraient subir les effets de la dégradation du pergélisol ou des conditions changeantes de la glace de mer</a:t>
            </a:r>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CA" sz="1200" kern="1200" dirty="0">
                <a:solidFill>
                  <a:schemeClr val="tx1"/>
                </a:solidFill>
                <a:effectLst/>
                <a:latin typeface="+mn-lt"/>
                <a:ea typeface="+mn-ea"/>
                <a:cs typeface="+mn-cs"/>
              </a:rPr>
              <a:t>Bien que les phénomènes météorologiques extrêmes comme les tempêtes et les feux de forêt suscitent beaucoup d’inquiétude,</a:t>
            </a:r>
            <a:r>
              <a:rPr lang="fr-CA" sz="1200" strike="noStrike"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les effets chroniques à plus long terme sont aussi </a:t>
            </a:r>
            <a:r>
              <a:rPr lang="fr-CA" sz="1200" kern="1200" dirty="0">
                <a:solidFill>
                  <a:srgbClr val="FF0000"/>
                </a:solidFill>
                <a:effectLst/>
                <a:latin typeface="+mn-lt"/>
                <a:ea typeface="+mn-ea"/>
                <a:cs typeface="+mn-cs"/>
              </a:rPr>
              <a:t>préoccupants</a:t>
            </a:r>
            <a:r>
              <a:rPr lang="fr-CA" sz="1200" kern="1200" dirty="0">
                <a:solidFill>
                  <a:schemeClr val="tx1"/>
                </a:solidFill>
                <a:effectLst/>
                <a:latin typeface="+mn-lt"/>
                <a:ea typeface="+mn-ea"/>
                <a:cs typeface="+mn-cs"/>
              </a:rPr>
              <a:t>. Par exemple, la hausse des températures peut accroître la consommation et la demande d’énergie en été pour la climatisation.</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95DAD5-F96B-49D9-BA24-052476BDF5F5}" type="slidenum">
              <a:rPr lang="en-CA" smtClean="0"/>
              <a:t>3</a:t>
            </a:fld>
            <a:endParaRPr lang="en-CA"/>
          </a:p>
        </p:txBody>
      </p:sp>
    </p:spTree>
    <p:extLst>
      <p:ext uri="{BB962C8B-B14F-4D97-AF65-F5344CB8AC3E}">
        <p14:creationId xmlns:p14="http://schemas.microsoft.com/office/powerpoint/2010/main" val="83456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solidFill>
                  <a:schemeClr val="tx1">
                    <a:lumMod val="85000"/>
                    <a:lumOff val="15000"/>
                  </a:schemeClr>
                </a:solidFill>
              </a:rPr>
              <a:t>Les renseignements climatiques sont</a:t>
            </a:r>
            <a:r>
              <a:rPr lang="fr-CA" strike="noStrike" noProof="0" dirty="0">
                <a:solidFill>
                  <a:schemeClr val="tx1">
                    <a:lumMod val="85000"/>
                    <a:lumOff val="15000"/>
                  </a:schemeClr>
                </a:solidFill>
              </a:rPr>
              <a:t> </a:t>
            </a:r>
            <a:r>
              <a:rPr lang="fr-CA" noProof="0" dirty="0">
                <a:solidFill>
                  <a:schemeClr val="tx1">
                    <a:lumMod val="85000"/>
                    <a:lumOff val="15000"/>
                  </a:schemeClr>
                </a:solidFill>
              </a:rPr>
              <a:t>nécessaires pour évaluer les effets, les risques et les possibilités.</a:t>
            </a:r>
          </a:p>
          <a:p>
            <a:endParaRPr lang="fr-CA" noProof="0" dirty="0"/>
          </a:p>
          <a:p>
            <a:pPr marL="171450" lvl="0" indent="-171450" algn="l" rtl="0">
              <a:spcBef>
                <a:spcPts val="0"/>
              </a:spcBef>
              <a:spcAft>
                <a:spcPts val="0"/>
              </a:spcAft>
              <a:buClr>
                <a:schemeClr val="dk1"/>
              </a:buClr>
              <a:buSzPts val="1200"/>
              <a:buChar char="•"/>
            </a:pPr>
            <a:r>
              <a:rPr lang="fr-CA" sz="1100" noProof="0" dirty="0">
                <a:solidFill>
                  <a:schemeClr val="dk1"/>
                </a:solidFill>
                <a:latin typeface="+mn-lt"/>
              </a:rPr>
              <a:t>Pour</a:t>
            </a:r>
            <a:r>
              <a:rPr lang="fr-CA" sz="1100" baseline="0" noProof="0" dirty="0">
                <a:solidFill>
                  <a:schemeClr val="dk1"/>
                </a:solidFill>
                <a:latin typeface="+mn-lt"/>
              </a:rPr>
              <a:t> nous </a:t>
            </a:r>
            <a:r>
              <a:rPr lang="fr-CA" sz="1100" noProof="0" dirty="0">
                <a:solidFill>
                  <a:schemeClr val="dk1"/>
                </a:solidFill>
                <a:latin typeface="+mn-lt"/>
              </a:rPr>
              <a:t>préparer</a:t>
            </a:r>
            <a:r>
              <a:rPr lang="fr-CA" sz="1100" baseline="0" noProof="0" dirty="0">
                <a:solidFill>
                  <a:schemeClr val="dk1"/>
                </a:solidFill>
                <a:latin typeface="+mn-lt"/>
              </a:rPr>
              <a:t> à</a:t>
            </a:r>
            <a:r>
              <a:rPr lang="fr-CA" sz="1100" noProof="0" dirty="0">
                <a:solidFill>
                  <a:schemeClr val="dk1"/>
                </a:solidFill>
                <a:latin typeface="+mn-lt"/>
              </a:rPr>
              <a:t> l’avenir et réduire les risques liés aux changements climatiques, nous devons nous adapter.</a:t>
            </a:r>
          </a:p>
          <a:p>
            <a:pPr marL="171450" lvl="0" indent="-171450" algn="l" rtl="0">
              <a:spcBef>
                <a:spcPts val="0"/>
              </a:spcBef>
              <a:spcAft>
                <a:spcPts val="0"/>
              </a:spcAft>
              <a:buClr>
                <a:schemeClr val="dk1"/>
              </a:buClr>
              <a:buSzPts val="1200"/>
              <a:buChar char="•"/>
            </a:pPr>
            <a:r>
              <a:rPr lang="fr-CA" sz="1100" noProof="0" dirty="0">
                <a:solidFill>
                  <a:schemeClr val="dk1"/>
                </a:solidFill>
                <a:latin typeface="+mn-lt"/>
              </a:rPr>
              <a:t>Cette figure</a:t>
            </a:r>
            <a:r>
              <a:rPr lang="fr-CA" sz="1100" baseline="0" noProof="0" dirty="0">
                <a:solidFill>
                  <a:schemeClr val="dk1"/>
                </a:solidFill>
                <a:latin typeface="+mn-lt"/>
              </a:rPr>
              <a:t> montre le rôle des « renseignements climatiques » dans le cycle de la planification de l’adaptation : </a:t>
            </a:r>
            <a:endParaRPr lang="fr-CA" sz="1100" noProof="0" dirty="0">
              <a:solidFill>
                <a:schemeClr val="dk1"/>
              </a:solidFill>
              <a:latin typeface="+mn-lt"/>
            </a:endParaRPr>
          </a:p>
          <a:p>
            <a:pPr marL="685800" lvl="1" indent="-228600" algn="l" rtl="0">
              <a:spcBef>
                <a:spcPts val="0"/>
              </a:spcBef>
              <a:spcAft>
                <a:spcPts val="0"/>
              </a:spcAft>
              <a:buClr>
                <a:schemeClr val="dk1"/>
              </a:buClr>
              <a:buSzPts val="1200"/>
              <a:buFont typeface="+mj-lt"/>
              <a:buAutoNum type="arabicPeriod"/>
            </a:pPr>
            <a:r>
              <a:rPr lang="fr-CA" sz="1100" noProof="0" dirty="0">
                <a:solidFill>
                  <a:schemeClr val="dk1"/>
                </a:solidFill>
                <a:latin typeface="+mn-lt"/>
              </a:rPr>
              <a:t>Mobiliser et planifier </a:t>
            </a:r>
            <a:r>
              <a:rPr lang="fr-CA" sz="1100" baseline="0" noProof="0" dirty="0">
                <a:solidFill>
                  <a:schemeClr val="dk1"/>
                </a:solidFill>
                <a:latin typeface="+mn-lt"/>
              </a:rPr>
              <a:t>en amont</a:t>
            </a:r>
            <a:endParaRPr lang="fr-CA" sz="1100" noProof="0" dirty="0">
              <a:solidFill>
                <a:schemeClr val="dk1"/>
              </a:solidFill>
              <a:latin typeface="+mn-lt"/>
            </a:endParaRPr>
          </a:p>
          <a:p>
            <a:pPr marL="685800" lvl="1" indent="-228600" algn="l" rtl="0">
              <a:spcBef>
                <a:spcPts val="0"/>
              </a:spcBef>
              <a:spcAft>
                <a:spcPts val="0"/>
              </a:spcAft>
              <a:buClr>
                <a:schemeClr val="dk1"/>
              </a:buClr>
              <a:buSzPts val="1200"/>
              <a:buFont typeface="+mj-lt"/>
              <a:buAutoNum type="arabicPeriod"/>
            </a:pPr>
            <a:r>
              <a:rPr lang="fr-CA" sz="1100" noProof="0" dirty="0">
                <a:solidFill>
                  <a:schemeClr val="dk1"/>
                </a:solidFill>
                <a:latin typeface="+mn-lt"/>
              </a:rPr>
              <a:t>Comprendre la façon dont le climat changera</a:t>
            </a:r>
            <a:endParaRPr lang="fr-CA" sz="1100" baseline="0" noProof="0" dirty="0">
              <a:solidFill>
                <a:schemeClr val="dk1"/>
              </a:solidFill>
              <a:latin typeface="+mn-lt"/>
            </a:endParaRPr>
          </a:p>
          <a:p>
            <a:pPr marL="685800" lvl="1" indent="-228600" algn="l" rtl="0">
              <a:spcBef>
                <a:spcPts val="0"/>
              </a:spcBef>
              <a:spcAft>
                <a:spcPts val="0"/>
              </a:spcAft>
              <a:buClr>
                <a:schemeClr val="dk1"/>
              </a:buClr>
              <a:buSzPts val="1200"/>
              <a:buFont typeface="+mj-lt"/>
              <a:buAutoNum type="arabicPeriod"/>
            </a:pPr>
            <a:r>
              <a:rPr lang="fr-CA" sz="1100" baseline="0" noProof="0" dirty="0">
                <a:solidFill>
                  <a:schemeClr val="dk1"/>
                </a:solidFill>
                <a:latin typeface="+mn-lt"/>
              </a:rPr>
              <a:t>Cerner les effets liés aux changements climatiques</a:t>
            </a:r>
          </a:p>
          <a:p>
            <a:pPr marL="685800" lvl="1" indent="-228600" algn="l" rtl="0">
              <a:spcBef>
                <a:spcPts val="0"/>
              </a:spcBef>
              <a:spcAft>
                <a:spcPts val="0"/>
              </a:spcAft>
              <a:buClr>
                <a:schemeClr val="dk1"/>
              </a:buClr>
              <a:buSzPts val="1200"/>
              <a:buFont typeface="+mj-lt"/>
              <a:buAutoNum type="arabicPeriod"/>
            </a:pPr>
            <a:r>
              <a:rPr lang="fr-CA" sz="1100" baseline="0" noProof="0" dirty="0">
                <a:solidFill>
                  <a:schemeClr val="dk1"/>
                </a:solidFill>
                <a:latin typeface="+mn-lt"/>
              </a:rPr>
              <a:t>Évaluer les risques, les vulnérabilités et les possibilités</a:t>
            </a:r>
          </a:p>
          <a:p>
            <a:pPr marL="685800" lvl="1" indent="-228600" algn="l" rtl="0">
              <a:spcBef>
                <a:spcPts val="0"/>
              </a:spcBef>
              <a:spcAft>
                <a:spcPts val="0"/>
              </a:spcAft>
              <a:buClr>
                <a:schemeClr val="dk1"/>
              </a:buClr>
              <a:buSzPts val="1200"/>
              <a:buFont typeface="+mj-lt"/>
              <a:buAutoNum type="arabicPeriod"/>
            </a:pPr>
            <a:r>
              <a:rPr lang="fr-CA" sz="1100" baseline="0" noProof="0" dirty="0">
                <a:solidFill>
                  <a:schemeClr val="dk1"/>
                </a:solidFill>
                <a:latin typeface="+mn-lt"/>
              </a:rPr>
              <a:t>Déterminer des mesures d’adaptation</a:t>
            </a:r>
          </a:p>
          <a:p>
            <a:pPr marL="685800" lvl="1" indent="-228600" algn="l" rtl="0">
              <a:spcBef>
                <a:spcPts val="0"/>
              </a:spcBef>
              <a:spcAft>
                <a:spcPts val="0"/>
              </a:spcAft>
              <a:buClr>
                <a:schemeClr val="dk1"/>
              </a:buClr>
              <a:buSzPts val="1200"/>
              <a:buFont typeface="+mj-lt"/>
              <a:buAutoNum type="arabicPeriod"/>
            </a:pPr>
            <a:r>
              <a:rPr lang="fr-CA" sz="1100" baseline="0" noProof="0" dirty="0">
                <a:solidFill>
                  <a:schemeClr val="dk1"/>
                </a:solidFill>
                <a:latin typeface="+mn-lt"/>
              </a:rPr>
              <a:t>Mettre en œuvre, contrôler et suivre les mesures</a:t>
            </a:r>
          </a:p>
          <a:p>
            <a:pPr marL="171450" lvl="0" indent="-171450" algn="l" rtl="0">
              <a:spcBef>
                <a:spcPts val="0"/>
              </a:spcBef>
              <a:spcAft>
                <a:spcPts val="0"/>
              </a:spcAft>
              <a:buClr>
                <a:schemeClr val="dk1"/>
              </a:buClr>
              <a:buSzPts val="1200"/>
              <a:buChar char="•"/>
            </a:pPr>
            <a:endParaRPr lang="fr-CA" sz="1100" noProof="0" dirty="0">
              <a:solidFill>
                <a:schemeClr val="dk1"/>
              </a:solidFill>
              <a:latin typeface="+mn-lt"/>
            </a:endParaRPr>
          </a:p>
          <a:p>
            <a:pPr marL="171450" lvl="0" indent="-171450" algn="l" rtl="0">
              <a:spcBef>
                <a:spcPts val="0"/>
              </a:spcBef>
              <a:spcAft>
                <a:spcPts val="0"/>
              </a:spcAft>
              <a:buClr>
                <a:schemeClr val="dk1"/>
              </a:buClr>
              <a:buSzPts val="1200"/>
              <a:buChar char="•"/>
            </a:pPr>
            <a:r>
              <a:rPr lang="fr-CA" sz="1100" noProof="0" dirty="0">
                <a:solidFill>
                  <a:schemeClr val="dk1"/>
                </a:solidFill>
                <a:latin typeface="+mn-lt"/>
              </a:rPr>
              <a:t>Les données et les </a:t>
            </a:r>
            <a:r>
              <a:rPr lang="fr-CA" sz="1100" u="sng" baseline="0" noProof="0" dirty="0">
                <a:solidFill>
                  <a:schemeClr val="dk1"/>
                </a:solidFill>
                <a:latin typeface="+mn-lt"/>
              </a:rPr>
              <a:t>renseignements climatiques </a:t>
            </a:r>
            <a:r>
              <a:rPr lang="fr-CA" sz="1100" i="1" u="sng" baseline="0" noProof="0" dirty="0"/>
              <a:t>constituent un élément important de l’étape de la collecte des données et renseignements </a:t>
            </a:r>
            <a:r>
              <a:rPr lang="fr-CA" sz="1100" i="0" u="sng" baseline="0" noProof="0" dirty="0"/>
              <a:t>pour prendre des décisions éclairées en matière de gestion et de planification</a:t>
            </a:r>
            <a:r>
              <a:rPr lang="fr-CA" sz="1100" u="none" baseline="0" noProof="0" dirty="0"/>
              <a:t>.</a:t>
            </a:r>
            <a:r>
              <a:rPr lang="fr-CA" sz="1100" u="sng" baseline="0" noProof="0" dirty="0"/>
              <a:t> </a:t>
            </a:r>
          </a:p>
          <a:p>
            <a:pPr marL="1314450" lvl="1" indent="-171450">
              <a:buFont typeface="Arial" panose="020B0604020202020204" pitchFamily="34" charset="0"/>
              <a:buChar char="•"/>
            </a:pPr>
            <a:r>
              <a:rPr lang="fr-CA" sz="1100" b="0" kern="1200" noProof="0" dirty="0">
                <a:solidFill>
                  <a:schemeClr val="tx1"/>
                </a:solidFill>
                <a:latin typeface="+mn-lt"/>
                <a:ea typeface="+mn-ea"/>
                <a:cs typeface="+mn-cs"/>
              </a:rPr>
              <a:t>Accès aux données climatiques historiques</a:t>
            </a:r>
          </a:p>
          <a:p>
            <a:pPr marL="1314450" lvl="1" indent="-171450">
              <a:buFont typeface="Arial" panose="020B0604020202020204" pitchFamily="34" charset="0"/>
              <a:buChar char="•"/>
            </a:pPr>
            <a:r>
              <a:rPr lang="fr-CA" sz="1100" b="0" kern="1200" noProof="0" dirty="0">
                <a:solidFill>
                  <a:schemeClr val="tx1"/>
                </a:solidFill>
                <a:latin typeface="+mn-lt"/>
                <a:ea typeface="+mn-ea"/>
                <a:cs typeface="+mn-cs"/>
              </a:rPr>
              <a:t>Accès aux projections climatiques futures</a:t>
            </a:r>
          </a:p>
          <a:p>
            <a:pPr marL="1314450" lvl="1" indent="-171450">
              <a:buFont typeface="Arial" panose="020B0604020202020204" pitchFamily="34" charset="0"/>
              <a:buChar char="•"/>
            </a:pPr>
            <a:r>
              <a:rPr lang="fr-CA" sz="1100" b="0" kern="1200" noProof="0" dirty="0">
                <a:solidFill>
                  <a:schemeClr val="tx1"/>
                </a:solidFill>
                <a:latin typeface="+mn-lt"/>
                <a:ea typeface="+mn-ea"/>
                <a:cs typeface="+mn-cs"/>
              </a:rPr>
              <a:t>Produits sur mesure</a:t>
            </a:r>
          </a:p>
          <a:p>
            <a:pPr marL="1314450" lvl="1" indent="-171450">
              <a:buFont typeface="Arial" panose="020B0604020202020204" pitchFamily="34" charset="0"/>
              <a:buChar char="•"/>
            </a:pPr>
            <a:r>
              <a:rPr lang="fr-CA" sz="1100" b="0" kern="1200" noProof="0" dirty="0">
                <a:solidFill>
                  <a:schemeClr val="tx1"/>
                </a:solidFill>
                <a:latin typeface="+mn-lt"/>
                <a:ea typeface="+mn-ea"/>
                <a:cs typeface="+mn-cs"/>
              </a:rPr>
              <a:t>Ressources et information</a:t>
            </a:r>
          </a:p>
          <a:p>
            <a:pPr marL="1314450" lvl="1" indent="-171450">
              <a:buFont typeface="Arial" panose="020B0604020202020204" pitchFamily="34" charset="0"/>
              <a:buChar char="•"/>
            </a:pPr>
            <a:r>
              <a:rPr lang="fr-CA" sz="1100" b="0" kern="1200" noProof="0" dirty="0">
                <a:solidFill>
                  <a:schemeClr val="tx1"/>
                </a:solidFill>
                <a:latin typeface="+mn-lt"/>
                <a:ea typeface="+mn-ea"/>
                <a:cs typeface="+mn-cs"/>
              </a:rPr>
              <a:t>Formation et soutien</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CA" sz="1100" baseline="0" noProof="0" dirty="0"/>
              <a:t>Parfois, les données et les renseignements climatiques sont disponibles, mais les personnes n’en ont pas connaissance ou ne savent pas vraiment comment les utiliser. </a:t>
            </a:r>
            <a:endParaRPr lang="fr-CA" sz="1100" baseline="0" noProof="0" dirty="0">
              <a:solidFill>
                <a:schemeClr val="dk1"/>
              </a:solidFill>
              <a:latin typeface="+mn-l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endParaRPr lang="en-US" sz="1100" dirty="0">
              <a:solidFill>
                <a:schemeClr val="dk1"/>
              </a:solidFill>
              <a:latin typeface="+mn-lt"/>
            </a:endParaRP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ABFFBC8B-9EC4-4882-879C-2CC0ACF49F40}" type="slidenum">
              <a:rPr lang="en-CA" smtClean="0"/>
              <a:t>4</a:t>
            </a:fld>
            <a:endParaRPr lang="en-CA"/>
          </a:p>
        </p:txBody>
      </p:sp>
    </p:spTree>
    <p:extLst>
      <p:ext uri="{BB962C8B-B14F-4D97-AF65-F5344CB8AC3E}">
        <p14:creationId xmlns:p14="http://schemas.microsoft.com/office/powerpoint/2010/main" val="220856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fr-CA" sz="1100" kern="1200" noProof="0" dirty="0">
                <a:solidFill>
                  <a:schemeClr val="tx1"/>
                </a:solidFill>
                <a:effectLst/>
                <a:latin typeface="+mn-lt"/>
                <a:ea typeface="ヒラギノ角ゴ Pro W3" pitchFamily="126" charset="-128"/>
                <a:cs typeface="ヒラギノ角ゴ Pro W3" charset="0"/>
              </a:rPr>
              <a:t>Le CCSC</a:t>
            </a:r>
            <a:r>
              <a:rPr lang="fr-CA" sz="1100" kern="1200" baseline="0" noProof="0" dirty="0">
                <a:solidFill>
                  <a:schemeClr val="tx1"/>
                </a:solidFill>
                <a:effectLst/>
                <a:latin typeface="+mn-lt"/>
                <a:ea typeface="ヒラギノ角ゴ Pro W3" pitchFamily="126" charset="-128"/>
                <a:cs typeface="ヒラギノ角ゴ Pro W3" charset="0"/>
              </a:rPr>
              <a:t> se fonde sur une approche solide centrée sur l’utilisateur. </a:t>
            </a:r>
          </a:p>
          <a:p>
            <a:endParaRPr lang="fr-CA" sz="1100" kern="1200" baseline="0" noProof="0" dirty="0">
              <a:solidFill>
                <a:schemeClr val="tx1"/>
              </a:solidFill>
              <a:effectLst/>
              <a:latin typeface="+mn-lt"/>
              <a:ea typeface="ヒラギノ角ゴ Pro W3" pitchFamily="126" charset="-128"/>
              <a:cs typeface="ヒラギノ角ゴ Pro W3" charset="0"/>
            </a:endParaRPr>
          </a:p>
          <a:p>
            <a:r>
              <a:rPr lang="fr-CA" sz="1100" kern="1200" baseline="0" noProof="0" dirty="0">
                <a:solidFill>
                  <a:schemeClr val="tx1"/>
                </a:solidFill>
                <a:effectLst/>
                <a:latin typeface="+mn-lt"/>
                <a:ea typeface="ヒラギノ角ゴ Pro W3" pitchFamily="126" charset="-128"/>
                <a:cs typeface="ヒラギノ角ゴ Pro W3" charset="0"/>
              </a:rPr>
              <a:t>Les services climatiques consistent notamment : </a:t>
            </a:r>
          </a:p>
          <a:p>
            <a:pPr marL="171450" indent="-171450">
              <a:buFont typeface="Arial" panose="020B0604020202020204" pitchFamily="34" charset="0"/>
              <a:buChar char="•"/>
            </a:pPr>
            <a:r>
              <a:rPr lang="fr-CA" sz="1100" kern="1200" baseline="0" noProof="0" dirty="0">
                <a:solidFill>
                  <a:schemeClr val="tx1"/>
                </a:solidFill>
                <a:effectLst/>
                <a:latin typeface="+mn-lt"/>
                <a:ea typeface="ヒラギノ角ゴ Pro W3" pitchFamily="126" charset="-128"/>
                <a:cs typeface="ヒラギノ角ゴ Pro W3" charset="0"/>
              </a:rPr>
              <a:t>à accroître la sensibilisation et l’accès aux </a:t>
            </a:r>
            <a:r>
              <a:rPr lang="fr-CA" sz="1100" strike="noStrike" kern="1200" baseline="0" noProof="0" dirty="0">
                <a:solidFill>
                  <a:schemeClr val="tx1"/>
                </a:solidFill>
                <a:effectLst/>
                <a:latin typeface="+mn-lt"/>
                <a:ea typeface="ヒラギノ角ゴ Pro W3" pitchFamily="126" charset="-128"/>
                <a:cs typeface="ヒラギノ角ゴ Pro W3" charset="0"/>
              </a:rPr>
              <a:t>données</a:t>
            </a:r>
            <a:r>
              <a:rPr lang="fr-CA" sz="1100" kern="1200" baseline="0" noProof="0" dirty="0">
                <a:solidFill>
                  <a:schemeClr val="tx1"/>
                </a:solidFill>
                <a:effectLst/>
                <a:latin typeface="+mn-lt"/>
                <a:ea typeface="ヒラギノ角ゴ Pro W3" pitchFamily="126" charset="-128"/>
                <a:cs typeface="ヒラギノ角ゴ Pro W3" charset="0"/>
              </a:rPr>
              <a:t> et renseignements climatiques existants d’une manière compréhensible et utile pour le public;</a:t>
            </a:r>
          </a:p>
          <a:p>
            <a:pPr marL="171450" indent="-171450">
              <a:buFont typeface="Arial" panose="020B0604020202020204" pitchFamily="34" charset="0"/>
              <a:buChar char="•"/>
            </a:pPr>
            <a:r>
              <a:rPr lang="fr-CA" sz="1100" kern="1200" baseline="0" noProof="0" dirty="0">
                <a:solidFill>
                  <a:schemeClr val="tx1"/>
                </a:solidFill>
                <a:effectLst/>
                <a:latin typeface="+mn-lt"/>
                <a:ea typeface="ヒラギノ角ゴ Pro W3" pitchFamily="126" charset="-128"/>
                <a:cs typeface="ヒラギノ角ゴ Pro W3" charset="0"/>
              </a:rPr>
              <a:t>à fournir du soutien pour tenir compte des changements climatiques dans le processus décisionnel, par l’entremise du Centre d’aide des Services climatiques et de séances de formation;</a:t>
            </a:r>
          </a:p>
          <a:p>
            <a:pPr marL="171450" indent="-171450">
              <a:buFont typeface="Arial" panose="020B0604020202020204" pitchFamily="34" charset="0"/>
              <a:buChar char="•"/>
            </a:pPr>
            <a:r>
              <a:rPr lang="fr-CA" sz="1100" kern="1200" baseline="0" noProof="0" dirty="0">
                <a:solidFill>
                  <a:schemeClr val="tx1"/>
                </a:solidFill>
                <a:effectLst/>
                <a:latin typeface="+mn-lt"/>
                <a:ea typeface="ヒラギノ角ゴ Pro W3" pitchFamily="126" charset="-128"/>
                <a:cs typeface="ヒラギノ角ゴ Pro W3" charset="0"/>
              </a:rPr>
              <a:t>à collaborer avec les utilisateurs pour comprendre leurs besoins;</a:t>
            </a:r>
          </a:p>
          <a:p>
            <a:pPr marL="171450" indent="-171450">
              <a:buFont typeface="Arial" panose="020B0604020202020204" pitchFamily="34" charset="0"/>
              <a:buChar char="•"/>
            </a:pPr>
            <a:r>
              <a:rPr lang="fr-CA" sz="1100" kern="1200" baseline="0" noProof="0" dirty="0">
                <a:solidFill>
                  <a:schemeClr val="tx1"/>
                </a:solidFill>
                <a:effectLst/>
                <a:latin typeface="+mn-lt"/>
                <a:ea typeface="ヒラギノ角ゴ Pro W3" pitchFamily="126" charset="-128"/>
                <a:cs typeface="ヒラギノ角ゴ Pro W3" charset="0"/>
              </a:rPr>
              <a:t>à mettre au point de nouveaux produits en collaboration avec des experts et </a:t>
            </a:r>
            <a:r>
              <a:rPr lang="fr-CA" sz="1100" u="none" strike="noStrike" kern="1200" baseline="0" noProof="0" dirty="0">
                <a:solidFill>
                  <a:schemeClr val="tx1"/>
                </a:solidFill>
                <a:effectLst/>
                <a:latin typeface="+mn-lt"/>
                <a:ea typeface="ヒラギノ角ゴ Pro W3" pitchFamily="126" charset="-128"/>
                <a:cs typeface="ヒラギノ角ゴ Pro W3" charset="0"/>
              </a:rPr>
              <a:t>d</a:t>
            </a:r>
            <a:r>
              <a:rPr lang="fr-CA" sz="1100" kern="1200" baseline="0" noProof="0" dirty="0">
                <a:solidFill>
                  <a:schemeClr val="tx1"/>
                </a:solidFill>
                <a:effectLst/>
                <a:latin typeface="+mn-lt"/>
                <a:ea typeface="ヒラギノ角ゴ Pro W3" pitchFamily="126" charset="-128"/>
                <a:cs typeface="ヒラギノ角ゴ Pro W3" charset="0"/>
              </a:rPr>
              <a:t>es utilisateurs.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u="none" kern="1200" dirty="0">
              <a:solidFill>
                <a:schemeClr val="tx1"/>
              </a:solidFill>
              <a:effectLst/>
              <a:latin typeface="+mn-lt"/>
              <a:ea typeface="+mn-ea"/>
              <a:cs typeface="+mn-cs"/>
            </a:endParaRPr>
          </a:p>
          <a:p>
            <a:r>
              <a:rPr lang="fr-CA" sz="1100" noProof="0" dirty="0"/>
              <a:t>Le</a:t>
            </a:r>
            <a:r>
              <a:rPr lang="fr-CA" sz="1100" baseline="0" noProof="0" dirty="0"/>
              <a:t> CCSC peut vous aider à trouver les données et les renseignements nécessaires pour guider vos décisions de planification et vous aider à réduire les risques associés aux changements climatiques. </a:t>
            </a:r>
            <a:endParaRPr lang="fr-CA" sz="1100" noProof="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95663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i="0" kern="1200" noProof="0" dirty="0">
                <a:solidFill>
                  <a:schemeClr val="tx1"/>
                </a:solidFill>
                <a:effectLst/>
                <a:latin typeface="+mn-lt"/>
                <a:ea typeface="+mn-ea"/>
                <a:cs typeface="+mn-cs"/>
              </a:rPr>
              <a:t>Groupe d’experts intergouvernemental sur</a:t>
            </a:r>
            <a:r>
              <a:rPr lang="fr-CA" sz="1200" b="1" i="0" kern="1200" baseline="0" noProof="0" dirty="0">
                <a:solidFill>
                  <a:schemeClr val="tx1"/>
                </a:solidFill>
                <a:effectLst/>
                <a:latin typeface="+mn-lt"/>
                <a:ea typeface="+mn-ea"/>
                <a:cs typeface="+mn-cs"/>
              </a:rPr>
              <a:t> l’évolution du climat (GIEC)</a:t>
            </a:r>
            <a:endParaRPr lang="fr-CA" sz="1200" b="0" i="0" kern="1200" noProof="0" dirty="0">
              <a:solidFill>
                <a:schemeClr val="tx1"/>
              </a:solidFill>
              <a:effectLst/>
              <a:latin typeface="+mn-lt"/>
              <a:ea typeface="+mn-ea"/>
              <a:cs typeface="+mn-cs"/>
            </a:endParaRPr>
          </a:p>
          <a:p>
            <a:r>
              <a:rPr lang="fr-CA" sz="1200" b="1" i="0" kern="1200" noProof="0" dirty="0">
                <a:solidFill>
                  <a:schemeClr val="tx1"/>
                </a:solidFill>
                <a:effectLst/>
                <a:latin typeface="+mn-lt"/>
                <a:ea typeface="+mn-ea"/>
                <a:cs typeface="+mn-cs"/>
              </a:rPr>
              <a:t>Services climatiques</a:t>
            </a:r>
            <a:endParaRPr lang="fr-CA" sz="1200" b="0" i="0" kern="1200" noProof="0" dirty="0">
              <a:solidFill>
                <a:schemeClr val="tx1"/>
              </a:solidFill>
              <a:effectLst/>
              <a:latin typeface="+mn-lt"/>
              <a:ea typeface="+mn-ea"/>
              <a:cs typeface="+mn-cs"/>
            </a:endParaRPr>
          </a:p>
          <a:p>
            <a:r>
              <a:rPr lang="fr-CA" sz="1200" b="0" i="0" kern="1200" noProof="0" dirty="0">
                <a:solidFill>
                  <a:schemeClr val="tx1"/>
                </a:solidFill>
                <a:effectLst/>
                <a:latin typeface="+mn-lt"/>
                <a:ea typeface="+mn-ea"/>
                <a:cs typeface="+mn-cs"/>
              </a:rPr>
              <a:t>Les services climatiques font référence</a:t>
            </a:r>
            <a:r>
              <a:rPr lang="fr-CA" sz="1200" b="0" i="0" kern="1200" baseline="0" noProof="0" dirty="0">
                <a:solidFill>
                  <a:schemeClr val="tx1"/>
                </a:solidFill>
                <a:effectLst/>
                <a:latin typeface="+mn-lt"/>
                <a:ea typeface="+mn-ea"/>
                <a:cs typeface="+mn-cs"/>
              </a:rPr>
              <a:t> aux renseignements et aux produits qui accroissent les connaissances et la compréhension des utilisateurs en ce qui concerne les </a:t>
            </a:r>
            <a:r>
              <a:rPr lang="fr-CA" sz="1200" b="0" i="1" kern="1200" baseline="0" noProof="0" dirty="0">
                <a:solidFill>
                  <a:schemeClr val="tx1"/>
                </a:solidFill>
                <a:effectLst/>
                <a:latin typeface="+mn-lt"/>
                <a:ea typeface="+mn-ea"/>
                <a:cs typeface="+mn-cs"/>
              </a:rPr>
              <a:t>effets </a:t>
            </a:r>
            <a:r>
              <a:rPr lang="fr-CA" sz="1200" b="0" i="0" kern="1200" baseline="0" noProof="0" dirty="0">
                <a:solidFill>
                  <a:schemeClr val="tx1"/>
                </a:solidFill>
                <a:effectLst/>
                <a:latin typeface="+mn-lt"/>
                <a:ea typeface="+mn-ea"/>
                <a:cs typeface="+mn-cs"/>
              </a:rPr>
              <a:t>des</a:t>
            </a:r>
            <a:r>
              <a:rPr lang="fr-CA" sz="1200" b="0" i="1" kern="1200" baseline="0" noProof="0" dirty="0">
                <a:solidFill>
                  <a:schemeClr val="tx1"/>
                </a:solidFill>
                <a:effectLst/>
                <a:latin typeface="+mn-lt"/>
                <a:ea typeface="+mn-ea"/>
                <a:cs typeface="+mn-cs"/>
              </a:rPr>
              <a:t> changements climatiques </a:t>
            </a:r>
            <a:r>
              <a:rPr lang="fr-CA" sz="1200" b="0" i="0" kern="1200" baseline="0" noProof="0" dirty="0">
                <a:solidFill>
                  <a:schemeClr val="tx1"/>
                </a:solidFill>
                <a:effectLst/>
                <a:latin typeface="+mn-lt"/>
                <a:ea typeface="+mn-ea"/>
                <a:cs typeface="+mn-cs"/>
              </a:rPr>
              <a:t>ou </a:t>
            </a:r>
            <a:r>
              <a:rPr lang="fr-CA" sz="1200" b="0" i="1" kern="1200" baseline="0" noProof="0" dirty="0">
                <a:solidFill>
                  <a:schemeClr val="tx1"/>
                </a:solidFill>
                <a:effectLst/>
                <a:latin typeface="+mn-lt"/>
                <a:ea typeface="+mn-ea"/>
                <a:cs typeface="+mn-cs"/>
              </a:rPr>
              <a:t>la variabilité du climat </a:t>
            </a:r>
            <a:r>
              <a:rPr lang="fr-CA" sz="1200" b="0" i="0" kern="1200" baseline="0" noProof="0" dirty="0">
                <a:solidFill>
                  <a:schemeClr val="tx1"/>
                </a:solidFill>
                <a:effectLst/>
                <a:latin typeface="+mn-lt"/>
                <a:ea typeface="+mn-ea"/>
                <a:cs typeface="+mn-cs"/>
              </a:rPr>
              <a:t>dans le but d’appuyer la prise de décision des particuliers et d’organisations et de permettre la préparation et l’instauration de mesures précoces contre les changements climatiques. Les produits peuvent inclure les produits de données sur le climat. </a:t>
            </a:r>
            <a:endParaRPr lang="fr-CA" sz="1200" b="0" i="0" kern="1200" noProof="0" dirty="0">
              <a:solidFill>
                <a:schemeClr val="tx1"/>
              </a:solidFill>
              <a:effectLst/>
              <a:latin typeface="+mn-lt"/>
              <a:ea typeface="+mn-ea"/>
              <a:cs typeface="+mn-cs"/>
            </a:endParaRPr>
          </a:p>
          <a:p>
            <a:endParaRPr lang="fr-CA" sz="1200" b="0" i="0" kern="1200" noProof="0" dirty="0">
              <a:solidFill>
                <a:schemeClr val="tx1"/>
              </a:solidFill>
              <a:effectLst/>
              <a:latin typeface="+mn-lt"/>
              <a:ea typeface="+mn-ea"/>
              <a:cs typeface="+mn-cs"/>
            </a:endParaRPr>
          </a:p>
          <a:p>
            <a:r>
              <a:rPr lang="fr-CA" sz="1200" b="1" i="0" kern="1200" noProof="0" dirty="0">
                <a:solidFill>
                  <a:schemeClr val="tx1"/>
                </a:solidFill>
                <a:effectLst/>
                <a:latin typeface="+mn-lt"/>
                <a:ea typeface="+mn-ea"/>
                <a:cs typeface="+mn-cs"/>
              </a:rPr>
              <a:t>Chaîne de valeur des services</a:t>
            </a:r>
            <a:r>
              <a:rPr lang="fr-CA" sz="1200" b="1" i="0" kern="1200" baseline="0" noProof="0" dirty="0">
                <a:solidFill>
                  <a:schemeClr val="tx1"/>
                </a:solidFill>
                <a:effectLst/>
                <a:latin typeface="+mn-lt"/>
                <a:ea typeface="+mn-ea"/>
                <a:cs typeface="+mn-cs"/>
              </a:rPr>
              <a:t> c</a:t>
            </a:r>
            <a:r>
              <a:rPr lang="fr-CA" sz="1200" b="1" i="0" kern="1200" noProof="0" dirty="0">
                <a:solidFill>
                  <a:schemeClr val="tx1"/>
                </a:solidFill>
                <a:effectLst/>
                <a:latin typeface="+mn-lt"/>
                <a:ea typeface="+mn-ea"/>
                <a:cs typeface="+mn-cs"/>
              </a:rPr>
              <a:t>limatiques : transformer les données en renseignements </a:t>
            </a:r>
            <a:r>
              <a:rPr lang="fr-CA" sz="1200" b="1" i="0" strike="noStrike" kern="1200" noProof="0" dirty="0">
                <a:solidFill>
                  <a:schemeClr val="tx1"/>
                </a:solidFill>
                <a:effectLst/>
                <a:latin typeface="+mn-lt"/>
                <a:ea typeface="+mn-ea"/>
                <a:cs typeface="+mn-cs"/>
              </a:rPr>
              <a:t>pour </a:t>
            </a:r>
            <a:r>
              <a:rPr lang="fr-CA" sz="1200" b="1" i="0" kern="1200" noProof="0" dirty="0">
                <a:solidFill>
                  <a:schemeClr val="tx1"/>
                </a:solidFill>
                <a:effectLst/>
                <a:latin typeface="+mn-lt"/>
                <a:ea typeface="+mn-ea"/>
                <a:cs typeface="+mn-cs"/>
              </a:rPr>
              <a:t>guider la prise</a:t>
            </a:r>
            <a:r>
              <a:rPr lang="fr-CA" sz="1200" b="1" i="0" kern="1200" baseline="0" noProof="0" dirty="0">
                <a:solidFill>
                  <a:schemeClr val="tx1"/>
                </a:solidFill>
                <a:effectLst/>
                <a:latin typeface="+mn-lt"/>
                <a:ea typeface="+mn-ea"/>
                <a:cs typeface="+mn-cs"/>
              </a:rPr>
              <a:t> de décision </a:t>
            </a:r>
          </a:p>
          <a:p>
            <a:r>
              <a:rPr lang="fr-CA" sz="1200" b="0" i="0" kern="1200" baseline="0" noProof="0" dirty="0">
                <a:solidFill>
                  <a:schemeClr val="tx1"/>
                </a:solidFill>
                <a:effectLst/>
                <a:latin typeface="+mn-lt"/>
                <a:ea typeface="+mn-ea"/>
                <a:cs typeface="+mn-cs"/>
              </a:rPr>
              <a:t>Ce diagramme montre l’intégration d’observations brutes, de résultats de modèles climatiques et d’autres importants ensembles de données à des outils et produits qui peuvent être utilisés par les décideurs. La collaboration avec les utilisateurs aide à connaître leurs besoins, lesquels sont ensuite transmis au début de la chaîne de valeur afin de guider l’élaboration de nouveaux produits et données. </a:t>
            </a:r>
          </a:p>
          <a:p>
            <a:endParaRPr lang="fr-CA" sz="1200" b="0" i="0" kern="1200" baseline="0" noProof="0" dirty="0">
              <a:solidFill>
                <a:schemeClr val="tx1"/>
              </a:solidFill>
              <a:effectLst/>
              <a:latin typeface="+mn-lt"/>
              <a:ea typeface="+mn-ea"/>
              <a:cs typeface="+mn-cs"/>
            </a:endParaRPr>
          </a:p>
          <a:p>
            <a:r>
              <a:rPr lang="fr-CA" sz="1200" b="1" i="0" kern="1200" baseline="0" noProof="0" dirty="0">
                <a:solidFill>
                  <a:schemeClr val="tx1"/>
                </a:solidFill>
                <a:effectLst/>
                <a:latin typeface="+mn-lt"/>
                <a:ea typeface="+mn-ea"/>
                <a:cs typeface="+mn-cs"/>
              </a:rPr>
              <a:t>Le CCSC agit comme le « lubrifiant » de cette chaîne de valeur. Nous faisons le lien entre les principaux intervenants et facilitons le </a:t>
            </a:r>
            <a:r>
              <a:rPr lang="fr-CA" sz="1200" b="1" i="0" strike="noStrike" kern="1200" baseline="0" noProof="0" dirty="0">
                <a:solidFill>
                  <a:schemeClr val="tx1"/>
                </a:solidFill>
                <a:effectLst/>
                <a:latin typeface="+mn-lt"/>
                <a:ea typeface="+mn-ea"/>
                <a:cs typeface="+mn-cs"/>
              </a:rPr>
              <a:t>développement </a:t>
            </a:r>
            <a:r>
              <a:rPr lang="fr-CA" sz="1200" b="1" i="0" kern="1200" baseline="0" noProof="0" dirty="0">
                <a:solidFill>
                  <a:schemeClr val="tx1"/>
                </a:solidFill>
                <a:effectLst/>
                <a:latin typeface="+mn-lt"/>
                <a:ea typeface="+mn-ea"/>
                <a:cs typeface="+mn-cs"/>
              </a:rPr>
              <a:t>continu et l’innovation en matière de services climatiques partout au Canada. </a:t>
            </a:r>
          </a:p>
        </p:txBody>
      </p:sp>
      <p:sp>
        <p:nvSpPr>
          <p:cNvPr id="4" name="Slide Number Placeholder 3"/>
          <p:cNvSpPr>
            <a:spLocks noGrp="1"/>
          </p:cNvSpPr>
          <p:nvPr>
            <p:ph type="sldNum" sz="quarter" idx="10"/>
          </p:nvPr>
        </p:nvSpPr>
        <p:spPr/>
        <p:txBody>
          <a:bodyPr/>
          <a:lstStyle/>
          <a:p>
            <a:fld id="{CC95DAD5-F96B-49D9-BA24-052476BDF5F5}" type="slidenum">
              <a:rPr lang="en-CA" smtClean="0"/>
              <a:t>6</a:t>
            </a:fld>
            <a:endParaRPr lang="en-CA"/>
          </a:p>
        </p:txBody>
      </p:sp>
    </p:spTree>
    <p:extLst>
      <p:ext uri="{BB962C8B-B14F-4D97-AF65-F5344CB8AC3E}">
        <p14:creationId xmlns:p14="http://schemas.microsoft.com/office/powerpoint/2010/main" val="403553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fr-CA" sz="1100" u="none" kern="1200" noProof="0" dirty="0">
                <a:solidFill>
                  <a:schemeClr val="tx1"/>
                </a:solidFill>
                <a:effectLst/>
                <a:latin typeface="+mn-lt"/>
                <a:ea typeface="ヒラギノ角ゴ Pro W3" pitchFamily="126" charset="-128"/>
                <a:cs typeface="ヒラギノ角ゴ Pro W3" charset="0"/>
              </a:rPr>
              <a:t>Sur le site Web du CCSC, vous avez accès à tous les</a:t>
            </a:r>
            <a:r>
              <a:rPr lang="fr-CA" sz="1100" u="none" kern="1200" baseline="0" noProof="0" dirty="0">
                <a:solidFill>
                  <a:schemeClr val="tx1"/>
                </a:solidFill>
                <a:effectLst/>
                <a:latin typeface="+mn-lt"/>
                <a:ea typeface="ヒラギノ角ゴ Pro W3" pitchFamily="126" charset="-128"/>
                <a:cs typeface="ヒラギノ角ゴ Pro W3" charset="0"/>
              </a:rPr>
              <a:t> produits et services offerts par le CCSC. Il est conçu pour faciliter l’accès d’un large éventail d’utilisateurs aux données scientifiques et aux ressources sur le climat, allant des notions élémentaires sur le climat jusqu’aux données et aux ressources qui soutiennent la prise de décision en matière d’adaptation. </a:t>
            </a:r>
          </a:p>
          <a:p>
            <a:endParaRPr lang="en-US" sz="1100" u="none" kern="1200" dirty="0">
              <a:solidFill>
                <a:schemeClr val="tx1"/>
              </a:solidFill>
              <a:effectLst/>
              <a:latin typeface="+mn-lt"/>
              <a:ea typeface="ヒラギノ角ゴ Pro W3" pitchFamily="126" charset="-128"/>
              <a:cs typeface="ヒラギノ角ゴ Pro W3" charset="0"/>
            </a:endParaRPr>
          </a:p>
          <a:p>
            <a:r>
              <a:rPr lang="fr-CA" sz="1100" u="none" kern="1200" noProof="0" dirty="0">
                <a:solidFill>
                  <a:schemeClr val="tx1"/>
                </a:solidFill>
                <a:effectLst/>
                <a:latin typeface="+mn-lt"/>
                <a:ea typeface="ヒラギノ角ゴ Pro W3" pitchFamily="126" charset="-128"/>
                <a:cs typeface="ヒラギノ角ゴ Pro W3" charset="0"/>
              </a:rPr>
              <a:t>Certaines de ses caractéristiques</a:t>
            </a:r>
            <a:r>
              <a:rPr lang="fr-CA" sz="1100" u="none" kern="1200" baseline="0" noProof="0" dirty="0">
                <a:solidFill>
                  <a:schemeClr val="tx1"/>
                </a:solidFill>
                <a:effectLst/>
                <a:latin typeface="+mn-lt"/>
                <a:ea typeface="ヒラギノ角ゴ Pro W3" pitchFamily="126" charset="-128"/>
                <a:cs typeface="ヒラギノ角ゴ Pro W3" charset="0"/>
              </a:rPr>
              <a:t> principales sont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100" u="none" kern="1200" noProof="0" dirty="0">
                <a:solidFill>
                  <a:schemeClr val="tx1"/>
                </a:solidFill>
                <a:effectLst/>
                <a:latin typeface="+mn-lt"/>
                <a:ea typeface="ヒラギノ角ゴ Pro W3" pitchFamily="126" charset="-128"/>
                <a:cs typeface="ヒラギノ角ゴ Pro W3" charset="0"/>
              </a:rPr>
              <a:t>un répertoire</a:t>
            </a:r>
            <a:r>
              <a:rPr lang="fr-CA" sz="1100" u="none" kern="1200" baseline="0" noProof="0" dirty="0">
                <a:solidFill>
                  <a:schemeClr val="tx1"/>
                </a:solidFill>
                <a:effectLst/>
                <a:latin typeface="+mn-lt"/>
                <a:ea typeface="ヒラギノ角ゴ Pro W3" pitchFamily="126" charset="-128"/>
                <a:cs typeface="ヒラギノ角ゴ Pro W3" charset="0"/>
              </a:rPr>
              <a:t> de ressources climatiques qui donne accès à plus de 300 ressources regroupées provenant des gouvernements fédéral, provinciaux et territoriaux, d’organisations professionnelles nationales, de consortiums climatiques et d’organisations internationales reconnues;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100" u="none" kern="1200" baseline="0" noProof="0" dirty="0">
                <a:solidFill>
                  <a:schemeClr val="tx1"/>
                </a:solidFill>
                <a:effectLst/>
                <a:latin typeface="+mn-lt"/>
                <a:ea typeface="ヒラギノ角ゴ Pro W3" pitchFamily="126" charset="-128"/>
                <a:cs typeface="ヒラギノ角ゴ Pro W3" charset="0"/>
              </a:rPr>
              <a:t>une carte interactive permettant de visualiser les données historiques et les projections climatiques futures d’Environnement et Changement climatique Canada (ECCC);</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100" u="none" kern="1200" baseline="0" noProof="0" dirty="0">
                <a:solidFill>
                  <a:schemeClr val="tx1"/>
                </a:solidFill>
                <a:effectLst/>
                <a:latin typeface="+mn-lt"/>
                <a:ea typeface="ヒラギノ角ゴ Pro W3" pitchFamily="126" charset="-128"/>
                <a:cs typeface="ヒラギノ角ゴ Pro W3" charset="0"/>
              </a:rPr>
              <a:t>un extracteur de données permettant de télécharger les données climatiques d’ECCC, </a:t>
            </a:r>
            <a:r>
              <a:rPr lang="en-CA" sz="1100" dirty="0">
                <a:hlinkClick r:id="rId3"/>
              </a:rPr>
              <a:t>https://visualiseur-climatique.canada.ca/cartes-climatiques.html/</a:t>
            </a:r>
            <a:r>
              <a:rPr lang="fr-CA" sz="1100" u="none" kern="1200" baseline="0" noProof="0" dirty="0">
                <a:solidFill>
                  <a:schemeClr val="tx1"/>
                </a:solidFill>
                <a:effectLst/>
                <a:latin typeface="+mn-lt"/>
                <a:ea typeface="ヒラギノ角ゴ Pro W3" pitchFamily="126" charset="-128"/>
                <a:cs typeface="ヒラギノ角ゴ Pro W3" charset="0"/>
              </a:rPr>
              <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100" u="none" kern="1200" baseline="0" noProof="0" dirty="0">
                <a:solidFill>
                  <a:schemeClr val="tx1"/>
                </a:solidFill>
                <a:effectLst/>
                <a:latin typeface="+mn-lt"/>
                <a:ea typeface="ヒラギノ角ゴ Pro W3" pitchFamily="126" charset="-128"/>
                <a:cs typeface="ヒラギノ角ゴ Pro W3" charset="0"/>
              </a:rPr>
              <a:t>l’accès à un ensemble de portails de données climatiques appuyés par le CCSC, dont la complexité varie et </a:t>
            </a:r>
            <a:r>
              <a:rPr lang="fr-CA" sz="1100" u="none" kern="1200" baseline="0" noProof="0" dirty="0">
                <a:solidFill>
                  <a:srgbClr val="FF0000"/>
                </a:solidFill>
                <a:effectLst/>
                <a:latin typeface="+mn-lt"/>
                <a:ea typeface="ヒラギノ角ゴ Pro W3" pitchFamily="126" charset="-128"/>
                <a:cs typeface="ヒラギノ角ゴ Pro W3" charset="0"/>
              </a:rPr>
              <a:t>qui sont adaptés à </a:t>
            </a:r>
            <a:r>
              <a:rPr lang="fr-CA" sz="1100" u="none" kern="1200" baseline="0" noProof="0" dirty="0">
                <a:solidFill>
                  <a:schemeClr val="tx1"/>
                </a:solidFill>
                <a:effectLst/>
                <a:latin typeface="+mn-lt"/>
                <a:ea typeface="ヒラギノ角ゴ Pro W3" pitchFamily="126" charset="-128"/>
                <a:cs typeface="ヒラギノ角ゴ Pro W3" charset="0"/>
              </a:rPr>
              <a:t>différents besoins et degrés de compréhension, notamment l’Atlas climatique et donneesclimatiques.ca.</a:t>
            </a:r>
          </a:p>
          <a:p>
            <a:endParaRPr lang="en-US" sz="1100" u="none" kern="1200" dirty="0">
              <a:solidFill>
                <a:srgbClr val="FF0000"/>
              </a:solidFill>
              <a:effectLst/>
              <a:latin typeface="+mn-lt"/>
              <a:ea typeface="ヒラギノ角ゴ Pro W3" pitchFamily="126" charset="-128"/>
              <a:cs typeface="ヒラギノ角ゴ Pro W3" charset="0"/>
            </a:endParaRPr>
          </a:p>
          <a:p>
            <a:endParaRPr lang="en-US" sz="1100" u="none" kern="1200" dirty="0">
              <a:solidFill>
                <a:srgbClr val="FF0000"/>
              </a:solidFill>
              <a:effectLst/>
              <a:latin typeface="+mn-lt"/>
              <a:ea typeface="ヒラギノ角ゴ Pro W3" pitchFamily="126" charset="-128"/>
              <a:cs typeface="ヒラギノ角ゴ Pro W3" charset="0"/>
            </a:endParaRPr>
          </a:p>
        </p:txBody>
      </p:sp>
      <p:sp>
        <p:nvSpPr>
          <p:cNvPr id="4" name="Slide Number Placeholder 3"/>
          <p:cNvSpPr>
            <a:spLocks noGrp="1"/>
          </p:cNvSpPr>
          <p:nvPr>
            <p:ph type="sldNum" sz="quarter" idx="10"/>
          </p:nvPr>
        </p:nvSpPr>
        <p:spPr/>
        <p:txBody>
          <a:bodyPr/>
          <a:lstStyle/>
          <a:p>
            <a:fld id="{B99D64A9-FB34-406D-A1F1-74AF6CFA2C7D}" type="slidenum">
              <a:rPr lang="en-US" smtClean="0"/>
              <a:pPr/>
              <a:t>7</a:t>
            </a:fld>
            <a:endParaRPr lang="en-US"/>
          </a:p>
        </p:txBody>
      </p:sp>
    </p:spTree>
    <p:extLst>
      <p:ext uri="{BB962C8B-B14F-4D97-AF65-F5344CB8AC3E}">
        <p14:creationId xmlns:p14="http://schemas.microsoft.com/office/powerpoint/2010/main" val="342812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fr-CA" sz="1100" b="1" kern="1200" baseline="0" noProof="0" dirty="0">
                <a:solidFill>
                  <a:schemeClr val="tx1"/>
                </a:solidFill>
                <a:effectLst/>
                <a:latin typeface="+mn-lt"/>
                <a:ea typeface="ヒラギノ角ゴ Pro W3" pitchFamily="126" charset="-128"/>
                <a:cs typeface="ヒラギノ角ゴ Pro W3" charset="0"/>
              </a:rPr>
              <a:t>À propos des services du CCSC</a:t>
            </a:r>
            <a:endParaRPr lang="fr-CA" sz="1100" b="1" strike="sngStrike" kern="1200" noProof="0" dirty="0">
              <a:solidFill>
                <a:schemeClr val="tx1"/>
              </a:solidFill>
              <a:effectLst/>
              <a:latin typeface="+mn-lt"/>
              <a:ea typeface="ヒラギノ角ゴ Pro W3" pitchFamily="126" charset="-128"/>
              <a:cs typeface="ヒラギノ角ゴ Pro W3" charset="0"/>
            </a:endParaRPr>
          </a:p>
          <a:p>
            <a:r>
              <a:rPr lang="fr-CA" sz="1100" kern="1200" noProof="0" dirty="0">
                <a:solidFill>
                  <a:schemeClr val="tx1"/>
                </a:solidFill>
                <a:effectLst/>
                <a:latin typeface="+mn-lt"/>
                <a:ea typeface="ヒラギノ角ゴ Pro W3" pitchFamily="126" charset="-128"/>
                <a:cs typeface="ヒラギノ角ゴ Pro W3" charset="0"/>
              </a:rPr>
              <a:t>Le CCSC</a:t>
            </a:r>
            <a:r>
              <a:rPr lang="fr-CA" sz="1100" kern="1200" baseline="0" noProof="0" dirty="0">
                <a:solidFill>
                  <a:schemeClr val="tx1"/>
                </a:solidFill>
                <a:effectLst/>
                <a:latin typeface="+mn-lt"/>
                <a:ea typeface="ヒラギノ角ゴ Pro W3" pitchFamily="126" charset="-128"/>
                <a:cs typeface="ヒラギノ角ゴ Pro W3" charset="0"/>
              </a:rPr>
              <a:t> se fonde sur une approche solide centrée sur l’utilisateur. </a:t>
            </a:r>
          </a:p>
          <a:p>
            <a:endParaRPr lang="fr-CA" sz="1100" kern="1200" baseline="0" noProof="0" dirty="0">
              <a:solidFill>
                <a:schemeClr val="tx1"/>
              </a:solidFill>
              <a:effectLst/>
              <a:latin typeface="+mn-lt"/>
              <a:ea typeface="ヒラギノ角ゴ Pro W3" pitchFamily="126" charset="-128"/>
              <a:cs typeface="ヒラギノ角ゴ Pro W3" charset="0"/>
            </a:endParaRPr>
          </a:p>
          <a:p>
            <a:r>
              <a:rPr lang="fr-CA" sz="1100" kern="1200" baseline="0" noProof="0" dirty="0">
                <a:solidFill>
                  <a:schemeClr val="tx1"/>
                </a:solidFill>
                <a:effectLst/>
                <a:latin typeface="+mn-lt"/>
                <a:ea typeface="ヒラギノ角ゴ Pro W3" pitchFamily="126" charset="-128"/>
                <a:cs typeface="ヒラギノ角ゴ Pro W3" charset="0"/>
              </a:rPr>
              <a:t>Les services climatiques consistent notamment : </a:t>
            </a:r>
          </a:p>
          <a:p>
            <a:pPr marL="171450" indent="-171450">
              <a:buFont typeface="Arial" panose="020B0604020202020204" pitchFamily="34" charset="0"/>
              <a:buChar char="•"/>
            </a:pPr>
            <a:r>
              <a:rPr lang="fr-CA" sz="1100" kern="1200" baseline="0" noProof="0" dirty="0">
                <a:solidFill>
                  <a:schemeClr val="tx1"/>
                </a:solidFill>
                <a:effectLst/>
                <a:latin typeface="+mn-lt"/>
                <a:ea typeface="ヒラギノ角ゴ Pro W3" pitchFamily="126" charset="-128"/>
                <a:cs typeface="ヒラギノ角ゴ Pro W3" charset="0"/>
              </a:rPr>
              <a:t>à accroître la sensibilisation et l’accès aux </a:t>
            </a:r>
            <a:r>
              <a:rPr lang="fr-CA" sz="1100" strike="noStrike" kern="1200" baseline="0" noProof="0" dirty="0">
                <a:solidFill>
                  <a:schemeClr val="tx1"/>
                </a:solidFill>
                <a:effectLst/>
                <a:latin typeface="+mn-lt"/>
                <a:ea typeface="ヒラギノ角ゴ Pro W3" pitchFamily="126" charset="-128"/>
                <a:cs typeface="ヒラギノ角ゴ Pro W3" charset="0"/>
              </a:rPr>
              <a:t>données</a:t>
            </a:r>
            <a:r>
              <a:rPr lang="fr-CA" sz="1100" kern="1200" baseline="0" noProof="0" dirty="0">
                <a:solidFill>
                  <a:schemeClr val="tx1"/>
                </a:solidFill>
                <a:effectLst/>
                <a:latin typeface="+mn-lt"/>
                <a:ea typeface="ヒラギノ角ゴ Pro W3" pitchFamily="126" charset="-128"/>
                <a:cs typeface="ヒラギノ角ゴ Pro W3" charset="0"/>
              </a:rPr>
              <a:t> et renseignements climatiques existants d’une manière compréhensible et utile pour le public;</a:t>
            </a:r>
          </a:p>
          <a:p>
            <a:pPr marL="171450" indent="-171450">
              <a:buFont typeface="Arial" panose="020B0604020202020204" pitchFamily="34" charset="0"/>
              <a:buChar char="•"/>
            </a:pPr>
            <a:r>
              <a:rPr lang="fr-CA" sz="1100" kern="1200" baseline="0" noProof="0" dirty="0">
                <a:solidFill>
                  <a:schemeClr val="tx1"/>
                </a:solidFill>
                <a:effectLst/>
                <a:latin typeface="+mn-lt"/>
                <a:ea typeface="ヒラギノ角ゴ Pro W3" pitchFamily="126" charset="-128"/>
                <a:cs typeface="ヒラギノ角ゴ Pro W3" charset="0"/>
              </a:rPr>
              <a:t>à fournir du soutien pour tenir compte des changements climatiques dans le processus décisionnel, par l’entremise du Centre d’aide des Services climatiques et de séances de formation;</a:t>
            </a:r>
          </a:p>
          <a:p>
            <a:pPr marL="171450" indent="-171450">
              <a:buFont typeface="Arial" panose="020B0604020202020204" pitchFamily="34" charset="0"/>
              <a:buChar char="•"/>
            </a:pPr>
            <a:r>
              <a:rPr lang="fr-CA" sz="1100" kern="1200" baseline="0" noProof="0" dirty="0">
                <a:solidFill>
                  <a:schemeClr val="tx1"/>
                </a:solidFill>
                <a:effectLst/>
                <a:latin typeface="+mn-lt"/>
                <a:ea typeface="ヒラギノ角ゴ Pro W3" pitchFamily="126" charset="-128"/>
                <a:cs typeface="ヒラギノ角ゴ Pro W3" charset="0"/>
              </a:rPr>
              <a:t>à collaborer avec les utilisateurs pour comprendre leurs besoins;</a:t>
            </a:r>
          </a:p>
          <a:p>
            <a:pPr marL="171450" indent="-171450">
              <a:buFont typeface="Arial" panose="020B0604020202020204" pitchFamily="34" charset="0"/>
              <a:buChar char="•"/>
            </a:pPr>
            <a:r>
              <a:rPr lang="fr-CA" sz="1100" kern="1200" baseline="0" noProof="0" dirty="0">
                <a:solidFill>
                  <a:schemeClr val="tx1"/>
                </a:solidFill>
                <a:effectLst/>
                <a:latin typeface="+mn-lt"/>
                <a:ea typeface="ヒラギノ角ゴ Pro W3" pitchFamily="126" charset="-128"/>
                <a:cs typeface="ヒラギノ角ゴ Pro W3" charset="0"/>
              </a:rPr>
              <a:t>à mettre au point de nouveaux produits en collaboration avec des experts et des utilisateurs.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none" kern="1200" noProof="0" dirty="0">
              <a:solidFill>
                <a:schemeClr val="tx1"/>
              </a:solidFill>
              <a:effectLst/>
              <a:latin typeface="+mn-lt"/>
              <a:ea typeface="+mn-ea"/>
              <a:cs typeface="+mn-cs"/>
            </a:endParaRPr>
          </a:p>
          <a:p>
            <a:r>
              <a:rPr lang="fr-CA" sz="1100" noProof="0" dirty="0"/>
              <a:t>Le</a:t>
            </a:r>
            <a:r>
              <a:rPr lang="fr-CA" sz="1100" baseline="0" noProof="0" dirty="0"/>
              <a:t> CCSC peut vous aider à trouver les données et les renseignements nécessaires pour guider vos décisions de planification et vous aider à réduire les risques associés aux changements climatiques. </a:t>
            </a:r>
            <a:endParaRPr lang="fr-CA" sz="1100" noProof="0" dirty="0"/>
          </a:p>
          <a:p>
            <a:endParaRPr lang="fr-CA" sz="1100" u="none" kern="1200" noProof="0" dirty="0">
              <a:solidFill>
                <a:srgbClr val="FF0000"/>
              </a:solidFill>
              <a:effectLst/>
              <a:latin typeface="+mn-lt"/>
              <a:ea typeface="ヒラギノ角ゴ Pro W3" pitchFamily="126" charset="-128"/>
              <a:cs typeface="ヒラギノ角ゴ Pro W3" charset="0"/>
            </a:endParaRPr>
          </a:p>
        </p:txBody>
      </p:sp>
      <p:sp>
        <p:nvSpPr>
          <p:cNvPr id="4" name="Slide Number Placeholder 3"/>
          <p:cNvSpPr>
            <a:spLocks noGrp="1"/>
          </p:cNvSpPr>
          <p:nvPr>
            <p:ph type="sldNum" sz="quarter" idx="10"/>
          </p:nvPr>
        </p:nvSpPr>
        <p:spPr/>
        <p:txBody>
          <a:bodyPr/>
          <a:lstStyle/>
          <a:p>
            <a:fld id="{B99D64A9-FB34-406D-A1F1-74AF6CFA2C7D}" type="slidenum">
              <a:rPr lang="en-US" smtClean="0"/>
              <a:pPr/>
              <a:t>8</a:t>
            </a:fld>
            <a:endParaRPr lang="en-US"/>
          </a:p>
        </p:txBody>
      </p:sp>
    </p:spTree>
    <p:extLst>
      <p:ext uri="{BB962C8B-B14F-4D97-AF65-F5344CB8AC3E}">
        <p14:creationId xmlns:p14="http://schemas.microsoft.com/office/powerpoint/2010/main" val="202935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noProof="0" dirty="0"/>
              <a:t>Le </a:t>
            </a:r>
            <a:r>
              <a:rPr lang="fr-CA" sz="1200" u="none" noProof="0" dirty="0" err="1"/>
              <a:t>visualiseur</a:t>
            </a:r>
            <a:r>
              <a:rPr lang="fr-CA" sz="1200" u="none" noProof="0" dirty="0"/>
              <a:t> de données climatiques du CCSC donne accès aux principaux ensembles</a:t>
            </a:r>
            <a:r>
              <a:rPr lang="fr-CA" sz="1200" u="none" baseline="0" noProof="0" dirty="0"/>
              <a:t> de données climatiques d’ECCC sous forme de carte interactive. </a:t>
            </a:r>
            <a:endParaRPr lang="fr-CA" sz="1200" u="none"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u="none"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baseline="0" noProof="0" dirty="0"/>
              <a:t>Les utilisateurs peuvent visualiser les variations historiques ou projetées de température, de précipitations</a:t>
            </a:r>
            <a:r>
              <a:rPr lang="fr-CA" sz="1200" u="none" strike="noStrike" baseline="0" noProof="0" dirty="0"/>
              <a:t> </a:t>
            </a:r>
            <a:r>
              <a:rPr lang="fr-CA" sz="1200" u="none" baseline="0" noProof="0" dirty="0"/>
              <a:t>et d’autres variables climatiques pour un certain point de données.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u="none"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u="none" baseline="0" noProof="0" dirty="0">
                <a:solidFill>
                  <a:srgbClr val="FF0000"/>
                </a:solidFill>
              </a:rPr>
              <a:t>Le </a:t>
            </a:r>
            <a:r>
              <a:rPr lang="fr-CA" sz="1200" u="none" baseline="0" noProof="0" dirty="0" err="1"/>
              <a:t>visualiseur</a:t>
            </a:r>
            <a:r>
              <a:rPr lang="fr-CA" sz="1200" u="none" baseline="0" noProof="0" dirty="0"/>
              <a:t> de données donne en quelque sorte accès à un « catalogue » des ensembles de données d’ECCC, permettant de visualiser le type de données disponibles dans l’ensemble de données.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u="none"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baseline="0" noProof="0" dirty="0"/>
              <a:t>Le site Web comprend également un outil d’extraction de données climatiques</a:t>
            </a:r>
            <a:r>
              <a:rPr lang="fr-CA" sz="1200" u="none" strike="noStrike" baseline="0" noProof="0" dirty="0"/>
              <a:t> </a:t>
            </a:r>
            <a:r>
              <a:rPr lang="fr-CA" sz="1200" u="none" baseline="0" noProof="0" dirty="0"/>
              <a:t>permettant de télécharger les données pour que vous puissiez les analyser.</a:t>
            </a:r>
          </a:p>
          <a:p>
            <a:pPr lvl="0"/>
            <a:endParaRPr lang="fr-CA" sz="1400" u="none"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baseline="0" noProof="0" dirty="0"/>
              <a:t>Le CCSC a collaboré avec des partenaires pour porter cette information à l’étape suivante et dégager des tendances pour un large éventail de variables et d’indices climatiques. </a:t>
            </a:r>
            <a:endParaRPr lang="fr-CA" noProof="0" dirty="0"/>
          </a:p>
        </p:txBody>
      </p:sp>
      <p:sp>
        <p:nvSpPr>
          <p:cNvPr id="4" name="Slide Number Placeholder 3"/>
          <p:cNvSpPr>
            <a:spLocks noGrp="1"/>
          </p:cNvSpPr>
          <p:nvPr>
            <p:ph type="sldNum" sz="quarter" idx="10"/>
          </p:nvPr>
        </p:nvSpPr>
        <p:spPr/>
        <p:txBody>
          <a:bodyPr/>
          <a:lstStyle/>
          <a:p>
            <a:fld id="{CC95DAD5-F96B-49D9-BA24-052476BDF5F5}" type="slidenum">
              <a:rPr lang="en-CA" smtClean="0"/>
              <a:t>9</a:t>
            </a:fld>
            <a:endParaRPr lang="en-CA"/>
          </a:p>
        </p:txBody>
      </p:sp>
    </p:spTree>
    <p:extLst>
      <p:ext uri="{BB962C8B-B14F-4D97-AF65-F5344CB8AC3E}">
        <p14:creationId xmlns:p14="http://schemas.microsoft.com/office/powerpoint/2010/main" val="317861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223" y="1504600"/>
            <a:ext cx="9732957" cy="2387600"/>
          </a:xfrm>
        </p:spPr>
        <p:txBody>
          <a:bodyPr anchor="b"/>
          <a:lstStyle>
            <a:lvl1pPr algn="l">
              <a:defRPr sz="6000">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519224" y="3984275"/>
            <a:ext cx="9144000" cy="165576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Box 7"/>
          <p:cNvSpPr txBox="1"/>
          <p:nvPr userDrawn="1"/>
        </p:nvSpPr>
        <p:spPr>
          <a:xfrm>
            <a:off x="519223" y="6186052"/>
            <a:ext cx="2043953" cy="430887"/>
          </a:xfrm>
          <a:prstGeom prst="rect">
            <a:avLst/>
          </a:prstGeom>
          <a:noFill/>
        </p:spPr>
        <p:txBody>
          <a:bodyPr wrap="square" rtlCol="0">
            <a:spAutoFit/>
          </a:bodyPr>
          <a:lstStyle/>
          <a:p>
            <a:r>
              <a:rPr lang="en-US" sz="1050" b="1" dirty="0">
                <a:solidFill>
                  <a:schemeClr val="bg1"/>
                </a:solidFill>
                <a:latin typeface="Arial" panose="020B0604020202020204" pitchFamily="34" charset="0"/>
                <a:cs typeface="Arial" panose="020B0604020202020204" pitchFamily="34" charset="0"/>
              </a:rPr>
              <a:t>CANADIAN</a:t>
            </a:r>
            <a:r>
              <a:rPr lang="en-US" sz="1050" b="1" baseline="0" dirty="0">
                <a:solidFill>
                  <a:schemeClr val="bg1"/>
                </a:solidFill>
                <a:latin typeface="Arial" panose="020B0604020202020204" pitchFamily="34" charset="0"/>
                <a:cs typeface="Arial" panose="020B0604020202020204" pitchFamily="34" charset="0"/>
              </a:rPr>
              <a:t> CENTRE </a:t>
            </a:r>
            <a:r>
              <a:rPr lang="en-US" sz="1050" baseline="0" dirty="0">
                <a:solidFill>
                  <a:schemeClr val="bg1"/>
                </a:solidFill>
                <a:latin typeface="Arial" panose="020B0604020202020204" pitchFamily="34" charset="0"/>
                <a:cs typeface="Arial" panose="020B0604020202020204" pitchFamily="34" charset="0"/>
              </a:rPr>
              <a:t>FOR</a:t>
            </a:r>
          </a:p>
          <a:p>
            <a:r>
              <a:rPr lang="en-US" sz="1050" b="1" baseline="0" dirty="0">
                <a:solidFill>
                  <a:schemeClr val="bg1"/>
                </a:solidFill>
                <a:latin typeface="Arial" panose="020B0604020202020204" pitchFamily="34" charset="0"/>
                <a:cs typeface="Arial" panose="020B0604020202020204" pitchFamily="34" charset="0"/>
              </a:rPr>
              <a:t>CLIMATE SERVICES</a:t>
            </a:r>
            <a:endParaRPr lang="en-CA" sz="1050" b="1" dirty="0">
              <a:solidFill>
                <a:schemeClr val="bg1"/>
              </a:solidFill>
              <a:latin typeface="Arial" panose="020B0604020202020204" pitchFamily="34" charset="0"/>
              <a:cs typeface="Arial" panose="020B0604020202020204" pitchFamily="34" charset="0"/>
            </a:endParaRPr>
          </a:p>
        </p:txBody>
      </p:sp>
      <p:sp>
        <p:nvSpPr>
          <p:cNvPr id="9" name="TextBox 8"/>
          <p:cNvSpPr txBox="1"/>
          <p:nvPr userDrawn="1"/>
        </p:nvSpPr>
        <p:spPr>
          <a:xfrm>
            <a:off x="2718482" y="6180238"/>
            <a:ext cx="2686505" cy="430887"/>
          </a:xfrm>
          <a:prstGeom prst="rect">
            <a:avLst/>
          </a:prstGeom>
          <a:noFill/>
        </p:spPr>
        <p:txBody>
          <a:bodyPr wrap="square" rtlCol="0">
            <a:spAutoFit/>
          </a:bodyPr>
          <a:lstStyle/>
          <a:p>
            <a:r>
              <a:rPr lang="fr-FR" sz="1050" b="1" kern="1200" baseline="0" dirty="0">
                <a:solidFill>
                  <a:schemeClr val="bg1"/>
                </a:solidFill>
                <a:latin typeface="Arial" panose="020B0604020202020204" pitchFamily="34" charset="0"/>
                <a:ea typeface="+mn-ea"/>
                <a:cs typeface="Arial" panose="020B0604020202020204" pitchFamily="34" charset="0"/>
              </a:rPr>
              <a:t>CENTRE CANADIEN </a:t>
            </a:r>
            <a:r>
              <a:rPr lang="fr-FR" sz="1050" kern="1200" baseline="0" dirty="0">
                <a:solidFill>
                  <a:schemeClr val="bg1"/>
                </a:solidFill>
                <a:latin typeface="Arial" panose="020B0604020202020204" pitchFamily="34" charset="0"/>
                <a:ea typeface="+mn-ea"/>
                <a:cs typeface="Arial" panose="020B0604020202020204" pitchFamily="34" charset="0"/>
              </a:rPr>
              <a:t>DES</a:t>
            </a:r>
          </a:p>
          <a:p>
            <a:r>
              <a:rPr lang="fr-FR" sz="1050" b="1" kern="1200" baseline="0" dirty="0">
                <a:solidFill>
                  <a:schemeClr val="bg1"/>
                </a:solidFill>
                <a:latin typeface="Arial" panose="020B0604020202020204" pitchFamily="34" charset="0"/>
                <a:ea typeface="+mn-ea"/>
                <a:cs typeface="Arial" panose="020B0604020202020204" pitchFamily="34" charset="0"/>
              </a:rPr>
              <a:t>SERVICES CLIMATIQUES</a:t>
            </a:r>
            <a:endParaRPr lang="en-CA" sz="1050" b="1" kern="1200" baseline="0" dirty="0">
              <a:solidFill>
                <a:schemeClr val="bg1"/>
              </a:solidFill>
              <a:latin typeface="Arial" panose="020B0604020202020204" pitchFamily="34" charset="0"/>
              <a:ea typeface="+mn-ea"/>
              <a:cs typeface="Arial" panose="020B0604020202020204" pitchFamily="34" charset="0"/>
            </a:endParaRPr>
          </a:p>
        </p:txBody>
      </p:sp>
      <p:cxnSp>
        <p:nvCxnSpPr>
          <p:cNvPr id="10" name="Straight Connector 9"/>
          <p:cNvCxnSpPr/>
          <p:nvPr userDrawn="1"/>
        </p:nvCxnSpPr>
        <p:spPr>
          <a:xfrm>
            <a:off x="2525165" y="6219654"/>
            <a:ext cx="0" cy="39147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58399" y="309263"/>
            <a:ext cx="1668943" cy="373726"/>
          </a:xfrm>
          <a:prstGeom prst="rect">
            <a:avLst/>
          </a:prstGeom>
        </p:spPr>
      </p:pic>
      <p:pic>
        <p:nvPicPr>
          <p:cNvPr id="12" name="Picture 11"/>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519223" y="352815"/>
            <a:ext cx="4506949" cy="286623"/>
          </a:xfrm>
          <a:prstGeom prst="rect">
            <a:avLst/>
          </a:prstGeom>
        </p:spPr>
      </p:pic>
    </p:spTree>
    <p:extLst>
      <p:ext uri="{BB962C8B-B14F-4D97-AF65-F5344CB8AC3E}">
        <p14:creationId xmlns:p14="http://schemas.microsoft.com/office/powerpoint/2010/main" val="269756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23" y="365125"/>
            <a:ext cx="11161582" cy="1325563"/>
          </a:xfrm>
        </p:spPr>
        <p:txBody>
          <a:bodyPr/>
          <a:lstStyle>
            <a:lvl1pPr>
              <a:defRPr>
                <a:solidFill>
                  <a:schemeClr val="accent6"/>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519223" y="1825625"/>
            <a:ext cx="550057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80228" y="1825625"/>
            <a:ext cx="550057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6" name="TextBox 15"/>
          <p:cNvSpPr txBox="1"/>
          <p:nvPr userDrawn="1"/>
        </p:nvSpPr>
        <p:spPr>
          <a:xfrm>
            <a:off x="519223" y="6201718"/>
            <a:ext cx="2043953" cy="430887"/>
          </a:xfrm>
          <a:prstGeom prst="rect">
            <a:avLst/>
          </a:prstGeom>
          <a:noFill/>
        </p:spPr>
        <p:txBody>
          <a:bodyPr wrap="square" rtlCol="0">
            <a:spAutoFit/>
          </a:bodyPr>
          <a:lstStyle/>
          <a:p>
            <a:r>
              <a:rPr lang="en-US" sz="1050" b="1" dirty="0">
                <a:solidFill>
                  <a:srgbClr val="398093"/>
                </a:solidFill>
                <a:latin typeface="Arial" panose="020B0604020202020204" pitchFamily="34" charset="0"/>
                <a:cs typeface="Arial" panose="020B0604020202020204" pitchFamily="34" charset="0"/>
              </a:rPr>
              <a:t>CANADIAN</a:t>
            </a:r>
            <a:r>
              <a:rPr lang="en-US" sz="1050" b="1" baseline="0" dirty="0">
                <a:solidFill>
                  <a:srgbClr val="398093"/>
                </a:solidFill>
                <a:latin typeface="Arial" panose="020B0604020202020204" pitchFamily="34" charset="0"/>
                <a:cs typeface="Arial" panose="020B0604020202020204" pitchFamily="34" charset="0"/>
              </a:rPr>
              <a:t> CENTRE </a:t>
            </a:r>
            <a:r>
              <a:rPr lang="en-US" sz="1050" baseline="0" dirty="0">
                <a:solidFill>
                  <a:srgbClr val="398093"/>
                </a:solidFill>
                <a:latin typeface="Arial" panose="020B0604020202020204" pitchFamily="34" charset="0"/>
                <a:cs typeface="Arial" panose="020B0604020202020204" pitchFamily="34" charset="0"/>
              </a:rPr>
              <a:t>FOR</a:t>
            </a:r>
          </a:p>
          <a:p>
            <a:r>
              <a:rPr lang="en-US" sz="1050" b="1" baseline="0" dirty="0">
                <a:solidFill>
                  <a:srgbClr val="398093"/>
                </a:solidFill>
                <a:latin typeface="Arial" panose="020B0604020202020204" pitchFamily="34" charset="0"/>
                <a:cs typeface="Arial" panose="020B0604020202020204" pitchFamily="34" charset="0"/>
              </a:rPr>
              <a:t>CLIMATE SERVICES</a:t>
            </a:r>
            <a:endParaRPr lang="en-CA" sz="1050" b="1" dirty="0">
              <a:solidFill>
                <a:srgbClr val="398093"/>
              </a:solidFill>
              <a:latin typeface="Arial" panose="020B0604020202020204" pitchFamily="34" charset="0"/>
              <a:cs typeface="Arial" panose="020B0604020202020204" pitchFamily="34" charset="0"/>
            </a:endParaRPr>
          </a:p>
        </p:txBody>
      </p:sp>
      <p:sp>
        <p:nvSpPr>
          <p:cNvPr id="17" name="TextBox 16"/>
          <p:cNvSpPr txBox="1"/>
          <p:nvPr userDrawn="1"/>
        </p:nvSpPr>
        <p:spPr>
          <a:xfrm>
            <a:off x="2718482" y="6195904"/>
            <a:ext cx="2686505" cy="430887"/>
          </a:xfrm>
          <a:prstGeom prst="rect">
            <a:avLst/>
          </a:prstGeom>
          <a:noFill/>
        </p:spPr>
        <p:txBody>
          <a:bodyPr wrap="square" rtlCol="0">
            <a:spAutoFit/>
          </a:bodyPr>
          <a:lstStyle/>
          <a:p>
            <a:r>
              <a:rPr lang="fr-FR" sz="1050" b="1" kern="1200" baseline="0" dirty="0">
                <a:solidFill>
                  <a:srgbClr val="398093"/>
                </a:solidFill>
                <a:latin typeface="Arial" panose="020B0604020202020204" pitchFamily="34" charset="0"/>
                <a:ea typeface="+mn-ea"/>
                <a:cs typeface="Arial" panose="020B0604020202020204" pitchFamily="34" charset="0"/>
              </a:rPr>
              <a:t>CENTRE CANADIEN </a:t>
            </a:r>
            <a:r>
              <a:rPr lang="fr-FR" sz="1050" kern="1200" baseline="0" dirty="0">
                <a:solidFill>
                  <a:srgbClr val="398093"/>
                </a:solidFill>
                <a:latin typeface="Arial" panose="020B0604020202020204" pitchFamily="34" charset="0"/>
                <a:ea typeface="+mn-ea"/>
                <a:cs typeface="Arial" panose="020B0604020202020204" pitchFamily="34" charset="0"/>
              </a:rPr>
              <a:t>DES</a:t>
            </a:r>
          </a:p>
          <a:p>
            <a:r>
              <a:rPr lang="fr-FR" sz="1050" b="1" kern="1200" baseline="0" dirty="0">
                <a:solidFill>
                  <a:srgbClr val="398093"/>
                </a:solidFill>
                <a:latin typeface="Arial" panose="020B0604020202020204" pitchFamily="34" charset="0"/>
                <a:ea typeface="+mn-ea"/>
                <a:cs typeface="Arial" panose="020B0604020202020204" pitchFamily="34" charset="0"/>
              </a:rPr>
              <a:t>SERVICES CLIMATIQUES</a:t>
            </a:r>
            <a:endParaRPr lang="en-CA" sz="1050" b="1" kern="1200" baseline="0" dirty="0">
              <a:solidFill>
                <a:srgbClr val="398093"/>
              </a:solidFill>
              <a:latin typeface="Arial" panose="020B0604020202020204" pitchFamily="34" charset="0"/>
              <a:ea typeface="+mn-ea"/>
              <a:cs typeface="Arial" panose="020B0604020202020204" pitchFamily="34" charset="0"/>
            </a:endParaRPr>
          </a:p>
        </p:txBody>
      </p:sp>
      <p:cxnSp>
        <p:nvCxnSpPr>
          <p:cNvPr id="18" name="Straight Connector 17"/>
          <p:cNvCxnSpPr/>
          <p:nvPr userDrawn="1"/>
        </p:nvCxnSpPr>
        <p:spPr>
          <a:xfrm>
            <a:off x="2525165" y="6231764"/>
            <a:ext cx="0" cy="391471"/>
          </a:xfrm>
          <a:prstGeom prst="line">
            <a:avLst/>
          </a:prstGeom>
          <a:ln>
            <a:solidFill>
              <a:srgbClr val="398093"/>
            </a:solidFill>
          </a:ln>
        </p:spPr>
        <p:style>
          <a:lnRef idx="2">
            <a:schemeClr val="accent1"/>
          </a:lnRef>
          <a:fillRef idx="0">
            <a:schemeClr val="accent1"/>
          </a:fillRef>
          <a:effectRef idx="1">
            <a:schemeClr val="accent1"/>
          </a:effectRef>
          <a:fontRef idx="minor">
            <a:schemeClr val="tx1"/>
          </a:fontRef>
        </p:style>
      </p:cxnSp>
      <p:sp>
        <p:nvSpPr>
          <p:cNvPr id="21" name="Slide Number Placeholder 5"/>
          <p:cNvSpPr>
            <a:spLocks noGrp="1"/>
          </p:cNvSpPr>
          <p:nvPr>
            <p:ph type="sldNum" sz="quarter" idx="12"/>
          </p:nvPr>
        </p:nvSpPr>
        <p:spPr>
          <a:xfrm>
            <a:off x="10506516" y="6322604"/>
            <a:ext cx="1150569" cy="335079"/>
          </a:xfrm>
          <a:prstGeom prst="rect">
            <a:avLst/>
          </a:prstGeom>
        </p:spPr>
        <p:txBody>
          <a:bodyPr/>
          <a:lstStyle>
            <a:lvl1pPr algn="r">
              <a:defRPr sz="1000" b="1">
                <a:solidFill>
                  <a:schemeClr val="accent6"/>
                </a:solidFill>
                <a:latin typeface="Arial" panose="020B0604020202020204" pitchFamily="34" charset="0"/>
                <a:cs typeface="Arial" panose="020B0604020202020204" pitchFamily="34" charset="0"/>
              </a:defRPr>
            </a:lvl1pPr>
          </a:lstStyle>
          <a:p>
            <a:fld id="{3BD665AE-76F4-4BDF-A143-AC02A32F0E1D}" type="slidenum">
              <a:rPr lang="en-CA" smtClean="0"/>
              <a:pPr/>
              <a:t>‹#›</a:t>
            </a:fld>
            <a:endParaRPr lang="en-CA" dirty="0"/>
          </a:p>
        </p:txBody>
      </p:sp>
    </p:spTree>
    <p:extLst>
      <p:ext uri="{BB962C8B-B14F-4D97-AF65-F5344CB8AC3E}">
        <p14:creationId xmlns:p14="http://schemas.microsoft.com/office/powerpoint/2010/main" val="411098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TextBox 8"/>
          <p:cNvSpPr txBox="1"/>
          <p:nvPr userDrawn="1"/>
        </p:nvSpPr>
        <p:spPr>
          <a:xfrm>
            <a:off x="519223" y="6201718"/>
            <a:ext cx="2043953" cy="430887"/>
          </a:xfrm>
          <a:prstGeom prst="rect">
            <a:avLst/>
          </a:prstGeom>
          <a:noFill/>
        </p:spPr>
        <p:txBody>
          <a:bodyPr wrap="square" rtlCol="0">
            <a:spAutoFit/>
          </a:bodyPr>
          <a:lstStyle/>
          <a:p>
            <a:r>
              <a:rPr lang="en-US" sz="1050" b="1" dirty="0">
                <a:solidFill>
                  <a:srgbClr val="398093"/>
                </a:solidFill>
                <a:latin typeface="Arial" panose="020B0604020202020204" pitchFamily="34" charset="0"/>
                <a:cs typeface="Arial" panose="020B0604020202020204" pitchFamily="34" charset="0"/>
              </a:rPr>
              <a:t>CANADIAN</a:t>
            </a:r>
            <a:r>
              <a:rPr lang="en-US" sz="1050" b="1" baseline="0" dirty="0">
                <a:solidFill>
                  <a:srgbClr val="398093"/>
                </a:solidFill>
                <a:latin typeface="Arial" panose="020B0604020202020204" pitchFamily="34" charset="0"/>
                <a:cs typeface="Arial" panose="020B0604020202020204" pitchFamily="34" charset="0"/>
              </a:rPr>
              <a:t> CENTRE </a:t>
            </a:r>
            <a:r>
              <a:rPr lang="en-US" sz="1050" baseline="0" dirty="0">
                <a:solidFill>
                  <a:srgbClr val="398093"/>
                </a:solidFill>
                <a:latin typeface="Arial" panose="020B0604020202020204" pitchFamily="34" charset="0"/>
                <a:cs typeface="Arial" panose="020B0604020202020204" pitchFamily="34" charset="0"/>
              </a:rPr>
              <a:t>FOR</a:t>
            </a:r>
          </a:p>
          <a:p>
            <a:r>
              <a:rPr lang="en-US" sz="1050" b="1" baseline="0" dirty="0">
                <a:solidFill>
                  <a:srgbClr val="398093"/>
                </a:solidFill>
                <a:latin typeface="Arial" panose="020B0604020202020204" pitchFamily="34" charset="0"/>
                <a:cs typeface="Arial" panose="020B0604020202020204" pitchFamily="34" charset="0"/>
              </a:rPr>
              <a:t>CLIMATE SERVICES</a:t>
            </a:r>
            <a:endParaRPr lang="en-CA" sz="1050" b="1" dirty="0">
              <a:solidFill>
                <a:srgbClr val="398093"/>
              </a:solidFill>
              <a:latin typeface="Arial" panose="020B0604020202020204" pitchFamily="34" charset="0"/>
              <a:cs typeface="Arial" panose="020B0604020202020204" pitchFamily="34" charset="0"/>
            </a:endParaRPr>
          </a:p>
        </p:txBody>
      </p:sp>
      <p:sp>
        <p:nvSpPr>
          <p:cNvPr id="10" name="TextBox 9"/>
          <p:cNvSpPr txBox="1"/>
          <p:nvPr userDrawn="1"/>
        </p:nvSpPr>
        <p:spPr>
          <a:xfrm>
            <a:off x="2718482" y="6195904"/>
            <a:ext cx="2686505" cy="430887"/>
          </a:xfrm>
          <a:prstGeom prst="rect">
            <a:avLst/>
          </a:prstGeom>
          <a:noFill/>
        </p:spPr>
        <p:txBody>
          <a:bodyPr wrap="square" rtlCol="0">
            <a:spAutoFit/>
          </a:bodyPr>
          <a:lstStyle/>
          <a:p>
            <a:r>
              <a:rPr lang="fr-FR" sz="1050" b="1" kern="1200" baseline="0" dirty="0">
                <a:solidFill>
                  <a:srgbClr val="398093"/>
                </a:solidFill>
                <a:latin typeface="Arial" panose="020B0604020202020204" pitchFamily="34" charset="0"/>
                <a:ea typeface="+mn-ea"/>
                <a:cs typeface="Arial" panose="020B0604020202020204" pitchFamily="34" charset="0"/>
              </a:rPr>
              <a:t>CENTRE CANADIEN </a:t>
            </a:r>
            <a:r>
              <a:rPr lang="fr-FR" sz="1050" kern="1200" baseline="0" dirty="0">
                <a:solidFill>
                  <a:srgbClr val="398093"/>
                </a:solidFill>
                <a:latin typeface="Arial" panose="020B0604020202020204" pitchFamily="34" charset="0"/>
                <a:ea typeface="+mn-ea"/>
                <a:cs typeface="Arial" panose="020B0604020202020204" pitchFamily="34" charset="0"/>
              </a:rPr>
              <a:t>DES</a:t>
            </a:r>
          </a:p>
          <a:p>
            <a:r>
              <a:rPr lang="fr-FR" sz="1050" b="1" kern="1200" baseline="0" dirty="0">
                <a:solidFill>
                  <a:srgbClr val="398093"/>
                </a:solidFill>
                <a:latin typeface="Arial" panose="020B0604020202020204" pitchFamily="34" charset="0"/>
                <a:ea typeface="+mn-ea"/>
                <a:cs typeface="Arial" panose="020B0604020202020204" pitchFamily="34" charset="0"/>
              </a:rPr>
              <a:t>SERVICES CLIMATIQUES</a:t>
            </a:r>
            <a:endParaRPr lang="en-CA" sz="1050" b="1" kern="1200" baseline="0" dirty="0">
              <a:solidFill>
                <a:srgbClr val="398093"/>
              </a:solidFill>
              <a:latin typeface="Arial" panose="020B0604020202020204" pitchFamily="34" charset="0"/>
              <a:ea typeface="+mn-ea"/>
              <a:cs typeface="Arial" panose="020B0604020202020204" pitchFamily="34" charset="0"/>
            </a:endParaRPr>
          </a:p>
        </p:txBody>
      </p:sp>
      <p:cxnSp>
        <p:nvCxnSpPr>
          <p:cNvPr id="11" name="Straight Connector 10"/>
          <p:cNvCxnSpPr/>
          <p:nvPr userDrawn="1"/>
        </p:nvCxnSpPr>
        <p:spPr>
          <a:xfrm>
            <a:off x="2525165" y="6231764"/>
            <a:ext cx="0" cy="391471"/>
          </a:xfrm>
          <a:prstGeom prst="line">
            <a:avLst/>
          </a:prstGeom>
          <a:ln>
            <a:solidFill>
              <a:srgbClr val="398093"/>
            </a:solidFill>
          </a:ln>
        </p:spPr>
        <p:style>
          <a:lnRef idx="2">
            <a:schemeClr val="accent1"/>
          </a:lnRef>
          <a:fillRef idx="0">
            <a:schemeClr val="accent1"/>
          </a:fillRef>
          <a:effectRef idx="1">
            <a:schemeClr val="accent1"/>
          </a:effectRef>
          <a:fontRef idx="minor">
            <a:schemeClr val="tx1"/>
          </a:fontRef>
        </p:style>
      </p:cxnSp>
      <p:sp>
        <p:nvSpPr>
          <p:cNvPr id="14" name="Slide Number Placeholder 5"/>
          <p:cNvSpPr>
            <a:spLocks noGrp="1"/>
          </p:cNvSpPr>
          <p:nvPr>
            <p:ph type="sldNum" sz="quarter" idx="12"/>
          </p:nvPr>
        </p:nvSpPr>
        <p:spPr>
          <a:xfrm>
            <a:off x="10506516" y="6322604"/>
            <a:ext cx="1150569" cy="335079"/>
          </a:xfrm>
          <a:prstGeom prst="rect">
            <a:avLst/>
          </a:prstGeom>
        </p:spPr>
        <p:txBody>
          <a:bodyPr/>
          <a:lstStyle>
            <a:lvl1pPr algn="r">
              <a:defRPr sz="1000" b="1">
                <a:solidFill>
                  <a:schemeClr val="accent6"/>
                </a:solidFill>
                <a:latin typeface="Arial" panose="020B0604020202020204" pitchFamily="34" charset="0"/>
                <a:cs typeface="Arial" panose="020B0604020202020204" pitchFamily="34" charset="0"/>
              </a:defRPr>
            </a:lvl1pPr>
          </a:lstStyle>
          <a:p>
            <a:fld id="{3BD665AE-76F4-4BDF-A143-AC02A32F0E1D}" type="slidenum">
              <a:rPr lang="en-CA" smtClean="0"/>
              <a:pPr/>
              <a:t>‹#›</a:t>
            </a:fld>
            <a:endParaRPr lang="en-CA" dirty="0"/>
          </a:p>
        </p:txBody>
      </p:sp>
    </p:spTree>
    <p:extLst>
      <p:ext uri="{BB962C8B-B14F-4D97-AF65-F5344CB8AC3E}">
        <p14:creationId xmlns:p14="http://schemas.microsoft.com/office/powerpoint/2010/main" val="238008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v2">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223" y="1504600"/>
            <a:ext cx="9732957" cy="2387600"/>
          </a:xfrm>
        </p:spPr>
        <p:txBody>
          <a:bodyPr anchor="b"/>
          <a:lstStyle>
            <a:lvl1pPr algn="l">
              <a:defRPr sz="6000">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519224" y="3984275"/>
            <a:ext cx="9144000" cy="165576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Box 7"/>
          <p:cNvSpPr txBox="1"/>
          <p:nvPr userDrawn="1"/>
        </p:nvSpPr>
        <p:spPr>
          <a:xfrm>
            <a:off x="519223" y="6192107"/>
            <a:ext cx="2043953" cy="430887"/>
          </a:xfrm>
          <a:prstGeom prst="rect">
            <a:avLst/>
          </a:prstGeom>
          <a:noFill/>
        </p:spPr>
        <p:txBody>
          <a:bodyPr wrap="square" rtlCol="0">
            <a:spAutoFit/>
          </a:bodyPr>
          <a:lstStyle/>
          <a:p>
            <a:r>
              <a:rPr lang="en-US" sz="1050" b="1" dirty="0">
                <a:solidFill>
                  <a:schemeClr val="bg1"/>
                </a:solidFill>
                <a:latin typeface="Arial" panose="020B0604020202020204" pitchFamily="34" charset="0"/>
                <a:cs typeface="Arial" panose="020B0604020202020204" pitchFamily="34" charset="0"/>
              </a:rPr>
              <a:t>CANADIAN</a:t>
            </a:r>
            <a:r>
              <a:rPr lang="en-US" sz="1050" b="1" baseline="0" dirty="0">
                <a:solidFill>
                  <a:schemeClr val="bg1"/>
                </a:solidFill>
                <a:latin typeface="Arial" panose="020B0604020202020204" pitchFamily="34" charset="0"/>
                <a:cs typeface="Arial" panose="020B0604020202020204" pitchFamily="34" charset="0"/>
              </a:rPr>
              <a:t> CENTRE </a:t>
            </a:r>
            <a:r>
              <a:rPr lang="en-US" sz="1050" baseline="0" dirty="0">
                <a:solidFill>
                  <a:schemeClr val="bg1"/>
                </a:solidFill>
                <a:latin typeface="Arial" panose="020B0604020202020204" pitchFamily="34" charset="0"/>
                <a:cs typeface="Arial" panose="020B0604020202020204" pitchFamily="34" charset="0"/>
              </a:rPr>
              <a:t>FOR</a:t>
            </a:r>
          </a:p>
          <a:p>
            <a:r>
              <a:rPr lang="en-US" sz="1050" b="1" baseline="0" dirty="0">
                <a:solidFill>
                  <a:schemeClr val="bg1"/>
                </a:solidFill>
                <a:latin typeface="Arial" panose="020B0604020202020204" pitchFamily="34" charset="0"/>
                <a:cs typeface="Arial" panose="020B0604020202020204" pitchFamily="34" charset="0"/>
              </a:rPr>
              <a:t>CLIMATE SERVICES</a:t>
            </a:r>
            <a:endParaRPr lang="en-CA" sz="1050" b="1" dirty="0">
              <a:solidFill>
                <a:schemeClr val="bg1"/>
              </a:solidFill>
              <a:latin typeface="Arial" panose="020B0604020202020204" pitchFamily="34" charset="0"/>
              <a:cs typeface="Arial" panose="020B0604020202020204" pitchFamily="34" charset="0"/>
            </a:endParaRPr>
          </a:p>
        </p:txBody>
      </p:sp>
      <p:sp>
        <p:nvSpPr>
          <p:cNvPr id="9" name="TextBox 8"/>
          <p:cNvSpPr txBox="1"/>
          <p:nvPr userDrawn="1"/>
        </p:nvSpPr>
        <p:spPr>
          <a:xfrm>
            <a:off x="2718482" y="6186293"/>
            <a:ext cx="2686505" cy="430887"/>
          </a:xfrm>
          <a:prstGeom prst="rect">
            <a:avLst/>
          </a:prstGeom>
          <a:noFill/>
        </p:spPr>
        <p:txBody>
          <a:bodyPr wrap="square" rtlCol="0">
            <a:spAutoFit/>
          </a:bodyPr>
          <a:lstStyle/>
          <a:p>
            <a:r>
              <a:rPr lang="fr-FR" sz="1050" b="1" kern="1200" baseline="0" dirty="0">
                <a:solidFill>
                  <a:schemeClr val="bg1"/>
                </a:solidFill>
                <a:latin typeface="Arial" panose="020B0604020202020204" pitchFamily="34" charset="0"/>
                <a:ea typeface="+mn-ea"/>
                <a:cs typeface="Arial" panose="020B0604020202020204" pitchFamily="34" charset="0"/>
              </a:rPr>
              <a:t>CENTRE CANADIEN </a:t>
            </a:r>
            <a:r>
              <a:rPr lang="fr-FR" sz="1050" kern="1200" baseline="0" dirty="0">
                <a:solidFill>
                  <a:schemeClr val="bg1"/>
                </a:solidFill>
                <a:latin typeface="Arial" panose="020B0604020202020204" pitchFamily="34" charset="0"/>
                <a:ea typeface="+mn-ea"/>
                <a:cs typeface="Arial" panose="020B0604020202020204" pitchFamily="34" charset="0"/>
              </a:rPr>
              <a:t>DES</a:t>
            </a:r>
          </a:p>
          <a:p>
            <a:r>
              <a:rPr lang="fr-FR" sz="1050" b="1" kern="1200" baseline="0" dirty="0">
                <a:solidFill>
                  <a:schemeClr val="bg1"/>
                </a:solidFill>
                <a:latin typeface="Arial" panose="020B0604020202020204" pitchFamily="34" charset="0"/>
                <a:ea typeface="+mn-ea"/>
                <a:cs typeface="Arial" panose="020B0604020202020204" pitchFamily="34" charset="0"/>
              </a:rPr>
              <a:t>SERVICES CLIMATIQUES</a:t>
            </a:r>
            <a:endParaRPr lang="en-CA" sz="1050" b="1" kern="1200" baseline="0" dirty="0">
              <a:solidFill>
                <a:schemeClr val="bg1"/>
              </a:solidFill>
              <a:latin typeface="Arial" panose="020B0604020202020204" pitchFamily="34" charset="0"/>
              <a:ea typeface="+mn-ea"/>
              <a:cs typeface="Arial" panose="020B0604020202020204" pitchFamily="34" charset="0"/>
            </a:endParaRPr>
          </a:p>
        </p:txBody>
      </p:sp>
      <p:cxnSp>
        <p:nvCxnSpPr>
          <p:cNvPr id="10" name="Straight Connector 9"/>
          <p:cNvCxnSpPr/>
          <p:nvPr userDrawn="1"/>
        </p:nvCxnSpPr>
        <p:spPr>
          <a:xfrm>
            <a:off x="2525165" y="6225709"/>
            <a:ext cx="0" cy="39147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58399" y="303208"/>
            <a:ext cx="1668943" cy="373726"/>
          </a:xfrm>
          <a:prstGeom prst="rect">
            <a:avLst/>
          </a:prstGeom>
        </p:spPr>
      </p:pic>
      <p:pic>
        <p:nvPicPr>
          <p:cNvPr id="14" name="Picture 13"/>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519223" y="346760"/>
            <a:ext cx="4506949" cy="286623"/>
          </a:xfrm>
          <a:prstGeom prst="rect">
            <a:avLst/>
          </a:prstGeom>
        </p:spPr>
      </p:pic>
    </p:spTree>
    <p:extLst>
      <p:ext uri="{BB962C8B-B14F-4D97-AF65-F5344CB8AC3E}">
        <p14:creationId xmlns:p14="http://schemas.microsoft.com/office/powerpoint/2010/main" val="399327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v3">
    <p:bg>
      <p:bgPr>
        <a:blipFill dpi="0"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223" y="1494440"/>
            <a:ext cx="9732957" cy="2387600"/>
          </a:xfrm>
        </p:spPr>
        <p:txBody>
          <a:bodyPr anchor="b"/>
          <a:lstStyle>
            <a:lvl1pPr algn="l">
              <a:defRPr sz="6000">
                <a:solidFill>
                  <a:schemeClr val="tx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519224" y="3974115"/>
            <a:ext cx="9144000" cy="1655762"/>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Box 7"/>
          <p:cNvSpPr txBox="1"/>
          <p:nvPr userDrawn="1"/>
        </p:nvSpPr>
        <p:spPr>
          <a:xfrm>
            <a:off x="519223" y="6192107"/>
            <a:ext cx="2043953" cy="430887"/>
          </a:xfrm>
          <a:prstGeom prst="rect">
            <a:avLst/>
          </a:prstGeom>
          <a:noFill/>
        </p:spPr>
        <p:txBody>
          <a:bodyPr wrap="square" rtlCol="0">
            <a:spAutoFit/>
          </a:bodyPr>
          <a:lstStyle/>
          <a:p>
            <a:r>
              <a:rPr lang="en-US" sz="1050" b="1" dirty="0">
                <a:solidFill>
                  <a:schemeClr val="tx1"/>
                </a:solidFill>
                <a:latin typeface="Arial" panose="020B0604020202020204" pitchFamily="34" charset="0"/>
                <a:cs typeface="Arial" panose="020B0604020202020204" pitchFamily="34" charset="0"/>
              </a:rPr>
              <a:t>CANADIAN</a:t>
            </a:r>
            <a:r>
              <a:rPr lang="en-US" sz="1050" b="1" baseline="0" dirty="0">
                <a:solidFill>
                  <a:schemeClr val="tx1"/>
                </a:solidFill>
                <a:latin typeface="Arial" panose="020B0604020202020204" pitchFamily="34" charset="0"/>
                <a:cs typeface="Arial" panose="020B0604020202020204" pitchFamily="34" charset="0"/>
              </a:rPr>
              <a:t> CENTRE </a:t>
            </a:r>
            <a:r>
              <a:rPr lang="en-US" sz="1050" baseline="0" dirty="0">
                <a:solidFill>
                  <a:schemeClr val="tx1"/>
                </a:solidFill>
                <a:latin typeface="Arial" panose="020B0604020202020204" pitchFamily="34" charset="0"/>
                <a:cs typeface="Arial" panose="020B0604020202020204" pitchFamily="34" charset="0"/>
              </a:rPr>
              <a:t>FOR</a:t>
            </a:r>
          </a:p>
          <a:p>
            <a:r>
              <a:rPr lang="en-US" sz="1050" b="1" baseline="0" dirty="0">
                <a:solidFill>
                  <a:schemeClr val="tx1"/>
                </a:solidFill>
                <a:latin typeface="Arial" panose="020B0604020202020204" pitchFamily="34" charset="0"/>
                <a:cs typeface="Arial" panose="020B0604020202020204" pitchFamily="34" charset="0"/>
              </a:rPr>
              <a:t>CLIMATE SERVICES</a:t>
            </a:r>
            <a:endParaRPr lang="en-CA" sz="1050" b="1" dirty="0">
              <a:solidFill>
                <a:schemeClr val="tx1"/>
              </a:solidFill>
              <a:latin typeface="Arial" panose="020B0604020202020204" pitchFamily="34" charset="0"/>
              <a:cs typeface="Arial" panose="020B0604020202020204" pitchFamily="34" charset="0"/>
            </a:endParaRPr>
          </a:p>
        </p:txBody>
      </p:sp>
      <p:sp>
        <p:nvSpPr>
          <p:cNvPr id="9" name="TextBox 8"/>
          <p:cNvSpPr txBox="1"/>
          <p:nvPr userDrawn="1"/>
        </p:nvSpPr>
        <p:spPr>
          <a:xfrm>
            <a:off x="2718482" y="6186293"/>
            <a:ext cx="2686505" cy="430887"/>
          </a:xfrm>
          <a:prstGeom prst="rect">
            <a:avLst/>
          </a:prstGeom>
          <a:noFill/>
        </p:spPr>
        <p:txBody>
          <a:bodyPr wrap="square" rtlCol="0">
            <a:spAutoFit/>
          </a:bodyPr>
          <a:lstStyle/>
          <a:p>
            <a:r>
              <a:rPr lang="fr-FR" sz="1050" b="1" kern="1200" baseline="0" dirty="0">
                <a:solidFill>
                  <a:schemeClr val="tx1"/>
                </a:solidFill>
                <a:latin typeface="Arial" panose="020B0604020202020204" pitchFamily="34" charset="0"/>
                <a:ea typeface="+mn-ea"/>
                <a:cs typeface="Arial" panose="020B0604020202020204" pitchFamily="34" charset="0"/>
              </a:rPr>
              <a:t>CENTRE CANADIEN </a:t>
            </a:r>
            <a:r>
              <a:rPr lang="fr-FR" sz="1050" kern="1200" baseline="0" dirty="0">
                <a:solidFill>
                  <a:schemeClr val="tx1"/>
                </a:solidFill>
                <a:latin typeface="Arial" panose="020B0604020202020204" pitchFamily="34" charset="0"/>
                <a:ea typeface="+mn-ea"/>
                <a:cs typeface="Arial" panose="020B0604020202020204" pitchFamily="34" charset="0"/>
              </a:rPr>
              <a:t>DES</a:t>
            </a:r>
          </a:p>
          <a:p>
            <a:r>
              <a:rPr lang="fr-FR" sz="1050" b="1" kern="1200" baseline="0" dirty="0">
                <a:solidFill>
                  <a:schemeClr val="tx1"/>
                </a:solidFill>
                <a:latin typeface="Arial" panose="020B0604020202020204" pitchFamily="34" charset="0"/>
                <a:ea typeface="+mn-ea"/>
                <a:cs typeface="Arial" panose="020B0604020202020204" pitchFamily="34" charset="0"/>
              </a:rPr>
              <a:t>SERVICES CLIMATIQUES</a:t>
            </a:r>
            <a:endParaRPr lang="en-CA" sz="1050" b="1" kern="1200" baseline="0" dirty="0">
              <a:solidFill>
                <a:schemeClr val="tx1"/>
              </a:solidFill>
              <a:latin typeface="Arial" panose="020B0604020202020204" pitchFamily="34" charset="0"/>
              <a:ea typeface="+mn-ea"/>
              <a:cs typeface="Arial" panose="020B0604020202020204" pitchFamily="34" charset="0"/>
            </a:endParaRPr>
          </a:p>
        </p:txBody>
      </p:sp>
      <p:cxnSp>
        <p:nvCxnSpPr>
          <p:cNvPr id="10" name="Straight Connector 9"/>
          <p:cNvCxnSpPr/>
          <p:nvPr userDrawn="1"/>
        </p:nvCxnSpPr>
        <p:spPr>
          <a:xfrm>
            <a:off x="2525165" y="6225709"/>
            <a:ext cx="0" cy="3914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58399" y="309263"/>
            <a:ext cx="1668943" cy="373726"/>
          </a:xfrm>
          <a:prstGeom prst="rect">
            <a:avLst/>
          </a:prstGeom>
        </p:spPr>
      </p:pic>
      <p:pic>
        <p:nvPicPr>
          <p:cNvPr id="14" name="Picture 13"/>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519223" y="352815"/>
            <a:ext cx="4506949" cy="286623"/>
          </a:xfrm>
          <a:prstGeom prst="rect">
            <a:avLst/>
          </a:prstGeom>
        </p:spPr>
      </p:pic>
    </p:spTree>
    <p:extLst>
      <p:ext uri="{BB962C8B-B14F-4D97-AF65-F5344CB8AC3E}">
        <p14:creationId xmlns:p14="http://schemas.microsoft.com/office/powerpoint/2010/main" val="294547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v4">
    <p:bg>
      <p:bgPr>
        <a:blipFill dpi="0"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223" y="1494440"/>
            <a:ext cx="9732957" cy="2387600"/>
          </a:xfrm>
        </p:spPr>
        <p:txBody>
          <a:bodyPr anchor="b"/>
          <a:lstStyle>
            <a:lvl1pPr algn="l">
              <a:defRPr sz="6000">
                <a:solidFill>
                  <a:srgbClr val="567A83"/>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519224" y="3974115"/>
            <a:ext cx="9144000" cy="1655762"/>
          </a:xfrm>
        </p:spPr>
        <p:txBody>
          <a:bodyPr>
            <a:normAutofit/>
          </a:bodyPr>
          <a:lstStyle>
            <a:lvl1pPr marL="0" indent="0" algn="l">
              <a:buNone/>
              <a:defRPr sz="1800">
                <a:solidFill>
                  <a:srgbClr val="567A8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Box 7"/>
          <p:cNvSpPr txBox="1"/>
          <p:nvPr userDrawn="1"/>
        </p:nvSpPr>
        <p:spPr>
          <a:xfrm>
            <a:off x="519223" y="6192107"/>
            <a:ext cx="2043953" cy="430887"/>
          </a:xfrm>
          <a:prstGeom prst="rect">
            <a:avLst/>
          </a:prstGeom>
          <a:noFill/>
        </p:spPr>
        <p:txBody>
          <a:bodyPr wrap="square" rtlCol="0">
            <a:spAutoFit/>
          </a:bodyPr>
          <a:lstStyle/>
          <a:p>
            <a:r>
              <a:rPr lang="en-US" sz="1050" b="1" dirty="0">
                <a:solidFill>
                  <a:srgbClr val="567A83"/>
                </a:solidFill>
                <a:latin typeface="Arial" panose="020B0604020202020204" pitchFamily="34" charset="0"/>
                <a:cs typeface="Arial" panose="020B0604020202020204" pitchFamily="34" charset="0"/>
              </a:rPr>
              <a:t>CANADIAN</a:t>
            </a:r>
            <a:r>
              <a:rPr lang="en-US" sz="1050" b="1" baseline="0" dirty="0">
                <a:solidFill>
                  <a:srgbClr val="567A83"/>
                </a:solidFill>
                <a:latin typeface="Arial" panose="020B0604020202020204" pitchFamily="34" charset="0"/>
                <a:cs typeface="Arial" panose="020B0604020202020204" pitchFamily="34" charset="0"/>
              </a:rPr>
              <a:t> CENTRE </a:t>
            </a:r>
            <a:r>
              <a:rPr lang="en-US" sz="1050" baseline="0" dirty="0">
                <a:solidFill>
                  <a:srgbClr val="567A83"/>
                </a:solidFill>
                <a:latin typeface="Arial" panose="020B0604020202020204" pitchFamily="34" charset="0"/>
                <a:cs typeface="Arial" panose="020B0604020202020204" pitchFamily="34" charset="0"/>
              </a:rPr>
              <a:t>FOR</a:t>
            </a:r>
          </a:p>
          <a:p>
            <a:r>
              <a:rPr lang="en-US" sz="1050" b="1" baseline="0" dirty="0">
                <a:solidFill>
                  <a:srgbClr val="567A83"/>
                </a:solidFill>
                <a:latin typeface="Arial" panose="020B0604020202020204" pitchFamily="34" charset="0"/>
                <a:cs typeface="Arial" panose="020B0604020202020204" pitchFamily="34" charset="0"/>
              </a:rPr>
              <a:t>CLIMATE SERVICES</a:t>
            </a:r>
            <a:endParaRPr lang="en-CA" sz="1050" b="1" dirty="0">
              <a:solidFill>
                <a:srgbClr val="567A83"/>
              </a:solidFill>
              <a:latin typeface="Arial" panose="020B0604020202020204" pitchFamily="34" charset="0"/>
              <a:cs typeface="Arial" panose="020B0604020202020204" pitchFamily="34" charset="0"/>
            </a:endParaRPr>
          </a:p>
        </p:txBody>
      </p:sp>
      <p:sp>
        <p:nvSpPr>
          <p:cNvPr id="9" name="TextBox 8"/>
          <p:cNvSpPr txBox="1"/>
          <p:nvPr userDrawn="1"/>
        </p:nvSpPr>
        <p:spPr>
          <a:xfrm>
            <a:off x="2718482" y="6186293"/>
            <a:ext cx="2686505" cy="430887"/>
          </a:xfrm>
          <a:prstGeom prst="rect">
            <a:avLst/>
          </a:prstGeom>
          <a:noFill/>
        </p:spPr>
        <p:txBody>
          <a:bodyPr wrap="square" rtlCol="0">
            <a:spAutoFit/>
          </a:bodyPr>
          <a:lstStyle/>
          <a:p>
            <a:r>
              <a:rPr lang="fr-FR" sz="1050" b="1" kern="1200" baseline="0" dirty="0">
                <a:solidFill>
                  <a:srgbClr val="567A83"/>
                </a:solidFill>
                <a:latin typeface="Arial" panose="020B0604020202020204" pitchFamily="34" charset="0"/>
                <a:ea typeface="+mn-ea"/>
                <a:cs typeface="Arial" panose="020B0604020202020204" pitchFamily="34" charset="0"/>
              </a:rPr>
              <a:t>CENTRE CANADIEN </a:t>
            </a:r>
            <a:r>
              <a:rPr lang="fr-FR" sz="1050" kern="1200" baseline="0" dirty="0">
                <a:solidFill>
                  <a:srgbClr val="567A83"/>
                </a:solidFill>
                <a:latin typeface="Arial" panose="020B0604020202020204" pitchFamily="34" charset="0"/>
                <a:ea typeface="+mn-ea"/>
                <a:cs typeface="Arial" panose="020B0604020202020204" pitchFamily="34" charset="0"/>
              </a:rPr>
              <a:t>DES</a:t>
            </a:r>
          </a:p>
          <a:p>
            <a:r>
              <a:rPr lang="fr-FR" sz="1050" b="1" kern="1200" baseline="0" dirty="0">
                <a:solidFill>
                  <a:srgbClr val="567A83"/>
                </a:solidFill>
                <a:latin typeface="Arial" panose="020B0604020202020204" pitchFamily="34" charset="0"/>
                <a:ea typeface="+mn-ea"/>
                <a:cs typeface="Arial" panose="020B0604020202020204" pitchFamily="34" charset="0"/>
              </a:rPr>
              <a:t>SERVICES CLIMATIQUES</a:t>
            </a:r>
            <a:endParaRPr lang="en-CA" sz="1050" b="1" kern="1200" baseline="0" dirty="0">
              <a:solidFill>
                <a:srgbClr val="567A83"/>
              </a:solidFill>
              <a:latin typeface="Arial" panose="020B0604020202020204" pitchFamily="34" charset="0"/>
              <a:ea typeface="+mn-ea"/>
              <a:cs typeface="Arial" panose="020B0604020202020204" pitchFamily="34" charset="0"/>
            </a:endParaRPr>
          </a:p>
        </p:txBody>
      </p:sp>
      <p:cxnSp>
        <p:nvCxnSpPr>
          <p:cNvPr id="10" name="Straight Connector 9"/>
          <p:cNvCxnSpPr/>
          <p:nvPr userDrawn="1"/>
        </p:nvCxnSpPr>
        <p:spPr>
          <a:xfrm>
            <a:off x="2525165" y="6225709"/>
            <a:ext cx="0" cy="391471"/>
          </a:xfrm>
          <a:prstGeom prst="line">
            <a:avLst/>
          </a:prstGeom>
          <a:ln>
            <a:solidFill>
              <a:srgbClr val="567A83"/>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058399" y="309263"/>
            <a:ext cx="1668943" cy="373726"/>
          </a:xfrm>
          <a:prstGeom prst="rect">
            <a:avLst/>
          </a:prstGeom>
        </p:spPr>
      </p:pic>
      <p:pic>
        <p:nvPicPr>
          <p:cNvPr id="14" name="Picture 13"/>
          <p:cNvPicPr>
            <a:picLocks/>
          </p:cNvPicPr>
          <p:nvPr userDrawn="1"/>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19223" y="352815"/>
            <a:ext cx="4506949" cy="286623"/>
          </a:xfrm>
          <a:prstGeom prst="rect">
            <a:avLst/>
          </a:prstGeom>
        </p:spPr>
      </p:pic>
    </p:spTree>
    <p:extLst>
      <p:ext uri="{BB962C8B-B14F-4D97-AF65-F5344CB8AC3E}">
        <p14:creationId xmlns:p14="http://schemas.microsoft.com/office/powerpoint/2010/main" val="326869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lour background 1">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223" y="1474120"/>
            <a:ext cx="9732957" cy="2387600"/>
          </a:xfrm>
        </p:spPr>
        <p:txBody>
          <a:bodyPr anchor="b"/>
          <a:lstStyle>
            <a:lvl1pPr algn="l">
              <a:defRPr sz="6000">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519224" y="3953795"/>
            <a:ext cx="9144000" cy="165576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Box 7"/>
          <p:cNvSpPr txBox="1"/>
          <p:nvPr userDrawn="1"/>
        </p:nvSpPr>
        <p:spPr>
          <a:xfrm>
            <a:off x="519223" y="6198162"/>
            <a:ext cx="2043953" cy="430887"/>
          </a:xfrm>
          <a:prstGeom prst="rect">
            <a:avLst/>
          </a:prstGeom>
          <a:noFill/>
        </p:spPr>
        <p:txBody>
          <a:bodyPr wrap="square" rtlCol="0">
            <a:spAutoFit/>
          </a:bodyPr>
          <a:lstStyle/>
          <a:p>
            <a:r>
              <a:rPr lang="en-US" sz="1050" b="1" dirty="0">
                <a:solidFill>
                  <a:schemeClr val="bg1"/>
                </a:solidFill>
                <a:latin typeface="Arial" panose="020B0604020202020204" pitchFamily="34" charset="0"/>
                <a:cs typeface="Arial" panose="020B0604020202020204" pitchFamily="34" charset="0"/>
              </a:rPr>
              <a:t>CANADIAN</a:t>
            </a:r>
            <a:r>
              <a:rPr lang="en-US" sz="1050" b="1" baseline="0" dirty="0">
                <a:solidFill>
                  <a:schemeClr val="bg1"/>
                </a:solidFill>
                <a:latin typeface="Arial" panose="020B0604020202020204" pitchFamily="34" charset="0"/>
                <a:cs typeface="Arial" panose="020B0604020202020204" pitchFamily="34" charset="0"/>
              </a:rPr>
              <a:t> CENTRE </a:t>
            </a:r>
            <a:r>
              <a:rPr lang="en-US" sz="1050" baseline="0" dirty="0">
                <a:solidFill>
                  <a:schemeClr val="bg1"/>
                </a:solidFill>
                <a:latin typeface="Arial" panose="020B0604020202020204" pitchFamily="34" charset="0"/>
                <a:cs typeface="Arial" panose="020B0604020202020204" pitchFamily="34" charset="0"/>
              </a:rPr>
              <a:t>FOR</a:t>
            </a:r>
          </a:p>
          <a:p>
            <a:r>
              <a:rPr lang="en-US" sz="1050" b="1" baseline="0" dirty="0">
                <a:solidFill>
                  <a:schemeClr val="bg1"/>
                </a:solidFill>
                <a:latin typeface="Arial" panose="020B0604020202020204" pitchFamily="34" charset="0"/>
                <a:cs typeface="Arial" panose="020B0604020202020204" pitchFamily="34" charset="0"/>
              </a:rPr>
              <a:t>CLIMATE SERVICES</a:t>
            </a:r>
            <a:endParaRPr lang="en-CA" sz="1050" b="1" dirty="0">
              <a:solidFill>
                <a:schemeClr val="bg1"/>
              </a:solidFill>
              <a:latin typeface="Arial" panose="020B0604020202020204" pitchFamily="34" charset="0"/>
              <a:cs typeface="Arial" panose="020B0604020202020204" pitchFamily="34" charset="0"/>
            </a:endParaRPr>
          </a:p>
        </p:txBody>
      </p:sp>
      <p:sp>
        <p:nvSpPr>
          <p:cNvPr id="9" name="TextBox 8"/>
          <p:cNvSpPr txBox="1"/>
          <p:nvPr userDrawn="1"/>
        </p:nvSpPr>
        <p:spPr>
          <a:xfrm>
            <a:off x="2718482" y="6192348"/>
            <a:ext cx="2686505" cy="430887"/>
          </a:xfrm>
          <a:prstGeom prst="rect">
            <a:avLst/>
          </a:prstGeom>
          <a:noFill/>
        </p:spPr>
        <p:txBody>
          <a:bodyPr wrap="square" rtlCol="0">
            <a:spAutoFit/>
          </a:bodyPr>
          <a:lstStyle/>
          <a:p>
            <a:r>
              <a:rPr lang="fr-FR" sz="1050" b="1" kern="1200" baseline="0" dirty="0">
                <a:solidFill>
                  <a:schemeClr val="bg1"/>
                </a:solidFill>
                <a:latin typeface="Arial" panose="020B0604020202020204" pitchFamily="34" charset="0"/>
                <a:ea typeface="+mn-ea"/>
                <a:cs typeface="Arial" panose="020B0604020202020204" pitchFamily="34" charset="0"/>
              </a:rPr>
              <a:t>CENTRE CANADIEN </a:t>
            </a:r>
            <a:r>
              <a:rPr lang="fr-FR" sz="1050" kern="1200" baseline="0" dirty="0">
                <a:solidFill>
                  <a:schemeClr val="bg1"/>
                </a:solidFill>
                <a:latin typeface="Arial" panose="020B0604020202020204" pitchFamily="34" charset="0"/>
                <a:ea typeface="+mn-ea"/>
                <a:cs typeface="Arial" panose="020B0604020202020204" pitchFamily="34" charset="0"/>
              </a:rPr>
              <a:t>DES</a:t>
            </a:r>
          </a:p>
          <a:p>
            <a:r>
              <a:rPr lang="fr-FR" sz="1050" b="1" kern="1200" baseline="0" dirty="0">
                <a:solidFill>
                  <a:schemeClr val="bg1"/>
                </a:solidFill>
                <a:latin typeface="Arial" panose="020B0604020202020204" pitchFamily="34" charset="0"/>
                <a:ea typeface="+mn-ea"/>
                <a:cs typeface="Arial" panose="020B0604020202020204" pitchFamily="34" charset="0"/>
              </a:rPr>
              <a:t>SERVICES CLIMATIQUES</a:t>
            </a:r>
            <a:endParaRPr lang="en-CA" sz="1050" b="1" kern="1200" baseline="0" dirty="0">
              <a:solidFill>
                <a:schemeClr val="bg1"/>
              </a:solidFill>
              <a:latin typeface="Arial" panose="020B0604020202020204" pitchFamily="34" charset="0"/>
              <a:ea typeface="+mn-ea"/>
              <a:cs typeface="Arial" panose="020B0604020202020204" pitchFamily="34" charset="0"/>
            </a:endParaRPr>
          </a:p>
        </p:txBody>
      </p:sp>
      <p:cxnSp>
        <p:nvCxnSpPr>
          <p:cNvPr id="10" name="Straight Connector 9"/>
          <p:cNvCxnSpPr/>
          <p:nvPr userDrawn="1"/>
        </p:nvCxnSpPr>
        <p:spPr>
          <a:xfrm>
            <a:off x="2525165" y="6231764"/>
            <a:ext cx="0" cy="39147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63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lour background 2">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223" y="1474120"/>
            <a:ext cx="9732957" cy="2387600"/>
          </a:xfrm>
        </p:spPr>
        <p:txBody>
          <a:bodyPr anchor="b"/>
          <a:lstStyle>
            <a:lvl1pPr algn="l">
              <a:defRPr sz="6000">
                <a:solidFill>
                  <a:schemeClr val="tx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519224" y="3953795"/>
            <a:ext cx="9144000" cy="1655762"/>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Box 7"/>
          <p:cNvSpPr txBox="1"/>
          <p:nvPr userDrawn="1"/>
        </p:nvSpPr>
        <p:spPr>
          <a:xfrm>
            <a:off x="519223" y="6198162"/>
            <a:ext cx="2043953" cy="430887"/>
          </a:xfrm>
          <a:prstGeom prst="rect">
            <a:avLst/>
          </a:prstGeom>
          <a:noFill/>
        </p:spPr>
        <p:txBody>
          <a:bodyPr wrap="square" rtlCol="0">
            <a:spAutoFit/>
          </a:bodyPr>
          <a:lstStyle/>
          <a:p>
            <a:r>
              <a:rPr lang="en-US" sz="1050" b="1" dirty="0">
                <a:solidFill>
                  <a:schemeClr val="tx1"/>
                </a:solidFill>
                <a:latin typeface="Arial" panose="020B0604020202020204" pitchFamily="34" charset="0"/>
                <a:cs typeface="Arial" panose="020B0604020202020204" pitchFamily="34" charset="0"/>
              </a:rPr>
              <a:t>CANADIAN</a:t>
            </a:r>
            <a:r>
              <a:rPr lang="en-US" sz="1050" b="1" baseline="0" dirty="0">
                <a:solidFill>
                  <a:schemeClr val="tx1"/>
                </a:solidFill>
                <a:latin typeface="Arial" panose="020B0604020202020204" pitchFamily="34" charset="0"/>
                <a:cs typeface="Arial" panose="020B0604020202020204" pitchFamily="34" charset="0"/>
              </a:rPr>
              <a:t> CENTRE </a:t>
            </a:r>
            <a:r>
              <a:rPr lang="en-US" sz="1050" baseline="0" dirty="0">
                <a:solidFill>
                  <a:schemeClr val="tx1"/>
                </a:solidFill>
                <a:latin typeface="Arial" panose="020B0604020202020204" pitchFamily="34" charset="0"/>
                <a:cs typeface="Arial" panose="020B0604020202020204" pitchFamily="34" charset="0"/>
              </a:rPr>
              <a:t>FOR</a:t>
            </a:r>
          </a:p>
          <a:p>
            <a:r>
              <a:rPr lang="en-US" sz="1050" b="1" baseline="0" dirty="0">
                <a:solidFill>
                  <a:schemeClr val="tx1"/>
                </a:solidFill>
                <a:latin typeface="Arial" panose="020B0604020202020204" pitchFamily="34" charset="0"/>
                <a:cs typeface="Arial" panose="020B0604020202020204" pitchFamily="34" charset="0"/>
              </a:rPr>
              <a:t>CLIMATE SERVICES</a:t>
            </a:r>
            <a:endParaRPr lang="en-CA" sz="1050" b="1" dirty="0">
              <a:solidFill>
                <a:schemeClr val="tx1"/>
              </a:solidFill>
              <a:latin typeface="Arial" panose="020B0604020202020204" pitchFamily="34" charset="0"/>
              <a:cs typeface="Arial" panose="020B0604020202020204" pitchFamily="34" charset="0"/>
            </a:endParaRPr>
          </a:p>
        </p:txBody>
      </p:sp>
      <p:sp>
        <p:nvSpPr>
          <p:cNvPr id="9" name="TextBox 8"/>
          <p:cNvSpPr txBox="1"/>
          <p:nvPr userDrawn="1"/>
        </p:nvSpPr>
        <p:spPr>
          <a:xfrm>
            <a:off x="2718482" y="6192348"/>
            <a:ext cx="2686505" cy="430887"/>
          </a:xfrm>
          <a:prstGeom prst="rect">
            <a:avLst/>
          </a:prstGeom>
          <a:noFill/>
        </p:spPr>
        <p:txBody>
          <a:bodyPr wrap="square" rtlCol="0">
            <a:spAutoFit/>
          </a:bodyPr>
          <a:lstStyle/>
          <a:p>
            <a:r>
              <a:rPr lang="fr-FR" sz="1050" b="1" kern="1200" baseline="0" dirty="0">
                <a:solidFill>
                  <a:schemeClr val="tx1"/>
                </a:solidFill>
                <a:latin typeface="Arial" panose="020B0604020202020204" pitchFamily="34" charset="0"/>
                <a:ea typeface="+mn-ea"/>
                <a:cs typeface="Arial" panose="020B0604020202020204" pitchFamily="34" charset="0"/>
              </a:rPr>
              <a:t>CENTRE CANADIEN </a:t>
            </a:r>
            <a:r>
              <a:rPr lang="fr-FR" sz="1050" kern="1200" baseline="0" dirty="0">
                <a:solidFill>
                  <a:schemeClr val="tx1"/>
                </a:solidFill>
                <a:latin typeface="Arial" panose="020B0604020202020204" pitchFamily="34" charset="0"/>
                <a:ea typeface="+mn-ea"/>
                <a:cs typeface="Arial" panose="020B0604020202020204" pitchFamily="34" charset="0"/>
              </a:rPr>
              <a:t>DES</a:t>
            </a:r>
          </a:p>
          <a:p>
            <a:r>
              <a:rPr lang="fr-FR" sz="1050" b="1" kern="1200" baseline="0" dirty="0">
                <a:solidFill>
                  <a:schemeClr val="tx1"/>
                </a:solidFill>
                <a:latin typeface="Arial" panose="020B0604020202020204" pitchFamily="34" charset="0"/>
                <a:ea typeface="+mn-ea"/>
                <a:cs typeface="Arial" panose="020B0604020202020204" pitchFamily="34" charset="0"/>
              </a:rPr>
              <a:t>SERVICES CLIMATIQUES</a:t>
            </a:r>
            <a:endParaRPr lang="en-CA" sz="1050" b="1" kern="1200" baseline="0" dirty="0">
              <a:solidFill>
                <a:schemeClr val="tx1"/>
              </a:solidFill>
              <a:latin typeface="Arial" panose="020B0604020202020204" pitchFamily="34" charset="0"/>
              <a:ea typeface="+mn-ea"/>
              <a:cs typeface="Arial" panose="020B0604020202020204" pitchFamily="34" charset="0"/>
            </a:endParaRPr>
          </a:p>
        </p:txBody>
      </p:sp>
      <p:cxnSp>
        <p:nvCxnSpPr>
          <p:cNvPr id="10" name="Straight Connector 9"/>
          <p:cNvCxnSpPr/>
          <p:nvPr userDrawn="1"/>
        </p:nvCxnSpPr>
        <p:spPr>
          <a:xfrm>
            <a:off x="2525165" y="6231764"/>
            <a:ext cx="0" cy="3914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32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lour background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223" y="1474120"/>
            <a:ext cx="9732957" cy="2387600"/>
          </a:xfrm>
        </p:spPr>
        <p:txBody>
          <a:bodyPr anchor="b"/>
          <a:lstStyle>
            <a:lvl1pPr algn="l">
              <a:defRPr sz="6000">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519224" y="3953795"/>
            <a:ext cx="9144000" cy="165576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Box 7"/>
          <p:cNvSpPr txBox="1"/>
          <p:nvPr userDrawn="1"/>
        </p:nvSpPr>
        <p:spPr>
          <a:xfrm>
            <a:off x="519223" y="6198162"/>
            <a:ext cx="2043953" cy="430887"/>
          </a:xfrm>
          <a:prstGeom prst="rect">
            <a:avLst/>
          </a:prstGeom>
          <a:noFill/>
        </p:spPr>
        <p:txBody>
          <a:bodyPr wrap="square" rtlCol="0">
            <a:spAutoFit/>
          </a:bodyPr>
          <a:lstStyle/>
          <a:p>
            <a:r>
              <a:rPr lang="en-US" sz="1050" b="1" dirty="0">
                <a:solidFill>
                  <a:schemeClr val="bg1"/>
                </a:solidFill>
                <a:latin typeface="Arial" panose="020B0604020202020204" pitchFamily="34" charset="0"/>
                <a:cs typeface="Arial" panose="020B0604020202020204" pitchFamily="34" charset="0"/>
              </a:rPr>
              <a:t>CANADIAN</a:t>
            </a:r>
            <a:r>
              <a:rPr lang="en-US" sz="1050" b="1" baseline="0" dirty="0">
                <a:solidFill>
                  <a:schemeClr val="bg1"/>
                </a:solidFill>
                <a:latin typeface="Arial" panose="020B0604020202020204" pitchFamily="34" charset="0"/>
                <a:cs typeface="Arial" panose="020B0604020202020204" pitchFamily="34" charset="0"/>
              </a:rPr>
              <a:t> CENTRE </a:t>
            </a:r>
            <a:r>
              <a:rPr lang="en-US" sz="1050" baseline="0" dirty="0">
                <a:solidFill>
                  <a:schemeClr val="bg1"/>
                </a:solidFill>
                <a:latin typeface="Arial" panose="020B0604020202020204" pitchFamily="34" charset="0"/>
                <a:cs typeface="Arial" panose="020B0604020202020204" pitchFamily="34" charset="0"/>
              </a:rPr>
              <a:t>FOR</a:t>
            </a:r>
          </a:p>
          <a:p>
            <a:r>
              <a:rPr lang="en-US" sz="1050" b="1" baseline="0" dirty="0">
                <a:solidFill>
                  <a:schemeClr val="bg1"/>
                </a:solidFill>
                <a:latin typeface="Arial" panose="020B0604020202020204" pitchFamily="34" charset="0"/>
                <a:cs typeface="Arial" panose="020B0604020202020204" pitchFamily="34" charset="0"/>
              </a:rPr>
              <a:t>CLIMATE SERVICES</a:t>
            </a:r>
            <a:endParaRPr lang="en-CA" sz="1050" b="1" dirty="0">
              <a:solidFill>
                <a:schemeClr val="bg1"/>
              </a:solidFill>
              <a:latin typeface="Arial" panose="020B0604020202020204" pitchFamily="34" charset="0"/>
              <a:cs typeface="Arial" panose="020B0604020202020204" pitchFamily="34" charset="0"/>
            </a:endParaRPr>
          </a:p>
        </p:txBody>
      </p:sp>
      <p:sp>
        <p:nvSpPr>
          <p:cNvPr id="9" name="TextBox 8"/>
          <p:cNvSpPr txBox="1"/>
          <p:nvPr userDrawn="1"/>
        </p:nvSpPr>
        <p:spPr>
          <a:xfrm>
            <a:off x="2718482" y="6192348"/>
            <a:ext cx="2686505" cy="430887"/>
          </a:xfrm>
          <a:prstGeom prst="rect">
            <a:avLst/>
          </a:prstGeom>
          <a:noFill/>
        </p:spPr>
        <p:txBody>
          <a:bodyPr wrap="square" rtlCol="0">
            <a:spAutoFit/>
          </a:bodyPr>
          <a:lstStyle/>
          <a:p>
            <a:r>
              <a:rPr lang="fr-FR" sz="1050" b="1" kern="1200" baseline="0" dirty="0">
                <a:solidFill>
                  <a:schemeClr val="bg1"/>
                </a:solidFill>
                <a:latin typeface="Arial" panose="020B0604020202020204" pitchFamily="34" charset="0"/>
                <a:ea typeface="+mn-ea"/>
                <a:cs typeface="Arial" panose="020B0604020202020204" pitchFamily="34" charset="0"/>
              </a:rPr>
              <a:t>CENTRE CANADIEN </a:t>
            </a:r>
            <a:r>
              <a:rPr lang="fr-FR" sz="1050" kern="1200" baseline="0" dirty="0">
                <a:solidFill>
                  <a:schemeClr val="bg1"/>
                </a:solidFill>
                <a:latin typeface="Arial" panose="020B0604020202020204" pitchFamily="34" charset="0"/>
                <a:ea typeface="+mn-ea"/>
                <a:cs typeface="Arial" panose="020B0604020202020204" pitchFamily="34" charset="0"/>
              </a:rPr>
              <a:t>DES</a:t>
            </a:r>
          </a:p>
          <a:p>
            <a:r>
              <a:rPr lang="fr-FR" sz="1050" b="1" kern="1200" baseline="0" dirty="0">
                <a:solidFill>
                  <a:schemeClr val="bg1"/>
                </a:solidFill>
                <a:latin typeface="Arial" panose="020B0604020202020204" pitchFamily="34" charset="0"/>
                <a:ea typeface="+mn-ea"/>
                <a:cs typeface="Arial" panose="020B0604020202020204" pitchFamily="34" charset="0"/>
              </a:rPr>
              <a:t>SERVICES CLIMATIQUES</a:t>
            </a:r>
            <a:endParaRPr lang="en-CA" sz="1050" b="1" kern="1200" baseline="0" dirty="0">
              <a:solidFill>
                <a:schemeClr val="bg1"/>
              </a:solidFill>
              <a:latin typeface="Arial" panose="020B0604020202020204" pitchFamily="34" charset="0"/>
              <a:ea typeface="+mn-ea"/>
              <a:cs typeface="Arial" panose="020B0604020202020204" pitchFamily="34" charset="0"/>
            </a:endParaRPr>
          </a:p>
        </p:txBody>
      </p:sp>
      <p:cxnSp>
        <p:nvCxnSpPr>
          <p:cNvPr id="10" name="Straight Connector 9"/>
          <p:cNvCxnSpPr/>
          <p:nvPr userDrawn="1"/>
        </p:nvCxnSpPr>
        <p:spPr>
          <a:xfrm>
            <a:off x="2525165" y="6231764"/>
            <a:ext cx="0" cy="39147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31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lour background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223" y="1474120"/>
            <a:ext cx="9732957" cy="2387600"/>
          </a:xfrm>
        </p:spPr>
        <p:txBody>
          <a:bodyPr anchor="b"/>
          <a:lstStyle>
            <a:lvl1pPr algn="l">
              <a:defRPr sz="6000">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519224" y="3953795"/>
            <a:ext cx="9144000" cy="165576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Box 7"/>
          <p:cNvSpPr txBox="1"/>
          <p:nvPr userDrawn="1"/>
        </p:nvSpPr>
        <p:spPr>
          <a:xfrm>
            <a:off x="519223" y="6198162"/>
            <a:ext cx="2043953" cy="430887"/>
          </a:xfrm>
          <a:prstGeom prst="rect">
            <a:avLst/>
          </a:prstGeom>
          <a:noFill/>
        </p:spPr>
        <p:txBody>
          <a:bodyPr wrap="square" rtlCol="0">
            <a:spAutoFit/>
          </a:bodyPr>
          <a:lstStyle/>
          <a:p>
            <a:r>
              <a:rPr lang="en-US" sz="1050" b="1" dirty="0">
                <a:solidFill>
                  <a:schemeClr val="bg1"/>
                </a:solidFill>
                <a:latin typeface="Arial" panose="020B0604020202020204" pitchFamily="34" charset="0"/>
                <a:cs typeface="Arial" panose="020B0604020202020204" pitchFamily="34" charset="0"/>
              </a:rPr>
              <a:t>CANADIAN</a:t>
            </a:r>
            <a:r>
              <a:rPr lang="en-US" sz="1050" b="1" baseline="0" dirty="0">
                <a:solidFill>
                  <a:schemeClr val="bg1"/>
                </a:solidFill>
                <a:latin typeface="Arial" panose="020B0604020202020204" pitchFamily="34" charset="0"/>
                <a:cs typeface="Arial" panose="020B0604020202020204" pitchFamily="34" charset="0"/>
              </a:rPr>
              <a:t> CENTRE </a:t>
            </a:r>
            <a:r>
              <a:rPr lang="en-US" sz="1050" baseline="0" dirty="0">
                <a:solidFill>
                  <a:schemeClr val="bg1"/>
                </a:solidFill>
                <a:latin typeface="Arial" panose="020B0604020202020204" pitchFamily="34" charset="0"/>
                <a:cs typeface="Arial" panose="020B0604020202020204" pitchFamily="34" charset="0"/>
              </a:rPr>
              <a:t>FOR</a:t>
            </a:r>
          </a:p>
          <a:p>
            <a:r>
              <a:rPr lang="en-US" sz="1050" b="1" baseline="0" dirty="0">
                <a:solidFill>
                  <a:schemeClr val="bg1"/>
                </a:solidFill>
                <a:latin typeface="Arial" panose="020B0604020202020204" pitchFamily="34" charset="0"/>
                <a:cs typeface="Arial" panose="020B0604020202020204" pitchFamily="34" charset="0"/>
              </a:rPr>
              <a:t>CLIMATE SERVICES</a:t>
            </a:r>
            <a:endParaRPr lang="en-CA" sz="1050" b="1" dirty="0">
              <a:solidFill>
                <a:schemeClr val="bg1"/>
              </a:solidFill>
              <a:latin typeface="Arial" panose="020B0604020202020204" pitchFamily="34" charset="0"/>
              <a:cs typeface="Arial" panose="020B0604020202020204" pitchFamily="34" charset="0"/>
            </a:endParaRPr>
          </a:p>
        </p:txBody>
      </p:sp>
      <p:sp>
        <p:nvSpPr>
          <p:cNvPr id="9" name="TextBox 8"/>
          <p:cNvSpPr txBox="1"/>
          <p:nvPr userDrawn="1"/>
        </p:nvSpPr>
        <p:spPr>
          <a:xfrm>
            <a:off x="2718482" y="6192348"/>
            <a:ext cx="2686505" cy="430887"/>
          </a:xfrm>
          <a:prstGeom prst="rect">
            <a:avLst/>
          </a:prstGeom>
          <a:noFill/>
        </p:spPr>
        <p:txBody>
          <a:bodyPr wrap="square" rtlCol="0">
            <a:spAutoFit/>
          </a:bodyPr>
          <a:lstStyle/>
          <a:p>
            <a:r>
              <a:rPr lang="fr-FR" sz="1050" b="1" kern="1200" baseline="0" dirty="0">
                <a:solidFill>
                  <a:schemeClr val="bg1"/>
                </a:solidFill>
                <a:latin typeface="Arial" panose="020B0604020202020204" pitchFamily="34" charset="0"/>
                <a:ea typeface="+mn-ea"/>
                <a:cs typeface="Arial" panose="020B0604020202020204" pitchFamily="34" charset="0"/>
              </a:rPr>
              <a:t>CENTRE CANADIEN </a:t>
            </a:r>
            <a:r>
              <a:rPr lang="fr-FR" sz="1050" kern="1200" baseline="0" dirty="0">
                <a:solidFill>
                  <a:schemeClr val="bg1"/>
                </a:solidFill>
                <a:latin typeface="Arial" panose="020B0604020202020204" pitchFamily="34" charset="0"/>
                <a:ea typeface="+mn-ea"/>
                <a:cs typeface="Arial" panose="020B0604020202020204" pitchFamily="34" charset="0"/>
              </a:rPr>
              <a:t>DES</a:t>
            </a:r>
          </a:p>
          <a:p>
            <a:r>
              <a:rPr lang="fr-FR" sz="1050" b="1" kern="1200" baseline="0" dirty="0">
                <a:solidFill>
                  <a:schemeClr val="bg1"/>
                </a:solidFill>
                <a:latin typeface="Arial" panose="020B0604020202020204" pitchFamily="34" charset="0"/>
                <a:ea typeface="+mn-ea"/>
                <a:cs typeface="Arial" panose="020B0604020202020204" pitchFamily="34" charset="0"/>
              </a:rPr>
              <a:t>SERVICES CLIMATIQUES</a:t>
            </a:r>
            <a:endParaRPr lang="en-CA" sz="1050" b="1" kern="1200" baseline="0" dirty="0">
              <a:solidFill>
                <a:schemeClr val="bg1"/>
              </a:solidFill>
              <a:latin typeface="Arial" panose="020B0604020202020204" pitchFamily="34" charset="0"/>
              <a:ea typeface="+mn-ea"/>
              <a:cs typeface="Arial" panose="020B0604020202020204" pitchFamily="34" charset="0"/>
            </a:endParaRPr>
          </a:p>
        </p:txBody>
      </p:sp>
      <p:cxnSp>
        <p:nvCxnSpPr>
          <p:cNvPr id="10" name="Straight Connector 9"/>
          <p:cNvCxnSpPr/>
          <p:nvPr userDrawn="1"/>
        </p:nvCxnSpPr>
        <p:spPr>
          <a:xfrm>
            <a:off x="2525165" y="6231764"/>
            <a:ext cx="0" cy="39147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80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23" y="365125"/>
            <a:ext cx="11137862" cy="1325563"/>
          </a:xfrm>
        </p:spPr>
        <p:txBody>
          <a:bodyPr/>
          <a:lstStyle>
            <a:lvl1pPr>
              <a:defRPr>
                <a:solidFill>
                  <a:schemeClr val="accent6"/>
                </a:solidFill>
              </a:defRPr>
            </a:lvl1pPr>
          </a:lstStyle>
          <a:p>
            <a:r>
              <a:rPr lang="en-US" dirty="0"/>
              <a:t>Click to edit Master title style</a:t>
            </a:r>
            <a:endParaRPr lang="en-CA" dirty="0"/>
          </a:p>
        </p:txBody>
      </p:sp>
      <p:sp>
        <p:nvSpPr>
          <p:cNvPr id="3" name="Content Placeholder 2"/>
          <p:cNvSpPr>
            <a:spLocks noGrp="1"/>
          </p:cNvSpPr>
          <p:nvPr>
            <p:ph idx="1"/>
          </p:nvPr>
        </p:nvSpPr>
        <p:spPr>
          <a:xfrm>
            <a:off x="519223" y="1825625"/>
            <a:ext cx="11137863" cy="4351338"/>
          </a:xfrm>
        </p:spPr>
        <p:txBody>
          <a:bodyPr/>
          <a:lstStyle>
            <a:lvl1pPr>
              <a:defRPr sz="1800"/>
            </a:lvl1pPr>
            <a:lvl2pPr>
              <a:defRPr sz="16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5"/>
          <p:cNvSpPr>
            <a:spLocks noGrp="1"/>
          </p:cNvSpPr>
          <p:nvPr>
            <p:ph type="sldNum" sz="quarter" idx="12"/>
          </p:nvPr>
        </p:nvSpPr>
        <p:spPr>
          <a:xfrm>
            <a:off x="10506516" y="6322604"/>
            <a:ext cx="1150569" cy="335079"/>
          </a:xfrm>
          <a:prstGeom prst="rect">
            <a:avLst/>
          </a:prstGeom>
        </p:spPr>
        <p:txBody>
          <a:bodyPr/>
          <a:lstStyle>
            <a:lvl1pPr algn="r">
              <a:defRPr sz="1000" b="1">
                <a:solidFill>
                  <a:schemeClr val="accent6"/>
                </a:solidFill>
                <a:latin typeface="Arial" panose="020B0604020202020204" pitchFamily="34" charset="0"/>
                <a:cs typeface="Arial" panose="020B0604020202020204" pitchFamily="34" charset="0"/>
              </a:defRPr>
            </a:lvl1pPr>
          </a:lstStyle>
          <a:p>
            <a:fld id="{3BD665AE-76F4-4BDF-A143-AC02A32F0E1D}" type="slidenum">
              <a:rPr lang="en-CA" smtClean="0"/>
              <a:pPr/>
              <a:t>‹#›</a:t>
            </a:fld>
            <a:endParaRPr lang="en-CA" dirty="0"/>
          </a:p>
        </p:txBody>
      </p:sp>
      <p:sp>
        <p:nvSpPr>
          <p:cNvPr id="11" name="TextBox 10"/>
          <p:cNvSpPr txBox="1"/>
          <p:nvPr userDrawn="1"/>
        </p:nvSpPr>
        <p:spPr>
          <a:xfrm>
            <a:off x="519223" y="6201718"/>
            <a:ext cx="2043953" cy="430887"/>
          </a:xfrm>
          <a:prstGeom prst="rect">
            <a:avLst/>
          </a:prstGeom>
          <a:noFill/>
        </p:spPr>
        <p:txBody>
          <a:bodyPr wrap="square" rtlCol="0">
            <a:spAutoFit/>
          </a:bodyPr>
          <a:lstStyle/>
          <a:p>
            <a:r>
              <a:rPr lang="en-US" sz="1050" b="1" dirty="0">
                <a:solidFill>
                  <a:srgbClr val="398093"/>
                </a:solidFill>
                <a:latin typeface="Arial" panose="020B0604020202020204" pitchFamily="34" charset="0"/>
                <a:cs typeface="Arial" panose="020B0604020202020204" pitchFamily="34" charset="0"/>
              </a:rPr>
              <a:t>CANADIAN</a:t>
            </a:r>
            <a:r>
              <a:rPr lang="en-US" sz="1050" b="1" baseline="0" dirty="0">
                <a:solidFill>
                  <a:srgbClr val="398093"/>
                </a:solidFill>
                <a:latin typeface="Arial" panose="020B0604020202020204" pitchFamily="34" charset="0"/>
                <a:cs typeface="Arial" panose="020B0604020202020204" pitchFamily="34" charset="0"/>
              </a:rPr>
              <a:t> CENTRE </a:t>
            </a:r>
            <a:r>
              <a:rPr lang="en-US" sz="1050" baseline="0" dirty="0">
                <a:solidFill>
                  <a:srgbClr val="398093"/>
                </a:solidFill>
                <a:latin typeface="Arial" panose="020B0604020202020204" pitchFamily="34" charset="0"/>
                <a:cs typeface="Arial" panose="020B0604020202020204" pitchFamily="34" charset="0"/>
              </a:rPr>
              <a:t>FOR</a:t>
            </a:r>
          </a:p>
          <a:p>
            <a:r>
              <a:rPr lang="en-US" sz="1050" b="1" baseline="0" dirty="0">
                <a:solidFill>
                  <a:srgbClr val="398093"/>
                </a:solidFill>
                <a:latin typeface="Arial" panose="020B0604020202020204" pitchFamily="34" charset="0"/>
                <a:cs typeface="Arial" panose="020B0604020202020204" pitchFamily="34" charset="0"/>
              </a:rPr>
              <a:t>CLIMATE SERVICES</a:t>
            </a:r>
            <a:endParaRPr lang="en-CA" sz="1050" b="1" dirty="0">
              <a:solidFill>
                <a:srgbClr val="398093"/>
              </a:solidFill>
              <a:latin typeface="Arial" panose="020B0604020202020204" pitchFamily="34" charset="0"/>
              <a:cs typeface="Arial" panose="020B0604020202020204" pitchFamily="34" charset="0"/>
            </a:endParaRPr>
          </a:p>
        </p:txBody>
      </p:sp>
      <p:sp>
        <p:nvSpPr>
          <p:cNvPr id="12" name="TextBox 11"/>
          <p:cNvSpPr txBox="1"/>
          <p:nvPr userDrawn="1"/>
        </p:nvSpPr>
        <p:spPr>
          <a:xfrm>
            <a:off x="2718482" y="6195904"/>
            <a:ext cx="2686505" cy="430887"/>
          </a:xfrm>
          <a:prstGeom prst="rect">
            <a:avLst/>
          </a:prstGeom>
          <a:noFill/>
        </p:spPr>
        <p:txBody>
          <a:bodyPr wrap="square" rtlCol="0">
            <a:spAutoFit/>
          </a:bodyPr>
          <a:lstStyle/>
          <a:p>
            <a:r>
              <a:rPr lang="fr-FR" sz="1050" b="1" kern="1200" baseline="0" dirty="0">
                <a:solidFill>
                  <a:srgbClr val="398093"/>
                </a:solidFill>
                <a:latin typeface="Arial" panose="020B0604020202020204" pitchFamily="34" charset="0"/>
                <a:ea typeface="+mn-ea"/>
                <a:cs typeface="Arial" panose="020B0604020202020204" pitchFamily="34" charset="0"/>
              </a:rPr>
              <a:t>CENTRE CANADIEN </a:t>
            </a:r>
            <a:r>
              <a:rPr lang="fr-FR" sz="1050" kern="1200" baseline="0" dirty="0">
                <a:solidFill>
                  <a:srgbClr val="398093"/>
                </a:solidFill>
                <a:latin typeface="Arial" panose="020B0604020202020204" pitchFamily="34" charset="0"/>
                <a:ea typeface="+mn-ea"/>
                <a:cs typeface="Arial" panose="020B0604020202020204" pitchFamily="34" charset="0"/>
              </a:rPr>
              <a:t>DES</a:t>
            </a:r>
          </a:p>
          <a:p>
            <a:r>
              <a:rPr lang="fr-FR" sz="1050" b="1" kern="1200" baseline="0" dirty="0">
                <a:solidFill>
                  <a:srgbClr val="398093"/>
                </a:solidFill>
                <a:latin typeface="Arial" panose="020B0604020202020204" pitchFamily="34" charset="0"/>
                <a:ea typeface="+mn-ea"/>
                <a:cs typeface="Arial" panose="020B0604020202020204" pitchFamily="34" charset="0"/>
              </a:rPr>
              <a:t>SERVICES CLIMATIQUES</a:t>
            </a:r>
            <a:endParaRPr lang="en-CA" sz="1050" b="1" kern="1200" baseline="0" dirty="0">
              <a:solidFill>
                <a:srgbClr val="398093"/>
              </a:solidFill>
              <a:latin typeface="Arial" panose="020B0604020202020204" pitchFamily="34" charset="0"/>
              <a:ea typeface="+mn-ea"/>
              <a:cs typeface="Arial" panose="020B0604020202020204" pitchFamily="34" charset="0"/>
            </a:endParaRPr>
          </a:p>
        </p:txBody>
      </p:sp>
      <p:cxnSp>
        <p:nvCxnSpPr>
          <p:cNvPr id="13" name="Straight Connector 12"/>
          <p:cNvCxnSpPr/>
          <p:nvPr userDrawn="1"/>
        </p:nvCxnSpPr>
        <p:spPr>
          <a:xfrm>
            <a:off x="2525165" y="6231764"/>
            <a:ext cx="0" cy="391471"/>
          </a:xfrm>
          <a:prstGeom prst="line">
            <a:avLst/>
          </a:prstGeom>
          <a:ln>
            <a:solidFill>
              <a:srgbClr val="39809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19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3466628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2" r:id="rId4"/>
    <p:sldLayoutId id="2147483658" r:id="rId5"/>
    <p:sldLayoutId id="2147483659" r:id="rId6"/>
    <p:sldLayoutId id="2147483660" r:id="rId7"/>
    <p:sldLayoutId id="2147483661" r:id="rId8"/>
    <p:sldLayoutId id="2147483650" r:id="rId9"/>
    <p:sldLayoutId id="2147483652" r:id="rId10"/>
    <p:sldLayoutId id="21474836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38.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30.png"/><Relationship Id="rId5" Type="http://schemas.openxmlformats.org/officeDocument/2006/relationships/tags" Target="../tags/tag75.xml"/><Relationship Id="rId10" Type="http://schemas.openxmlformats.org/officeDocument/2006/relationships/hyperlink" Target="mailto:ccsc-cccs@ec.gc.ca" TargetMode="External"/><Relationship Id="rId4" Type="http://schemas.openxmlformats.org/officeDocument/2006/relationships/tags" Target="../tags/tag74.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80.xml"/><Relationship Id="rId7" Type="http://schemas.openxmlformats.org/officeDocument/2006/relationships/slideLayout" Target="../slideLayouts/slideLayout1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40.png"/><Relationship Id="rId4" Type="http://schemas.openxmlformats.org/officeDocument/2006/relationships/tags" Target="../tags/tag81.xm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86.xml"/><Relationship Id="rId7" Type="http://schemas.openxmlformats.org/officeDocument/2006/relationships/image" Target="../media/image4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41.png"/><Relationship Id="rId5" Type="http://schemas.openxmlformats.org/officeDocument/2006/relationships/notesSlide" Target="../notesSlides/notesSlide12.xml"/><Relationship Id="rId10" Type="http://schemas.openxmlformats.org/officeDocument/2006/relationships/image" Target="../media/image45.png"/><Relationship Id="rId4" Type="http://schemas.openxmlformats.org/officeDocument/2006/relationships/slideLayout" Target="../slideLayouts/slideLayout10.xm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48.jpe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47.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46.png"/><Relationship Id="rId5" Type="http://schemas.openxmlformats.org/officeDocument/2006/relationships/tags" Target="../tags/tag91.xml"/><Relationship Id="rId10" Type="http://schemas.openxmlformats.org/officeDocument/2006/relationships/notesSlide" Target="../notesSlides/notesSlide13.xml"/><Relationship Id="rId4" Type="http://schemas.openxmlformats.org/officeDocument/2006/relationships/tags" Target="../tags/tag90.xml"/><Relationship Id="rId9"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49.png"/><Relationship Id="rId5" Type="http://schemas.openxmlformats.org/officeDocument/2006/relationships/notesSlide" Target="../notesSlides/notesSlide14.xml"/><Relationship Id="rId4"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50.png"/><Relationship Id="rId5" Type="http://schemas.openxmlformats.org/officeDocument/2006/relationships/notesSlide" Target="../notesSlides/notesSlide15.xml"/><Relationship Id="rId4"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103.xml"/><Relationship Id="rId7" Type="http://schemas.openxmlformats.org/officeDocument/2006/relationships/image" Target="../media/image51.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16.xml"/><Relationship Id="rId5" Type="http://schemas.openxmlformats.org/officeDocument/2006/relationships/slideLayout" Target="../slideLayouts/slideLayout11.xml"/><Relationship Id="rId4" Type="http://schemas.openxmlformats.org/officeDocument/2006/relationships/tags" Target="../tags/tag104.xml"/></Relationships>
</file>

<file path=ppt/slides/_rels/slide17.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image" Target="../media/image55.png"/><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image" Target="../media/image54.png"/><Relationship Id="rId2" Type="http://schemas.openxmlformats.org/officeDocument/2006/relationships/tags" Target="../tags/tag106.xml"/><Relationship Id="rId16" Type="http://schemas.openxmlformats.org/officeDocument/2006/relationships/image" Target="../media/image53.png"/><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notesSlide" Target="../notesSlides/notesSlide17.xml"/><Relationship Id="rId10" Type="http://schemas.openxmlformats.org/officeDocument/2006/relationships/tags" Target="../tags/tag114.xml"/><Relationship Id="rId19" Type="http://schemas.openxmlformats.org/officeDocument/2006/relationships/image" Target="../media/image56.png"/><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57.jpe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18.xml"/><Relationship Id="rId5" Type="http://schemas.openxmlformats.org/officeDocument/2006/relationships/slideLayout" Target="../slideLayouts/slideLayout11.xml"/><Relationship Id="rId4" Type="http://schemas.openxmlformats.org/officeDocument/2006/relationships/tags" Target="../tags/tag121.xml"/></Relationships>
</file>

<file path=ppt/slides/_rels/slide19.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58.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19.xml"/><Relationship Id="rId5" Type="http://schemas.openxmlformats.org/officeDocument/2006/relationships/slideLayout" Target="../slideLayouts/slideLayout11.xml"/><Relationship Id="rId4" Type="http://schemas.openxmlformats.org/officeDocument/2006/relationships/tags" Target="../tags/tag125.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9.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hyperlink" Target="https://changingclimate.ca/fr/" TargetMode="External"/><Relationship Id="rId4" Type="http://schemas.openxmlformats.org/officeDocument/2006/relationships/tags" Target="../tags/tag7.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tags" Target="../tags/tag128.xml"/><Relationship Id="rId7" Type="http://schemas.openxmlformats.org/officeDocument/2006/relationships/notesSlide" Target="../notesSlides/notesSlide20.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1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61.png"/><Relationship Id="rId4"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136.xml"/><Relationship Id="rId7" Type="http://schemas.openxmlformats.org/officeDocument/2006/relationships/image" Target="../media/image62.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21.xml"/><Relationship Id="rId5" Type="http://schemas.openxmlformats.org/officeDocument/2006/relationships/slideLayout" Target="../slideLayouts/slideLayout11.xml"/><Relationship Id="rId4" Type="http://schemas.openxmlformats.org/officeDocument/2006/relationships/tags" Target="../tags/tag137.xml"/></Relationships>
</file>

<file path=ppt/slides/_rels/slide2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64.png"/><Relationship Id="rId5" Type="http://schemas.openxmlformats.org/officeDocument/2006/relationships/slideLayout" Target="../slideLayouts/slideLayout10.xml"/><Relationship Id="rId4" Type="http://schemas.openxmlformats.org/officeDocument/2006/relationships/tags" Target="../tags/tag141.xml"/></Relationships>
</file>

<file path=ppt/slides/_rels/slide24.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6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22.xml"/><Relationship Id="rId5" Type="http://schemas.openxmlformats.org/officeDocument/2006/relationships/slideLayout" Target="../slideLayouts/slideLayout11.xml"/><Relationship Id="rId4" Type="http://schemas.openxmlformats.org/officeDocument/2006/relationships/tags" Target="../tags/tag145.xml"/></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hyperlink" Target="https://pavics.ouranos.ca/index_fr.html" TargetMode="External"/><Relationship Id="rId18" Type="http://schemas.openxmlformats.org/officeDocument/2006/relationships/image" Target="../media/image71.png"/><Relationship Id="rId3" Type="http://schemas.openxmlformats.org/officeDocument/2006/relationships/tags" Target="../tags/tag148.xml"/><Relationship Id="rId21" Type="http://schemas.openxmlformats.org/officeDocument/2006/relationships/image" Target="../media/image73.jpeg"/><Relationship Id="rId7" Type="http://schemas.openxmlformats.org/officeDocument/2006/relationships/hyperlink" Target="http://www.canada.ca/services-climatiques" TargetMode="External"/><Relationship Id="rId12" Type="http://schemas.openxmlformats.org/officeDocument/2006/relationships/image" Target="../media/image68.png"/><Relationship Id="rId17" Type="http://schemas.openxmlformats.org/officeDocument/2006/relationships/hyperlink" Target="http://www.pacificclimate.org/" TargetMode="External"/><Relationship Id="rId2" Type="http://schemas.openxmlformats.org/officeDocument/2006/relationships/tags" Target="../tags/tag147.xml"/><Relationship Id="rId16" Type="http://schemas.openxmlformats.org/officeDocument/2006/relationships/hyperlink" Target="http://www.ouranos.ca/" TargetMode="External"/><Relationship Id="rId20" Type="http://schemas.openxmlformats.org/officeDocument/2006/relationships/hyperlink" Target="http://www.climatewest.ca/" TargetMode="External"/><Relationship Id="rId1" Type="http://schemas.openxmlformats.org/officeDocument/2006/relationships/tags" Target="../tags/tag146.xml"/><Relationship Id="rId6" Type="http://schemas.openxmlformats.org/officeDocument/2006/relationships/notesSlide" Target="../notesSlides/notesSlide23.xml"/><Relationship Id="rId11" Type="http://schemas.openxmlformats.org/officeDocument/2006/relationships/hyperlink" Target="http://www.atlasclimatique.ca/" TargetMode="External"/><Relationship Id="rId5" Type="http://schemas.openxmlformats.org/officeDocument/2006/relationships/slideLayout" Target="../slideLayouts/slideLayout9.xml"/><Relationship Id="rId15" Type="http://schemas.openxmlformats.org/officeDocument/2006/relationships/image" Target="../media/image70.png"/><Relationship Id="rId10" Type="http://schemas.openxmlformats.org/officeDocument/2006/relationships/image" Target="../media/image67.png"/><Relationship Id="rId19" Type="http://schemas.openxmlformats.org/officeDocument/2006/relationships/image" Target="../media/image72.jpeg"/><Relationship Id="rId4" Type="http://schemas.openxmlformats.org/officeDocument/2006/relationships/tags" Target="../tags/tag149.xml"/><Relationship Id="rId9" Type="http://schemas.openxmlformats.org/officeDocument/2006/relationships/hyperlink" Target="http://www.donneesclimatiques.ca/" TargetMode="External"/><Relationship Id="rId1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74.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tags" Target="../tags/tag12.xml"/><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tags" Target="../tags/tag11.xml"/><Relationship Id="rId16" Type="http://schemas.openxmlformats.org/officeDocument/2006/relationships/image" Target="../media/image19.png"/><Relationship Id="rId1" Type="http://schemas.openxmlformats.org/officeDocument/2006/relationships/tags" Target="../tags/tag10.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notesSlide" Target="../notesSlides/notesSlide3.xml"/><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slideLayout" Target="../slideLayouts/slideLayout11.xml"/><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notesSlide" Target="../notesSlides/notesSlide4.xml"/><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24.png"/><Relationship Id="rId4" Type="http://schemas.openxmlformats.org/officeDocument/2006/relationships/tags" Target="../tags/tag19.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notesSlide" Target="../notesSlides/notesSlide6.xml"/><Relationship Id="rId3" Type="http://schemas.openxmlformats.org/officeDocument/2006/relationships/tags" Target="../tags/tag25.xml"/><Relationship Id="rId21" Type="http://schemas.openxmlformats.org/officeDocument/2006/relationships/diagramQuickStyle" Target="../diagrams/quickStyle1.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slideLayout" Target="../slideLayouts/slideLayout9.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diagramLayout" Target="../diagrams/layout1.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image" Target="../media/image25.png"/><Relationship Id="rId5" Type="http://schemas.openxmlformats.org/officeDocument/2006/relationships/tags" Target="../tags/tag27.xml"/><Relationship Id="rId15" Type="http://schemas.openxmlformats.org/officeDocument/2006/relationships/tags" Target="../tags/tag37.xml"/><Relationship Id="rId23" Type="http://schemas.microsoft.com/office/2007/relationships/diagramDrawing" Target="../diagrams/drawing1.xml"/><Relationship Id="rId10" Type="http://schemas.openxmlformats.org/officeDocument/2006/relationships/tags" Target="../tags/tag32.xml"/><Relationship Id="rId19" Type="http://schemas.openxmlformats.org/officeDocument/2006/relationships/diagramData" Target="../diagrams/data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notesSlide" Target="../notesSlides/notesSlide7.xml"/><Relationship Id="rId18" Type="http://schemas.openxmlformats.org/officeDocument/2006/relationships/image" Target="../media/image29.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slideLayout" Target="../slideLayouts/slideLayout9.xml"/><Relationship Id="rId17" Type="http://schemas.openxmlformats.org/officeDocument/2006/relationships/image" Target="../media/image28.png"/><Relationship Id="rId2" Type="http://schemas.openxmlformats.org/officeDocument/2006/relationships/tags" Target="../tags/tag40.xml"/><Relationship Id="rId16" Type="http://schemas.openxmlformats.org/officeDocument/2006/relationships/hyperlink" Target="mailto:ccsc-cccs@ec.gc.ca" TargetMode="Externa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27.png"/><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image" Target="../media/image32.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image" Target="../media/image31.png"/><Relationship Id="rId2" Type="http://schemas.openxmlformats.org/officeDocument/2006/relationships/tags" Target="../tags/tag51.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notesSlide" Target="../notesSlides/notesSlide8.xml"/><Relationship Id="rId10" Type="http://schemas.openxmlformats.org/officeDocument/2006/relationships/tags" Target="../tags/tag59.xml"/><Relationship Id="rId19" Type="http://schemas.openxmlformats.org/officeDocument/2006/relationships/image" Target="../media/image33.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37.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3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35.png"/><Relationship Id="rId5" Type="http://schemas.openxmlformats.org/officeDocument/2006/relationships/tags" Target="../tags/tag67.xml"/><Relationship Id="rId10" Type="http://schemas.openxmlformats.org/officeDocument/2006/relationships/notesSlide" Target="../notesSlides/notesSlide9.xml"/><Relationship Id="rId4" Type="http://schemas.openxmlformats.org/officeDocument/2006/relationships/tags" Target="../tags/tag66.xml"/><Relationship Id="rId9"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custDataLst>
              <p:tags r:id="rId1"/>
            </p:custDataLst>
          </p:nvPr>
        </p:nvSpPr>
        <p:spPr/>
        <p:txBody>
          <a:bodyPr>
            <a:normAutofit fontScale="90000"/>
          </a:bodyPr>
          <a:lstStyle/>
          <a:p>
            <a:r>
              <a:rPr lang="fr-CA" dirty="0"/>
              <a:t>Présentation du Centre canadien des services climatiques (CCSC)</a:t>
            </a:r>
          </a:p>
        </p:txBody>
      </p:sp>
      <p:sp>
        <p:nvSpPr>
          <p:cNvPr id="19" name="Subtitle 18"/>
          <p:cNvSpPr>
            <a:spLocks noGrp="1"/>
          </p:cNvSpPr>
          <p:nvPr>
            <p:ph type="subTitle" idx="1"/>
            <p:custDataLst>
              <p:tags r:id="rId2"/>
            </p:custDataLst>
          </p:nvPr>
        </p:nvSpPr>
        <p:spPr/>
        <p:txBody>
          <a:bodyPr>
            <a:normAutofit/>
          </a:bodyPr>
          <a:lstStyle/>
          <a:p>
            <a:endParaRPr lang="fr-CA" dirty="0" smtClean="0"/>
          </a:p>
          <a:p>
            <a:r>
              <a:rPr lang="fr-CA" dirty="0" smtClean="0"/>
              <a:t>GC Conférence </a:t>
            </a:r>
            <a:r>
              <a:rPr lang="fr-CA" dirty="0"/>
              <a:t>sur les données</a:t>
            </a:r>
          </a:p>
          <a:p>
            <a:r>
              <a:rPr lang="fr-CA" dirty="0" smtClean="0"/>
              <a:t>Février 2022</a:t>
            </a:r>
            <a:endParaRPr lang="fr-CA" dirty="0"/>
          </a:p>
        </p:txBody>
      </p:sp>
    </p:spTree>
    <p:extLst>
      <p:ext uri="{BB962C8B-B14F-4D97-AF65-F5344CB8AC3E}">
        <p14:creationId xmlns:p14="http://schemas.microsoft.com/office/powerpoint/2010/main" val="408452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Centre d’aide des Services climatiques</a:t>
            </a:r>
          </a:p>
        </p:txBody>
      </p:sp>
      <p:sp>
        <p:nvSpPr>
          <p:cNvPr id="3" name="Content Placeholder 2"/>
          <p:cNvSpPr>
            <a:spLocks noGrp="1"/>
          </p:cNvSpPr>
          <p:nvPr>
            <p:ph sz="half" idx="1"/>
            <p:custDataLst>
              <p:tags r:id="rId2"/>
            </p:custDataLst>
          </p:nvPr>
        </p:nvSpPr>
        <p:spPr>
          <a:xfrm>
            <a:off x="519224" y="1880509"/>
            <a:ext cx="4203996" cy="3621933"/>
          </a:xfrm>
        </p:spPr>
        <p:txBody>
          <a:bodyPr>
            <a:normAutofit fontScale="92500"/>
          </a:bodyPr>
          <a:lstStyle/>
          <a:p>
            <a:pPr fontAlgn="base">
              <a:spcBef>
                <a:spcPct val="0"/>
              </a:spcBef>
              <a:spcAft>
                <a:spcPct val="0"/>
              </a:spcAft>
              <a:buClr>
                <a:srgbClr val="E47623"/>
              </a:buClr>
              <a:defRPr/>
            </a:pPr>
            <a:r>
              <a:rPr lang="en-CA" sz="2400" b="1" u="sng" dirty="0">
                <a:hlinkClick r:id="rId10"/>
              </a:rPr>
              <a:t>ccsc-cccs@ec.gc.ca</a:t>
            </a:r>
            <a:endParaRPr lang="en-CA" sz="2400" b="1" dirty="0">
              <a:solidFill>
                <a:srgbClr val="029890"/>
              </a:solidFill>
              <a:latin typeface="Calibri" panose="020F0502020204030204" pitchFamily="34" charset="0"/>
              <a:ea typeface="ヒラギノ角ゴ Pro W3" pitchFamily="127" charset="-128"/>
              <a:cs typeface="Calibri" panose="020F0502020204030204" pitchFamily="34" charset="0"/>
            </a:endParaRPr>
          </a:p>
          <a:p>
            <a:pPr marL="0" indent="0">
              <a:buNone/>
            </a:pPr>
            <a:endParaRPr lang="fr-CA" sz="2000" dirty="0"/>
          </a:p>
          <a:p>
            <a:r>
              <a:rPr lang="fr-CA" sz="2100" dirty="0"/>
              <a:t>Le Centre aide </a:t>
            </a:r>
            <a:r>
              <a:rPr lang="fr-CA" sz="2000" dirty="0"/>
              <a:t>les utilisateurs à trouver les </a:t>
            </a:r>
            <a:r>
              <a:rPr lang="fr-CA" sz="2100" b="1" dirty="0">
                <a:solidFill>
                  <a:schemeClr val="accent6"/>
                </a:solidFill>
              </a:rPr>
              <a:t>bons renseignements </a:t>
            </a:r>
            <a:r>
              <a:rPr lang="fr-CA" sz="2100" dirty="0"/>
              <a:t>et</a:t>
            </a:r>
            <a:r>
              <a:rPr lang="fr-CA" sz="2100" b="1" dirty="0">
                <a:solidFill>
                  <a:schemeClr val="accent6"/>
                </a:solidFill>
              </a:rPr>
              <a:t> ensembles de données.</a:t>
            </a:r>
          </a:p>
          <a:p>
            <a:r>
              <a:rPr lang="fr-CA" sz="2100" dirty="0"/>
              <a:t>Il fournit une </a:t>
            </a:r>
            <a:r>
              <a:rPr lang="fr-CA" sz="2100" b="1" dirty="0">
                <a:solidFill>
                  <a:schemeClr val="accent6"/>
                </a:solidFill>
              </a:rPr>
              <a:t>orientation</a:t>
            </a:r>
            <a:r>
              <a:rPr lang="fr-CA" sz="2100" dirty="0"/>
              <a:t> permettant de comprendre et d’utiliser les données. </a:t>
            </a:r>
          </a:p>
          <a:p>
            <a:r>
              <a:rPr lang="fr-CA" sz="2100" dirty="0"/>
              <a:t>Il s’appuie </a:t>
            </a:r>
            <a:r>
              <a:rPr lang="fr-CA" sz="2000" dirty="0"/>
              <a:t>sur un </a:t>
            </a:r>
            <a:r>
              <a:rPr lang="fr-CA" sz="2000" b="1" dirty="0">
                <a:solidFill>
                  <a:schemeClr val="accent6"/>
                </a:solidFill>
              </a:rPr>
              <a:t>réseau d’experts </a:t>
            </a:r>
            <a:r>
              <a:rPr lang="fr-CA" sz="2000" dirty="0"/>
              <a:t>pour répondre aux demandes</a:t>
            </a:r>
            <a:r>
              <a:rPr lang="fr-CA" sz="2000" dirty="0">
                <a:solidFill>
                  <a:schemeClr val="tx1">
                    <a:lumMod val="50000"/>
                  </a:schemeClr>
                </a:solidFill>
              </a:rPr>
              <a:t>.</a:t>
            </a:r>
          </a:p>
        </p:txBody>
      </p:sp>
      <p:sp>
        <p:nvSpPr>
          <p:cNvPr id="5" name="Slide Number Placeholder 4"/>
          <p:cNvSpPr>
            <a:spLocks noGrp="1"/>
          </p:cNvSpPr>
          <p:nvPr>
            <p:ph type="sldNum" sz="quarter" idx="12"/>
            <p:custDataLst>
              <p:tags r:id="rId3"/>
            </p:custDataLst>
          </p:nvPr>
        </p:nvSpPr>
        <p:spPr/>
        <p:txBody>
          <a:bodyPr/>
          <a:lstStyle/>
          <a:p>
            <a:fld id="{3BD665AE-76F4-4BDF-A143-AC02A32F0E1D}" type="slidenum">
              <a:rPr lang="en-CA" smtClean="0"/>
              <a:pPr/>
              <a:t>10</a:t>
            </a:fld>
            <a:endParaRPr lang="en-CA" dirty="0"/>
          </a:p>
        </p:txBody>
      </p:sp>
      <p:sp>
        <p:nvSpPr>
          <p:cNvPr id="6" name="Rectangle 5"/>
          <p:cNvSpPr/>
          <p:nvPr>
            <p:custDataLst>
              <p:tags r:id="rId4"/>
            </p:custDataLst>
          </p:nvPr>
        </p:nvSpPr>
        <p:spPr>
          <a:xfrm>
            <a:off x="5444149" y="2630901"/>
            <a:ext cx="2427709" cy="2427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b="1" dirty="0"/>
          </a:p>
          <a:p>
            <a:pPr algn="ctr"/>
            <a:endParaRPr lang="en-US" sz="1600" b="1" dirty="0"/>
          </a:p>
          <a:p>
            <a:pPr algn="ctr"/>
            <a:r>
              <a:rPr lang="fr-CA" sz="1600" b="1" dirty="0"/>
              <a:t>Commentaires</a:t>
            </a:r>
          </a:p>
          <a:p>
            <a:pPr algn="ctr"/>
            <a:endParaRPr lang="fr-CA" sz="1200" dirty="0"/>
          </a:p>
          <a:p>
            <a:pPr algn="ctr"/>
            <a:r>
              <a:rPr lang="fr-CA" sz="1200" dirty="0"/>
              <a:t>Nous vous invitons à nous soumettre vos commentaires et suggestions.</a:t>
            </a:r>
          </a:p>
        </p:txBody>
      </p:sp>
      <p:sp>
        <p:nvSpPr>
          <p:cNvPr id="8" name="Rectangle 7"/>
          <p:cNvSpPr/>
          <p:nvPr>
            <p:custDataLst>
              <p:tags r:id="rId5"/>
            </p:custDataLst>
          </p:nvPr>
        </p:nvSpPr>
        <p:spPr>
          <a:xfrm>
            <a:off x="8294296" y="2630901"/>
            <a:ext cx="2427709" cy="24277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b="1" dirty="0"/>
          </a:p>
          <a:p>
            <a:pPr algn="ctr"/>
            <a:endParaRPr lang="en-US" b="1" dirty="0"/>
          </a:p>
          <a:p>
            <a:pPr algn="ctr"/>
            <a:r>
              <a:rPr lang="fr-CA" sz="1600" b="1" dirty="0"/>
              <a:t>Renseignements</a:t>
            </a:r>
          </a:p>
          <a:p>
            <a:pPr algn="ctr"/>
            <a:endParaRPr lang="fr-CA" sz="1200" dirty="0"/>
          </a:p>
          <a:p>
            <a:pPr algn="ctr"/>
            <a:r>
              <a:rPr lang="fr-CA" sz="1200" dirty="0"/>
              <a:t>Obtenez de l’aide de nos spécialistes du climat pour trouver, comprendre et utiliser des renseignements climatiques. </a:t>
            </a:r>
            <a:endParaRPr lang="en-CA" sz="1200" dirty="0"/>
          </a:p>
        </p:txBody>
      </p:sp>
      <p:pic>
        <p:nvPicPr>
          <p:cNvPr id="12" name="Picture 11"/>
          <p:cNvPicPr>
            <a:picLocks noChangeAspect="1"/>
          </p:cNvPicPr>
          <p:nvPr>
            <p:custDataLst>
              <p:tags r:id="rId6"/>
            </p:custDataLst>
          </p:nvPr>
        </p:nvPicPr>
        <p:blipFill>
          <a:blip r:embed="rId11" cstate="email">
            <a:lum bright="70000" contrast="-70000"/>
            <a:extLst>
              <a:ext uri="{28A0092B-C50C-407E-A947-70E740481C1C}">
                <a14:useLocalDpi xmlns:a14="http://schemas.microsoft.com/office/drawing/2010/main"/>
              </a:ext>
            </a:extLst>
          </a:blip>
          <a:stretch>
            <a:fillRect/>
          </a:stretch>
        </p:blipFill>
        <p:spPr>
          <a:xfrm>
            <a:off x="9100775" y="2842857"/>
            <a:ext cx="900301" cy="900301"/>
          </a:xfrm>
          <a:prstGeom prst="rect">
            <a:avLst/>
          </a:prstGeom>
        </p:spPr>
      </p:pic>
      <p:pic>
        <p:nvPicPr>
          <p:cNvPr id="13" name="Picture 12"/>
          <p:cNvPicPr>
            <a:picLocks noChangeAspect="1"/>
          </p:cNvPicPr>
          <p:nvPr>
            <p:custDataLst>
              <p:tags r:id="rId7"/>
            </p:custDataLst>
          </p:nvPr>
        </p:nvPicPr>
        <p:blipFill>
          <a:blip r:embed="rId12" cstate="email">
            <a:lum bright="70000" contrast="-70000"/>
            <a:extLst>
              <a:ext uri="{28A0092B-C50C-407E-A947-70E740481C1C}">
                <a14:useLocalDpi xmlns:a14="http://schemas.microsoft.com/office/drawing/2010/main"/>
              </a:ext>
            </a:extLst>
          </a:blip>
          <a:stretch>
            <a:fillRect/>
          </a:stretch>
        </p:blipFill>
        <p:spPr>
          <a:xfrm>
            <a:off x="6223016" y="2842857"/>
            <a:ext cx="869974" cy="869974"/>
          </a:xfrm>
          <a:prstGeom prst="rect">
            <a:avLst/>
          </a:prstGeom>
        </p:spPr>
      </p:pic>
    </p:spTree>
    <p:extLst>
      <p:ext uri="{BB962C8B-B14F-4D97-AF65-F5344CB8AC3E}">
        <p14:creationId xmlns:p14="http://schemas.microsoft.com/office/powerpoint/2010/main" val="285818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49729" y="0"/>
            <a:ext cx="6842271" cy="6858000"/>
          </a:xfrm>
          <a:prstGeom prst="rect">
            <a:avLst/>
          </a:prstGeom>
        </p:spPr>
      </p:pic>
      <p:sp>
        <p:nvSpPr>
          <p:cNvPr id="2" name="Title 1"/>
          <p:cNvSpPr>
            <a:spLocks noGrp="1"/>
          </p:cNvSpPr>
          <p:nvPr>
            <p:ph type="title"/>
            <p:custDataLst>
              <p:tags r:id="rId2"/>
            </p:custDataLst>
          </p:nvPr>
        </p:nvSpPr>
        <p:spPr>
          <a:xfrm>
            <a:off x="519223" y="365125"/>
            <a:ext cx="4830506" cy="1325563"/>
          </a:xfrm>
        </p:spPr>
        <p:txBody>
          <a:bodyPr>
            <a:normAutofit fontScale="90000"/>
          </a:bodyPr>
          <a:lstStyle/>
          <a:p>
            <a:r>
              <a:rPr lang="fr-CA" dirty="0"/>
              <a:t>Répertoire de ressources climatiques</a:t>
            </a:r>
          </a:p>
        </p:txBody>
      </p:sp>
      <p:sp>
        <p:nvSpPr>
          <p:cNvPr id="3" name="Content Placeholder 2"/>
          <p:cNvSpPr>
            <a:spLocks noGrp="1"/>
          </p:cNvSpPr>
          <p:nvPr>
            <p:ph sz="half" idx="1"/>
            <p:custDataLst>
              <p:tags r:id="rId3"/>
            </p:custDataLst>
          </p:nvPr>
        </p:nvSpPr>
        <p:spPr>
          <a:xfrm>
            <a:off x="519223" y="1880509"/>
            <a:ext cx="4454889" cy="4086142"/>
          </a:xfrm>
        </p:spPr>
        <p:txBody>
          <a:bodyPr>
            <a:normAutofit lnSpcReduction="10000"/>
          </a:bodyPr>
          <a:lstStyle/>
          <a:p>
            <a:endParaRPr lang="en-US" sz="2000" dirty="0"/>
          </a:p>
          <a:p>
            <a:r>
              <a:rPr lang="fr-CA" sz="2000" b="1" dirty="0">
                <a:solidFill>
                  <a:schemeClr val="accent6"/>
                </a:solidFill>
              </a:rPr>
              <a:t>Plus de 300 </a:t>
            </a:r>
            <a:r>
              <a:rPr lang="fr-CA" sz="2000" dirty="0"/>
              <a:t>liens vers des ensembles de données climatiques, des outils, des guides et des ressources connexes</a:t>
            </a:r>
          </a:p>
          <a:p>
            <a:r>
              <a:rPr lang="fr-CA" sz="2000" dirty="0"/>
              <a:t>Collection de </a:t>
            </a:r>
            <a:r>
              <a:rPr lang="fr-CA" sz="2000" b="1" dirty="0">
                <a:solidFill>
                  <a:schemeClr val="accent6"/>
                </a:solidFill>
              </a:rPr>
              <a:t>normes en matière de résilience climatique</a:t>
            </a:r>
          </a:p>
          <a:p>
            <a:r>
              <a:rPr lang="fr-CA" sz="2000" dirty="0"/>
              <a:t>Utile pour les </a:t>
            </a:r>
            <a:r>
              <a:rPr lang="fr-CA" sz="2000" b="1" dirty="0">
                <a:solidFill>
                  <a:schemeClr val="accent6"/>
                </a:solidFill>
              </a:rPr>
              <a:t>évaluations </a:t>
            </a:r>
            <a:r>
              <a:rPr lang="fr-CA" sz="2000" dirty="0"/>
              <a:t>des effets, de la vulnérabilité et des risques ainsi que pour la </a:t>
            </a:r>
            <a:r>
              <a:rPr lang="fr-CA" sz="2000" b="1" dirty="0">
                <a:solidFill>
                  <a:schemeClr val="accent6"/>
                </a:solidFill>
              </a:rPr>
              <a:t>planification</a:t>
            </a:r>
            <a:r>
              <a:rPr lang="fr-CA" sz="2000" dirty="0"/>
              <a:t> de l’adaptation</a:t>
            </a:r>
            <a:endParaRPr lang="fr-CA" sz="2000" b="1" dirty="0">
              <a:solidFill>
                <a:schemeClr val="accent6"/>
              </a:solidFill>
            </a:endParaRPr>
          </a:p>
          <a:p>
            <a:r>
              <a:rPr lang="fr-CA" sz="2000" dirty="0"/>
              <a:t>Utilisation de filtres et de mots-clés pour affiner la </a:t>
            </a:r>
            <a:r>
              <a:rPr lang="fr-CA" sz="2000" b="1" dirty="0">
                <a:solidFill>
                  <a:schemeClr val="accent6"/>
                </a:solidFill>
              </a:rPr>
              <a:t>recherche</a:t>
            </a:r>
            <a:endParaRPr lang="fr-CA" sz="2000" dirty="0"/>
          </a:p>
        </p:txBody>
      </p:sp>
      <p:sp>
        <p:nvSpPr>
          <p:cNvPr id="5" name="Slide Number Placeholder 4"/>
          <p:cNvSpPr>
            <a:spLocks noGrp="1"/>
          </p:cNvSpPr>
          <p:nvPr>
            <p:ph type="sldNum" sz="quarter" idx="12"/>
            <p:custDataLst>
              <p:tags r:id="rId4"/>
            </p:custDataLst>
          </p:nvPr>
        </p:nvSpPr>
        <p:spPr/>
        <p:txBody>
          <a:bodyPr/>
          <a:lstStyle/>
          <a:p>
            <a:fld id="{3BD665AE-76F4-4BDF-A143-AC02A32F0E1D}" type="slidenum">
              <a:rPr lang="en-CA" smtClean="0"/>
              <a:pPr/>
              <a:t>11</a:t>
            </a:fld>
            <a:endParaRPr lang="en-CA" dirty="0"/>
          </a:p>
        </p:txBody>
      </p:sp>
      <p:sp>
        <p:nvSpPr>
          <p:cNvPr id="6" name="Rectangle 5"/>
          <p:cNvSpPr/>
          <p:nvPr>
            <p:custDataLst>
              <p:tags r:id="rId5"/>
            </p:custDataLst>
          </p:nvPr>
        </p:nvSpPr>
        <p:spPr>
          <a:xfrm>
            <a:off x="7369202" y="2368880"/>
            <a:ext cx="2427709" cy="2427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rmAutofit/>
          </a:bodyPr>
          <a:lstStyle/>
          <a:p>
            <a:pPr algn="ctr"/>
            <a:endParaRPr lang="en-US" dirty="0"/>
          </a:p>
          <a:p>
            <a:pPr algn="ctr"/>
            <a:endParaRPr lang="en-US" dirty="0"/>
          </a:p>
          <a:p>
            <a:pPr algn="ctr"/>
            <a:endParaRPr lang="en-US" b="1" dirty="0"/>
          </a:p>
          <a:p>
            <a:pPr algn="ctr"/>
            <a:endParaRPr lang="en-US" sz="1600" b="1" dirty="0"/>
          </a:p>
          <a:p>
            <a:pPr algn="ctr"/>
            <a:r>
              <a:rPr lang="fr-CA" sz="1600" b="1" dirty="0"/>
              <a:t>Répertoire de ressources climatiques</a:t>
            </a:r>
          </a:p>
          <a:p>
            <a:pPr algn="ctr"/>
            <a:endParaRPr lang="fr-CA" sz="1200" dirty="0"/>
          </a:p>
          <a:p>
            <a:pPr algn="ctr"/>
            <a:r>
              <a:rPr lang="fr-CA" sz="1200" dirty="0"/>
              <a:t>Ensemble de données, outils, guides et ressources connexes</a:t>
            </a:r>
          </a:p>
        </p:txBody>
      </p:sp>
      <p:pic>
        <p:nvPicPr>
          <p:cNvPr id="4" name="Picture 3"/>
          <p:cNvPicPr>
            <a:picLocks noChangeAspect="1"/>
          </p:cNvPicPr>
          <p:nvPr>
            <p:custDataLst>
              <p:tags r:id="rId6"/>
            </p:custDataLst>
          </p:nvPr>
        </p:nvPicPr>
        <p:blipFill>
          <a:blip r:embed="rId10" cstate="email">
            <a:lum bright="70000" contrast="-70000"/>
            <a:extLst>
              <a:ext uri="{28A0092B-C50C-407E-A947-70E740481C1C}">
                <a14:useLocalDpi xmlns:a14="http://schemas.microsoft.com/office/drawing/2010/main"/>
              </a:ext>
            </a:extLst>
          </a:blip>
          <a:stretch>
            <a:fillRect/>
          </a:stretch>
        </p:blipFill>
        <p:spPr>
          <a:xfrm>
            <a:off x="8125503" y="2580836"/>
            <a:ext cx="965560" cy="965560"/>
          </a:xfrm>
          <a:prstGeom prst="rect">
            <a:avLst/>
          </a:prstGeom>
        </p:spPr>
      </p:pic>
    </p:spTree>
    <p:extLst>
      <p:ext uri="{BB962C8B-B14F-4D97-AF65-F5344CB8AC3E}">
        <p14:creationId xmlns:p14="http://schemas.microsoft.com/office/powerpoint/2010/main" val="4149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7837" y="286735"/>
            <a:ext cx="7615160" cy="1565275"/>
          </a:xfrm>
        </p:spPr>
        <p:txBody>
          <a:bodyPr>
            <a:normAutofit fontScale="90000"/>
          </a:bodyPr>
          <a:lstStyle/>
          <a:p>
            <a:r>
              <a:rPr lang="fr-CA" dirty="0"/>
              <a:t>Réseau de fournisseurs régionaux de services climatiques</a:t>
            </a:r>
          </a:p>
        </p:txBody>
      </p:sp>
      <p:sp>
        <p:nvSpPr>
          <p:cNvPr id="3" name="Content Placeholder 2"/>
          <p:cNvSpPr>
            <a:spLocks noGrp="1"/>
          </p:cNvSpPr>
          <p:nvPr>
            <p:ph sz="half" idx="1"/>
            <p:custDataLst>
              <p:tags r:id="rId2"/>
            </p:custDataLst>
          </p:nvPr>
        </p:nvSpPr>
        <p:spPr>
          <a:xfrm>
            <a:off x="327838" y="2907255"/>
            <a:ext cx="4393018" cy="1708174"/>
          </a:xfrm>
        </p:spPr>
        <p:txBody>
          <a:bodyPr>
            <a:noAutofit/>
          </a:bodyPr>
          <a:lstStyle/>
          <a:p>
            <a:pPr marL="0" indent="0">
              <a:buNone/>
            </a:pPr>
            <a:r>
              <a:rPr lang="fr-CA" dirty="0"/>
              <a:t>Le CCSC </a:t>
            </a:r>
            <a:r>
              <a:rPr lang="fr-CA" b="1" dirty="0">
                <a:solidFill>
                  <a:schemeClr val="accent6"/>
                </a:solidFill>
              </a:rPr>
              <a:t>soutient</a:t>
            </a:r>
            <a:r>
              <a:rPr lang="fr-CA" dirty="0"/>
              <a:t> et </a:t>
            </a:r>
            <a:r>
              <a:rPr lang="fr-CA" b="1" dirty="0">
                <a:solidFill>
                  <a:schemeClr val="accent6"/>
                </a:solidFill>
              </a:rPr>
              <a:t>favorise</a:t>
            </a:r>
            <a:r>
              <a:rPr lang="fr-CA" dirty="0"/>
              <a:t> la mise sur pied d’organisations climatiques régionales afin de fournir des services locaux. </a:t>
            </a:r>
            <a:endParaRPr lang="en-US" sz="2400" dirty="0"/>
          </a:p>
        </p:txBody>
      </p:sp>
      <p:sp>
        <p:nvSpPr>
          <p:cNvPr id="5" name="Slide Number Placeholder 4"/>
          <p:cNvSpPr>
            <a:spLocks noGrp="1"/>
          </p:cNvSpPr>
          <p:nvPr>
            <p:ph type="sldNum" sz="quarter" idx="12"/>
            <p:custDataLst>
              <p:tags r:id="rId3"/>
            </p:custDataLst>
          </p:nvPr>
        </p:nvSpPr>
        <p:spPr/>
        <p:txBody>
          <a:bodyPr/>
          <a:lstStyle/>
          <a:p>
            <a:fld id="{3BD665AE-76F4-4BDF-A143-AC02A32F0E1D}" type="slidenum">
              <a:rPr lang="en-CA" smtClean="0"/>
              <a:pPr/>
              <a:t>12</a:t>
            </a:fld>
            <a:endParaRPr lang="en-CA" dirty="0"/>
          </a:p>
        </p:txBody>
      </p:sp>
      <p:grpSp>
        <p:nvGrpSpPr>
          <p:cNvPr id="6" name="Group 5"/>
          <p:cNvGrpSpPr/>
          <p:nvPr/>
        </p:nvGrpSpPr>
        <p:grpSpPr>
          <a:xfrm>
            <a:off x="5632256" y="1084861"/>
            <a:ext cx="5501425" cy="5352961"/>
            <a:chOff x="5580375" y="884846"/>
            <a:chExt cx="5501425" cy="5352961"/>
          </a:xfrm>
        </p:grpSpPr>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80375" y="884846"/>
              <a:ext cx="5501425" cy="535296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4921" y="3802773"/>
              <a:ext cx="3849838" cy="1181901"/>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3090" y="3261786"/>
              <a:ext cx="3991669" cy="45619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4123" y="1954657"/>
              <a:ext cx="2491609" cy="952598"/>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2869" y="4830631"/>
              <a:ext cx="3433943" cy="818580"/>
            </a:xfrm>
            <a:prstGeom prst="rect">
              <a:avLst/>
            </a:prstGeom>
          </p:spPr>
        </p:pic>
      </p:grpSp>
    </p:spTree>
    <p:extLst>
      <p:ext uri="{BB962C8B-B14F-4D97-AF65-F5344CB8AC3E}">
        <p14:creationId xmlns:p14="http://schemas.microsoft.com/office/powerpoint/2010/main" val="165210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9223" y="429133"/>
            <a:ext cx="11137862" cy="1325563"/>
          </a:xfrm>
        </p:spPr>
        <p:txBody>
          <a:bodyPr>
            <a:normAutofit/>
          </a:bodyPr>
          <a:lstStyle/>
          <a:p>
            <a:pPr algn="ctr"/>
            <a:r>
              <a:rPr lang="fr-FR" dirty="0"/>
              <a:t>Ecosystème de portails </a:t>
            </a:r>
            <a:r>
              <a:rPr lang="fr-CA" dirty="0" smtClean="0"/>
              <a:t>de </a:t>
            </a:r>
            <a:r>
              <a:rPr lang="fr-CA" dirty="0"/>
              <a:t>données climatiques</a:t>
            </a:r>
            <a:r>
              <a:rPr lang="en-US" dirty="0"/>
              <a:t/>
            </a:r>
            <a:br>
              <a:rPr lang="en-US" dirty="0"/>
            </a:br>
            <a:r>
              <a:rPr lang="fr-CA" sz="2000" dirty="0">
                <a:solidFill>
                  <a:schemeClr val="tx1"/>
                </a:solidFill>
                <a:latin typeface="+mn-lt"/>
              </a:rPr>
              <a:t>Le CCSC soutient une gamme de plateformes de données climatiques </a:t>
            </a:r>
          </a:p>
        </p:txBody>
      </p:sp>
      <p:sp>
        <p:nvSpPr>
          <p:cNvPr id="4" name="Slide Number Placeholder 3"/>
          <p:cNvSpPr>
            <a:spLocks noGrp="1"/>
          </p:cNvSpPr>
          <p:nvPr>
            <p:ph type="sldNum" sz="quarter" idx="12"/>
            <p:custDataLst>
              <p:tags r:id="rId2"/>
            </p:custDataLst>
          </p:nvPr>
        </p:nvSpPr>
        <p:spPr/>
        <p:txBody>
          <a:bodyPr/>
          <a:lstStyle/>
          <a:p>
            <a:fld id="{3BD665AE-76F4-4BDF-A143-AC02A32F0E1D}" type="slidenum">
              <a:rPr lang="en-CA" smtClean="0"/>
              <a:pPr/>
              <a:t>13</a:t>
            </a:fld>
            <a:endParaRPr lang="en-CA" dirty="0"/>
          </a:p>
        </p:txBody>
      </p:sp>
      <p:sp>
        <p:nvSpPr>
          <p:cNvPr id="5" name="TextBox 4"/>
          <p:cNvSpPr txBox="1"/>
          <p:nvPr>
            <p:custDataLst>
              <p:tags r:id="rId3"/>
            </p:custDataLst>
          </p:nvPr>
        </p:nvSpPr>
        <p:spPr>
          <a:xfrm>
            <a:off x="1012270" y="3302653"/>
            <a:ext cx="2618593" cy="1846659"/>
          </a:xfrm>
          <a:prstGeom prst="rect">
            <a:avLst/>
          </a:prstGeom>
          <a:noFill/>
        </p:spPr>
        <p:txBody>
          <a:bodyPr wrap="square" rtlCol="0">
            <a:spAutoFit/>
          </a:bodyPr>
          <a:lstStyle/>
          <a:p>
            <a:pPr>
              <a:defRPr/>
            </a:pPr>
            <a:r>
              <a:rPr lang="en-US" b="1" dirty="0">
                <a:latin typeface="Calibri" panose="020F0502020204030204" pitchFamily="34" charset="0"/>
                <a:cs typeface="Calibri" panose="020F0502020204030204" pitchFamily="34" charset="0"/>
              </a:rPr>
              <a:t>Atlasclimatique.ca</a:t>
            </a:r>
            <a:endParaRPr lang="en-CA"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fr-CA" sz="1600" dirty="0">
                <a:latin typeface="Calibri" panose="020F0502020204030204" pitchFamily="34" charset="0"/>
                <a:cs typeface="Calibri" panose="020F0502020204030204" pitchFamily="34" charset="0"/>
              </a:rPr>
              <a:t>Carte interactive de données climatiques et outil de visualisation </a:t>
            </a:r>
          </a:p>
          <a:p>
            <a:pPr marL="285750" indent="-285750">
              <a:buFont typeface="Arial" panose="020B0604020202020204" pitchFamily="34" charset="0"/>
              <a:buChar char="•"/>
              <a:defRPr/>
            </a:pPr>
            <a:r>
              <a:rPr lang="fr-CA" sz="1600" dirty="0">
                <a:latin typeface="Calibri" panose="020F0502020204030204" pitchFamily="34" charset="0"/>
                <a:cs typeface="Calibri" panose="020F0502020204030204" pitchFamily="34" charset="0"/>
              </a:rPr>
              <a:t>Textes narratifs et contenu vidéo </a:t>
            </a:r>
          </a:p>
          <a:p>
            <a:pPr marL="285750" indent="-285750">
              <a:buFont typeface="Arial" panose="020B0604020202020204" pitchFamily="34" charset="0"/>
              <a:buChar char="•"/>
              <a:defRPr/>
            </a:pPr>
            <a:r>
              <a:rPr lang="fr-CA" sz="1600" dirty="0">
                <a:latin typeface="Calibri" panose="020F0502020204030204" pitchFamily="34" charset="0"/>
                <a:cs typeface="Calibri" panose="020F0502020204030204" pitchFamily="34" charset="0"/>
              </a:rPr>
              <a:t>Contenu éducatif de base</a:t>
            </a:r>
          </a:p>
        </p:txBody>
      </p:sp>
      <p:sp>
        <p:nvSpPr>
          <p:cNvPr id="6" name="TextBox 5"/>
          <p:cNvSpPr txBox="1"/>
          <p:nvPr>
            <p:custDataLst>
              <p:tags r:id="rId4"/>
            </p:custDataLst>
          </p:nvPr>
        </p:nvSpPr>
        <p:spPr>
          <a:xfrm>
            <a:off x="8100435" y="3301135"/>
            <a:ext cx="3262799" cy="2923877"/>
          </a:xfrm>
          <a:prstGeom prst="rect">
            <a:avLst/>
          </a:prstGeom>
          <a:noFill/>
        </p:spPr>
        <p:txBody>
          <a:bodyPr wrap="square" rtlCol="0">
            <a:spAutoFit/>
          </a:bodyPr>
          <a:lstStyle/>
          <a:p>
            <a:pPr>
              <a:defRPr/>
            </a:pPr>
            <a:r>
              <a:rPr lang="fr-CA" b="1" dirty="0">
                <a:latin typeface="Calibri" panose="020F0502020204030204" pitchFamily="34" charset="0"/>
                <a:cs typeface="Calibri" panose="020F0502020204030204" pitchFamily="34" charset="0"/>
              </a:rPr>
              <a:t>Pôle d’analyse et de visualisation de l’information climatique et scientifique (PAVICS)</a:t>
            </a:r>
          </a:p>
          <a:p>
            <a:pPr marL="285750" indent="-285750">
              <a:buFont typeface="Arial" panose="020B0604020202020204" pitchFamily="34" charset="0"/>
              <a:buChar char="•"/>
              <a:defRPr/>
            </a:pPr>
            <a:r>
              <a:rPr lang="fr-CA" sz="1600" dirty="0">
                <a:latin typeface="Calibri" panose="020F0502020204030204" pitchFamily="34" charset="0"/>
                <a:cs typeface="Calibri" panose="020F0502020204030204" pitchFamily="34" charset="0"/>
              </a:rPr>
              <a:t>Outils évolués de données </a:t>
            </a:r>
            <a:r>
              <a:rPr lang="fr-CA" sz="1600" dirty="0">
                <a:solidFill>
                  <a:schemeClr val="tx1">
                    <a:lumMod val="50000"/>
                  </a:schemeClr>
                </a:solidFill>
                <a:latin typeface="Calibri" panose="020F0502020204030204" pitchFamily="34" charset="0"/>
                <a:cs typeface="Calibri" panose="020F0502020204030204" pitchFamily="34" charset="0"/>
              </a:rPr>
              <a:t>climatiques destinés au milieu universitaire, aux développeurs de scénarios climatiques et aux autres utilisateurs experts </a:t>
            </a:r>
          </a:p>
          <a:p>
            <a:pPr marL="285750" indent="-285750">
              <a:buFont typeface="Arial" panose="020B0604020202020204" pitchFamily="34" charset="0"/>
              <a:buChar char="•"/>
              <a:defRPr/>
            </a:pPr>
            <a:r>
              <a:rPr lang="fr-CA" sz="1600" dirty="0">
                <a:latin typeface="Calibri" panose="020F0502020204030204" pitchFamily="34" charset="0"/>
                <a:cs typeface="Calibri" panose="020F0502020204030204" pitchFamily="34" charset="0"/>
              </a:rPr>
              <a:t>Laboratoire virtuel facilitant l’analyse de données climatiques</a:t>
            </a:r>
          </a:p>
        </p:txBody>
      </p:sp>
      <p:sp>
        <p:nvSpPr>
          <p:cNvPr id="8" name="TextBox 7"/>
          <p:cNvSpPr txBox="1"/>
          <p:nvPr>
            <p:custDataLst>
              <p:tags r:id="rId5"/>
            </p:custDataLst>
          </p:nvPr>
        </p:nvSpPr>
        <p:spPr>
          <a:xfrm>
            <a:off x="4353904" y="3346582"/>
            <a:ext cx="3023490" cy="2831544"/>
          </a:xfrm>
          <a:prstGeom prst="rect">
            <a:avLst/>
          </a:prstGeom>
          <a:noFill/>
        </p:spPr>
        <p:txBody>
          <a:bodyPr wrap="square" rtlCol="0">
            <a:spAutoFit/>
          </a:bodyPr>
          <a:lstStyle/>
          <a:p>
            <a:pPr>
              <a:defRPr/>
            </a:pPr>
            <a:r>
              <a:rPr lang="en-US" b="1" dirty="0">
                <a:latin typeface="Calibri" panose="020F0502020204030204" pitchFamily="34" charset="0"/>
                <a:cs typeface="Calibri" panose="020F0502020204030204" pitchFamily="34" charset="0"/>
              </a:rPr>
              <a:t>Donneesclimatiques.ca</a:t>
            </a:r>
          </a:p>
          <a:p>
            <a:pPr marL="285750" indent="-285750">
              <a:buFont typeface="Arial" panose="020B0604020202020204" pitchFamily="34" charset="0"/>
              <a:buChar char="•"/>
              <a:defRPr/>
            </a:pPr>
            <a:r>
              <a:rPr lang="fr-CA" sz="1600" dirty="0">
                <a:solidFill>
                  <a:schemeClr val="tx1">
                    <a:lumMod val="50000"/>
                  </a:schemeClr>
                </a:solidFill>
                <a:latin typeface="Calibri" panose="020F0502020204030204" pitchFamily="34" charset="0"/>
                <a:cs typeface="Calibri" panose="020F0502020204030204" pitchFamily="34" charset="0"/>
              </a:rPr>
              <a:t>Accès à des normales climatiques, des données de modèles climatiques futurs mis à l’échelle, des courbes IDF, et plus encore</a:t>
            </a:r>
          </a:p>
          <a:p>
            <a:pPr marL="285750" indent="-285750">
              <a:buFont typeface="Arial" panose="020B0604020202020204" pitchFamily="34" charset="0"/>
              <a:buChar char="•"/>
              <a:defRPr/>
            </a:pPr>
            <a:r>
              <a:rPr lang="fr-CA" sz="1600" dirty="0">
                <a:latin typeface="Calibri" panose="020F0502020204030204" pitchFamily="34" charset="0"/>
                <a:cs typeface="Calibri" panose="020F0502020204030204" pitchFamily="34" charset="0"/>
              </a:rPr>
              <a:t>Outils personnalisés pour l’analyse et l’extraction de données </a:t>
            </a:r>
          </a:p>
          <a:p>
            <a:pPr marL="285750" indent="-285750">
              <a:buFont typeface="Arial" panose="020B0604020202020204" pitchFamily="34" charset="0"/>
              <a:buChar char="•"/>
              <a:defRPr/>
            </a:pPr>
            <a:r>
              <a:rPr lang="fr-CA" sz="1600" dirty="0">
                <a:latin typeface="Calibri" panose="020F0502020204030204" pitchFamily="34" charset="0"/>
                <a:cs typeface="Calibri" panose="020F0502020204030204" pitchFamily="34" charset="0"/>
              </a:rPr>
              <a:t>Modules sectoriels et études de cas</a:t>
            </a:r>
          </a:p>
        </p:txBody>
      </p:sp>
      <p:pic>
        <p:nvPicPr>
          <p:cNvPr id="3" name="Picture 2"/>
          <p:cNvPicPr>
            <a:picLocks noChangeAspect="1"/>
          </p:cNvPicPr>
          <p:nvPr>
            <p:custDataLst>
              <p:tags r:id="rId6"/>
            </p:custDataLst>
          </p:nvPr>
        </p:nvPicPr>
        <p:blipFill rotWithShape="1">
          <a:blip r:embed="rId11" cstate="email">
            <a:extLst>
              <a:ext uri="{28A0092B-C50C-407E-A947-70E740481C1C}">
                <a14:useLocalDpi xmlns:a14="http://schemas.microsoft.com/office/drawing/2010/main"/>
              </a:ext>
            </a:extLst>
          </a:blip>
          <a:srcRect/>
          <a:stretch/>
        </p:blipFill>
        <p:spPr>
          <a:xfrm>
            <a:off x="1553975" y="1778116"/>
            <a:ext cx="1323578" cy="1499599"/>
          </a:xfrm>
          <a:prstGeom prst="rect">
            <a:avLst/>
          </a:prstGeom>
        </p:spPr>
      </p:pic>
      <p:pic>
        <p:nvPicPr>
          <p:cNvPr id="12" name="Picture 11"/>
          <p:cNvPicPr>
            <a:picLocks noChangeAspect="1"/>
          </p:cNvPicPr>
          <p:nvPr>
            <p:custDataLst>
              <p:tags r:id="rId7"/>
            </p:custDataLst>
          </p:nvPr>
        </p:nvPicPr>
        <p:blipFill>
          <a:blip r:embed="rId12" cstate="email">
            <a:extLst>
              <a:ext uri="{28A0092B-C50C-407E-A947-70E740481C1C}">
                <a14:useLocalDpi xmlns:a14="http://schemas.microsoft.com/office/drawing/2010/main"/>
              </a:ext>
            </a:extLst>
          </a:blip>
          <a:stretch>
            <a:fillRect/>
          </a:stretch>
        </p:blipFill>
        <p:spPr>
          <a:xfrm>
            <a:off x="4975571" y="1862598"/>
            <a:ext cx="1376082" cy="1376082"/>
          </a:xfrm>
          <a:prstGeom prst="rect">
            <a:avLst/>
          </a:prstGeom>
        </p:spPr>
      </p:pic>
      <p:pic>
        <p:nvPicPr>
          <p:cNvPr id="9" name="Picture 8"/>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tretch>
            <a:fillRect/>
          </a:stretch>
        </p:blipFill>
        <p:spPr>
          <a:xfrm>
            <a:off x="8635202" y="1916916"/>
            <a:ext cx="1321764" cy="1321764"/>
          </a:xfrm>
          <a:prstGeom prst="rect">
            <a:avLst/>
          </a:prstGeom>
        </p:spPr>
      </p:pic>
    </p:spTree>
    <p:extLst>
      <p:ext uri="{BB962C8B-B14F-4D97-AF65-F5344CB8AC3E}">
        <p14:creationId xmlns:p14="http://schemas.microsoft.com/office/powerpoint/2010/main" val="170682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50;p84"/>
          <p:cNvSpPr txBox="1"/>
          <p:nvPr>
            <p:custDataLst>
              <p:tags r:id="rId1"/>
            </p:custDataLst>
          </p:nvPr>
        </p:nvSpPr>
        <p:spPr>
          <a:xfrm>
            <a:off x="519222" y="1690687"/>
            <a:ext cx="4343063" cy="4332741"/>
          </a:xfrm>
          <a:prstGeom prst="rect">
            <a:avLst/>
          </a:prstGeom>
          <a:noFill/>
          <a:ln>
            <a:noFill/>
          </a:ln>
        </p:spPr>
        <p:txBody>
          <a:bodyPr spcFirstLastPara="1" wrap="square" lIns="91425" tIns="91425" rIns="91425" bIns="91425" anchor="t" anchorCtr="0">
            <a:noAutofit/>
          </a:bodyPr>
          <a:lstStyle/>
          <a:p>
            <a:pPr>
              <a:lnSpc>
                <a:spcPct val="130000"/>
              </a:lnSpc>
            </a:pPr>
            <a:r>
              <a:rPr lang="en-US" b="1" dirty="0">
                <a:latin typeface="Arial" panose="020B0604020202020204" pitchFamily="34" charset="0"/>
                <a:cs typeface="Arial" panose="020B0604020202020204" pitchFamily="34" charset="0"/>
              </a:rPr>
              <a:t>Atlasclimatique.ca</a:t>
            </a:r>
          </a:p>
          <a:p>
            <a:pPr>
              <a:lnSpc>
                <a:spcPct val="130000"/>
              </a:lnSpc>
            </a:pPr>
            <a:endParaRPr lang="en-CA" sz="1400" b="1" dirty="0">
              <a:latin typeface="Arial" panose="020B0604020202020204" pitchFamily="34" charset="0"/>
              <a:cs typeface="Arial" panose="020B0604020202020204" pitchFamily="34" charset="0"/>
            </a:endParaRPr>
          </a:p>
          <a:p>
            <a:pPr>
              <a:lnSpc>
                <a:spcPct val="130000"/>
              </a:lnSpc>
            </a:pPr>
            <a:r>
              <a:rPr lang="fr-CA" sz="1400" b="1" dirty="0">
                <a:latin typeface="Arial" panose="020B0604020202020204" pitchFamily="34" charset="0"/>
                <a:cs typeface="Arial" panose="020B0604020202020204" pitchFamily="34" charset="0"/>
              </a:rPr>
              <a:t>Données climatiques</a:t>
            </a:r>
          </a:p>
          <a:p>
            <a:pPr marL="214313" indent="-214313">
              <a:lnSpc>
                <a:spcPct val="130000"/>
              </a:lnSpc>
              <a:buFont typeface="Arial" panose="020B0604020202020204" pitchFamily="34" charset="0"/>
              <a:buChar char="•"/>
            </a:pPr>
            <a:r>
              <a:rPr lang="fr-CA" sz="1400" dirty="0">
                <a:latin typeface="Arial" panose="020B0604020202020204" pitchFamily="34" charset="0"/>
                <a:cs typeface="Arial" panose="020B0604020202020204" pitchFamily="34" charset="0"/>
              </a:rPr>
              <a:t>Données des modèles climatiques mis à l’échelle </a:t>
            </a:r>
          </a:p>
          <a:p>
            <a:pPr marL="214313" indent="-214313">
              <a:lnSpc>
                <a:spcPct val="130000"/>
              </a:lnSpc>
              <a:buFont typeface="Arial" panose="020B0604020202020204" pitchFamily="34" charset="0"/>
              <a:buChar char="•"/>
            </a:pPr>
            <a:r>
              <a:rPr lang="fr-CA" sz="1400" dirty="0">
                <a:latin typeface="Arial" panose="020B0604020202020204" pitchFamily="34" charset="0"/>
                <a:cs typeface="Arial" panose="020B0604020202020204" pitchFamily="34" charset="0"/>
              </a:rPr>
              <a:t>Des milliers d’emplacements partout au Canada</a:t>
            </a:r>
          </a:p>
          <a:p>
            <a:pPr marL="214313" indent="-214313">
              <a:lnSpc>
                <a:spcPct val="130000"/>
              </a:lnSpc>
              <a:buFont typeface="Arial" panose="020B0604020202020204" pitchFamily="34" charset="0"/>
              <a:buChar char="•"/>
            </a:pPr>
            <a:r>
              <a:rPr lang="fr-CA" sz="1400" dirty="0">
                <a:latin typeface="Arial" panose="020B0604020202020204" pitchFamily="34" charset="0"/>
                <a:cs typeface="Arial" panose="020B0604020202020204" pitchFamily="34" charset="0"/>
              </a:rPr>
              <a:t>Données saisonnières et annuelles</a:t>
            </a:r>
          </a:p>
          <a:p>
            <a:pPr marL="214313" indent="-214313">
              <a:lnSpc>
                <a:spcPct val="130000"/>
              </a:lnSpc>
              <a:buFont typeface="Arial" panose="020B0604020202020204" pitchFamily="34" charset="0"/>
              <a:buChar char="•"/>
            </a:pPr>
            <a:r>
              <a:rPr lang="fr-CA" sz="1400" dirty="0">
                <a:latin typeface="Arial" panose="020B0604020202020204" pitchFamily="34" charset="0"/>
                <a:ea typeface="Calibri"/>
                <a:cs typeface="Arial" panose="020B0604020202020204" pitchFamily="34" charset="0"/>
                <a:sym typeface="Calibri"/>
              </a:rPr>
              <a:t>Des dizaines de variables </a:t>
            </a:r>
          </a:p>
          <a:p>
            <a:pPr marL="214313" indent="-214313">
              <a:lnSpc>
                <a:spcPct val="130000"/>
              </a:lnSpc>
              <a:buFont typeface="Arial" panose="020B0604020202020204" pitchFamily="34" charset="0"/>
              <a:buChar char="•"/>
            </a:pPr>
            <a:endParaRPr lang="fr-CA" sz="1400" dirty="0">
              <a:latin typeface="Arial" panose="020B0604020202020204" pitchFamily="34" charset="0"/>
              <a:ea typeface="Calibri"/>
              <a:cs typeface="Arial" panose="020B0604020202020204" pitchFamily="34" charset="0"/>
              <a:sym typeface="Calibri"/>
            </a:endParaRPr>
          </a:p>
          <a:p>
            <a:r>
              <a:rPr lang="fr-CA" sz="1400" b="1" dirty="0">
                <a:latin typeface="Arial" panose="020B0604020202020204" pitchFamily="34" charset="0"/>
                <a:cs typeface="Arial" panose="020B0604020202020204" pitchFamily="34" charset="0"/>
                <a:sym typeface="Calibri"/>
              </a:rPr>
              <a:t>Ressources utiles</a:t>
            </a:r>
          </a:p>
          <a:p>
            <a:pPr marL="285750" indent="-285750">
              <a:lnSpc>
                <a:spcPct val="130000"/>
              </a:lnSpc>
              <a:buSzPts val="1400"/>
              <a:buFont typeface="Arial" panose="020B0604020202020204" pitchFamily="34" charset="0"/>
              <a:buChar char="•"/>
            </a:pPr>
            <a:r>
              <a:rPr lang="fr-CA" sz="1400" dirty="0">
                <a:latin typeface="Arial" panose="020B0604020202020204" pitchFamily="34" charset="0"/>
                <a:cs typeface="Arial" panose="020B0604020202020204" pitchFamily="34" charset="0"/>
                <a:sym typeface="Calibri"/>
              </a:rPr>
              <a:t>Articles sur la science du </a:t>
            </a:r>
            <a:r>
              <a:rPr lang="fr-CA" sz="1400" dirty="0">
                <a:solidFill>
                  <a:schemeClr val="tx1">
                    <a:lumMod val="50000"/>
                  </a:schemeClr>
                </a:solidFill>
                <a:latin typeface="Arial" panose="020B0604020202020204" pitchFamily="34" charset="0"/>
                <a:cs typeface="Arial" panose="020B0604020202020204" pitchFamily="34" charset="0"/>
                <a:sym typeface="Calibri"/>
              </a:rPr>
              <a:t>climat et sur « comment prendre des mesures climatiques », </a:t>
            </a:r>
            <a:r>
              <a:rPr lang="fr-CA" sz="1400" dirty="0">
                <a:latin typeface="Arial" panose="020B0604020202020204" pitchFamily="34" charset="0"/>
                <a:cs typeface="Arial" panose="020B0604020202020204" pitchFamily="34" charset="0"/>
                <a:sym typeface="Calibri"/>
              </a:rPr>
              <a:t>vidéos sur les changements climatiques</a:t>
            </a:r>
            <a:endParaRPr lang="fr-CA" sz="1400" strike="sngStrike" dirty="0">
              <a:solidFill>
                <a:srgbClr val="FF0000"/>
              </a:solidFill>
              <a:latin typeface="Arial" panose="020B0604020202020204" pitchFamily="34" charset="0"/>
              <a:cs typeface="Arial" panose="020B0604020202020204" pitchFamily="34" charset="0"/>
              <a:sym typeface="Calibri"/>
            </a:endParaRPr>
          </a:p>
          <a:p>
            <a:pPr marL="285750" indent="-285750">
              <a:lnSpc>
                <a:spcPct val="130000"/>
              </a:lnSpc>
              <a:buSzPts val="1400"/>
              <a:buFont typeface="Arial" panose="020B0604020202020204" pitchFamily="34" charset="0"/>
              <a:buChar char="•"/>
            </a:pPr>
            <a:r>
              <a:rPr lang="fr-CA" sz="1400" dirty="0">
                <a:latin typeface="Arial" panose="020B0604020202020204" pitchFamily="34" charset="0"/>
                <a:cs typeface="Arial" panose="020B0604020202020204" pitchFamily="34" charset="0"/>
                <a:sym typeface="Calibri"/>
              </a:rPr>
              <a:t>Rapports téléchargeables sur les données climatiques pour votre emplacement</a:t>
            </a:r>
          </a:p>
          <a:p>
            <a:pPr marL="214313" indent="-214313">
              <a:lnSpc>
                <a:spcPct val="130000"/>
              </a:lnSpc>
              <a:buFont typeface="Arial" panose="020B0604020202020204" pitchFamily="34" charset="0"/>
              <a:buChar char="•"/>
            </a:pPr>
            <a:endParaRPr lang="en-US" sz="1400" dirty="0">
              <a:latin typeface="Arial" panose="020B0604020202020204" pitchFamily="34" charset="0"/>
              <a:ea typeface="Calibri"/>
              <a:cs typeface="Arial" panose="020B0604020202020204" pitchFamily="34" charset="0"/>
              <a:sym typeface="Calibri"/>
            </a:endParaRPr>
          </a:p>
          <a:p>
            <a:pPr>
              <a:lnSpc>
                <a:spcPct val="130000"/>
              </a:lnSpc>
            </a:pPr>
            <a:endParaRPr lang="en" sz="1400" b="1" dirty="0">
              <a:latin typeface="Arial" panose="020B0604020202020204" pitchFamily="34" charset="0"/>
              <a:ea typeface="Calibri"/>
              <a:cs typeface="Arial" panose="020B0604020202020204" pitchFamily="34" charset="0"/>
              <a:sym typeface="Calibri"/>
            </a:endParaRPr>
          </a:p>
        </p:txBody>
      </p:sp>
      <p:sp>
        <p:nvSpPr>
          <p:cNvPr id="6" name="Title 1"/>
          <p:cNvSpPr txBox="1">
            <a:spLocks/>
          </p:cNvSpPr>
          <p:nvPr>
            <p:custDataLst>
              <p:tags r:id="rId2"/>
            </p:custDataLst>
          </p:nvPr>
        </p:nvSpPr>
        <p:spPr>
          <a:xfrm>
            <a:off x="519223" y="232229"/>
            <a:ext cx="4952663" cy="145845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fr-CA" sz="5400" dirty="0">
                <a:solidFill>
                  <a:schemeClr val="accent6"/>
                </a:solidFill>
              </a:rPr>
              <a:t>Atlas climatique</a:t>
            </a:r>
          </a:p>
          <a:p>
            <a:r>
              <a:rPr lang="fr-CA" sz="5400" dirty="0">
                <a:solidFill>
                  <a:schemeClr val="accent6"/>
                </a:solidFill>
              </a:rPr>
              <a:t>du Canada</a:t>
            </a:r>
          </a:p>
        </p:txBody>
      </p:sp>
      <p:pic>
        <p:nvPicPr>
          <p:cNvPr id="7" name="Picture 6"/>
          <p:cNvPicPr>
            <a:picLocks noChangeAspect="1"/>
          </p:cNvPicPr>
          <p:nvPr>
            <p:custDataLst>
              <p:tags r:id="rId3"/>
            </p:custDataLst>
          </p:nvPr>
        </p:nvPicPr>
        <p:blipFill rotWithShape="1">
          <a:blip r:embed="rId6" cstate="email">
            <a:extLst>
              <a:ext uri="{28A0092B-C50C-407E-A947-70E740481C1C}">
                <a14:useLocalDpi xmlns:a14="http://schemas.microsoft.com/office/drawing/2010/main"/>
              </a:ext>
            </a:extLst>
          </a:blip>
          <a:srcRect/>
          <a:stretch/>
        </p:blipFill>
        <p:spPr>
          <a:xfrm>
            <a:off x="5585061" y="-1"/>
            <a:ext cx="7366932" cy="6858001"/>
          </a:xfrm>
          <a:prstGeom prst="rect">
            <a:avLst/>
          </a:prstGeom>
        </p:spPr>
      </p:pic>
    </p:spTree>
    <p:extLst>
      <p:ext uri="{BB962C8B-B14F-4D97-AF65-F5344CB8AC3E}">
        <p14:creationId xmlns:p14="http://schemas.microsoft.com/office/powerpoint/2010/main" val="80849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50;p84"/>
          <p:cNvSpPr txBox="1"/>
          <p:nvPr>
            <p:custDataLst>
              <p:tags r:id="rId1"/>
            </p:custDataLst>
          </p:nvPr>
        </p:nvSpPr>
        <p:spPr>
          <a:xfrm>
            <a:off x="519222" y="1805746"/>
            <a:ext cx="4502721" cy="4275739"/>
          </a:xfrm>
          <a:prstGeom prst="rect">
            <a:avLst/>
          </a:prstGeom>
          <a:noFill/>
          <a:ln>
            <a:noFill/>
          </a:ln>
        </p:spPr>
        <p:txBody>
          <a:bodyPr spcFirstLastPara="1" wrap="square" lIns="91425" tIns="91425" rIns="91425" bIns="91425" anchor="t" anchorCtr="0">
            <a:noAutofit/>
          </a:bodyPr>
          <a:lstStyle/>
          <a:p>
            <a:pPr>
              <a:lnSpc>
                <a:spcPct val="130000"/>
              </a:lnSpc>
            </a:pPr>
            <a:r>
              <a:rPr lang="fr-CA" sz="1400" b="1" dirty="0">
                <a:latin typeface="Arial" panose="020B0604020202020204" pitchFamily="34" charset="0"/>
                <a:cs typeface="Arial" panose="020B0604020202020204" pitchFamily="34" charset="0"/>
              </a:rPr>
              <a:t>Données climatiques  </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rPr>
              <a:t>Données climatiques</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rPr>
              <a:t>Données climatiques à haute résolution</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rPr>
              <a:t>Variables de température et de précipitations et indices climatiques</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rPr>
              <a:t>Hausse du niveau de la mer</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rPr>
              <a:t>Normales climatiques observées et téléchargement de données quotidiennes</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rPr>
              <a:t>Courbes intensité-durée-fréquence (IDF)</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sym typeface="Calibri"/>
              </a:rPr>
              <a:t>Graphiques et cartes aux échelles locale et nationale</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sym typeface="Calibri"/>
              </a:rPr>
              <a:t>Capacité à comparer les scénarios d’émissions</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sym typeface="Calibri"/>
              </a:rPr>
              <a:t>Outils personnalisables pour analyser et extraire les données</a:t>
            </a:r>
          </a:p>
          <a:p>
            <a:pPr>
              <a:lnSpc>
                <a:spcPct val="130000"/>
              </a:lnSpc>
            </a:pPr>
            <a:endParaRPr lang="fr-CA" sz="1200" b="1" dirty="0">
              <a:latin typeface="Arial" panose="020B0604020202020204" pitchFamily="34" charset="0"/>
              <a:cs typeface="Arial" panose="020B0604020202020204" pitchFamily="34" charset="0"/>
              <a:sym typeface="Calibri"/>
            </a:endParaRPr>
          </a:p>
          <a:p>
            <a:pPr>
              <a:lnSpc>
                <a:spcPct val="130000"/>
              </a:lnSpc>
            </a:pPr>
            <a:r>
              <a:rPr lang="fr-CA" sz="1400" b="1" dirty="0">
                <a:latin typeface="Arial" panose="020B0604020202020204" pitchFamily="34" charset="0"/>
                <a:cs typeface="Arial" panose="020B0604020202020204" pitchFamily="34" charset="0"/>
                <a:sym typeface="Calibri"/>
              </a:rPr>
              <a:t>Ressources utiles</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sym typeface="Calibri"/>
              </a:rPr>
              <a:t>Modules sectoriels avec des études de cas personnalisées</a:t>
            </a:r>
          </a:p>
          <a:p>
            <a:pPr marL="214313" indent="-214313">
              <a:lnSpc>
                <a:spcPct val="130000"/>
              </a:lnSpc>
              <a:buFont typeface="Arial" panose="020B0604020202020204" pitchFamily="34" charset="0"/>
              <a:buChar char="•"/>
            </a:pPr>
            <a:r>
              <a:rPr lang="fr-CA" sz="1200" dirty="0">
                <a:latin typeface="Arial" panose="020B0604020202020204" pitchFamily="34" charset="0"/>
                <a:cs typeface="Arial" panose="020B0604020202020204" pitchFamily="34" charset="0"/>
                <a:sym typeface="Calibri"/>
              </a:rPr>
              <a:t>Zone d’apprentissage </a:t>
            </a:r>
          </a:p>
          <a:p>
            <a:pPr marL="214313" indent="-214313">
              <a:lnSpc>
                <a:spcPct val="130000"/>
              </a:lnSpc>
              <a:buFont typeface="Arial" panose="020B0604020202020204" pitchFamily="34" charset="0"/>
              <a:buChar char="•"/>
            </a:pPr>
            <a:endParaRPr lang="en-US" sz="1200" dirty="0">
              <a:latin typeface="Arial" panose="020B0604020202020204" pitchFamily="34" charset="0"/>
              <a:ea typeface="Calibri"/>
              <a:cs typeface="Arial" panose="020B0604020202020204" pitchFamily="34" charset="0"/>
              <a:sym typeface="Calibri"/>
            </a:endParaRPr>
          </a:p>
          <a:p>
            <a:pPr>
              <a:lnSpc>
                <a:spcPct val="130000"/>
              </a:lnSpc>
            </a:pPr>
            <a:endParaRPr lang="en" sz="1200" b="1" dirty="0">
              <a:latin typeface="Arial" panose="020B0604020202020204" pitchFamily="34" charset="0"/>
              <a:ea typeface="Calibri"/>
              <a:cs typeface="Arial" panose="020B0604020202020204" pitchFamily="34" charset="0"/>
              <a:sym typeface="Calibri"/>
            </a:endParaRPr>
          </a:p>
        </p:txBody>
      </p:sp>
      <p:sp>
        <p:nvSpPr>
          <p:cNvPr id="6" name="Title 1"/>
          <p:cNvSpPr txBox="1">
            <a:spLocks/>
          </p:cNvSpPr>
          <p:nvPr>
            <p:custDataLst>
              <p:tags r:id="rId2"/>
            </p:custDataLst>
          </p:nvPr>
        </p:nvSpPr>
        <p:spPr>
          <a:xfrm>
            <a:off x="159657" y="365125"/>
            <a:ext cx="574765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4400" dirty="0">
                <a:solidFill>
                  <a:schemeClr val="accent6"/>
                </a:solidFill>
              </a:rPr>
              <a:t>Donneesclimatiques.ca</a:t>
            </a:r>
            <a:endParaRPr lang="en-CA" sz="4400" dirty="0">
              <a:solidFill>
                <a:schemeClr val="accent6"/>
              </a:solidFill>
            </a:endParaRPr>
          </a:p>
        </p:txBody>
      </p:sp>
      <p:pic>
        <p:nvPicPr>
          <p:cNvPr id="3" name="Picture 2"/>
          <p:cNvPicPr>
            <a:picLocks noChangeAspect="1"/>
          </p:cNvPicPr>
          <p:nvPr>
            <p:custDataLst>
              <p:tags r:id="rId3"/>
            </p:custDataLst>
          </p:nvPr>
        </p:nvPicPr>
        <p:blipFill rotWithShape="1">
          <a:blip r:embed="rId6" cstate="email">
            <a:extLst>
              <a:ext uri="{28A0092B-C50C-407E-A947-70E740481C1C}">
                <a14:useLocalDpi xmlns:a14="http://schemas.microsoft.com/office/drawing/2010/main"/>
              </a:ext>
            </a:extLst>
          </a:blip>
          <a:srcRect/>
          <a:stretch/>
        </p:blipFill>
        <p:spPr>
          <a:xfrm>
            <a:off x="5571943" y="0"/>
            <a:ext cx="6624094" cy="6867083"/>
          </a:xfrm>
          <a:prstGeom prst="rect">
            <a:avLst/>
          </a:prstGeom>
        </p:spPr>
      </p:pic>
    </p:spTree>
    <p:extLst>
      <p:ext uri="{BB962C8B-B14F-4D97-AF65-F5344CB8AC3E}">
        <p14:creationId xmlns:p14="http://schemas.microsoft.com/office/powerpoint/2010/main" val="205420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rotWithShape="1">
          <a:blip r:embed="rId7" cstate="screen">
            <a:duotone>
              <a:prstClr val="black"/>
              <a:schemeClr val="tx1">
                <a:lumMod val="50000"/>
                <a:tint val="45000"/>
                <a:satMod val="400000"/>
              </a:schemeClr>
            </a:duotone>
            <a:extLst>
              <a:ext uri="{28A0092B-C50C-407E-A947-70E740481C1C}">
                <a14:useLocalDpi xmlns:a14="http://schemas.microsoft.com/office/drawing/2010/main"/>
              </a:ext>
            </a:extLst>
          </a:blip>
          <a:srcRect/>
          <a:stretch/>
        </p:blipFill>
        <p:spPr>
          <a:xfrm>
            <a:off x="5635492" y="0"/>
            <a:ext cx="6554594" cy="6858000"/>
          </a:xfrm>
          <a:prstGeom prst="rect">
            <a:avLst/>
          </a:prstGeom>
        </p:spPr>
      </p:pic>
      <p:sp>
        <p:nvSpPr>
          <p:cNvPr id="6" name="Title 1"/>
          <p:cNvSpPr txBox="1">
            <a:spLocks/>
          </p:cNvSpPr>
          <p:nvPr>
            <p:custDataLst>
              <p:tags r:id="rId2"/>
            </p:custDataLst>
          </p:nvPr>
        </p:nvSpPr>
        <p:spPr>
          <a:xfrm>
            <a:off x="145347" y="583693"/>
            <a:ext cx="5572237" cy="10815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70000"/>
              </a:lnSpc>
            </a:pPr>
            <a:r>
              <a:rPr lang="en-US" sz="3200" dirty="0">
                <a:solidFill>
                  <a:schemeClr val="accent6"/>
                </a:solidFill>
              </a:rPr>
              <a:t>Donneesclimatiques.ca</a:t>
            </a:r>
          </a:p>
          <a:p>
            <a:pPr>
              <a:lnSpc>
                <a:spcPct val="70000"/>
              </a:lnSpc>
            </a:pPr>
            <a:r>
              <a:rPr lang="fr-CA" sz="4200" dirty="0">
                <a:solidFill>
                  <a:schemeClr val="accent6"/>
                </a:solidFill>
              </a:rPr>
              <a:t>Trouver</a:t>
            </a:r>
            <a:r>
              <a:rPr lang="en-US" sz="4200" dirty="0">
                <a:solidFill>
                  <a:schemeClr val="accent6"/>
                </a:solidFill>
              </a:rPr>
              <a:t> des don</a:t>
            </a:r>
            <a:r>
              <a:rPr lang="fr-CA" sz="4200" dirty="0">
                <a:solidFill>
                  <a:schemeClr val="accent6"/>
                </a:solidFill>
              </a:rPr>
              <a:t>née</a:t>
            </a:r>
            <a:r>
              <a:rPr lang="en-US" sz="4200" dirty="0">
                <a:solidFill>
                  <a:schemeClr val="accent6"/>
                </a:solidFill>
              </a:rPr>
              <a:t>s locales</a:t>
            </a:r>
            <a:endParaRPr lang="en-CA" sz="4200" dirty="0">
              <a:solidFill>
                <a:schemeClr val="accent6"/>
              </a:solidFill>
            </a:endParaRPr>
          </a:p>
        </p:txBody>
      </p:sp>
      <p:pic>
        <p:nvPicPr>
          <p:cNvPr id="5" name="Picture 4"/>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5881568" y="1334554"/>
            <a:ext cx="6382810" cy="4685254"/>
          </a:xfrm>
          <a:prstGeom prst="rect">
            <a:avLst/>
          </a:prstGeom>
        </p:spPr>
      </p:pic>
      <p:sp>
        <p:nvSpPr>
          <p:cNvPr id="3" name="Rectangle 2"/>
          <p:cNvSpPr/>
          <p:nvPr>
            <p:custDataLst>
              <p:tags r:id="rId4"/>
            </p:custDataLst>
          </p:nvPr>
        </p:nvSpPr>
        <p:spPr>
          <a:xfrm>
            <a:off x="522741" y="1713814"/>
            <a:ext cx="4817451" cy="4205703"/>
          </a:xfrm>
          <a:prstGeom prst="rect">
            <a:avLst/>
          </a:prstGeom>
        </p:spPr>
        <p:txBody>
          <a:bodyPr wrap="square">
            <a:spAutoFit/>
          </a:bodyPr>
          <a:lstStyle/>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Sélectionner une variable,</a:t>
            </a:r>
            <a:r>
              <a:rPr lang="fr-CA" sz="2000" dirty="0">
                <a:solidFill>
                  <a:schemeClr val="tx1">
                    <a:lumMod val="50000"/>
                  </a:schemeClr>
                </a:solidFill>
                <a:latin typeface="Arial" panose="020B0604020202020204" pitchFamily="34" charset="0"/>
                <a:ea typeface="Calibri"/>
                <a:cs typeface="Arial" panose="020B0604020202020204" pitchFamily="34" charset="0"/>
                <a:sym typeface="Calibri"/>
              </a:rPr>
              <a:t> notamment </a:t>
            </a:r>
            <a:r>
              <a:rPr lang="fr-CA" sz="2000" dirty="0">
                <a:latin typeface="Arial" panose="020B0604020202020204" pitchFamily="34" charset="0"/>
                <a:ea typeface="Calibri"/>
                <a:cs typeface="Arial" panose="020B0604020202020204" pitchFamily="34" charset="0"/>
                <a:sym typeface="Calibri"/>
              </a:rPr>
              <a:t>parmi les données historiques des stations et les courbes IDF</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Sélectionner un intervalle de temps : annuel, mensuel ou saisonnier</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Sélectionner</a:t>
            </a:r>
            <a:r>
              <a:rPr lang="en" sz="2000" dirty="0">
                <a:latin typeface="Arial" panose="020B0604020202020204" pitchFamily="34" charset="0"/>
                <a:ea typeface="Calibri"/>
                <a:cs typeface="Arial" panose="020B0604020202020204" pitchFamily="34" charset="0"/>
                <a:sym typeface="Calibri"/>
              </a:rPr>
              <a:t> un scénario d’émissions</a:t>
            </a:r>
          </a:p>
          <a:p>
            <a:pPr marL="342900" indent="-342900">
              <a:lnSpc>
                <a:spcPct val="130000"/>
              </a:lnSpc>
              <a:spcAft>
                <a:spcPts val="600"/>
              </a:spcAft>
              <a:buClr>
                <a:schemeClr val="tx1"/>
              </a:buClr>
              <a:buSzPts val="1400"/>
              <a:buFont typeface="Arial" panose="020B0604020202020204" pitchFamily="34" charset="0"/>
              <a:buChar char="•"/>
            </a:pPr>
            <a:r>
              <a:rPr lang="en" sz="2000" dirty="0">
                <a:latin typeface="Arial" panose="020B0604020202020204" pitchFamily="34" charset="0"/>
                <a:ea typeface="Calibri"/>
                <a:cs typeface="Arial" panose="020B0604020202020204" pitchFamily="34" charset="0"/>
                <a:sym typeface="Calibri"/>
              </a:rPr>
              <a:t>Télécharger les données</a:t>
            </a:r>
          </a:p>
          <a:p>
            <a:pPr marL="342900" indent="-342900">
              <a:lnSpc>
                <a:spcPct val="130000"/>
              </a:lnSpc>
              <a:spcAft>
                <a:spcPts val="600"/>
              </a:spcAft>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Télécharger</a:t>
            </a:r>
            <a:r>
              <a:rPr lang="en" sz="2000" dirty="0">
                <a:latin typeface="Arial" panose="020B0604020202020204" pitchFamily="34" charset="0"/>
                <a:ea typeface="Calibri"/>
                <a:cs typeface="Arial" panose="020B0604020202020204" pitchFamily="34" charset="0"/>
                <a:sym typeface="Calibri"/>
              </a:rPr>
              <a:t> le graphique</a:t>
            </a:r>
          </a:p>
          <a:p>
            <a:pPr marL="342900" indent="-342900">
              <a:lnSpc>
                <a:spcPct val="130000"/>
              </a:lnSpc>
              <a:spcAft>
                <a:spcPts val="600"/>
              </a:spcAft>
              <a:buClr>
                <a:schemeClr val="tx1"/>
              </a:buClr>
              <a:buSzPts val="1400"/>
              <a:buFont typeface="Arial" panose="020B0604020202020204" pitchFamily="34" charset="0"/>
              <a:buChar char="•"/>
            </a:pPr>
            <a:r>
              <a:rPr lang="en" sz="2000" dirty="0">
                <a:latin typeface="Arial" panose="020B0604020202020204" pitchFamily="34" charset="0"/>
                <a:ea typeface="Calibri"/>
                <a:cs typeface="Arial" panose="020B0604020202020204" pitchFamily="34" charset="0"/>
                <a:sym typeface="Calibri"/>
              </a:rPr>
              <a:t>Ajuster l’échelle temporelle pour personnaliser le résultat</a:t>
            </a:r>
          </a:p>
        </p:txBody>
      </p:sp>
    </p:spTree>
    <p:extLst>
      <p:ext uri="{BB962C8B-B14F-4D97-AF65-F5344CB8AC3E}">
        <p14:creationId xmlns:p14="http://schemas.microsoft.com/office/powerpoint/2010/main" val="33444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rotWithShape="1">
          <a:blip r:embed="rId16" cstate="email">
            <a:extLst>
              <a:ext uri="{28A0092B-C50C-407E-A947-70E740481C1C}">
                <a14:useLocalDpi xmlns:a14="http://schemas.microsoft.com/office/drawing/2010/main"/>
              </a:ext>
            </a:extLst>
          </a:blip>
          <a:srcRect/>
          <a:stretch/>
        </p:blipFill>
        <p:spPr>
          <a:xfrm>
            <a:off x="0" y="1429127"/>
            <a:ext cx="3026229" cy="4550989"/>
          </a:xfrm>
          <a:prstGeom prst="rect">
            <a:avLst/>
          </a:prstGeom>
        </p:spPr>
      </p:pic>
      <p:pic>
        <p:nvPicPr>
          <p:cNvPr id="10" name="Picture 9"/>
          <p:cNvPicPr>
            <a:picLocks noChangeAspect="1"/>
          </p:cNvPicPr>
          <p:nvPr>
            <p:custDataLst>
              <p:tags r:id="rId2"/>
            </p:custDataLst>
          </p:nvPr>
        </p:nvPicPr>
        <p:blipFill rotWithShape="1">
          <a:blip r:embed="rId17" cstate="email">
            <a:extLst>
              <a:ext uri="{28A0092B-C50C-407E-A947-70E740481C1C}">
                <a14:useLocalDpi xmlns:a14="http://schemas.microsoft.com/office/drawing/2010/main"/>
              </a:ext>
            </a:extLst>
          </a:blip>
          <a:srcRect/>
          <a:stretch/>
        </p:blipFill>
        <p:spPr>
          <a:xfrm>
            <a:off x="2880802" y="1423073"/>
            <a:ext cx="3125678" cy="4557044"/>
          </a:xfrm>
          <a:prstGeom prst="rect">
            <a:avLst/>
          </a:prstGeom>
        </p:spPr>
      </p:pic>
      <p:pic>
        <p:nvPicPr>
          <p:cNvPr id="11" name="Picture 10"/>
          <p:cNvPicPr>
            <a:picLocks noChangeAspect="1"/>
          </p:cNvPicPr>
          <p:nvPr>
            <p:custDataLst>
              <p:tags r:id="rId3"/>
            </p:custDataLst>
          </p:nvPr>
        </p:nvPicPr>
        <p:blipFill rotWithShape="1">
          <a:blip r:embed="rId18" cstate="email">
            <a:extLst>
              <a:ext uri="{28A0092B-C50C-407E-A947-70E740481C1C}">
                <a14:useLocalDpi xmlns:a14="http://schemas.microsoft.com/office/drawing/2010/main"/>
              </a:ext>
            </a:extLst>
          </a:blip>
          <a:srcRect/>
          <a:stretch/>
        </p:blipFill>
        <p:spPr>
          <a:xfrm>
            <a:off x="5902719" y="1423073"/>
            <a:ext cx="3208142" cy="4557044"/>
          </a:xfrm>
          <a:prstGeom prst="rect">
            <a:avLst/>
          </a:prstGeom>
        </p:spPr>
      </p:pic>
      <p:pic>
        <p:nvPicPr>
          <p:cNvPr id="12" name="Picture 11"/>
          <p:cNvPicPr>
            <a:picLocks noChangeAspect="1"/>
          </p:cNvPicPr>
          <p:nvPr>
            <p:custDataLst>
              <p:tags r:id="rId4"/>
            </p:custDataLst>
          </p:nvPr>
        </p:nvPicPr>
        <p:blipFill rotWithShape="1">
          <a:blip r:embed="rId19" cstate="email">
            <a:extLst>
              <a:ext uri="{28A0092B-C50C-407E-A947-70E740481C1C}">
                <a14:useLocalDpi xmlns:a14="http://schemas.microsoft.com/office/drawing/2010/main"/>
              </a:ext>
            </a:extLst>
          </a:blip>
          <a:srcRect/>
          <a:stretch/>
        </p:blipFill>
        <p:spPr>
          <a:xfrm>
            <a:off x="9108394" y="1417017"/>
            <a:ext cx="3089049" cy="4563084"/>
          </a:xfrm>
          <a:prstGeom prst="rect">
            <a:avLst/>
          </a:prstGeom>
        </p:spPr>
      </p:pic>
      <p:sp>
        <p:nvSpPr>
          <p:cNvPr id="13" name="TextBox 12"/>
          <p:cNvSpPr txBox="1"/>
          <p:nvPr>
            <p:custDataLst>
              <p:tags r:id="rId5"/>
            </p:custDataLst>
          </p:nvPr>
        </p:nvSpPr>
        <p:spPr>
          <a:xfrm>
            <a:off x="364590" y="3736329"/>
            <a:ext cx="2516212" cy="2185214"/>
          </a:xfrm>
          <a:prstGeom prst="rect">
            <a:avLst/>
          </a:prstGeom>
          <a:noFill/>
        </p:spPr>
        <p:txBody>
          <a:bodyPr wrap="square" rtlCol="0">
            <a:spAutoFit/>
          </a:bodyPr>
          <a:lstStyle/>
          <a:p>
            <a:r>
              <a:rPr lang="en-US" sz="3600" dirty="0">
                <a:solidFill>
                  <a:schemeClr val="bg1"/>
                </a:solidFill>
                <a:latin typeface="+mj-lt"/>
              </a:rPr>
              <a:t>Santé</a:t>
            </a:r>
          </a:p>
          <a:p>
            <a:endParaRPr lang="en-US" sz="1200" dirty="0">
              <a:solidFill>
                <a:schemeClr val="bg1"/>
              </a:solidFill>
            </a:endParaRPr>
          </a:p>
          <a:p>
            <a:r>
              <a:rPr lang="fr-CA" sz="1400" dirty="0">
                <a:solidFill>
                  <a:schemeClr val="bg1"/>
                </a:solidFill>
              </a:rPr>
              <a:t>Mesures d’urgence</a:t>
            </a:r>
          </a:p>
          <a:p>
            <a:r>
              <a:rPr lang="fr-CA" sz="1400" dirty="0">
                <a:solidFill>
                  <a:schemeClr val="bg1"/>
                </a:solidFill>
              </a:rPr>
              <a:t>Infrastructure sanitaire</a:t>
            </a:r>
            <a:endParaRPr lang="fr-CA" sz="1400" dirty="0">
              <a:solidFill>
                <a:srgbClr val="FF0000"/>
              </a:solidFill>
            </a:endParaRPr>
          </a:p>
          <a:p>
            <a:r>
              <a:rPr lang="fr-CA" sz="1400" dirty="0">
                <a:solidFill>
                  <a:schemeClr val="bg1"/>
                </a:solidFill>
              </a:rPr>
              <a:t>Santé publique</a:t>
            </a:r>
          </a:p>
          <a:p>
            <a:r>
              <a:rPr lang="fr-CA" sz="1400" dirty="0">
                <a:solidFill>
                  <a:schemeClr val="bg1"/>
                </a:solidFill>
              </a:rPr>
              <a:t>Données par région sanitaire</a:t>
            </a:r>
          </a:p>
          <a:p>
            <a:endParaRPr lang="en-CA" sz="3200" dirty="0">
              <a:solidFill>
                <a:schemeClr val="bg1"/>
              </a:solidFill>
              <a:latin typeface="+mj-lt"/>
            </a:endParaRPr>
          </a:p>
        </p:txBody>
      </p:sp>
      <p:sp>
        <p:nvSpPr>
          <p:cNvPr id="14" name="TextBox 13"/>
          <p:cNvSpPr txBox="1"/>
          <p:nvPr>
            <p:custDataLst>
              <p:tags r:id="rId6"/>
            </p:custDataLst>
          </p:nvPr>
        </p:nvSpPr>
        <p:spPr>
          <a:xfrm>
            <a:off x="3267621" y="3736329"/>
            <a:ext cx="2489671" cy="2831544"/>
          </a:xfrm>
          <a:prstGeom prst="rect">
            <a:avLst/>
          </a:prstGeom>
          <a:noFill/>
        </p:spPr>
        <p:txBody>
          <a:bodyPr wrap="square" rtlCol="0">
            <a:spAutoFit/>
          </a:bodyPr>
          <a:lstStyle/>
          <a:p>
            <a:r>
              <a:rPr lang="en-US" sz="3600" dirty="0">
                <a:solidFill>
                  <a:schemeClr val="bg1"/>
                </a:solidFill>
                <a:latin typeface="+mj-lt"/>
              </a:rPr>
              <a:t>Agriculture</a:t>
            </a:r>
          </a:p>
          <a:p>
            <a:endParaRPr lang="en-US" sz="1200" dirty="0">
              <a:solidFill>
                <a:schemeClr val="bg1"/>
              </a:solidFill>
            </a:endParaRPr>
          </a:p>
          <a:p>
            <a:r>
              <a:rPr lang="en-US" sz="1400" dirty="0">
                <a:solidFill>
                  <a:schemeClr val="bg1"/>
                </a:solidFill>
              </a:rPr>
              <a:t>   </a:t>
            </a:r>
            <a:r>
              <a:rPr lang="fr-CA" sz="1400" dirty="0">
                <a:solidFill>
                  <a:schemeClr val="bg1"/>
                </a:solidFill>
              </a:rPr>
              <a:t>Sécheresse</a:t>
            </a:r>
          </a:p>
          <a:p>
            <a:r>
              <a:rPr lang="fr-CA" sz="1400" dirty="0">
                <a:solidFill>
                  <a:schemeClr val="bg1"/>
                </a:solidFill>
              </a:rPr>
              <a:t>   Ravageurs des cultures</a:t>
            </a:r>
          </a:p>
          <a:p>
            <a:r>
              <a:rPr lang="fr-CA" sz="1400" dirty="0">
                <a:solidFill>
                  <a:schemeClr val="bg1"/>
                </a:solidFill>
              </a:rPr>
              <a:t>   Gestion du risque</a:t>
            </a:r>
          </a:p>
          <a:p>
            <a:r>
              <a:rPr lang="fr-CA" sz="1400" dirty="0">
                <a:solidFill>
                  <a:schemeClr val="bg1"/>
                </a:solidFill>
              </a:rPr>
              <a:t>   Indice de précipitations et </a:t>
            </a:r>
          </a:p>
          <a:p>
            <a:r>
              <a:rPr lang="fr-CA" sz="1400" dirty="0">
                <a:solidFill>
                  <a:schemeClr val="bg1"/>
                </a:solidFill>
              </a:rPr>
              <a:t>   d’évapotranspiration</a:t>
            </a:r>
          </a:p>
          <a:p>
            <a:r>
              <a:rPr lang="fr-CA" sz="1400" dirty="0">
                <a:solidFill>
                  <a:schemeClr val="bg1"/>
                </a:solidFill>
              </a:rPr>
              <a:t>   normalisé (IPEN)</a:t>
            </a:r>
          </a:p>
          <a:p>
            <a:endParaRPr lang="en-US" sz="1400" dirty="0">
              <a:solidFill>
                <a:schemeClr val="bg1"/>
              </a:solidFill>
            </a:endParaRPr>
          </a:p>
          <a:p>
            <a:endParaRPr lang="en-CA" sz="3200" dirty="0">
              <a:solidFill>
                <a:schemeClr val="bg1"/>
              </a:solidFill>
              <a:latin typeface="+mj-lt"/>
            </a:endParaRPr>
          </a:p>
        </p:txBody>
      </p:sp>
      <p:sp>
        <p:nvSpPr>
          <p:cNvPr id="15" name="TextBox 14"/>
          <p:cNvSpPr txBox="1"/>
          <p:nvPr>
            <p:custDataLst>
              <p:tags r:id="rId7"/>
            </p:custDataLst>
          </p:nvPr>
        </p:nvSpPr>
        <p:spPr>
          <a:xfrm>
            <a:off x="6411067" y="3736328"/>
            <a:ext cx="2292739" cy="2616101"/>
          </a:xfrm>
          <a:prstGeom prst="rect">
            <a:avLst/>
          </a:prstGeom>
          <a:noFill/>
        </p:spPr>
        <p:txBody>
          <a:bodyPr wrap="square" rtlCol="0">
            <a:spAutoFit/>
          </a:bodyPr>
          <a:lstStyle/>
          <a:p>
            <a:r>
              <a:rPr lang="fr-CA" sz="3600" dirty="0">
                <a:solidFill>
                  <a:schemeClr val="bg1"/>
                </a:solidFill>
                <a:latin typeface="+mj-lt"/>
              </a:rPr>
              <a:t>Immeubles</a:t>
            </a:r>
          </a:p>
          <a:p>
            <a:endParaRPr lang="fr-CA" sz="1200" dirty="0">
              <a:solidFill>
                <a:schemeClr val="bg1"/>
              </a:solidFill>
            </a:endParaRPr>
          </a:p>
          <a:p>
            <a:r>
              <a:rPr lang="fr-CA" sz="1400" dirty="0">
                <a:solidFill>
                  <a:schemeClr val="bg1"/>
                </a:solidFill>
              </a:rPr>
              <a:t>Chaleur extrême</a:t>
            </a:r>
          </a:p>
          <a:p>
            <a:r>
              <a:rPr lang="fr-CA" sz="1400" dirty="0">
                <a:solidFill>
                  <a:schemeClr val="bg1"/>
                </a:solidFill>
              </a:rPr>
              <a:t>Pergélisol</a:t>
            </a:r>
          </a:p>
          <a:p>
            <a:r>
              <a:rPr lang="fr-CA" sz="1400" dirty="0">
                <a:solidFill>
                  <a:schemeClr val="bg1"/>
                </a:solidFill>
              </a:rPr>
              <a:t>Outil d’aide à la décision</a:t>
            </a:r>
          </a:p>
          <a:p>
            <a:r>
              <a:rPr lang="fr-CA" sz="1400" i="1" dirty="0">
                <a:solidFill>
                  <a:schemeClr val="bg1"/>
                </a:solidFill>
              </a:rPr>
              <a:t>Plus à venir sous peu…</a:t>
            </a:r>
          </a:p>
          <a:p>
            <a:endParaRPr lang="fr-CA" sz="1400" dirty="0">
              <a:solidFill>
                <a:schemeClr val="bg1"/>
              </a:solidFill>
            </a:endParaRPr>
          </a:p>
          <a:p>
            <a:endParaRPr lang="fr-CA" sz="1400" dirty="0">
              <a:solidFill>
                <a:schemeClr val="bg1"/>
              </a:solidFill>
            </a:endParaRPr>
          </a:p>
          <a:p>
            <a:endParaRPr lang="en-CA" sz="3200" dirty="0">
              <a:solidFill>
                <a:schemeClr val="bg1"/>
              </a:solidFill>
              <a:latin typeface="+mj-lt"/>
            </a:endParaRPr>
          </a:p>
        </p:txBody>
      </p:sp>
      <p:sp>
        <p:nvSpPr>
          <p:cNvPr id="16" name="TextBox 15"/>
          <p:cNvSpPr txBox="1"/>
          <p:nvPr>
            <p:custDataLst>
              <p:tags r:id="rId8"/>
            </p:custDataLst>
          </p:nvPr>
        </p:nvSpPr>
        <p:spPr>
          <a:xfrm>
            <a:off x="9212155" y="3736327"/>
            <a:ext cx="2876490" cy="3046988"/>
          </a:xfrm>
          <a:prstGeom prst="rect">
            <a:avLst/>
          </a:prstGeom>
          <a:noFill/>
        </p:spPr>
        <p:txBody>
          <a:bodyPr wrap="square" rtlCol="0">
            <a:spAutoFit/>
          </a:bodyPr>
          <a:lstStyle/>
          <a:p>
            <a:pPr algn="ctr"/>
            <a:r>
              <a:rPr lang="fr-CA" sz="3600" dirty="0">
                <a:solidFill>
                  <a:schemeClr val="bg1"/>
                </a:solidFill>
                <a:latin typeface="+mj-lt"/>
              </a:rPr>
              <a:t>Transports</a:t>
            </a:r>
          </a:p>
          <a:p>
            <a:endParaRPr lang="fr-CA" sz="1200" dirty="0">
              <a:solidFill>
                <a:schemeClr val="bg1"/>
              </a:solidFill>
            </a:endParaRPr>
          </a:p>
          <a:p>
            <a:r>
              <a:rPr lang="fr-CA" sz="1400" dirty="0">
                <a:solidFill>
                  <a:schemeClr val="bg1"/>
                </a:solidFill>
              </a:rPr>
              <a:t>       Routes d’hiver</a:t>
            </a:r>
          </a:p>
          <a:p>
            <a:r>
              <a:rPr lang="fr-CA" sz="1400" dirty="0">
                <a:solidFill>
                  <a:schemeClr val="bg1"/>
                </a:solidFill>
              </a:rPr>
              <a:t>       Évaluation de la performance</a:t>
            </a:r>
          </a:p>
          <a:p>
            <a:r>
              <a:rPr lang="fr-CA" sz="1400" dirty="0">
                <a:solidFill>
                  <a:schemeClr val="bg1"/>
                </a:solidFill>
              </a:rPr>
              <a:t>       du bitume</a:t>
            </a:r>
          </a:p>
          <a:p>
            <a:r>
              <a:rPr lang="fr-CA" sz="1400" dirty="0">
                <a:solidFill>
                  <a:schemeClr val="bg1"/>
                </a:solidFill>
              </a:rPr>
              <a:t>       Précipitations extrêmes</a:t>
            </a:r>
          </a:p>
          <a:p>
            <a:pPr marL="352425" indent="-352425"/>
            <a:r>
              <a:rPr lang="fr-CA" sz="1400" i="1" dirty="0">
                <a:solidFill>
                  <a:schemeClr val="bg1"/>
                </a:solidFill>
              </a:rPr>
              <a:t>       Plus à venir sous peu…</a:t>
            </a:r>
          </a:p>
          <a:p>
            <a:endParaRPr lang="fr-CA" sz="1400" dirty="0">
              <a:solidFill>
                <a:schemeClr val="bg1"/>
              </a:solidFill>
            </a:endParaRPr>
          </a:p>
          <a:p>
            <a:endParaRPr lang="fr-CA" sz="1400" dirty="0">
              <a:solidFill>
                <a:schemeClr val="bg1"/>
              </a:solidFill>
            </a:endParaRPr>
          </a:p>
          <a:p>
            <a:endParaRPr lang="fr-CA" sz="1400" dirty="0">
              <a:solidFill>
                <a:schemeClr val="bg1"/>
              </a:solidFill>
            </a:endParaRPr>
          </a:p>
          <a:p>
            <a:endParaRPr lang="fr-CA" sz="3200" dirty="0">
              <a:solidFill>
                <a:schemeClr val="bg1"/>
              </a:solidFill>
              <a:latin typeface="+mj-lt"/>
            </a:endParaRPr>
          </a:p>
        </p:txBody>
      </p:sp>
      <p:sp>
        <p:nvSpPr>
          <p:cNvPr id="17" name="Title 1"/>
          <p:cNvSpPr txBox="1">
            <a:spLocks/>
          </p:cNvSpPr>
          <p:nvPr>
            <p:custDataLst>
              <p:tags r:id="rId9"/>
            </p:custDataLst>
          </p:nvPr>
        </p:nvSpPr>
        <p:spPr>
          <a:xfrm>
            <a:off x="519223" y="195943"/>
            <a:ext cx="11137862" cy="122104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ctr"/>
            <a:r>
              <a:rPr lang="en-US" sz="3200" dirty="0">
                <a:solidFill>
                  <a:schemeClr val="accent6"/>
                </a:solidFill>
              </a:rPr>
              <a:t>Donneesclimatiques.ca</a:t>
            </a:r>
          </a:p>
          <a:p>
            <a:pPr algn="ctr"/>
            <a:r>
              <a:rPr lang="en-US" sz="5400" dirty="0">
                <a:solidFill>
                  <a:schemeClr val="accent6"/>
                </a:solidFill>
              </a:rPr>
              <a:t>Modules </a:t>
            </a:r>
            <a:r>
              <a:rPr lang="fr-CA" sz="5400" dirty="0">
                <a:solidFill>
                  <a:schemeClr val="accent6"/>
                </a:solidFill>
              </a:rPr>
              <a:t>sectoriels</a:t>
            </a:r>
          </a:p>
        </p:txBody>
      </p:sp>
      <p:sp>
        <p:nvSpPr>
          <p:cNvPr id="18" name="Right Triangle 17"/>
          <p:cNvSpPr/>
          <p:nvPr>
            <p:custDataLst>
              <p:tags r:id="rId10"/>
            </p:custDataLst>
          </p:nvPr>
        </p:nvSpPr>
        <p:spPr>
          <a:xfrm rot="10800000">
            <a:off x="7709527" y="1417000"/>
            <a:ext cx="1398867" cy="139886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ight Triangle 18"/>
          <p:cNvSpPr/>
          <p:nvPr>
            <p:custDataLst>
              <p:tags r:id="rId11"/>
            </p:custDataLst>
          </p:nvPr>
        </p:nvSpPr>
        <p:spPr>
          <a:xfrm rot="10800000">
            <a:off x="10804606" y="1417000"/>
            <a:ext cx="1398867" cy="139886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custDataLst>
              <p:tags r:id="rId12"/>
            </p:custDataLst>
          </p:nvPr>
        </p:nvSpPr>
        <p:spPr>
          <a:xfrm>
            <a:off x="8002127" y="1429127"/>
            <a:ext cx="1302915" cy="523220"/>
          </a:xfrm>
          <a:prstGeom prst="rect">
            <a:avLst/>
          </a:prstGeom>
          <a:noFill/>
        </p:spPr>
        <p:txBody>
          <a:bodyPr wrap="square" rtlCol="0">
            <a:spAutoFit/>
          </a:bodyPr>
          <a:lstStyle/>
          <a:p>
            <a:pPr algn="ctr"/>
            <a:r>
              <a:rPr lang="fr-CA" sz="1400" i="1" dirty="0">
                <a:solidFill>
                  <a:schemeClr val="bg1"/>
                </a:solidFill>
              </a:rPr>
              <a:t>Bientôt disponible!</a:t>
            </a:r>
          </a:p>
        </p:txBody>
      </p:sp>
      <p:sp>
        <p:nvSpPr>
          <p:cNvPr id="21" name="TextBox 20"/>
          <p:cNvSpPr txBox="1"/>
          <p:nvPr>
            <p:custDataLst>
              <p:tags r:id="rId13"/>
            </p:custDataLst>
          </p:nvPr>
        </p:nvSpPr>
        <p:spPr>
          <a:xfrm>
            <a:off x="11137319" y="1429127"/>
            <a:ext cx="1233713" cy="523220"/>
          </a:xfrm>
          <a:prstGeom prst="rect">
            <a:avLst/>
          </a:prstGeom>
          <a:noFill/>
        </p:spPr>
        <p:txBody>
          <a:bodyPr wrap="square" rtlCol="0">
            <a:spAutoFit/>
          </a:bodyPr>
          <a:lstStyle/>
          <a:p>
            <a:pPr algn="ctr"/>
            <a:r>
              <a:rPr lang="fr-CA" sz="1400" i="1" dirty="0">
                <a:solidFill>
                  <a:schemeClr val="bg1"/>
                </a:solidFill>
              </a:rPr>
              <a:t>Bientôt disponible!</a:t>
            </a:r>
          </a:p>
        </p:txBody>
      </p:sp>
    </p:spTree>
    <p:extLst>
      <p:ext uri="{BB962C8B-B14F-4D97-AF65-F5344CB8AC3E}">
        <p14:creationId xmlns:p14="http://schemas.microsoft.com/office/powerpoint/2010/main" val="2691660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5442856" y="0"/>
            <a:ext cx="6749143" cy="685799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txBox="1">
            <a:spLocks/>
          </p:cNvSpPr>
          <p:nvPr>
            <p:custDataLst>
              <p:tags r:id="rId2"/>
            </p:custDataLst>
          </p:nvPr>
        </p:nvSpPr>
        <p:spPr>
          <a:xfrm>
            <a:off x="181576" y="361472"/>
            <a:ext cx="5425340" cy="1074056"/>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4300" dirty="0">
                <a:solidFill>
                  <a:schemeClr val="accent6"/>
                </a:solidFill>
              </a:rPr>
              <a:t>Donneesclimatiques.ca</a:t>
            </a:r>
          </a:p>
          <a:p>
            <a:r>
              <a:rPr lang="fr-CA" dirty="0">
                <a:solidFill>
                  <a:schemeClr val="accent6"/>
                </a:solidFill>
              </a:rPr>
              <a:t>Zone d’apprentissage</a:t>
            </a:r>
          </a:p>
        </p:txBody>
      </p:sp>
      <p:sp>
        <p:nvSpPr>
          <p:cNvPr id="3" name="Rectangle 2"/>
          <p:cNvSpPr/>
          <p:nvPr>
            <p:custDataLst>
              <p:tags r:id="rId3"/>
            </p:custDataLst>
          </p:nvPr>
        </p:nvSpPr>
        <p:spPr>
          <a:xfrm>
            <a:off x="519222" y="1953632"/>
            <a:ext cx="4923633" cy="4451924"/>
          </a:xfrm>
          <a:prstGeom prst="rect">
            <a:avLst/>
          </a:prstGeom>
        </p:spPr>
        <p:txBody>
          <a:bodyPr wrap="square">
            <a:spAutoFit/>
          </a:bodyPr>
          <a:lstStyle/>
          <a:p>
            <a:pPr>
              <a:lnSpc>
                <a:spcPct val="130000"/>
              </a:lnSpc>
              <a:buClr>
                <a:schemeClr val="bg1"/>
              </a:buClr>
              <a:buSzPts val="1400"/>
            </a:pPr>
            <a:r>
              <a:rPr lang="fr-CA" sz="2000" b="1" dirty="0">
                <a:latin typeface="Arial" panose="020B0604020202020204" pitchFamily="34" charset="0"/>
                <a:ea typeface="Calibri"/>
                <a:cs typeface="Arial" panose="020B0604020202020204" pitchFamily="34" charset="0"/>
                <a:sym typeface="Calibri"/>
              </a:rPr>
              <a:t>Donnees</a:t>
            </a:r>
            <a:r>
              <a:rPr lang="fr-CA" sz="2000" b="1" dirty="0">
                <a:latin typeface="Arial" panose="020B0604020202020204" pitchFamily="34" charset="0"/>
                <a:cs typeface="Arial" panose="020B0604020202020204" pitchFamily="34" charset="0"/>
                <a:sym typeface="Calibri"/>
              </a:rPr>
              <a:t>c</a:t>
            </a:r>
            <a:r>
              <a:rPr lang="fr-CA" sz="2000" b="1" dirty="0">
                <a:latin typeface="Arial" panose="020B0604020202020204" pitchFamily="34" charset="0"/>
                <a:ea typeface="Calibri"/>
                <a:cs typeface="Arial" panose="020B0604020202020204" pitchFamily="34" charset="0"/>
                <a:sym typeface="Calibri"/>
              </a:rPr>
              <a:t>limatiques.ca/apprendre/</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Introduction à l’information climatique pour la prise de décision</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Comprendre les données historiques</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Comment utiliser le site </a:t>
            </a:r>
            <a:r>
              <a:rPr lang="fr-CA" sz="2000" dirty="0">
                <a:latin typeface="Arial" panose="020B0604020202020204" pitchFamily="34" charset="0"/>
                <a:cs typeface="Arial" panose="020B0604020202020204" pitchFamily="34" charset="0"/>
                <a:sym typeface="Calibri"/>
              </a:rPr>
              <a:t>Donneesclimatiques.ca</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cs typeface="Arial" panose="020B0604020202020204" pitchFamily="34" charset="0"/>
                <a:sym typeface="Calibri"/>
              </a:rPr>
              <a:t>Matériel de formation téléchargeable</a:t>
            </a:r>
          </a:p>
          <a:p>
            <a:pPr marL="342900" indent="-342900">
              <a:lnSpc>
                <a:spcPct val="130000"/>
              </a:lnSpc>
              <a:buClr>
                <a:schemeClr val="tx1"/>
              </a:buClr>
              <a:buSzPts val="1400"/>
              <a:buFont typeface="Arial" panose="020B0604020202020204" pitchFamily="34" charset="0"/>
              <a:buChar char="•"/>
            </a:pPr>
            <a:r>
              <a:rPr lang="fr-CA" sz="2000" i="1" dirty="0">
                <a:latin typeface="Arial" panose="020B0604020202020204" pitchFamily="34" charset="0"/>
                <a:cs typeface="Arial" panose="020B0604020202020204" pitchFamily="34" charset="0"/>
                <a:sym typeface="Calibri"/>
              </a:rPr>
              <a:t>Plus à venir sous peu!</a:t>
            </a:r>
          </a:p>
          <a:p>
            <a:pPr marL="342900" indent="-342900">
              <a:lnSpc>
                <a:spcPct val="130000"/>
              </a:lnSpc>
              <a:buClr>
                <a:schemeClr val="bg1"/>
              </a:buClr>
              <a:buSzPts val="1400"/>
              <a:buFont typeface="Arial" panose="020B0604020202020204" pitchFamily="34" charset="0"/>
              <a:buChar char="•"/>
            </a:pPr>
            <a:endParaRPr lang="fr-CA" sz="2000" dirty="0">
              <a:latin typeface="Arial" panose="020B0604020202020204" pitchFamily="34" charset="0"/>
              <a:ea typeface="Calibri"/>
              <a:cs typeface="Arial" panose="020B0604020202020204" pitchFamily="34" charset="0"/>
              <a:sym typeface="Calibri"/>
            </a:endParaRPr>
          </a:p>
          <a:p>
            <a:pPr marL="342900" indent="-342900">
              <a:lnSpc>
                <a:spcPct val="130000"/>
              </a:lnSpc>
              <a:buClr>
                <a:schemeClr val="bg1"/>
              </a:buClr>
              <a:buSzPts val="1400"/>
              <a:buFont typeface="Arial" panose="020B0604020202020204" pitchFamily="34" charset="0"/>
              <a:buChar char="•"/>
            </a:pPr>
            <a:endParaRPr lang="fr-CA" sz="2000" dirty="0">
              <a:latin typeface="Arial" panose="020B0604020202020204" pitchFamily="34" charset="0"/>
              <a:ea typeface="Calibri"/>
              <a:cs typeface="Arial" panose="020B0604020202020204" pitchFamily="34" charset="0"/>
              <a:sym typeface="Calibri"/>
            </a:endParaRPr>
          </a:p>
          <a:p>
            <a:pPr marL="342900" indent="-342900">
              <a:lnSpc>
                <a:spcPct val="130000"/>
              </a:lnSpc>
              <a:buClr>
                <a:schemeClr val="bg1"/>
              </a:buClr>
              <a:buSzPts val="1400"/>
              <a:buFont typeface="Arial" panose="020B0604020202020204" pitchFamily="34" charset="0"/>
              <a:buChar char="•"/>
            </a:pPr>
            <a:endParaRPr lang="fr-CA" sz="2000" dirty="0">
              <a:latin typeface="Arial" panose="020B0604020202020204" pitchFamily="34" charset="0"/>
              <a:ea typeface="Calibri"/>
              <a:cs typeface="Arial" panose="020B0604020202020204" pitchFamily="34" charset="0"/>
              <a:sym typeface="Calibri"/>
            </a:endParaRPr>
          </a:p>
        </p:txBody>
      </p:sp>
      <p:pic>
        <p:nvPicPr>
          <p:cNvPr id="2" name="Picture 1"/>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a:off x="5799420" y="1036208"/>
            <a:ext cx="6146975" cy="4639356"/>
          </a:xfrm>
          <a:prstGeom prst="rect">
            <a:avLst/>
          </a:prstGeom>
        </p:spPr>
      </p:pic>
    </p:spTree>
    <p:extLst>
      <p:ext uri="{BB962C8B-B14F-4D97-AF65-F5344CB8AC3E}">
        <p14:creationId xmlns:p14="http://schemas.microsoft.com/office/powerpoint/2010/main" val="251883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5442856" y="0"/>
            <a:ext cx="6749143"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txBox="1">
            <a:spLocks/>
          </p:cNvSpPr>
          <p:nvPr>
            <p:custDataLst>
              <p:tags r:id="rId2"/>
            </p:custDataLst>
          </p:nvPr>
        </p:nvSpPr>
        <p:spPr>
          <a:xfrm>
            <a:off x="348745" y="365125"/>
            <a:ext cx="5281076" cy="1325563"/>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4300" dirty="0">
                <a:solidFill>
                  <a:schemeClr val="accent6"/>
                </a:solidFill>
              </a:rPr>
              <a:t>Donneesclimatiques.ca</a:t>
            </a:r>
          </a:p>
          <a:p>
            <a:r>
              <a:rPr lang="fr-CA" dirty="0">
                <a:solidFill>
                  <a:schemeClr val="accent6"/>
                </a:solidFill>
              </a:rPr>
              <a:t>Page </a:t>
            </a:r>
            <a:r>
              <a:rPr lang="fr-CA" sz="6100" dirty="0">
                <a:solidFill>
                  <a:schemeClr val="accent6"/>
                </a:solidFill>
              </a:rPr>
              <a:t>sur l’analyse</a:t>
            </a:r>
          </a:p>
        </p:txBody>
      </p:sp>
      <p:sp>
        <p:nvSpPr>
          <p:cNvPr id="3" name="Rectangle 2"/>
          <p:cNvSpPr/>
          <p:nvPr>
            <p:custDataLst>
              <p:tags r:id="rId3"/>
            </p:custDataLst>
          </p:nvPr>
        </p:nvSpPr>
        <p:spPr>
          <a:xfrm>
            <a:off x="519223" y="1953632"/>
            <a:ext cx="4678030" cy="3651705"/>
          </a:xfrm>
          <a:prstGeom prst="rect">
            <a:avLst/>
          </a:prstGeom>
        </p:spPr>
        <p:txBody>
          <a:bodyPr wrap="square">
            <a:spAutoFit/>
          </a:bodyPr>
          <a:lstStyle/>
          <a:p>
            <a:pPr>
              <a:lnSpc>
                <a:spcPct val="130000"/>
              </a:lnSpc>
              <a:buClr>
                <a:schemeClr val="bg1"/>
              </a:buClr>
              <a:buSzPts val="1400"/>
            </a:pPr>
            <a:r>
              <a:rPr lang="fr-CA" sz="2000" b="1" dirty="0">
                <a:latin typeface="Arial" panose="020B0604020202020204" pitchFamily="34" charset="0"/>
                <a:ea typeface="Calibri"/>
                <a:cs typeface="Arial" panose="020B0604020202020204" pitchFamily="34" charset="0"/>
                <a:sym typeface="Calibri"/>
              </a:rPr>
              <a:t>Donnees</a:t>
            </a:r>
            <a:r>
              <a:rPr lang="fr-CA" sz="2000" b="1" dirty="0">
                <a:latin typeface="Arial" panose="020B0604020202020204" pitchFamily="34" charset="0"/>
                <a:cs typeface="Arial" panose="020B0604020202020204" pitchFamily="34" charset="0"/>
                <a:sym typeface="Calibri"/>
              </a:rPr>
              <a:t>cl</a:t>
            </a:r>
            <a:r>
              <a:rPr lang="fr-CA" sz="2000" b="1" dirty="0">
                <a:latin typeface="Arial" panose="020B0604020202020204" pitchFamily="34" charset="0"/>
                <a:ea typeface="Calibri"/>
                <a:cs typeface="Arial" panose="020B0604020202020204" pitchFamily="34" charset="0"/>
                <a:sym typeface="Calibri"/>
              </a:rPr>
              <a:t>imatiques.ca/analyser/</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Sélectionner un jeu de données</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cs typeface="Arial" panose="020B0604020202020204" pitchFamily="34" charset="0"/>
                <a:sym typeface="Calibri"/>
              </a:rPr>
              <a:t>Choisir un </a:t>
            </a:r>
            <a:r>
              <a:rPr lang="fr-CA" sz="2000" dirty="0">
                <a:latin typeface="Arial" panose="020B0604020202020204" pitchFamily="34" charset="0"/>
                <a:ea typeface="Calibri"/>
                <a:cs typeface="Arial" panose="020B0604020202020204" pitchFamily="34" charset="0"/>
                <a:sym typeface="Calibri"/>
              </a:rPr>
              <a:t>emplacement</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Personnaliser les variables</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Sélectionner une période</a:t>
            </a:r>
          </a:p>
          <a:p>
            <a:pPr marL="342900" indent="-342900">
              <a:lnSpc>
                <a:spcPct val="130000"/>
              </a:lnSpc>
              <a:buClr>
                <a:schemeClr val="tx1"/>
              </a:buClr>
              <a:buSzPts val="1400"/>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Sélectionner des options avancées</a:t>
            </a:r>
          </a:p>
          <a:p>
            <a:pPr marL="342900" indent="-342900">
              <a:lnSpc>
                <a:spcPct val="130000"/>
              </a:lnSpc>
              <a:buClr>
                <a:schemeClr val="tx1"/>
              </a:buClr>
              <a:buSzPts val="1400"/>
              <a:buFont typeface="Arial" panose="020B0604020202020204" pitchFamily="34" charset="0"/>
              <a:buChar char="•"/>
            </a:pPr>
            <a:r>
              <a:rPr lang="fr-CA" sz="2000" i="1" dirty="0">
                <a:latin typeface="Arial" panose="020B0604020202020204" pitchFamily="34" charset="0"/>
                <a:ea typeface="Calibri"/>
                <a:cs typeface="Arial" panose="020B0604020202020204" pitchFamily="34" charset="0"/>
                <a:sym typeface="Calibri"/>
              </a:rPr>
              <a:t>Plus </a:t>
            </a:r>
            <a:r>
              <a:rPr lang="fr-CA" sz="2000" i="1" dirty="0">
                <a:latin typeface="Arial" panose="020B0604020202020204" pitchFamily="34" charset="0"/>
                <a:cs typeface="Arial" panose="020B0604020202020204" pitchFamily="34" charset="0"/>
                <a:sym typeface="Calibri"/>
              </a:rPr>
              <a:t>à venir sous peu!</a:t>
            </a:r>
            <a:endParaRPr lang="fr-CA" sz="2000" i="1" dirty="0">
              <a:latin typeface="Arial" panose="020B0604020202020204" pitchFamily="34" charset="0"/>
              <a:ea typeface="Calibri"/>
              <a:cs typeface="Arial" panose="020B0604020202020204" pitchFamily="34" charset="0"/>
              <a:sym typeface="Calibri"/>
            </a:endParaRPr>
          </a:p>
          <a:p>
            <a:pPr marL="342900" indent="-342900">
              <a:lnSpc>
                <a:spcPct val="130000"/>
              </a:lnSpc>
              <a:buClr>
                <a:schemeClr val="bg1"/>
              </a:buClr>
              <a:buSzPts val="1400"/>
              <a:buFont typeface="Arial" panose="020B0604020202020204" pitchFamily="34" charset="0"/>
              <a:buChar char="•"/>
            </a:pPr>
            <a:endParaRPr lang="fr-CA" sz="2000" dirty="0">
              <a:latin typeface="Arial" panose="020B0604020202020204" pitchFamily="34" charset="0"/>
              <a:ea typeface="Calibri"/>
              <a:cs typeface="Arial" panose="020B0604020202020204" pitchFamily="34" charset="0"/>
              <a:sym typeface="Calibri"/>
            </a:endParaRPr>
          </a:p>
          <a:p>
            <a:pPr marL="342900" indent="-342900">
              <a:lnSpc>
                <a:spcPct val="130000"/>
              </a:lnSpc>
              <a:buClr>
                <a:schemeClr val="bg1"/>
              </a:buClr>
              <a:buSzPts val="1400"/>
              <a:buFont typeface="Arial" panose="020B0604020202020204" pitchFamily="34" charset="0"/>
              <a:buChar char="•"/>
            </a:pPr>
            <a:endParaRPr lang="fr-CA" sz="2000" dirty="0">
              <a:latin typeface="Arial" panose="020B0604020202020204" pitchFamily="34" charset="0"/>
              <a:ea typeface="Calibri"/>
              <a:cs typeface="Arial" panose="020B0604020202020204" pitchFamily="34" charset="0"/>
              <a:sym typeface="Calibri"/>
            </a:endParaRPr>
          </a:p>
        </p:txBody>
      </p:sp>
      <p:pic>
        <p:nvPicPr>
          <p:cNvPr id="5" name="Picture 4"/>
          <p:cNvPicPr>
            <a:picLocks noChangeAspect="1"/>
          </p:cNvPicPr>
          <p:nvPr>
            <p:custDataLst>
              <p:tags r:id="rId4"/>
            </p:custDataLst>
          </p:nvPr>
        </p:nvPicPr>
        <p:blipFill rotWithShape="1">
          <a:blip r:embed="rId7" cstate="email">
            <a:extLst>
              <a:ext uri="{28A0092B-C50C-407E-A947-70E740481C1C}">
                <a14:useLocalDpi xmlns:a14="http://schemas.microsoft.com/office/drawing/2010/main"/>
              </a:ext>
            </a:extLst>
          </a:blip>
          <a:srcRect/>
          <a:stretch/>
        </p:blipFill>
        <p:spPr>
          <a:xfrm>
            <a:off x="5663821" y="562390"/>
            <a:ext cx="6533622" cy="5628358"/>
          </a:xfrm>
          <a:prstGeom prst="rect">
            <a:avLst/>
          </a:prstGeom>
        </p:spPr>
      </p:pic>
    </p:spTree>
    <p:extLst>
      <p:ext uri="{BB962C8B-B14F-4D97-AF65-F5344CB8AC3E}">
        <p14:creationId xmlns:p14="http://schemas.microsoft.com/office/powerpoint/2010/main" val="412730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9" cstate="email">
            <a:extLst>
              <a:ext uri="{28A0092B-C50C-407E-A947-70E740481C1C}">
                <a14:useLocalDpi xmlns:a14="http://schemas.microsoft.com/office/drawing/2010/main"/>
              </a:ext>
            </a:extLst>
          </a:blip>
          <a:stretch>
            <a:fillRect/>
          </a:stretch>
        </p:blipFill>
        <p:spPr>
          <a:xfrm>
            <a:off x="6664735" y="1690688"/>
            <a:ext cx="4999153" cy="3932261"/>
          </a:xfrm>
          <a:prstGeom prst="rect">
            <a:avLst/>
          </a:prstGeom>
        </p:spPr>
      </p:pic>
      <p:sp>
        <p:nvSpPr>
          <p:cNvPr id="7" name="Title 6"/>
          <p:cNvSpPr>
            <a:spLocks noGrp="1"/>
          </p:cNvSpPr>
          <p:nvPr>
            <p:ph type="title"/>
            <p:custDataLst>
              <p:tags r:id="rId2"/>
            </p:custDataLst>
          </p:nvPr>
        </p:nvSpPr>
        <p:spPr/>
        <p:txBody>
          <a:bodyPr>
            <a:normAutofit/>
          </a:bodyPr>
          <a:lstStyle/>
          <a:p>
            <a:r>
              <a:rPr lang="fr-CA" dirty="0"/>
              <a:t>Le climat du Canada change</a:t>
            </a:r>
          </a:p>
        </p:txBody>
      </p:sp>
      <p:sp>
        <p:nvSpPr>
          <p:cNvPr id="8" name="Content Placeholder 2"/>
          <p:cNvSpPr txBox="1">
            <a:spLocks noGrp="1"/>
          </p:cNvSpPr>
          <p:nvPr>
            <p:ph idx="1"/>
            <p:custDataLst>
              <p:tags r:id="rId3"/>
            </p:custDataLst>
          </p:nvPr>
        </p:nvSpPr>
        <p:spPr bwMode="auto">
          <a:xfrm>
            <a:off x="519224" y="1825625"/>
            <a:ext cx="607943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Clr>
                <a:srgbClr val="595959"/>
              </a:buClr>
              <a:buFont typeface="Arial" panose="020B0604020202020204" pitchFamily="34" charset="0"/>
              <a:buNone/>
              <a:defRPr lang="en-CA" sz="2400" kern="1200">
                <a:solidFill>
                  <a:schemeClr val="tx1"/>
                </a:solidFill>
                <a:latin typeface="Calibri" panose="020F0502020204030204" pitchFamily="34" charset="0"/>
                <a:ea typeface="ヒラギノ角ゴ Pro W3" pitchFamily="126" charset="-128"/>
                <a:cs typeface="Calibri" panose="020F0502020204030204" pitchFamily="34" charset="0"/>
              </a:defRPr>
            </a:lvl1pPr>
            <a:lvl2pPr marL="800100" indent="-342900" algn="l" defTabSz="457200" rtl="0" eaLnBrk="0" fontAlgn="base" hangingPunct="0">
              <a:spcBef>
                <a:spcPct val="20000"/>
              </a:spcBef>
              <a:spcAft>
                <a:spcPct val="0"/>
              </a:spcAft>
              <a:buClr>
                <a:srgbClr val="595959"/>
              </a:buClr>
              <a:buFont typeface="Arial" panose="020B0604020202020204" pitchFamily="34" charset="0"/>
              <a:buChar char="•"/>
              <a:defRPr lang="en-CA" sz="2400" b="0" kern="1200" cap="none" baseline="0">
                <a:solidFill>
                  <a:schemeClr val="tx1"/>
                </a:solidFill>
                <a:latin typeface="Calibri" panose="020F0502020204030204" pitchFamily="34" charset="0"/>
                <a:ea typeface="ヒラギノ角ゴ Pro W3" pitchFamily="126" charset="-128"/>
                <a:cs typeface="Calibri" panose="020F0502020204030204" pitchFamily="34" charset="0"/>
              </a:defRPr>
            </a:lvl2pPr>
            <a:lvl3pPr marL="1257300" indent="-342900" algn="l" defTabSz="457200" rtl="0" eaLnBrk="0" fontAlgn="base" hangingPunct="0">
              <a:spcBef>
                <a:spcPct val="20000"/>
              </a:spcBef>
              <a:spcAft>
                <a:spcPct val="0"/>
              </a:spcAft>
              <a:buClr>
                <a:srgbClr val="595959"/>
              </a:buClr>
              <a:buFont typeface="Calibri" panose="020F0502020204030204" pitchFamily="34" charset="0"/>
              <a:buChar char="–"/>
              <a:defRPr lang="en-CA" sz="2400" b="0" kern="3000" cap="none" baseline="0">
                <a:solidFill>
                  <a:schemeClr val="tx1"/>
                </a:solidFill>
                <a:latin typeface="Calibri" panose="020F0502020204030204" pitchFamily="34" charset="0"/>
                <a:ea typeface="ヒラギノ角ゴ Pro W3" pitchFamily="126" charset="-128"/>
                <a:cs typeface="Calibri" panose="020F0502020204030204" pitchFamily="34" charset="0"/>
              </a:defRPr>
            </a:lvl3pPr>
            <a:lvl4pPr marL="1714500" indent="-342900" algn="l" defTabSz="457200" rtl="0" eaLnBrk="0" fontAlgn="base" hangingPunct="0">
              <a:spcBef>
                <a:spcPct val="20000"/>
              </a:spcBef>
              <a:spcAft>
                <a:spcPct val="0"/>
              </a:spcAft>
              <a:buClr>
                <a:srgbClr val="595959"/>
              </a:buClr>
              <a:buFont typeface="Courier New" panose="02070309020205020404" pitchFamily="49" charset="0"/>
              <a:buChar char="o"/>
              <a:defRPr lang="en-CA" sz="2400" kern="1200">
                <a:solidFill>
                  <a:schemeClr val="tx1"/>
                </a:solidFill>
                <a:latin typeface="Calibri" panose="020F0502020204030204" pitchFamily="34" charset="0"/>
                <a:ea typeface="ヒラギノ角ゴ Pro W3" pitchFamily="126" charset="-128"/>
                <a:cs typeface="Calibri" panose="020F0502020204030204" pitchFamily="34" charset="0"/>
              </a:defRPr>
            </a:lvl4pPr>
            <a:lvl5pPr marL="2171700" indent="-342900" algn="l" defTabSz="457200" rtl="0" eaLnBrk="0" fontAlgn="base" hangingPunct="0">
              <a:spcBef>
                <a:spcPct val="20000"/>
              </a:spcBef>
              <a:spcAft>
                <a:spcPct val="0"/>
              </a:spcAft>
              <a:buClr>
                <a:srgbClr val="595959"/>
              </a:buClr>
              <a:buFont typeface="Arial" panose="020B0604020202020204" pitchFamily="34" charset="0"/>
              <a:buChar char="•"/>
              <a:defRPr lang="en-US" sz="2400" kern="1200">
                <a:solidFill>
                  <a:schemeClr val="tx1"/>
                </a:solidFill>
                <a:latin typeface="Calibri" panose="020F0502020204030204" pitchFamily="34" charset="0"/>
                <a:ea typeface="ヒラギノ角ゴ Pro W3" pitchFamily="126" charset="-128"/>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25000"/>
              </a:lnSpc>
              <a:buFont typeface="Arial" panose="020B0604020202020204" pitchFamily="34" charset="0"/>
              <a:buChar char="•"/>
            </a:pPr>
            <a:r>
              <a:rPr lang="fr-CA" sz="1800" b="1" dirty="0">
                <a:solidFill>
                  <a:schemeClr val="accent6"/>
                </a:solidFill>
                <a:latin typeface="Arial" panose="020B0604020202020204" pitchFamily="34" charset="0"/>
                <a:ea typeface="ヒラギノ角ゴ Pro W3" pitchFamily="127" charset="-128"/>
                <a:cs typeface="Arial" panose="020B0604020202020204" pitchFamily="34" charset="0"/>
              </a:rPr>
              <a:t>Les effets du réchauffement généralisé </a:t>
            </a:r>
            <a:r>
              <a:rPr lang="fr-CA" sz="1800" dirty="0">
                <a:solidFill>
                  <a:schemeClr val="tx1">
                    <a:lumMod val="85000"/>
                    <a:lumOff val="15000"/>
                  </a:schemeClr>
                </a:solidFill>
                <a:latin typeface="Arial" panose="020B0604020202020204" pitchFamily="34" charset="0"/>
                <a:ea typeface="ヒラギノ角ゴ Pro W3" pitchFamily="127" charset="-128"/>
                <a:cs typeface="Arial" panose="020B0604020202020204" pitchFamily="34" charset="0"/>
              </a:rPr>
              <a:t>sont évidents dans de nombreuses régions du Canada et on prévoit qu’ils </a:t>
            </a:r>
            <a:r>
              <a:rPr lang="fr-CA" sz="1800" dirty="0">
                <a:solidFill>
                  <a:schemeClr val="tx1">
                    <a:lumMod val="50000"/>
                  </a:schemeClr>
                </a:solidFill>
                <a:latin typeface="Arial" panose="020B0604020202020204" pitchFamily="34" charset="0"/>
                <a:ea typeface="ヒラギノ角ゴ Pro W3" pitchFamily="127" charset="-128"/>
                <a:cs typeface="Arial" panose="020B0604020202020204" pitchFamily="34" charset="0"/>
              </a:rPr>
              <a:t>s’intensifieront dans l’avenir.</a:t>
            </a:r>
          </a:p>
          <a:p>
            <a:pPr marL="342900" indent="-342900">
              <a:lnSpc>
                <a:spcPct val="125000"/>
              </a:lnSpc>
              <a:buFont typeface="Arial" panose="020B0604020202020204" pitchFamily="34" charset="0"/>
              <a:buChar char="•"/>
            </a:pPr>
            <a:r>
              <a:rPr lang="fr-CA" sz="1800" dirty="0">
                <a:solidFill>
                  <a:schemeClr val="tx1">
                    <a:lumMod val="85000"/>
                    <a:lumOff val="15000"/>
                  </a:schemeClr>
                </a:solidFill>
                <a:latin typeface="Arial" panose="020B0604020202020204" pitchFamily="34" charset="0"/>
                <a:ea typeface="ヒラギノ角ゴ Pro W3" pitchFamily="127" charset="-128"/>
                <a:cs typeface="Arial" panose="020B0604020202020204" pitchFamily="34" charset="0"/>
              </a:rPr>
              <a:t>Ces changements peuvent entraîner des </a:t>
            </a:r>
            <a:r>
              <a:rPr lang="fr-CA" sz="1800" b="1" dirty="0">
                <a:solidFill>
                  <a:schemeClr val="accent6"/>
                </a:solidFill>
                <a:latin typeface="Arial" panose="020B0604020202020204" pitchFamily="34" charset="0"/>
                <a:ea typeface="ヒラギノ角ゴ Pro W3" pitchFamily="127" charset="-128"/>
                <a:cs typeface="Arial" panose="020B0604020202020204" pitchFamily="34" charset="0"/>
              </a:rPr>
              <a:t>effets considérables et des risques.</a:t>
            </a:r>
          </a:p>
          <a:p>
            <a:pPr marL="720000" lvl="1">
              <a:lnSpc>
                <a:spcPct val="125000"/>
              </a:lnSpc>
              <a:buFont typeface="Courier New" panose="02070309020205020404" pitchFamily="49" charset="0"/>
              <a:buChar char="o"/>
            </a:pPr>
            <a:r>
              <a:rPr lang="fr-CA" sz="1600" dirty="0">
                <a:solidFill>
                  <a:schemeClr val="tx1">
                    <a:lumMod val="85000"/>
                    <a:lumOff val="15000"/>
                  </a:schemeClr>
                </a:solidFill>
                <a:latin typeface="Arial" panose="020B0604020202020204" pitchFamily="34" charset="0"/>
                <a:ea typeface="ヒラギノ角ゴ Pro W3" pitchFamily="127" charset="-128"/>
                <a:cs typeface="Arial" panose="020B0604020202020204" pitchFamily="34" charset="0"/>
              </a:rPr>
              <a:t>Les infrastructures, la santé, la sécurité alimentaire et l’économie peuvent toutes être touchées.</a:t>
            </a:r>
          </a:p>
          <a:p>
            <a:pPr marL="342900" indent="-342900">
              <a:lnSpc>
                <a:spcPct val="125000"/>
              </a:lnSpc>
              <a:buFont typeface="Arial" panose="020B0604020202020204" pitchFamily="34" charset="0"/>
              <a:buChar char="•"/>
            </a:pPr>
            <a:r>
              <a:rPr lang="fr-CA" sz="1800" b="1" dirty="0">
                <a:solidFill>
                  <a:schemeClr val="accent6"/>
                </a:solidFill>
                <a:latin typeface="Arial" panose="020B0604020202020204" pitchFamily="34" charset="0"/>
                <a:ea typeface="ヒラギノ角ゴ Pro W3" pitchFamily="127" charset="-128"/>
                <a:cs typeface="Arial" panose="020B0604020202020204" pitchFamily="34" charset="0"/>
              </a:rPr>
              <a:t>Les données et les renseignements climatiques aident</a:t>
            </a:r>
            <a:r>
              <a:rPr lang="fr-CA" sz="1800" b="1" dirty="0">
                <a:solidFill>
                  <a:srgbClr val="0C7797"/>
                </a:solidFill>
                <a:latin typeface="Arial" panose="020B0604020202020204" pitchFamily="34" charset="0"/>
                <a:ea typeface="ヒラギノ角ゴ Pro W3" pitchFamily="127" charset="-128"/>
                <a:cs typeface="Arial" panose="020B0604020202020204" pitchFamily="34" charset="0"/>
              </a:rPr>
              <a:t> </a:t>
            </a:r>
            <a:r>
              <a:rPr lang="fr-CA" sz="1800" dirty="0">
                <a:solidFill>
                  <a:schemeClr val="tx1">
                    <a:lumMod val="85000"/>
                    <a:lumOff val="15000"/>
                  </a:schemeClr>
                </a:solidFill>
                <a:latin typeface="Arial" panose="020B0604020202020204" pitchFamily="34" charset="0"/>
                <a:ea typeface="ヒラギノ角ゴ Pro W3" pitchFamily="127" charset="-128"/>
                <a:cs typeface="Arial" panose="020B0604020202020204" pitchFamily="34" charset="0"/>
              </a:rPr>
              <a:t>à comprendre ces changements et à s’y préparer, à </a:t>
            </a:r>
            <a:r>
              <a:rPr lang="fr-CA" sz="1800" b="1" dirty="0">
                <a:solidFill>
                  <a:schemeClr val="accent6"/>
                </a:solidFill>
                <a:latin typeface="Arial" panose="020B0604020202020204" pitchFamily="34" charset="0"/>
                <a:ea typeface="ヒラギノ角ゴ Pro W3" pitchFamily="127" charset="-128"/>
                <a:cs typeface="Arial" panose="020B0604020202020204" pitchFamily="34" charset="0"/>
              </a:rPr>
              <a:t>réduire les risques, à s’adapter et à renforcer la résilience aux changements climatiques.</a:t>
            </a:r>
          </a:p>
        </p:txBody>
      </p:sp>
      <p:sp>
        <p:nvSpPr>
          <p:cNvPr id="10" name="Rectangle 9"/>
          <p:cNvSpPr/>
          <p:nvPr>
            <p:custDataLst>
              <p:tags r:id="rId4"/>
            </p:custDataLst>
          </p:nvPr>
        </p:nvSpPr>
        <p:spPr>
          <a:xfrm>
            <a:off x="5347721" y="6338891"/>
            <a:ext cx="3105547" cy="461665"/>
          </a:xfrm>
          <a:prstGeom prst="rect">
            <a:avLst/>
          </a:prstGeom>
        </p:spPr>
        <p:txBody>
          <a:bodyPr wrap="square">
            <a:spAutoFit/>
          </a:bodyPr>
          <a:lstStyle/>
          <a:p>
            <a:r>
              <a:rPr lang="fr-CA" sz="800" dirty="0">
                <a:solidFill>
                  <a:schemeClr val="bg1"/>
                </a:solidFill>
              </a:rPr>
              <a:t>Source : Environnement et Changement climatique Canada (2019). Rapport sur le climat changeant du Canada http://www.changingclimate.ca/CCCR2019/fr/ </a:t>
            </a:r>
          </a:p>
        </p:txBody>
      </p:sp>
      <p:sp>
        <p:nvSpPr>
          <p:cNvPr id="6" name="Content Placeholder 2"/>
          <p:cNvSpPr txBox="1">
            <a:spLocks/>
          </p:cNvSpPr>
          <p:nvPr>
            <p:custDataLst>
              <p:tags r:id="rId5"/>
            </p:custDataLst>
          </p:nvPr>
        </p:nvSpPr>
        <p:spPr bwMode="auto">
          <a:xfrm>
            <a:off x="7296199" y="5470813"/>
            <a:ext cx="4089615" cy="92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Clr>
                <a:srgbClr val="595959"/>
              </a:buClr>
              <a:buFont typeface="Arial" panose="020B0604020202020204" pitchFamily="34" charset="0"/>
              <a:buNone/>
              <a:defRPr lang="en-CA" sz="2400" kern="1200">
                <a:solidFill>
                  <a:schemeClr val="tx1">
                    <a:lumMod val="75000"/>
                    <a:lumOff val="25000"/>
                  </a:schemeClr>
                </a:solidFill>
                <a:latin typeface="Arial" panose="020B0604020202020204" pitchFamily="34" charset="0"/>
                <a:ea typeface="ヒラギノ角ゴ Pro W3" pitchFamily="126" charset="-128"/>
                <a:cs typeface="Arial" panose="020B0604020202020204" pitchFamily="34" charset="0"/>
              </a:defRPr>
            </a:lvl1pPr>
            <a:lvl2pPr marL="800100" indent="-342900" algn="l" defTabSz="457200" rtl="0" eaLnBrk="0" fontAlgn="base" hangingPunct="0">
              <a:spcBef>
                <a:spcPct val="20000"/>
              </a:spcBef>
              <a:spcAft>
                <a:spcPct val="0"/>
              </a:spcAft>
              <a:buClr>
                <a:srgbClr val="595959"/>
              </a:buClr>
              <a:buFont typeface="Arial" panose="020B0604020202020204" pitchFamily="34" charset="0"/>
              <a:buChar char="•"/>
              <a:defRPr lang="en-CA" sz="2000" b="1" kern="1200" cap="none" baseline="0">
                <a:solidFill>
                  <a:schemeClr val="tx1">
                    <a:lumMod val="75000"/>
                    <a:lumOff val="25000"/>
                  </a:schemeClr>
                </a:solidFill>
                <a:latin typeface="Arial" panose="020B0604020202020204" pitchFamily="34" charset="0"/>
                <a:ea typeface="ヒラギノ角ゴ Pro W3" pitchFamily="126" charset="-128"/>
                <a:cs typeface="Arial" panose="020B0604020202020204" pitchFamily="34" charset="0"/>
              </a:defRPr>
            </a:lvl2pPr>
            <a:lvl3pPr marL="1257300" indent="-342900" algn="l" defTabSz="457200" rtl="0" eaLnBrk="0" fontAlgn="base" hangingPunct="0">
              <a:spcBef>
                <a:spcPct val="20000"/>
              </a:spcBef>
              <a:spcAft>
                <a:spcPct val="0"/>
              </a:spcAft>
              <a:buClr>
                <a:srgbClr val="595959"/>
              </a:buClr>
              <a:buFont typeface="Calibri" panose="020F0502020204030204" pitchFamily="34" charset="0"/>
              <a:buChar char="–"/>
              <a:defRPr lang="en-CA" sz="2000" b="0" kern="3000" cap="none" baseline="0">
                <a:solidFill>
                  <a:schemeClr val="tx1">
                    <a:lumMod val="75000"/>
                    <a:lumOff val="25000"/>
                  </a:schemeClr>
                </a:solidFill>
                <a:latin typeface="Arial" panose="020B0604020202020204" pitchFamily="34" charset="0"/>
                <a:ea typeface="ヒラギノ角ゴ Pro W3" pitchFamily="126" charset="-128"/>
                <a:cs typeface="Arial" panose="020B0604020202020204" pitchFamily="34" charset="0"/>
              </a:defRPr>
            </a:lvl3pPr>
            <a:lvl4pPr marL="1714500" indent="-342900" algn="l" defTabSz="457200" rtl="0" eaLnBrk="0" fontAlgn="base" hangingPunct="0">
              <a:spcBef>
                <a:spcPct val="20000"/>
              </a:spcBef>
              <a:spcAft>
                <a:spcPct val="0"/>
              </a:spcAft>
              <a:buClr>
                <a:srgbClr val="595959"/>
              </a:buClr>
              <a:buFont typeface="Courier New" panose="02070309020205020404" pitchFamily="49" charset="0"/>
              <a:buChar char="o"/>
              <a:defRPr lang="en-CA" sz="1800" b="0" kern="1200">
                <a:solidFill>
                  <a:schemeClr val="tx1">
                    <a:lumMod val="75000"/>
                    <a:lumOff val="25000"/>
                  </a:schemeClr>
                </a:solidFill>
                <a:latin typeface="Arial" panose="020B0604020202020204" pitchFamily="34" charset="0"/>
                <a:ea typeface="ヒラギノ角ゴ Pro W3" pitchFamily="126" charset="-128"/>
                <a:cs typeface="Arial" panose="020B0604020202020204" pitchFamily="34" charset="0"/>
              </a:defRPr>
            </a:lvl4pPr>
            <a:lvl5pPr marL="2171700" indent="-342900" algn="l" defTabSz="457200" rtl="0" eaLnBrk="0" fontAlgn="base" hangingPunct="0">
              <a:spcBef>
                <a:spcPct val="20000"/>
              </a:spcBef>
              <a:spcAft>
                <a:spcPct val="0"/>
              </a:spcAft>
              <a:buClr>
                <a:srgbClr val="595959"/>
              </a:buClr>
              <a:buFont typeface="Arial" panose="020B0604020202020204" pitchFamily="34" charset="0"/>
              <a:buChar char="•"/>
              <a:defRPr lang="en-US" sz="1800" kern="1200">
                <a:solidFill>
                  <a:schemeClr val="tx1">
                    <a:lumMod val="75000"/>
                    <a:lumOff val="25000"/>
                  </a:schemeClr>
                </a:solidFill>
                <a:latin typeface="Arial" panose="020B0604020202020204" pitchFamily="34" charset="0"/>
                <a:ea typeface="ヒラギノ角ゴ Pro W3" pitchFamily="126"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200" dirty="0">
                <a:hlinkClick r:id="rId10"/>
              </a:rPr>
              <a:t>Le Canada dans un climat en changement</a:t>
            </a:r>
            <a:endParaRPr lang="fr-CA" sz="1200" dirty="0"/>
          </a:p>
          <a:p>
            <a:pPr algn="ctr"/>
            <a:r>
              <a:rPr lang="fr-CA" sz="1200" dirty="0"/>
              <a:t>Plusieurs rapports</a:t>
            </a:r>
          </a:p>
          <a:p>
            <a:pPr algn="ctr"/>
            <a:r>
              <a:rPr lang="fr-CA" sz="1200" dirty="0"/>
              <a:t> </a:t>
            </a:r>
            <a:r>
              <a:rPr lang="fr-CA" sz="1200" i="1" dirty="0"/>
              <a:t>(Tendances climatiques, rapports nationaux, régionaux et sectoriels)</a:t>
            </a:r>
          </a:p>
        </p:txBody>
      </p:sp>
      <p:sp>
        <p:nvSpPr>
          <p:cNvPr id="9" name="Slide Number Placeholder 3"/>
          <p:cNvSpPr>
            <a:spLocks noGrp="1"/>
          </p:cNvSpPr>
          <p:nvPr>
            <p:ph type="sldNum" sz="quarter" idx="12"/>
            <p:custDataLst>
              <p:tags r:id="rId6"/>
            </p:custDataLst>
          </p:nvPr>
        </p:nvSpPr>
        <p:spPr>
          <a:xfrm>
            <a:off x="10506516" y="6292558"/>
            <a:ext cx="1150569" cy="365125"/>
          </a:xfrm>
          <a:prstGeom prst="rect">
            <a:avLst/>
          </a:prstGeom>
        </p:spPr>
        <p:txBody>
          <a:bodyPr/>
          <a:lstStyle/>
          <a:p>
            <a:fld id="{3BD665AE-76F4-4BDF-A143-AC02A32F0E1D}" type="slidenum">
              <a:rPr lang="en-CA" smtClean="0"/>
              <a:pPr/>
              <a:t>2</a:t>
            </a:fld>
            <a:endParaRPr lang="en-CA" dirty="0"/>
          </a:p>
        </p:txBody>
      </p:sp>
    </p:spTree>
    <p:extLst>
      <p:ext uri="{BB962C8B-B14F-4D97-AF65-F5344CB8AC3E}">
        <p14:creationId xmlns:p14="http://schemas.microsoft.com/office/powerpoint/2010/main" val="908265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custDataLst>
              <p:tags r:id="rId1"/>
            </p:custDataLst>
          </p:nvPr>
        </p:nvSpPr>
        <p:spPr>
          <a:xfrm>
            <a:off x="519223" y="365125"/>
            <a:ext cx="5908791"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dirty="0">
                <a:solidFill>
                  <a:schemeClr val="accent6"/>
                </a:solidFill>
              </a:rPr>
              <a:t>PAVICS</a:t>
            </a:r>
          </a:p>
        </p:txBody>
      </p:sp>
      <p:sp>
        <p:nvSpPr>
          <p:cNvPr id="3" name="Rectangle 2"/>
          <p:cNvSpPr/>
          <p:nvPr>
            <p:custDataLst>
              <p:tags r:id="rId2"/>
            </p:custDataLst>
          </p:nvPr>
        </p:nvSpPr>
        <p:spPr>
          <a:xfrm>
            <a:off x="519223" y="1710084"/>
            <a:ext cx="4761972" cy="4353832"/>
          </a:xfrm>
          <a:prstGeom prst="rect">
            <a:avLst/>
          </a:prstGeom>
        </p:spPr>
        <p:txBody>
          <a:bodyPr wrap="square">
            <a:normAutofit/>
          </a:bodyPr>
          <a:lstStyle/>
          <a:p>
            <a:pPr>
              <a:lnSpc>
                <a:spcPct val="130000"/>
              </a:lnSpc>
              <a:buClr>
                <a:schemeClr val="bg1"/>
              </a:buClr>
              <a:buSzPts val="1400"/>
            </a:pPr>
            <a:r>
              <a:rPr lang="fr-CA" sz="2000" b="1" dirty="0" err="1">
                <a:latin typeface="Arial" panose="020B0604020202020204" pitchFamily="34" charset="0"/>
                <a:ea typeface="Calibri"/>
                <a:cs typeface="Arial" panose="020B0604020202020204" pitchFamily="34" charset="0"/>
                <a:sym typeface="Calibri"/>
              </a:rPr>
              <a:t>Pavics.Ouranos.ca</a:t>
            </a:r>
            <a:r>
              <a:rPr lang="fr-CA" sz="2000" b="1" dirty="0">
                <a:latin typeface="Arial" panose="020B0604020202020204" pitchFamily="34" charset="0"/>
                <a:ea typeface="Calibri"/>
                <a:cs typeface="Arial" panose="020B0604020202020204" pitchFamily="34" charset="0"/>
                <a:sym typeface="Calibri"/>
              </a:rPr>
              <a:t>/</a:t>
            </a:r>
            <a:r>
              <a:rPr lang="fr-CA" sz="2000" b="1" dirty="0" err="1">
                <a:latin typeface="Arial" panose="020B0604020202020204" pitchFamily="34" charset="0"/>
                <a:ea typeface="Calibri"/>
                <a:cs typeface="Arial" panose="020B0604020202020204" pitchFamily="34" charset="0"/>
                <a:sym typeface="Calibri"/>
              </a:rPr>
              <a:t>index_fr.html</a:t>
            </a:r>
            <a:endParaRPr lang="fr-CA" sz="2000" b="1" dirty="0">
              <a:latin typeface="Arial" panose="020B0604020202020204" pitchFamily="34" charset="0"/>
              <a:ea typeface="Calibri"/>
              <a:cs typeface="Arial" panose="020B0604020202020204" pitchFamily="34" charset="0"/>
              <a:sym typeface="Calibri"/>
            </a:endParaRPr>
          </a:p>
          <a:p>
            <a:pPr>
              <a:lnSpc>
                <a:spcPct val="130000"/>
              </a:lnSpc>
            </a:pPr>
            <a:endParaRPr lang="en" sz="2000" dirty="0">
              <a:latin typeface="Arial" panose="020B0604020202020204" pitchFamily="34" charset="0"/>
              <a:cs typeface="Arial" panose="020B0604020202020204" pitchFamily="34" charset="0"/>
              <a:sym typeface="Calibri"/>
            </a:endParaRPr>
          </a:p>
          <a:p>
            <a:pPr marL="285750" indent="-285750">
              <a:lnSpc>
                <a:spcPct val="130000"/>
              </a:lnSpc>
              <a:buFont typeface="Arial" panose="020B0604020202020204" pitchFamily="34" charset="0"/>
              <a:buChar char="•"/>
            </a:pPr>
            <a:r>
              <a:rPr lang="fr-CA" dirty="0"/>
              <a:t>Laboratoire virtuel facilitant l’analyse de données climatiques </a:t>
            </a:r>
          </a:p>
          <a:p>
            <a:pPr marL="285750" indent="-285750">
              <a:lnSpc>
                <a:spcPct val="130000"/>
              </a:lnSpc>
              <a:buFont typeface="Arial" panose="020B0604020202020204" pitchFamily="34" charset="0"/>
              <a:buChar char="•"/>
            </a:pPr>
            <a:r>
              <a:rPr lang="fr-CA" dirty="0"/>
              <a:t>Accès à des données d’observations, de projections climatiques et de </a:t>
            </a:r>
            <a:r>
              <a:rPr lang="fr-CA" dirty="0" err="1"/>
              <a:t>réanalyse</a:t>
            </a:r>
            <a:endParaRPr lang="fr-CA" b="1" dirty="0">
              <a:latin typeface="Arial" panose="020B0604020202020204" pitchFamily="34" charset="0"/>
              <a:cs typeface="Arial" panose="020B0604020202020204" pitchFamily="34" charset="0"/>
            </a:endParaRPr>
          </a:p>
          <a:p>
            <a:pPr marL="285750" indent="-285750">
              <a:lnSpc>
                <a:spcPct val="130000"/>
              </a:lnSpc>
              <a:buFont typeface="Arial" panose="020B0604020202020204" pitchFamily="34" charset="0"/>
              <a:buChar char="•"/>
            </a:pPr>
            <a:r>
              <a:rPr lang="fr-CA" dirty="0"/>
              <a:t>Environnement de programmation Python permettant d’analyser des données sans les télécharger</a:t>
            </a:r>
            <a:endParaRPr lang="fr-CA" b="1" dirty="0">
              <a:latin typeface="Arial" panose="020B0604020202020204" pitchFamily="34" charset="0"/>
              <a:cs typeface="Arial" panose="020B0604020202020204" pitchFamily="34" charset="0"/>
            </a:endParaRPr>
          </a:p>
        </p:txBody>
      </p:sp>
      <p:pic>
        <p:nvPicPr>
          <p:cNvPr id="2" name="Picture 1"/>
          <p:cNvPicPr>
            <a:picLocks noChangeAspect="1"/>
          </p:cNvPicPr>
          <p:nvPr>
            <p:custDataLst>
              <p:tags r:id="rId3"/>
            </p:custDataLst>
          </p:nvPr>
        </p:nvPicPr>
        <p:blipFill rotWithShape="1">
          <a:blip r:embed="rId8" cstate="email">
            <a:extLst>
              <a:ext uri="{28A0092B-C50C-407E-A947-70E740481C1C}">
                <a14:useLocalDpi xmlns:a14="http://schemas.microsoft.com/office/drawing/2010/main"/>
              </a:ext>
            </a:extLst>
          </a:blip>
          <a:srcRect/>
          <a:stretch/>
        </p:blipFill>
        <p:spPr>
          <a:xfrm>
            <a:off x="5281195" y="0"/>
            <a:ext cx="6921691" cy="6871897"/>
          </a:xfrm>
          <a:prstGeom prst="rect">
            <a:avLst/>
          </a:prstGeom>
        </p:spPr>
      </p:pic>
      <p:pic>
        <p:nvPicPr>
          <p:cNvPr id="8" name="Picture 7"/>
          <p:cNvPicPr>
            <a:picLocks noChangeAspect="1"/>
          </p:cNvPicPr>
          <p:nvPr>
            <p:custDataLst>
              <p:tags r:id="rId4"/>
            </p:custDataLst>
          </p:nvPr>
        </p:nvPicPr>
        <p:blipFill>
          <a:blip r:embed="rId9">
            <a:extLst>
              <a:ext uri="{28A0092B-C50C-407E-A947-70E740481C1C}">
                <a14:useLocalDpi xmlns:a14="http://schemas.microsoft.com/office/drawing/2010/main"/>
              </a:ext>
            </a:extLst>
          </a:blip>
          <a:stretch>
            <a:fillRect/>
          </a:stretch>
        </p:blipFill>
        <p:spPr>
          <a:xfrm>
            <a:off x="7961885" y="1253574"/>
            <a:ext cx="1818798" cy="2682472"/>
          </a:xfrm>
          <a:prstGeom prst="rect">
            <a:avLst/>
          </a:prstGeom>
        </p:spPr>
      </p:pic>
      <p:sp>
        <p:nvSpPr>
          <p:cNvPr id="9" name="Rectangle 8"/>
          <p:cNvSpPr/>
          <p:nvPr>
            <p:custDataLst>
              <p:tags r:id="rId5"/>
            </p:custDataLst>
          </p:nvPr>
        </p:nvSpPr>
        <p:spPr>
          <a:xfrm>
            <a:off x="7018778" y="4173957"/>
            <a:ext cx="3705012" cy="1015663"/>
          </a:xfrm>
          <a:prstGeom prst="rect">
            <a:avLst/>
          </a:prstGeom>
        </p:spPr>
        <p:txBody>
          <a:bodyPr wrap="square">
            <a:spAutoFit/>
          </a:bodyPr>
          <a:lstStyle/>
          <a:p>
            <a:pPr algn="ctr"/>
            <a:r>
              <a:rPr lang="fr-CA" sz="2000" b="1" dirty="0">
                <a:solidFill>
                  <a:schemeClr val="bg1"/>
                </a:solidFill>
              </a:rPr>
              <a:t>Pôle d’analyse et de visualisation de l’information climatique et scientifique</a:t>
            </a:r>
          </a:p>
        </p:txBody>
      </p:sp>
    </p:spTree>
    <p:extLst>
      <p:ext uri="{BB962C8B-B14F-4D97-AF65-F5344CB8AC3E}">
        <p14:creationId xmlns:p14="http://schemas.microsoft.com/office/powerpoint/2010/main" val="32082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custDataLst>
              <p:tags r:id="rId1"/>
            </p:custDataLst>
          </p:nvPr>
        </p:nvSpPr>
        <p:spPr>
          <a:xfrm>
            <a:off x="519223" y="365125"/>
            <a:ext cx="5908791"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fr-CA" dirty="0">
                <a:solidFill>
                  <a:schemeClr val="accent6"/>
                </a:solidFill>
              </a:rPr>
              <a:t>PAVICS</a:t>
            </a:r>
          </a:p>
        </p:txBody>
      </p:sp>
      <p:sp>
        <p:nvSpPr>
          <p:cNvPr id="3" name="Rectangle 2"/>
          <p:cNvSpPr/>
          <p:nvPr>
            <p:custDataLst>
              <p:tags r:id="rId2"/>
            </p:custDataLst>
          </p:nvPr>
        </p:nvSpPr>
        <p:spPr>
          <a:xfrm>
            <a:off x="519223" y="1852033"/>
            <a:ext cx="4678030" cy="2813078"/>
          </a:xfrm>
          <a:prstGeom prst="rect">
            <a:avLst/>
          </a:prstGeom>
        </p:spPr>
        <p:txBody>
          <a:bodyPr wrap="square">
            <a:normAutofit lnSpcReduction="10000"/>
          </a:bodyPr>
          <a:lstStyle/>
          <a:p>
            <a:pPr>
              <a:lnSpc>
                <a:spcPct val="130000"/>
              </a:lnSpc>
            </a:pPr>
            <a:r>
              <a:rPr lang="fr-CA" sz="2000" b="1" dirty="0">
                <a:latin typeface="Arial" panose="020B0604020202020204" pitchFamily="34" charset="0"/>
                <a:cs typeface="Arial" panose="020B0604020202020204" pitchFamily="34" charset="0"/>
              </a:rPr>
              <a:t>Analyser les données climatiques</a:t>
            </a:r>
          </a:p>
          <a:p>
            <a:pPr marL="342900" indent="-342900">
              <a:lnSpc>
                <a:spcPct val="130000"/>
              </a:lnSpc>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Accès aux données à partir d’un serveur THREDDS</a:t>
            </a:r>
          </a:p>
          <a:p>
            <a:pPr marL="342900" indent="-342900">
              <a:lnSpc>
                <a:spcPct val="130000"/>
              </a:lnSpc>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Découpage spatiotemporel</a:t>
            </a:r>
          </a:p>
          <a:p>
            <a:pPr marL="342900" indent="-342900">
              <a:lnSpc>
                <a:spcPct val="130000"/>
              </a:lnSpc>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Calculs d’indices climatiques</a:t>
            </a:r>
          </a:p>
          <a:p>
            <a:pPr marL="342900" indent="-342900">
              <a:lnSpc>
                <a:spcPct val="130000"/>
              </a:lnSpc>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Statistiques d’ensemble</a:t>
            </a:r>
          </a:p>
          <a:p>
            <a:pPr marL="342900" indent="-342900">
              <a:lnSpc>
                <a:spcPct val="130000"/>
              </a:lnSpc>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Visualisation de données</a:t>
            </a:r>
          </a:p>
          <a:p>
            <a:pPr>
              <a:lnSpc>
                <a:spcPct val="130000"/>
              </a:lnSpc>
            </a:pPr>
            <a:endParaRPr lang="fr-CA" sz="1600" b="1" dirty="0">
              <a:latin typeface="Arial" panose="020B0604020202020204" pitchFamily="34" charset="0"/>
              <a:cs typeface="Arial" panose="020B0604020202020204" pitchFamily="34" charset="0"/>
            </a:endParaRPr>
          </a:p>
        </p:txBody>
      </p:sp>
      <p:pic>
        <p:nvPicPr>
          <p:cNvPr id="4" name="Picture 3"/>
          <p:cNvPicPr>
            <a:picLocks noChangeAspect="1"/>
          </p:cNvPicPr>
          <p:nvPr>
            <p:custDataLst>
              <p:tags r:id="rId3"/>
            </p:custDataLst>
          </p:nvPr>
        </p:nvPicPr>
        <p:blipFill>
          <a:blip r:embed="rId5" cstate="email">
            <a:extLst>
              <a:ext uri="{28A0092B-C50C-407E-A947-70E740481C1C}">
                <a14:useLocalDpi xmlns:a14="http://schemas.microsoft.com/office/drawing/2010/main"/>
              </a:ext>
            </a:extLst>
          </a:blip>
          <a:stretch>
            <a:fillRect/>
          </a:stretch>
        </p:blipFill>
        <p:spPr>
          <a:xfrm>
            <a:off x="5293895" y="-1"/>
            <a:ext cx="6898105" cy="6838381"/>
          </a:xfrm>
          <a:prstGeom prst="rect">
            <a:avLst/>
          </a:prstGeom>
        </p:spPr>
      </p:pic>
    </p:spTree>
    <p:extLst>
      <p:ext uri="{BB962C8B-B14F-4D97-AF65-F5344CB8AC3E}">
        <p14:creationId xmlns:p14="http://schemas.microsoft.com/office/powerpoint/2010/main" val="207647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custDataLst>
              <p:tags r:id="rId1"/>
            </p:custDataLst>
          </p:nvPr>
        </p:nvSpPr>
        <p:spPr>
          <a:xfrm>
            <a:off x="519223" y="365125"/>
            <a:ext cx="5908791"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fr-CA" dirty="0">
                <a:solidFill>
                  <a:schemeClr val="accent6"/>
                </a:solidFill>
              </a:rPr>
              <a:t>PAVICS</a:t>
            </a:r>
          </a:p>
        </p:txBody>
      </p:sp>
      <p:sp>
        <p:nvSpPr>
          <p:cNvPr id="3" name="Rectangle 2"/>
          <p:cNvSpPr/>
          <p:nvPr>
            <p:custDataLst>
              <p:tags r:id="rId2"/>
            </p:custDataLst>
          </p:nvPr>
        </p:nvSpPr>
        <p:spPr>
          <a:xfrm>
            <a:off x="519223" y="1852033"/>
            <a:ext cx="4678030" cy="4013406"/>
          </a:xfrm>
          <a:prstGeom prst="rect">
            <a:avLst/>
          </a:prstGeom>
        </p:spPr>
        <p:txBody>
          <a:bodyPr wrap="square">
            <a:normAutofit fontScale="92500" lnSpcReduction="10000"/>
          </a:bodyPr>
          <a:lstStyle/>
          <a:p>
            <a:pPr>
              <a:lnSpc>
                <a:spcPct val="130000"/>
              </a:lnSpc>
            </a:pPr>
            <a:r>
              <a:rPr lang="fr-CA" sz="2000" b="1" dirty="0">
                <a:latin typeface="Arial" panose="020B0604020202020204" pitchFamily="34" charset="0"/>
                <a:cs typeface="Arial" panose="020B0604020202020204" pitchFamily="34" charset="0"/>
              </a:rPr>
              <a:t>Exécuter des modèles hydrologiques</a:t>
            </a:r>
          </a:p>
          <a:p>
            <a:pPr marL="342900" indent="-342900">
              <a:lnSpc>
                <a:spcPct val="130000"/>
              </a:lnSpc>
              <a:buFont typeface="Arial" panose="020B0604020202020204" pitchFamily="34" charset="0"/>
              <a:buChar char="•"/>
            </a:pPr>
            <a:endParaRPr lang="fr-CA" sz="2000" dirty="0">
              <a:latin typeface="Arial" panose="020B0604020202020204" pitchFamily="34" charset="0"/>
              <a:ea typeface="Calibri"/>
              <a:cs typeface="Arial" panose="020B0604020202020204" pitchFamily="34" charset="0"/>
              <a:sym typeface="Calibri"/>
            </a:endParaRPr>
          </a:p>
          <a:p>
            <a:pPr marL="342900" indent="-342900">
              <a:lnSpc>
                <a:spcPct val="130000"/>
              </a:lnSpc>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Simuler les débits en rivière</a:t>
            </a:r>
          </a:p>
          <a:p>
            <a:pPr marL="342900" indent="-342900">
              <a:lnSpc>
                <a:spcPct val="130000"/>
              </a:lnSpc>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Exécuter des analyses</a:t>
            </a:r>
          </a:p>
          <a:p>
            <a:pPr marL="342900" indent="-342900">
              <a:lnSpc>
                <a:spcPct val="130000"/>
              </a:lnSpc>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Extraire les propriétés d’un bassin versant</a:t>
            </a:r>
          </a:p>
          <a:p>
            <a:pPr marL="342900" indent="-342900">
              <a:lnSpc>
                <a:spcPct val="130000"/>
              </a:lnSpc>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Estimer les paramètres d’un modèle en bassin non jaugé</a:t>
            </a:r>
          </a:p>
          <a:p>
            <a:pPr marL="342900" indent="-342900">
              <a:lnSpc>
                <a:spcPct val="130000"/>
              </a:lnSpc>
              <a:buFont typeface="Arial" panose="020B0604020202020204" pitchFamily="34" charset="0"/>
              <a:buChar char="•"/>
            </a:pPr>
            <a:r>
              <a:rPr lang="fr-CA" sz="2000" dirty="0">
                <a:latin typeface="Arial" panose="020B0604020202020204" pitchFamily="34" charset="0"/>
                <a:ea typeface="Calibri"/>
                <a:cs typeface="Arial" panose="020B0604020202020204" pitchFamily="34" charset="0"/>
                <a:sym typeface="Calibri"/>
              </a:rPr>
              <a:t>Faire des prédictions à partir de prévisions météorologiques numériques</a:t>
            </a:r>
          </a:p>
          <a:p>
            <a:pPr>
              <a:lnSpc>
                <a:spcPct val="130000"/>
              </a:lnSpc>
            </a:pPr>
            <a:endParaRPr lang="fr-CA" sz="1600" b="1" dirty="0">
              <a:latin typeface="Arial" panose="020B0604020202020204" pitchFamily="34" charset="0"/>
              <a:cs typeface="Arial" panose="020B0604020202020204" pitchFamily="34" charset="0"/>
            </a:endParaRPr>
          </a:p>
        </p:txBody>
      </p:sp>
      <p:pic>
        <p:nvPicPr>
          <p:cNvPr id="2" name="Picture 1"/>
          <p:cNvPicPr>
            <a:picLocks noChangeAspect="1"/>
          </p:cNvPicPr>
          <p:nvPr>
            <p:custDataLst>
              <p:tags r:id="rId3"/>
            </p:custDataLst>
          </p:nvPr>
        </p:nvPicPr>
        <p:blipFill rotWithShape="1">
          <a:blip r:embed="rId7" cstate="email">
            <a:extLst>
              <a:ext uri="{28A0092B-C50C-407E-A947-70E740481C1C}">
                <a14:useLocalDpi xmlns:a14="http://schemas.microsoft.com/office/drawing/2010/main"/>
              </a:ext>
            </a:extLst>
          </a:blip>
          <a:srcRect/>
          <a:stretch/>
        </p:blipFill>
        <p:spPr>
          <a:xfrm>
            <a:off x="5197253" y="0"/>
            <a:ext cx="7021961" cy="6858000"/>
          </a:xfrm>
          <a:prstGeom prst="rect">
            <a:avLst/>
          </a:prstGeom>
        </p:spPr>
      </p:pic>
      <p:pic>
        <p:nvPicPr>
          <p:cNvPr id="8" name="Picture 7"/>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6703818" y="1785618"/>
            <a:ext cx="4382352" cy="3286764"/>
          </a:xfrm>
          <a:prstGeom prst="rect">
            <a:avLst/>
          </a:prstGeom>
        </p:spPr>
      </p:pic>
    </p:spTree>
    <p:extLst>
      <p:ext uri="{BB962C8B-B14F-4D97-AF65-F5344CB8AC3E}">
        <p14:creationId xmlns:p14="http://schemas.microsoft.com/office/powerpoint/2010/main" val="253083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9222" y="365125"/>
            <a:ext cx="6928057" cy="1335875"/>
          </a:xfrm>
        </p:spPr>
        <p:txBody>
          <a:bodyPr>
            <a:noAutofit/>
          </a:bodyPr>
          <a:lstStyle/>
          <a:p>
            <a:r>
              <a:rPr lang="fr-CA" sz="5600" noProof="0" dirty="0"/>
              <a:t>Produits sur mesure</a:t>
            </a:r>
          </a:p>
        </p:txBody>
      </p:sp>
      <p:sp>
        <p:nvSpPr>
          <p:cNvPr id="3" name="Content Placeholder 2"/>
          <p:cNvSpPr>
            <a:spLocks noGrp="1"/>
          </p:cNvSpPr>
          <p:nvPr>
            <p:ph sz="half" idx="1"/>
            <p:custDataLst>
              <p:tags r:id="rId2"/>
            </p:custDataLst>
          </p:nvPr>
        </p:nvSpPr>
        <p:spPr>
          <a:xfrm>
            <a:off x="519224" y="1802063"/>
            <a:ext cx="4074166" cy="4164587"/>
          </a:xfrm>
        </p:spPr>
        <p:txBody>
          <a:bodyPr>
            <a:normAutofit/>
          </a:bodyPr>
          <a:lstStyle/>
          <a:p>
            <a:endParaRPr lang="fr-CA" sz="2000" noProof="0" dirty="0"/>
          </a:p>
          <a:p>
            <a:r>
              <a:rPr lang="fr-CA" sz="2000" dirty="0"/>
              <a:t>Données climatiques et produits d’information </a:t>
            </a:r>
            <a:r>
              <a:rPr lang="fr-CA" sz="2000" b="1" noProof="0" dirty="0">
                <a:solidFill>
                  <a:schemeClr val="accent6"/>
                </a:solidFill>
              </a:rPr>
              <a:t>élaborés conjointement </a:t>
            </a:r>
            <a:r>
              <a:rPr lang="fr-CA" sz="2000" noProof="0" dirty="0"/>
              <a:t>et adaptés à des secteurs précis</a:t>
            </a:r>
          </a:p>
          <a:p>
            <a:r>
              <a:rPr lang="fr-CA" sz="2000" b="1" dirty="0">
                <a:solidFill>
                  <a:schemeClr val="accent6"/>
                </a:solidFill>
              </a:rPr>
              <a:t>Rapports</a:t>
            </a:r>
            <a:r>
              <a:rPr lang="fr-CA" sz="2000" noProof="0" dirty="0"/>
              <a:t> </a:t>
            </a:r>
            <a:r>
              <a:rPr lang="fr-CA" sz="2000" dirty="0"/>
              <a:t>personnalisés</a:t>
            </a:r>
          </a:p>
          <a:p>
            <a:r>
              <a:rPr lang="fr-CA" sz="2000" b="1" dirty="0">
                <a:solidFill>
                  <a:schemeClr val="accent6"/>
                </a:solidFill>
              </a:rPr>
              <a:t>Cartes</a:t>
            </a:r>
            <a:r>
              <a:rPr lang="fr-CA" sz="2000" noProof="0" dirty="0"/>
              <a:t> et </a:t>
            </a:r>
            <a:r>
              <a:rPr lang="fr-CA" sz="2000" b="1" dirty="0">
                <a:solidFill>
                  <a:schemeClr val="accent6"/>
                </a:solidFill>
              </a:rPr>
              <a:t>indices</a:t>
            </a:r>
            <a:r>
              <a:rPr lang="fr-CA" sz="2000" noProof="0" dirty="0"/>
              <a:t> climatiques personnalisés</a:t>
            </a:r>
            <a:endParaRPr lang="fr-CA" sz="2000" b="1" noProof="0" dirty="0">
              <a:solidFill>
                <a:schemeClr val="accent6"/>
              </a:solidFill>
            </a:endParaRPr>
          </a:p>
          <a:p>
            <a:r>
              <a:rPr lang="fr-CA" sz="2000" b="1" dirty="0">
                <a:solidFill>
                  <a:schemeClr val="accent6"/>
                </a:solidFill>
              </a:rPr>
              <a:t>Modules sectoriels </a:t>
            </a:r>
            <a:r>
              <a:rPr lang="fr-CA" sz="2000" noProof="0" dirty="0"/>
              <a:t>sur Donneesclimatiques.ca</a:t>
            </a:r>
            <a:endParaRPr lang="fr-CA" sz="2000" b="1" noProof="0" dirty="0">
              <a:solidFill>
                <a:schemeClr val="accent6"/>
              </a:solidFill>
            </a:endParaRPr>
          </a:p>
        </p:txBody>
      </p:sp>
      <p:sp>
        <p:nvSpPr>
          <p:cNvPr id="5" name="Slide Number Placeholder 4"/>
          <p:cNvSpPr>
            <a:spLocks noGrp="1"/>
          </p:cNvSpPr>
          <p:nvPr>
            <p:ph type="sldNum" sz="quarter" idx="12"/>
            <p:custDataLst>
              <p:tags r:id="rId3"/>
            </p:custDataLst>
          </p:nvPr>
        </p:nvSpPr>
        <p:spPr/>
        <p:txBody>
          <a:bodyPr/>
          <a:lstStyle/>
          <a:p>
            <a:fld id="{3BD665AE-76F4-4BDF-A143-AC02A32F0E1D}" type="slidenum">
              <a:rPr lang="fr-CA" smtClean="0"/>
              <a:pPr/>
              <a:t>23</a:t>
            </a:fld>
            <a:endParaRPr lang="fr-CA" dirty="0"/>
          </a:p>
        </p:txBody>
      </p:sp>
      <p:pic>
        <p:nvPicPr>
          <p:cNvPr id="10" name="Picture 9"/>
          <p:cNvPicPr>
            <a:picLocks noChangeAspect="1"/>
          </p:cNvPicPr>
          <p:nvPr>
            <p:custDataLst>
              <p:tags r:id="rId4"/>
            </p:custDataLst>
          </p:nvPr>
        </p:nvPicPr>
        <p:blipFill>
          <a:blip r:embed="rId6" cstate="email">
            <a:extLst>
              <a:ext uri="{28A0092B-C50C-407E-A947-70E740481C1C}">
                <a14:useLocalDpi xmlns:a14="http://schemas.microsoft.com/office/drawing/2010/main"/>
              </a:ext>
            </a:extLst>
          </a:blip>
          <a:stretch>
            <a:fillRect/>
          </a:stretch>
        </p:blipFill>
        <p:spPr>
          <a:xfrm>
            <a:off x="5475704" y="1802063"/>
            <a:ext cx="5295947" cy="41062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341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7" cstate="email">
            <a:extLst>
              <a:ext uri="{28A0092B-C50C-407E-A947-70E740481C1C}">
                <a14:useLocalDpi xmlns:a14="http://schemas.microsoft.com/office/drawing/2010/main"/>
              </a:ext>
            </a:extLst>
          </a:blip>
          <a:stretch>
            <a:fillRect/>
          </a:stretch>
        </p:blipFill>
        <p:spPr>
          <a:xfrm>
            <a:off x="5463447" y="2175697"/>
            <a:ext cx="6394771" cy="4067494"/>
          </a:xfrm>
          <a:prstGeom prst="rect">
            <a:avLst/>
          </a:prstGeom>
        </p:spPr>
      </p:pic>
      <p:sp>
        <p:nvSpPr>
          <p:cNvPr id="6" name="Title 1"/>
          <p:cNvSpPr txBox="1">
            <a:spLocks/>
          </p:cNvSpPr>
          <p:nvPr>
            <p:custDataLst>
              <p:tags r:id="rId2"/>
            </p:custDataLst>
          </p:nvPr>
        </p:nvSpPr>
        <p:spPr>
          <a:xfrm>
            <a:off x="596918" y="750946"/>
            <a:ext cx="8678251" cy="1169570"/>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a:spcAft>
                <a:spcPts val="200"/>
              </a:spcAft>
            </a:pPr>
            <a:r>
              <a:rPr lang="fr-CA" sz="3500" dirty="0">
                <a:solidFill>
                  <a:schemeClr val="accent6"/>
                </a:solidFill>
              </a:rPr>
              <a:t>Changingclimate.ca/</a:t>
            </a:r>
            <a:r>
              <a:rPr lang="fr-CA" sz="3500" dirty="0" err="1">
                <a:solidFill>
                  <a:schemeClr val="accent6"/>
                </a:solidFill>
              </a:rPr>
              <a:t>fr</a:t>
            </a:r>
            <a:endParaRPr lang="fr-CA" sz="3500" dirty="0">
              <a:solidFill>
                <a:schemeClr val="accent6"/>
              </a:solidFill>
            </a:endParaRPr>
          </a:p>
          <a:p>
            <a:pPr>
              <a:spcAft>
                <a:spcPts val="200"/>
              </a:spcAft>
            </a:pPr>
            <a:r>
              <a:rPr lang="fr-CA" dirty="0">
                <a:solidFill>
                  <a:schemeClr val="accent6"/>
                </a:solidFill>
              </a:rPr>
              <a:t>Carte des actions en adaptation</a:t>
            </a:r>
          </a:p>
        </p:txBody>
      </p:sp>
      <p:sp>
        <p:nvSpPr>
          <p:cNvPr id="3" name="Rectangle 2"/>
          <p:cNvSpPr/>
          <p:nvPr>
            <p:custDataLst>
              <p:tags r:id="rId3"/>
            </p:custDataLst>
          </p:nvPr>
        </p:nvSpPr>
        <p:spPr>
          <a:xfrm>
            <a:off x="350369" y="2094271"/>
            <a:ext cx="4879580" cy="3412450"/>
          </a:xfrm>
          <a:prstGeom prst="rect">
            <a:avLst/>
          </a:prstGeom>
        </p:spPr>
        <p:txBody>
          <a:bodyPr wrap="square">
            <a:normAutofit fontScale="92500" lnSpcReduction="20000"/>
          </a:bodyPr>
          <a:lstStyle/>
          <a:p>
            <a:pPr marL="342900" indent="-342900">
              <a:spcAft>
                <a:spcPts val="600"/>
              </a:spcAft>
              <a:buFont typeface="Arial" panose="020B0604020202020204" pitchFamily="34" charset="0"/>
              <a:buChar char="•"/>
            </a:pPr>
            <a:r>
              <a:rPr lang="fr-CA" sz="2000" dirty="0">
                <a:latin typeface="Calibri" panose="020F0502020204030204" pitchFamily="34" charset="0"/>
                <a:cs typeface="Calibri" panose="020F0502020204030204" pitchFamily="34" charset="0"/>
              </a:rPr>
              <a:t>Guichet unique pour obtenir des </a:t>
            </a:r>
            <a:r>
              <a:rPr lang="fr-CA" sz="2000" b="1" dirty="0">
                <a:solidFill>
                  <a:schemeClr val="accent6"/>
                </a:solidFill>
                <a:latin typeface="Calibri" panose="020F0502020204030204" pitchFamily="34" charset="0"/>
                <a:cs typeface="Calibri" panose="020F0502020204030204" pitchFamily="34" charset="0"/>
              </a:rPr>
              <a:t>exemples</a:t>
            </a:r>
            <a:r>
              <a:rPr lang="fr-CA" sz="2000" dirty="0">
                <a:latin typeface="Calibri" panose="020F0502020204030204" pitchFamily="34" charset="0"/>
                <a:cs typeface="Calibri" panose="020F0502020204030204" pitchFamily="34" charset="0"/>
              </a:rPr>
              <a:t> d’actions en matière d’adaptation de partout au Canada.</a:t>
            </a:r>
          </a:p>
          <a:p>
            <a:pPr marL="342900" indent="-342900">
              <a:spcAft>
                <a:spcPts val="600"/>
              </a:spcAft>
              <a:buFont typeface="Arial" panose="020B0604020202020204" pitchFamily="34" charset="0"/>
              <a:buChar char="•"/>
            </a:pPr>
            <a:r>
              <a:rPr lang="fr-CA" sz="2000" dirty="0">
                <a:latin typeface="Calibri" panose="020F0502020204030204" pitchFamily="34" charset="0"/>
                <a:cs typeface="Calibri" panose="020F0502020204030204" pitchFamily="34" charset="0"/>
              </a:rPr>
              <a:t>Les utilisateurs peuvent filtrer les résultats par </a:t>
            </a:r>
            <a:r>
              <a:rPr lang="fr-CA" sz="2100" b="1" dirty="0">
                <a:solidFill>
                  <a:schemeClr val="accent6"/>
                </a:solidFill>
                <a:latin typeface="Calibri" panose="020F0502020204030204" pitchFamily="34" charset="0"/>
                <a:cs typeface="Calibri" panose="020F0502020204030204" pitchFamily="34" charset="0"/>
              </a:rPr>
              <a:t>enjeu climatique </a:t>
            </a:r>
            <a:r>
              <a:rPr lang="fr-CA" sz="2000" i="1" dirty="0">
                <a:latin typeface="Calibri" panose="020F0502020204030204" pitchFamily="34" charset="0"/>
                <a:cs typeface="Calibri" panose="020F0502020204030204" pitchFamily="34" charset="0"/>
              </a:rPr>
              <a:t>(p. ex., inondation, événements d’incendie, espèces envahissantes)</a:t>
            </a:r>
            <a:r>
              <a:rPr lang="fr-CA" sz="2000" dirty="0">
                <a:latin typeface="Calibri" panose="020F0502020204030204" pitchFamily="34" charset="0"/>
                <a:cs typeface="Calibri" panose="020F0502020204030204" pitchFamily="34" charset="0"/>
              </a:rPr>
              <a:t>, </a:t>
            </a:r>
            <a:r>
              <a:rPr lang="fr-CA" sz="2000" b="1" dirty="0">
                <a:solidFill>
                  <a:schemeClr val="accent6"/>
                </a:solidFill>
                <a:latin typeface="Calibri" panose="020F0502020204030204" pitchFamily="34" charset="0"/>
                <a:cs typeface="Calibri" panose="020F0502020204030204" pitchFamily="34" charset="0"/>
              </a:rPr>
              <a:t>secteur</a:t>
            </a:r>
            <a:r>
              <a:rPr lang="fr-CA" sz="2000" dirty="0">
                <a:latin typeface="Calibri" panose="020F0502020204030204" pitchFamily="34" charset="0"/>
                <a:cs typeface="Calibri" panose="020F0502020204030204" pitchFamily="34" charset="0"/>
              </a:rPr>
              <a:t> </a:t>
            </a:r>
            <a:r>
              <a:rPr lang="fr-CA" sz="2000" i="1" dirty="0">
                <a:latin typeface="Calibri" panose="020F0502020204030204" pitchFamily="34" charset="0"/>
                <a:cs typeface="Calibri" panose="020F0502020204030204" pitchFamily="34" charset="0"/>
              </a:rPr>
              <a:t>(p. ex., agriculture et alimentation, communautés, infrastructure)</a:t>
            </a:r>
            <a:r>
              <a:rPr lang="fr-CA" sz="2000" dirty="0">
                <a:latin typeface="Calibri" panose="020F0502020204030204" pitchFamily="34" charset="0"/>
                <a:cs typeface="Calibri" panose="020F0502020204030204" pitchFamily="34" charset="0"/>
              </a:rPr>
              <a:t>, </a:t>
            </a:r>
            <a:r>
              <a:rPr lang="fr-CA" sz="2000" b="1" dirty="0">
                <a:solidFill>
                  <a:schemeClr val="accent6"/>
                </a:solidFill>
                <a:latin typeface="Calibri" panose="020F0502020204030204" pitchFamily="34" charset="0"/>
                <a:cs typeface="Calibri" panose="020F0502020204030204" pitchFamily="34" charset="0"/>
              </a:rPr>
              <a:t>emplacement</a:t>
            </a:r>
            <a:r>
              <a:rPr lang="fr-CA" sz="2000" dirty="0">
                <a:latin typeface="Calibri" panose="020F0502020204030204" pitchFamily="34" charset="0"/>
                <a:cs typeface="Calibri" panose="020F0502020204030204" pitchFamily="34" charset="0"/>
              </a:rPr>
              <a:t>, et </a:t>
            </a:r>
            <a:r>
              <a:rPr lang="fr-CA" sz="2000" b="1" dirty="0">
                <a:solidFill>
                  <a:schemeClr val="accent6"/>
                </a:solidFill>
                <a:latin typeface="Calibri" panose="020F0502020204030204" pitchFamily="34" charset="0"/>
                <a:cs typeface="Calibri" panose="020F0502020204030204" pitchFamily="34" charset="0"/>
              </a:rPr>
              <a:t>plus encore</a:t>
            </a:r>
            <a:r>
              <a:rPr lang="fr-CA" sz="2000" dirty="0">
                <a:latin typeface="Calibri" panose="020F0502020204030204" pitchFamily="34" charset="0"/>
                <a:cs typeface="Calibri" panose="020F0502020204030204" pitchFamily="34" charset="0"/>
              </a:rPr>
              <a:t>.</a:t>
            </a:r>
          </a:p>
          <a:p>
            <a:pPr marL="342900" indent="-342900">
              <a:spcAft>
                <a:spcPts val="600"/>
              </a:spcAft>
              <a:buFont typeface="Arial" panose="020B0604020202020204" pitchFamily="34" charset="0"/>
              <a:buChar char="•"/>
            </a:pPr>
            <a:r>
              <a:rPr lang="fr-CA" sz="2000" b="1" dirty="0">
                <a:solidFill>
                  <a:schemeClr val="accent6"/>
                </a:solidFill>
                <a:latin typeface="Calibri" panose="020F0502020204030204" pitchFamily="34" charset="0"/>
                <a:cs typeface="Calibri" panose="020F0502020204030204" pitchFamily="34" charset="0"/>
              </a:rPr>
              <a:t>Faites-nous parvenir </a:t>
            </a:r>
            <a:r>
              <a:rPr lang="fr-CA" sz="2000" dirty="0">
                <a:latin typeface="Calibri" panose="020F0502020204030204" pitchFamily="34" charset="0"/>
                <a:cs typeface="Calibri" panose="020F0502020204030204" pitchFamily="34" charset="0"/>
              </a:rPr>
              <a:t>vos propres exemples d’adaptation pour qu’ils soient ajoutés à la Carte.</a:t>
            </a:r>
            <a:endParaRPr lang="fr-CA" dirty="0">
              <a:latin typeface="Calibri" panose="020F0502020204030204" pitchFamily="34" charset="0"/>
              <a:cs typeface="Calibri" panose="020F0502020204030204" pitchFamily="34" charset="0"/>
            </a:endParaRPr>
          </a:p>
        </p:txBody>
      </p:sp>
      <p:sp>
        <p:nvSpPr>
          <p:cNvPr id="5" name="Rectangle 4"/>
          <p:cNvSpPr/>
          <p:nvPr>
            <p:custDataLst>
              <p:tags r:id="rId4"/>
            </p:custDataLst>
          </p:nvPr>
        </p:nvSpPr>
        <p:spPr>
          <a:xfrm>
            <a:off x="350368" y="5592011"/>
            <a:ext cx="6954671" cy="369332"/>
          </a:xfrm>
          <a:prstGeom prst="rect">
            <a:avLst/>
          </a:prstGeom>
        </p:spPr>
        <p:txBody>
          <a:bodyPr wrap="square">
            <a:spAutoFit/>
          </a:bodyPr>
          <a:lstStyle/>
          <a:p>
            <a:r>
              <a:rPr lang="fr-CA" b="1" i="1" dirty="0">
                <a:latin typeface="Calibri" panose="020F0502020204030204" pitchFamily="34" charset="0"/>
                <a:cs typeface="Calibri" panose="020F0502020204030204" pitchFamily="34" charset="0"/>
              </a:rPr>
              <a:t>Communiquez avec nous au </a:t>
            </a:r>
            <a:r>
              <a:rPr lang="fr-CA" b="1" i="1" dirty="0">
                <a:solidFill>
                  <a:srgbClr val="3C9096"/>
                </a:solidFill>
                <a:latin typeface="Calibri" panose="020F0502020204030204" pitchFamily="34" charset="0"/>
                <a:cs typeface="Calibri" panose="020F0502020204030204" pitchFamily="34" charset="0"/>
              </a:rPr>
              <a:t>ec.carteadapt-mapadapt.ec@canada.ca</a:t>
            </a:r>
            <a:r>
              <a:rPr lang="fr-CA" b="1" i="1" dirty="0">
                <a:solidFill>
                  <a:schemeClr val="tx1">
                    <a:lumMod val="50000"/>
                  </a:schemeClr>
                </a:solidFill>
                <a:latin typeface="Calibri" panose="020F0502020204030204" pitchFamily="34" charset="0"/>
                <a:cs typeface="Calibri" panose="020F0502020204030204" pitchFamily="34" charset="0"/>
              </a:rPr>
              <a:t>.</a:t>
            </a:r>
            <a:r>
              <a:rPr lang="fr-CA" b="1" i="1" dirty="0">
                <a:solidFill>
                  <a:srgbClr val="3C9096"/>
                </a:solidFill>
                <a:latin typeface="Calibri" panose="020F0502020204030204" pitchFamily="34" charset="0"/>
                <a:cs typeface="Calibri" panose="020F0502020204030204" pitchFamily="34" charset="0"/>
              </a:rPr>
              <a:t> </a:t>
            </a:r>
            <a:endParaRPr lang="fr-CA" dirty="0">
              <a:solidFill>
                <a:srgbClr val="3C9096"/>
              </a:solidFill>
            </a:endParaRPr>
          </a:p>
        </p:txBody>
      </p:sp>
    </p:spTree>
    <p:extLst>
      <p:ext uri="{BB962C8B-B14F-4D97-AF65-F5344CB8AC3E}">
        <p14:creationId xmlns:p14="http://schemas.microsoft.com/office/powerpoint/2010/main" val="40730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 name="AutoShape 2" descr="data:image/jpeg;base64,/9j/4AAQSkZJRgABAQEAYABgAAD/2wBDAAgGBgcGBQgHBwcJCQgKDBQNDAsLDBkSEw8UHRofHh0aHBwgJC4nICIsIxwcKDcpLDAxNDQ0Hyc5PTgyPC4zNDL/2wBDAQkJCQwLDBgNDRgyIRwhMjIyMjIyMjIyMjIyMjIyMjIyMjIyMjIyMjIyMjIyMjIyMjIyMjIyMjIyMjIyMjIyMjL/wAARCAD2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sy+8RaNppK3mpW0TD+EuC35DmsOf4meGISQLuWQj+5C39a0jSqS2TMZ4ilD4pJfM6+iuJHxT8N55a6H/bH/wCvV22+Inhi6OBqPlH/AKaxsv8ASqdCqvsslYug9pr7zqaKq2eo2WoJvs7uGdfWNw1Wqyaa3N001dBRRRSGFFFFABRRRQAUUUUAFFFFABRRRQAUUUUAFFFFABRRRQAUUUUAFFFFABRRRQAUUUUAFFFFABRRRQAUUUUAFFFFABRRRQAUUUUAFFFFABRRRQAUUUUAFFFFABRRRQAUUUUAFFFFABRRRQAUUUUAFFFFABRRRQAUUUUAFFFFABRRRQAUUUUAFFFFABRRRQAUUUUAFFFFABRRRQAUUUUAFFFFABRRRQAUUUUAFFFFABRRRQAUhIUEkgAckmoL6+ttNs5Lu8mWKCMZZm/z1rxTxf8AEC8153tbMvbaeDjaDhpfdvb2rehh5VnpscuKxdPDx97fsd14i+JumaSz2+nqL65HBKnEan69/wAK8y1jxtr2tMwnvXjhP/LKH5F/Tk/jXPUV69LC06eyuz52vjq1Z6uy7IUkk5JJJpKKK6DjCiiigCWC4ntpBJBNJE46MjEH9K7HRPibrWmssd4wvoB1EvDgezf45riaKidOE1aSua0q1Sk7wdj6I8PeMNJ8SRgWs3l3AGWt5OHH09fwrfr5chmlt5lmhkaORDlWU4INes+CviOLxo9N1tws5+WK5PAc+jeh968zEYJwXNDVHuYPM1UfJV0ffoelUUUV5564UUUUAFFFFABRRRQAUUUUAFFFFABRRRQAUUUUAFFFFABRRRQAUUUUAFFFFABRRRQAUUUUAFFFFABRRRQAUUUUAFFFFABRRRQAUUUUAFFFFABRRRQAUUUUAFFFFABRRRQAUUUUAFFFFABRRRQAUUUUAFFFFABRRRQAUUUUAFFFFABRRRQAUUUUAFFFFABRRRQAUUUUAFFFFABRRRQAUUUUAFFFFABRRRQAVHNNFbQSTzOqRRqWdmPAA71JXlvxU8Tsu3QbV8ZAe5IP5L/U/hWtGk6s1FGGJrxoU3NnK+NvGE3iW/MULMmnQtiJP7/+0ff+VcpRRXvwhGEeWJ8lVqSqzc57sKKKKozCiiigAooooAKKKKACiiigD1z4ceNmuwmialLmYDFtKx5Yf3T7+lel18txSyQTJLE5SRGDKwPII719B+DPES+JNAjuHI+1Rfu51H94d/x615ONw/I/aR2Z9DlmMdReynutjoaKKK889cKKKKACiiigAooooAKKKKACiiigAooooAKKKKACiiigAooooAKKKKACiiigAooooAKKKKACiiigAooooAKKKKACiiigAooooAKKKKACiiigAooooAKKKKACiiigAooooAKKKKACiiigAooooAKKKKACiiigAooooAKKKKACiiigAooooAKKKKACiiigAooooAKKKKACiiigAooooAKKKKACiiigCpqmoR6VpV1fS/cgjLkeuOg/Ovmu/vZtRv57y4bdLM5dj7mvYPizqRtfD0FkjYa6l+b/AHV5/nivL9H8LazrpBsbKRo+8r/Kg/E162BjGFN1JdTwM0nOrWVKCvYx6K9V0r4QqAr6tqBJ7xW4wP8Avo/4V2WneCvDulgGDTYWcfxzDef1rSeOpR21MaWVV56y0PArTTb6+YLaWc85PTy4ya3Lb4f+J7rldLeMHvK6r/M17dcazo2lrsmvbWAD+AMP5Cse4+Inh+DISaaYj/nnEf64rjnmltrI645VRj8czzyH4UeIpP8AWPZxfWUn+Qq2nwh1c/f1CzX6Bj/Sunl+KNgp/dafcuPVmC1Wb4qLn5dJbHvMP8K53mz/AJl9xawODRht8INUA+XUrQn3VhVeT4Sa6o+S5sn9t7D+ldEPioe+k/8Akb/61TR/FO3P+s0uUf7soP8ASks2f834D+pYN/0ziZ/hl4nh5W1hl/3Jh/Wsi68JeILMFp9Iugo6lU3D9K9Zh+JujvgSwXUX/AA38jWpbeOPD1zgDUFjJ7SqVraGbX3sQ8sw0vhk0fPckUkLbZY3RvR1INNr6XzpGsR/8ud2reu16xr/AOHfhq/yfsAt3P8AFAxT9OldUMxg90YTyee8JJngNdj8NtbOleJ47d2xb3n7pwegb+E/nx+NdDqPwfPLaZqefRLhP6j/AArkNQ8GeI9ClE8ljIyxsGE0HzgY78ciuh1qNaLjfc5Vh8Rhpqo47H0JRVHR77+0tGs73oZolZh6HHP65q9XhtWdmfUxakroKKKKQwooooAKKKKACiiigAooooAKKKKACiiigAooooAKKKKACiiigAooooAKKKKACiiigAooooAKKKKACiiigAooooAKKKKACiiigAooooAKKKKACiiigAooooAKKKKACiiigAooooAKKKKACiiigAooooAKKKKACiiigAooooAKKKKACiiigAooooAKKKKACiiigAooooAKKKKACiiigAooooAzb/QdN1S+gu762W4kgUiNZOVXJznHQmotT8Q6RoUYS5uI42A+WGMZb8h0rkPHPiPV7fVW0qwZo4wilmiUl2yPXt+FcdF4c129YyLpt25bku6kZ/E1zVcVK/JFXscsqqjJ8kdTqtT+J87kpplmsa9pJuT+Qrk7/wAR6xqRP2rUJmU/wK21fyFaUXgDxFL1tEj/AN+Vatp8NdcYfNJaJ9ZCf6Vyy9vPe5jL2097nHd8nr60V23/AArHWP8An6tPzb/Cmn4ZayOlxaH/AIE3+FR7Cp2I9jU7HF0V1knw68QJnbHbyY/uy/41Qn8G+ILfJbTJWA/55kN/KpdKa6CdOa6GFRViewvLZ9k9pPG2cYaMiuk0bwBquphZbkCytzzmQfOR7L/jSjCUnZIUYSk7JHJ1qab4d1bViDZ2Ujof+WjDav5mvVtJ8E6LpW1xb/aZh/y0n+b8h0FWtS8T6Now2XF3GHUcRR/M35DpXTHCpK9R2OhYeyvNnGab8MrsFZLzURAf7tuCT+dd1pOjppMWxby7n4/5bylh+AritQ+KPVdOsPo87f0H+Ncze+Ndfvchr5oVP8MICf8A16tVKNP4dSlUpU/hPapJY4l3SSIg9WbFZs/iXRLYkS6pbAjqBID/ACrwya5nuG3Tzyyk93cmosVLxj6ITxT6I+gdO1Gy1O2M1hMssIYruUYGauVxXwzYnw/OPS4P/oIrta7KcnKKkzppy5ophRRWbrmt2nh/S5L68b5V4VB1duwFaJOTshykopylsi7c3MFnA09zMkMSDLO7YArjNS+Keg2TslsJ7xgesa7V/M/4V5Z4j8U6j4kvDLdSFYQf3cCn5UH9T71h16lLARSvUPCr5tJu1FWXc9XPxii38aO+33m5/lWnYfFjRLlwl1BcWhJ+8QHX9Of0rxXB9KK2eCotbHNHNMSndu/yPp6x1Cz1O2FxZXMc8R/iRs//AKqs181aNruoaDerdWE7RsPvL/C49CO9e8eFfE9t4n0sXMQEc6fLPDn7h9vY15+IwsqWq1R7GDx8cR7r0kbcj+XE74ztUnFeXn4w4Yj+xxx/03/+tXptz/x6zf7jfyr5fk/1jfWtMFRhU5udGWZ4mrR5fZu17nuXhHx5/wAJTqUtp9g+z+XEZN3mbs8gY6e9dnXjPwi/5GS7/wCvU/8AoS17NWOLpxp1OWOx0YCrOrRUpu7OX8X+Mk8KNah7Nrj7QG6Pt24x7e9cx/wuKD/oEP8A9/h/hUPxi+9pP0k/9lry2u3DYalOkpSWp5uNx1elXlCD0Xp2PpTQNXGu6Lb6iITCJgTsLZxgkdfwrTrmPh9/yJGnfRv/AEI109eZVSjNpdz2qEnKlGT3aQUUUVBqFFFFABRRRQAUUUUAFFFFABRRRQAUUUUAFFFFABRRUc7mKCSQDJVSw/AUASUV4TqPxK8R3hZY7lLVM9IEAP5nJrc+FmoXmoeJL17y6mnb7N1kct/EPWuyeCnCDnJ7Hm08zp1KqpwT1PWqKKK4z0gooooAKKKKACiiigDntS8aaTpN/JZ3RnE0eM7Y8jkZqOy8daLf3sNpC8/mSsFXdHgZNcd8TLXytdguQOJoRn6qcf4Vx9nObW9guB1ikV/yOa4Z4icZuJxzrzjOx9DUUyKRZYUkXlXUMPoafXcdg2SRIo2kkYKiAszHoAKyP+Et0D/oKW/5mqnjnUPsHhe4AOHnxCvPr1/TNeLVy18Q6crI561ZwdkfQdjqNnqULS2Vwk8attLIehq1XmXww1DZe3enseJEEqD3HB/Q/pXptbUqnPDmNKc+eNwrG1rxPpugyxRXrSB5VLKETPArZrx/4iXf2jxQ8QOVgjVPoep/nU16jpwuhVpuEbo7VPiHoUjqitclmOAPK/8Ar11Y5Ga8J8MWn23xLYQkZUzBj9Bz/SvdqnD1JVE3ImhUlNNsKKKK6DcKKKKACiiigAooooAKKKKACiiigAooryLV/HuuPdTwQzR26I7KPLTng46nNZVKsaa1M6lRQWp67RXlXgPUb2/8WBru6mmPkv8Afcn0r1WnSqe0jzIdOfOrhRRRWhYUUUUAFFFFABRRRQAUUUUAQTS21ufMmeKMn+JiAapyeINMi/5eVb/cBNXpbeCYgzRRvjgFlBqA6Vp79bSE/wDARWFRV/8Al3b53E79DOfxXYL91Jm/4DioD4vg/htZD9WFaEnh7TJP+XYL/usRVOXwlZt/qppY/qQa4akcxXwtfL/gkvnID4wTtZt/33SjxhH/ABWb/g4qpP4Suk5hmjkHoflNZc+lX9u4WS1kyTgFRkH8q4amJzCn8X5IluaOkTxdaH78Ey/TBrWsdQi1CLzIUlCerrgH6Vi6T4ZVNs9+AzdRF2H19a1r/U7TS4h5hG7Hyxr1P+FelhqmIUPaYlpIpN7svMqkfMAcc8il6jIrgtR1271Ald3lQ/3FPX6mqkF/d2x/c3Eie27isJZxSU7KLa7i9ojqPEehajrEZW01iW0TGDEF+VvqRzXmeqeC9c0zdI9sbiMcmSE7vzHWu6tfFd3FgXEaTL6j5TW5Z+IbC7IUyGJz/DJx+taRxGFxL+Kz8yJ04VNTwgggkEEEdQe1Fe66p4Z0jWk3XNqhcjiaP5W/Mda4DWvhxf2QabTZPtcQ58s8SD+hpzw046rU5p4eUdtTiaKdJG8UjRyoyOpwVYYIptc5geu/DeIp4ZZ/787EfgAK7CsTwlZmy8L2ERGGaPzGHu3P9a269ekrQSPUpq0Egrwz4k6++q+I3s43P2WyPlqAeC/8R/p+Fe2Xs/2WxuLg/wDLKNn/ACGa+Y55WnuJJnOXkYsx9yc16mX005Ob6HlZvVcYRprr+g1EaSRURSzMcADqTXsnhP4a2Njax3Wswrc3jDd5Lfcj9sdzXEfDXTV1DxfC8i7o7ZDMR7jgfqRXvFaY6vKL9nEyyvCQnF1Zq/YrLp9kkflrZ26p02iIY/lXM+JPh/pOs2sjWtvHZ3uMpJEu1SfRgOMV19FedCpODvFnsVKNOpHlktD5fvLSawvJrS4QpNC5R1PYiug8Ba0+jeKbYl8QXDCGUdiD0P4HFd94s+HE3iDXZNRtryG3WRFDKyEksOM8fhWMnwh1CN1ddWtgynIPlt1r1/rNGpTtJ7nzywOIpVuaEb2eh6tc/wDHrN/uN/Kvl+T/AFjfWvp2QOunsshDOIiGI7nHNfMUn+sb61jl32vkdOc/Y+f6Hf8Awi/5GS7/AOvU/wDoS17NXjPwi/5GS7/69T/6EtezVz47+MdmV/7uvVmdqehaXrJjOo2cdx5Wdm/PGevT6Vn/APCC+Gf+gPB+bf41z3xW1C8sLDTWs7qaBmlcMYnK54HpXl3/AAket/8AQVvf+/7f41dDD1JwUoysjLFYyhSquM6d330PouysbbTrRLWzhWGCP7qL0HerFYfg6eW58IaZNPI0krxZZ3OSeT1NL4wmlt/COpzQSNHIkJKuhwQcjoa5HBupyt9T0VUSpc6Wlr/gbdFfNn/CR61/0Fb3/v8At/jXoH/CxTpfgnT0icXGrSRsGaQ7tmGI3N6n2rpngZxtZ3ucNLNaU78ytZHqLyJEu6R1RfVjgUyO6t5W2xzxO3org1816hrGoarO019dyzO395uB9B0FVElkjYNG7Kw6FTg1ssu01kc7zlX0hp6n1JRXivg/4iXum3Udpqsz3Fix273OXi989x7V0Xjj4iNp0rabozo0+P3lwMMEz2X3965pYOop8h2RzGjKk6j0t06noskscIzLIiD1ZgKbHc28pxHPE59FcGvma71C8v5Wlu7qWd2OSZHJqGOaWFg0cjIw6FTg10rLtNZHE8510hp6n1JRXjngr4h3dpeRafrE7T2khCrM5y0R7ZPcV7GDkZFcVajKlK0j1MNiYYiPNEKKQkKpZiAAMkntXk/i34nTm4kstCYRxodrXWMlj/s+g96VKjOq7RDEYmnh480z1d5EjXdI6qPVjiohfWhOBdQE+gkFfNN1qV9fSGS6u5pmPUyOTVbJByDXcsu01keW8510h+J9SggjIORS182ab4j1jSZA9lqE8eD93dlT9QeK9g8D+OU8SKbO7VYtQjXdhfuyDuR6H2rCtg501zLVHXhsyp15cjVmdnUN3/x5z/8AXNv5Vg+Pbie18HXs1vK8Uq7cOjYI+Yd68PPiLWiCDqt4QRggzN/jSw+FdWPMmPF4+OHlyNXujOf75+tehfCH/kYL3/r2/wDZhXndWLS+u7CRpLS5lgdhgtG5UkfhXr1oe0g4rqfO4eqqVVVH0Pp+ivmz/hI9b/6Ct7/3/b/Gvafh3dXF54Pt5rmaSaUyOC8jFifm9a8ivhHRjzNn0WFzCOInyKNjqqKzNd12y8P6a97evhRwiD7zt6CvF9f+IOta1I6RztZ2p4EULYJHu3U1FDDTq6rY0xWNp4fSWr7Hur3VvE22S4iQ+jOBT45ophmKRHH+ywNfLryPI253Zj6k5qW3vbq0kD21xLCwOQY3Kn9K6/7O0+L8Dz1nOusPx/4B9QUV474X+J97aTpba2xubYnHn4+dPc+o/WvXoZormBJ4XWSKRQyOpyCDXFWoTpO0j08PiqeIjeBxPxPtPM0m0ugOYpSpPsw/xFeWV7d4ztRd+FL5cZMaiQf8BOa8Rrx8XG1S/cxxKtO57p4UuvtnhfT5ScsIgh+q8f0rZrivhpd+doE1uesExx9CM/zzXa9Bk13Upc0Ezspu8EzzH4n6h5l7aaep4iQyOPc9P0H61wFaviTUP7T8Q3lyDlWkIT/dHA/lVSCwnuLK5u0XMVvt3n/eOBXmVZc820efUfNNsu+GNQ/s3xFZXJOFEgV/908H+de7V85A4Oa948N3/wDaXh6yuScs0YV/94cH+VdODlvE3wst4mrXgWu3f27Xb65zkPMxH0zx+le3a1dfYtEvbn/nnCxH1xxXgROSTRjJbIeKeyOy+Gtr53iN5yOIIWP4ngf1r1quA+F9ptsb67I5eRYwfYDP9a7/ADgZNb4aNqaNcOrU0FNd0jGXdVHqxxXn3ij4gtDM9lo5UleHuSM8/wCz/jXn11qN5fSGS6uZZmPUuxNRUxUYuy1JniIxdlqe/LdW7nCzxMfQOKmr5zDMpypIPqK29J8WavpEi+VdPJEOsUp3Kf8AD8KiOMV9UQsUuqPcaKxPDfiW18RWZkiHl3Ef+thJ5X3HqK267IyUldHUmmroKKxPEniS18O2YkkHmXEnEUQP3vc+grynVfFmr6vIxmunjiJ4iiO1R+XX8axq1409OplUrRhp1PbGurdDhp4lPoXAp6SJIMxurD1U5r52ZmY5Ykn1NS297c2jh7e4kiYdCjEfyrBYzyMfrXkfQ1FeYeG/iFcRTJa6w3mwscCfHzJ9fUV3PiOdo/DF/PbylWEBZHQ/qDXTCtGcXJHRGrGUbo1q+e9R/wCQldf9dn/masf29q3/AEErv/v83+NZ7MXYsxJYnJJ71w16yqJWRx1qqqWsjrvhv/yNI/64P/SvXq+eLa6uLOXzbaaSKTGNyMQcVb/t7V/+gld/9/m/xqqOIVOPK0OlXUI2se+UVyXw9uri70CSS5nkmcTkBpGLHGB611td8Jc0VI7Yy5ophRRRVFBRRRQAUUUUAFFFFAGL4r099R8O3UcRYSoPMTacHI5x+Wa8ZS9u4j8l1Op9pDX0BXjXjLRDo+tyFFxbTkyReg9R+B/pXnY+m9KiPZyustaUvVFGDxHrVvjytTuRjsXyP1rVtfiBr1vgSSxTqO0kfP5iuWq/o+kXWt362lquWPLueiD1NcMKlW9otnp1KNCzc4qx6FoHjyfV72OzbSnaVurQvkKPU56Cu2+tZGjaLY+G9OKRlRgbpp34Le59q4PxZ43k1EvY6Y7R2nR5Rw0n09BXqe1dGneq7s8L2EcTVtQjaPc9RPzoQrYyOGFcpqXhm7MjzQzG4J5Ic4avO9M8SatpJH2W8fyx/wAs5DuX8jXcaP8AEe0uCsWqQm2c8eanzIfr3Fc1SeHxa5augV8sqw1Wq8v8jKlikgkMcqMjjqGGKZXojw2GsWqv+7niYfK6nP5Gub1LwxNb7pLMmaMc7D94f415mJyurTXND3l+J5cqbRz9FBBBIIII6g0V5ZmXbLVbywI8mY7P7jcrXT6f4ntrnEdyPIkPf+E/j2ri6K7MPjq1DSLuuzKUmjudZ8N6Xr8P+kwjzMfJPHww/HvXnsvw+1C01u2g/wCPixklAMyj7q99w7cVtadrV1pzBUbzIe8bHj8PSu4srtb60S4VGUMOjCvcw9ejjOlpIHCFTV7k6KqIqKMKowB6Cloor0zcyPFUhi8Kao46i2f+VfN5619GeLxnwhq3/Xs38q+c+9etl3wP1Pn84/iR9D0r4PIDqmpSY5WBQPxb/wCtXrteSfB0/wCn6oP+mSfzNet1yY3+Mz0cs/3aPz/MKKKK5DvCiiigCK5/49Zv9xv5V8vyf6xvrX1Bc/8AHrN/uN/Kvl+T/WN9a9PLvtfI8POfsfP9Dv8A4Rf8jJd/9ep/9CWvZq8Z+EX/ACMl3/16n/0Ja9mrDHfxjryv/d16s80+MP8AyDtL/wCur/yFeR1658Yf+Qdpf/XV/wCQryOvQwX8FHj5n/vMvl+R9D+B/wDkStK/64/1NL43/wCRL1X/AK4H+YpPA/8AyJWlf9cf6ml8b/8AIl6r/wBcD/MV5X/L/wCf6nvf8wn/AG7+h871a03TrnVtQhsrSPfNK21R/U+1Va9Q+EGmo8+oak6gtGFhQ+meT/IV7Vap7Om5HzOFo+2qqn3NGw+EenJbL9vvZ5JyPm8rCqD7ZBNcl428CN4YjjvLWdp7ORth3jDI3bOOor3OuW+IkKzeCL7cPubGH1DCvLo4qq6i5noz3sTgKCoycY2aR4DV/SNJu9c1OKxs03TSHqeijuT7VQr1j4Qacgtr/UmX94WEKE9hjJ/mPyr1K9X2VNyPDwlD29ZQexbtPhHpaWwF3e3Mk2OWjwqg+wwa4nxr4KfwtJDNDOZ7OYlVZhhlYdjXvVcV8Uo1fwZIxHKTxkfnj+teZh8VVdVKTume3i8DQjQk4Rs0eG19DeB9RbU/CFhNIxaRU8pie5U4/kBXzzXunwu/5EqL/rtJ/OurMEvZJ+ZwZRJqs15EnxJ1V9M8JSrExWS6cQgjrg8n9B+teD819O3unWWpRrHe2sVwincqyqGAPrWZceH/AAvaRGW503ToYx/FJGqj9a5sNio0octtTuxuBnXqc/MkkcN4F+Htjf6XFqurBpRNzFAGwu31OOTmu0fwL4ZkjKHSIAMdVJB/PNRf8Jt4U06FLeLUYFjjG1UhQkKPQYFVZPid4YjOBczP/uwt/WonLEVJcyTLpRwdKCi3H8DzLx14Xj8M6wkdszNaTpvi3HJXsRn/AD1rF0XUZNJ1m0vomw0MgY+47j8s10/xB8Vad4mksvsCzAQBwxkUDOcYxz7VxPevUo80qSVTc8LEuEK7dJ6dD6T1vSovEWhSWLTNFHOFO9RkjkGuGm+EVlFBJJ/as52qWx5Q7D616FpZzpFkT3gQ/wDjoqW7/wCPKf8A65t/KvGhWqU/diz6WrhqNb35xu7Hy+RhiPSul8FeGIfFOpXFrNcvAIovMDIoOeQP61zb/fP1r0L4Q/8AIwXv/Xt/7MK9nEScaTlHc+awkIzrxjLZmz/wp6x/6Cs//fof412vh3RI/DujR6dHO0yRszb2AB5Oa1ayPFF42n+F9SuUOHSBgv1PA/nXjSrVatoSZ9LHD0MPepCNrI8W8c+IpNf8QTFXJtLcmOBe2B1b8T/Ss3w/oN34i1WOxtQAT8zyN0Re5NZR616T8M9Z0TRbK+k1C8iguJZFVdwOSgH09TXsVL0aVqa2PnKNsRiL1XZPc6qw+GHh61gVbiKW6lx8zvIVz9AKzfEHwr0+Wzkl0YvBcqMrE7bkf255BrpP+E78M/8AQWh/Jv8ACj/hO/DP/QWh/Jv8K8tVMSpc2p7sqWCceX3fwPnySN4pWjkUq6EqynqCK9U+FHiJ5BNodw5IQGW3JPQfxL/X864fxnNY3Piq9udOlWW3mYOGUcZIGf1zT/A9y1r4y0xwcBpgh9w3H9a9OtH2tF3XS54eGm6GJVnpe3yPoG6hFzaTQN0kRkP4jFfPc8TQzyRN95GKn6ivomvDvF9p9j8U38YGFaTePo3P9a+UxkdEz6HFLRM6D4X3ezVLy1J4liDge6n/AOvXdeJ9Q/szw5e3AOH8vYn+83A/nXlXgm7+yeK7I54kYxn8Rj+eK6v4n6hstbPT1PLsZXHsOB/M/lSpVLUH5BTnai/I8z716j4S0ET+BLuN1+e/DEfhwv6jNeZW8L3FxHDGMvIwVfqTX0BYWiWGn29on3YYwg/AVGFhzSbZGGhdts+fXRo5GRhhlOCPSvTfhjqHmWF3YMeYnEij2PB/UfrXIeNNP/s7xRdoowkreav0bn+eam8B3/2HxRbqThLgGJvx6fqBUUn7OrZ+hFN8lSzO9+IV39m8LSRg4aeRUH06n+VeOV6N8UrvmwswezSn+Q/rXncaGSRUUZZjgU8U71LDxDvM9o8C2v2Xwnaesu6U/ieP0xVD4ha6+naWljA5We6yGIPIQdfz6fnXU6fbCz062tgMeVEqfkK8k+IF2bnxVOmflgVYwPwyf5101n7OjZeh0VXyUrI5bqa9G8N/DyKa0ju9XL5kG5YEOMD/AGj6+1cToZtl1uza8cJbrKrSMegA5r2D/hMfD/8A0E4vyP8AhXPh4QeszChGD1kVJ/h/oEsRRLeSJscOkhyPzrzXxN4cn8O34hdvMgkG6KTGMj0PuK9V/wCEx8P/APQTi/I/4Vy/jvWtG1fQ0W1vI5biKUMqgHOCCDW1eFJxvG1zWtGm43ja5xOhavNomrQ3kROFOHX+8p6ivd4JkuII5ozujkUMp9Qa+dq9t8E3BuPCVkSclAY/yJqMHN3cScLJ3cTy3xbqUmp+JLuRmJSNzFGPRVOP8/Wl8K6D/wAJBq4tmcpCi75WHXHoPzqv4js3sPEN9A4IxMzDPcE5H6GpPDevy+HtT+1JGJEZdkiE4yPr61z3XtPf7mF17T3z1eHwZ4fhiCf2dG+BjdISxNc/4p8B2I06a90uMwzQqXaIElWA64z0NXrf4kaJKoMq3ELHqCm4D8q04fF/h+8XYNQhAbgrKCufzrvaozVlY7H7KStoeIYNeo+DZm8QeD7vSbiVlMY8oOOSEPT8ua6aLRtDnjEkNjYyIejJGpFXbWwtLEMLW2ih3fe8tAufyqKWHcJXvoTToOLvc4n/AIVdZ/8AQSm/79j/ABrzW5iEF1NCDkRuVB9cHFfRFfPeo/8AISuv+uz/AMzWWJpxglyoyxFOMUuVGj4X0SPX9X+xSzNEvls+5Rk8Yrtf+FXWf/QSm/79j/Guf+HH/I0j/rg/9K9eq8PShOF5IuhThKF2jI8PaFH4f09rSOdplZy+5lx2H+Fa9FFdkUoqyOpJJWQUUUUxhRRRQAUUUUAFFFFABWR4j0OLXtKe2bCzL80Ln+Fv8DWvRUyipLlZUJyhJSjujwq20K/udZ/spISLkNtcHogHUn2r17RtGsvDelmNCowN00zcFj3J9q0lt4VuHuFiQTOoVnA5IHQZrzXx54lnubuTSIA8VvEcSkjBkPp9P51xKnDCxc3q+h6bq1MfJU1ouv8AX5FPxd4vk1mVrOzZksEPJ6GU+p9vauToorzKlSVSXNI9qlSjSjyQ2CiiipNTQ0rWtQ0abzLK4ZBn5kPKt9RXpXh7x1ZasUt7wC1uzwAT8jn2Pb6GvJaK3o4idLbY5MRg6ddaqz7nuep6HbakpfAjn7SKOv19a4y+sLjT5/KnTH91h0b6VneGvHNzpZS11AtcWfQN1eP/ABHtXpYNjrenK6Mk9vIMqw7f4Gta2Fo4xc1PSf8AX9XPnMVgp0X733nndFamr6LNpkm4Ze3Y/K/p7GodN0ybUp9kYwg+856CvCeHqqp7Jr3jhs72JNG0x9SuwCCIU5dvb0rvURY41RFCqowAOwqGys4bG2WGEYA6nuT61Yr6jA4NYaGvxPc2jGyCiiiu0ozteh+0+H9RhxkvbSAD/gJr5pPWvqZlDKVYZBGCK+bPEOmvpGv3tiwwIpSF91PI/TFenl0viieHnMH7s/kdf8I7kR+Iru3J/wBdb5A9SpH+Jr2Wvmzw7q76Fr1rqCglYn+dR/Ep4I/KvouyvbfUbKK7tZBJDKu5WFZ4+m1U5+jNspqqVJ0+qLFFFNkkSGJpJGCIgLMxOAAK4D1ivcalY2snl3F5bwvjO2SQKcfjUX9t6V/0ErP/AL/L/jXgvjHW113xNdXkR/c5EcR9VXgH8ev41n6PYvqes2dkgJM0qofpnn9K9KOAXJzSdjxJZtL2jhCN9dD6TnYNZyspBBjJBHfivmCT/WN9a+npUWOxkRRhViIA9sV8wyf6xvrVZd9r5E5z9j5/od/8Iv8AkZLv/r1P/oS17NXjPwi/5GS6/wCvU/8AoS17NXPjv4x2ZX/u69WeafGH/kHaX/11f+QryOvXPjD/AMg7S/8Arq/8hXkdehgv4KPHzP8A3mXy/I+h/A//ACJWlf8AXH+ppfG//Il6r/1wP8xSeB/+RK0r/rj/AFNL43/5EvVf+uB/mK8r/l/8/wBT3v8AmE/7d/Q+d69g+D//ACBdQ/6+B/6CK8fr2D4P/wDIF1D/AK+B/wCgivUxv8FnhZX/ALyvmej1zXj/AP5EnUv91f8A0IV0tc14/wD+RJ1L/dX/ANCFeRR/iR9UfRYn+DP0f5Hz7XtXwm/5Faf/AK+W/wDQRXite1fCb/kVp/8Ar5b/ANBFetjv4J8/lX+8fJne1xvxQ/5Emf8A67R/+hV2Vcb8UP8AkSZ/+u0f/oVeXh/4sfU97F/wJ+jPCq90+F3/ACJUX/XeT+deF17p8Lv+RKi/67yfzr08f/C+Z4WU/wC8fJ/oX/GXiqPwvpYkVVkvJsrBGenux9hXhWqaxf6zdNcX9zJM5PG48L7AdBXT/FG7e48YPCWOyCJEUemRk/zrmdF08arrVnYltonlVC3oCeaeFpRp01N7vUWPrzrVnTWydrFNIpJWxGjOfRRmrMekalL/AKuwum/3YWP9K+jNM0bT9HtUt7G1jiRRjIX5m9ye5q/WEsx192J1QybT3p/gfMd7pd/pyxm9tJrcSZ2eYhXdj0zVQda9J+L95HJqdhZqwLwxM7j03EY/lXmw6130ZupBSa3PKxNKNKq4Rd7H03pP/IGsf+veP/0EVNd/8eU//XNv5VDpP/IGsf8Ar3j/APQRU13/AMeU/wD1zb+VfPv4j65fB8j5gf75+tehfCH/AJGC9/69v/ZhXnr/AHz9a9B+EJ/4qC9H/Tt/7MK9zFfwZHyuA/3mB7JXNeP8/wDCE6jj+6uf++hXS1l+JLE6l4b1C0XlpIGC/UDI/UV4lJ2mm+59RXi5UpRXVM+bKkjgllBMcbuB1KjNMIIJBGCK9U+EF9EY9R09seZuWZQe46H+n5171ao6cHNK58nhqKrVVTbtc8w+x3P/AD7y/wDfJo+x3P8Az7y/98mvqDYv90flRsX+6Pyrh/tH+7+J639jL+f8P+CfL/2O5/595f8Avk1p+HbS5HiTTT5Mi4uY+Sp/vCvcbjxb4ctLiS3n1O2SWNirqc8EdulS2HiXQtTu1trK/gmnYEhEBzx+FVLGTcX7n9fcRDLaSmv3qv8A15mxXlXxNtPK1y3uQOJocH6qcf1Feq1w3xOtPM0e1ugOYptpPsw/xFeHiY3ps9iur02eZWc5tb2CcdY5Ff8AI5rZ8Zaouq+I55Y23QoBHGfYD/HNc/RXmcz5eU8/mdrHT+AtP+3eKIGYZS3Blb8On6kV7NXB/DHT/K026v2HzTOI1PsvX9T+ld5XpYaPLT9Tvw8bQ9Tzz4oafuhs9QUfdJic/qP615zbzPb3Ec0Zw8bBlPuDXuHivT/7S8NXsAXLhPMT6rzXhdcuKjy1L9znxEbTv3Oi8Zaqmr62s8bZjECAexxk/qap+GbX7b4ksICMgzKT9Bz/AErJrsvhta+d4kacjiCFm/E8f1NZxvUqK/VmcbzqK563Xhvi/P8AwlmpZ/57H+Ve5V478QrI2viiSXHy3CLID+GD/KuzFr3EzqxS9w5VVLMFUEk9AKl+y3H/ADxk/wC+TVnRLxbDW7O6f7kcqs30zzXvi7HUMoUqRkEdxXLRoKonqc9Kj7Rbnz19luP+eMn/AHyaPstx/wA8ZP8Avk19DbV/uj8qp3+pafpaI99PHArnClu9bPBpauRq8KluzwX7Lcf88ZP++TXr3w+Rk8KRK6lT5r8Ee9Xf+Es8Pf8AQSt/yP8AhWm99bpprX6HfbrGZQUH3lxniro0YwlzKVy6VKMHdO5geLfCMfiCITwMsV9GMKx6OPQ/415ZqGgappkpS6spUx/EFyp/EcV6V/wsrRP+ed3/AN8D/GtzQ9es/ENtLNaLIFjbYwkUA9M0Tp0qsvdeopQp1Ho9TwjB9KSvoOXTbGf/AFtlbv8A70YNZN/4L0O+gdBYxwORxJCNpB/kayeDl0ZDwsujPIdM1m/0e4E1lcPGQeVzlW+o717J4Z8QReIdLFwFCTIdssY7H29jXil9atZX89qxBaGRkJHfBxXZfDCZ11i7hBOx4NxHuCMfzNThqkoz5ehNCbjPlPU6+e9R/wCQldf9dn/ma+hK+e9R/wCQldf9dn/ma1xmyNMVsjpvhx/yNI/64P8A0r16vIPhwR/wlQ94H/pXr9aYT+GXhvgCiiiuk6AooooAKKKKACiiigAooooAKKKKACsbXvDVjr8OJ12TqPkmUfMPr6itmiplFSVpFQnKEuaLszxXW/CmpaIxaWPzbfPE0Yyv4+lYVfQxAZSrAEHqDXO6n4J0bUiziE20p/jh4/TpXnVcA96bPZoZqrWqr5o8boru7z4Z3aEmzvYpV7CQFT/WsmXwHr8RwLRZPdJF/wAa5JYerHeJ6EcZQltJHNUVvjwV4gJx/Z7/AIsv+NW4Ph9rsxG+KGIf7cg/pmpVCo/ssp4mit5r7zla2vDniC+0O8Btg0sLn95b9m+noa6yx+GSAhr++LD+5CuP1P8AhXXaZ4e0vSAPslqiv/z0b5mP4muqjhKvNzbHDiMww7i425i3C6ahYI8kDKkyZMUq4Iz2Ip9vbxWsIihQIg7CpaK9TlV7vc8B2vcKKKKoAooooAK88+JnhJ9TthrFjHuuYFxMijl0Hce4/lXodFaUqjpyUkY16Ma1NwkfLFbvh/xbq3hxyLKcGFjloJBuQ/h2P0r0vxX8NLbVpHvdKdLW6bloyP3bn/2U15lqXhHXdKcrc6dPtH8ca71P4ivZhXpVo2f3M+aqYXEYWd1f1R2S/GG58v5tIhMnqJSB/Kub8Q+PdY8QRNbyOlvat1hhGN31PU1zn2S4zjyJM+m01o6d4X1vVZAtpp1wwP8AGybVH4nimqFCm+ayQpYrFVlyXb/ryMivVvhd4Ukhb+3ryMruUrbKw5werf0H41Z8MfC2GykS71p0uJV5W3T7gP8AtHvXo4AVQqgBQMADtXJisWpLkpno4DLpRkqtXpshJE8yJ0/vKRXzFfW72t/cW8gIeKRkIPqDivp+vOfHHw8k1a7fVNJKC5fmWBjgOfUH1rHBVo05NS6nRmeGnWgpQV2jzPw/r114c1VL+1CswBVkfoynqK9h8E+NJ/Fc93HLZx24gVWBRy2ck/4V4/c+GdctJCk2lXakHtESPzFeifCnStQ0+bUZbyzmgjkRAjSIV3YJ6Zrrxkacqbn1PPy6deFZU9VHqO+MP/IO0v8A66v/ACFeR17T8UNI1DVrHT00+0luWjkcuI1zgECvNP8AhDPEn/QGu/8Aviqwc4qik2TmNKcsRJqLe3TyPafA/wDyJWlf9cf6ml8b/wDIl6r/ANcD/MVJ4RtZ7LwnpttcxNFNHFh0YYIOTS+Lbae88KalbW0TSzSQkIijJJyK8y69vfz/AFPbs/qtv7v6HzlXsHwf/wCQLqH/AF8D/wBBFee/8IZ4k/6A13/3xXp3ww0m/wBJ0q+jv7SW3d5wyiQYJG2vSxk4ui0meLltKccQnKLW53dc14//AORJ1L/dX/0IV0tYHjS0uL7wlf21rC80zqu1EGSfmFeVRdqkfVHvYhN0ZJdmfO9e1fCb/kVp/wDr5b/0EV5l/wAIX4k/6A13/wB8V6x8NdNvdL8OzQX1tJbym4LBZBgkYHNepjZxdKyZ4WWUpxxF5JrRnZVxvxQ/5Emf/rtH/wChV2Vct8QrC71LwlNbWVu88xlQhEGTgHmvMoNKrFvue3ik3Qml2Z4DXunwu/5EqL/rvJ/OvKP+EL8Sf9Aa7/74r2D4eafd6Z4Tjtr23eCYSuSjjBwTXpY6cXSsn1PGyunONe8k1ocD8WNMkt/EMWoBf3N1EBnHRl4I/LFcNa3MtndxXMDbZYnDofQivo/XdDs/EGmSWN4uVblHH3kbsRXi2vfD7W9GlZo7dry2B+WWAZ4916inhMRCUFCW6FmGDqQqOrBXT19DuNL+LOly2q/2lbzwXAHzeUu5WPqOciq2r/Fy1WBk0mzkeUjAknwFX8B1ryprO5VtrW8oPoUIrS0vwvrWrzCO00+Ygnl3Xao+pPFU8JQi+Z/mZrMMXNckd/TUz76+udSvZbu7lMs8rbmY96r17NpfwwtLbw/d211KsmoXMePOA+WIjkBfx6mvMtT8K61pV00Fxp85weHjQsre4IrWliKc24xexhXwdamlKa3/AK1PVfBHjiLXDb6SbN454bf5pNwKnbgcd67h1DoyHowwa8i+F2ianba+97cWU0Nt5DJvkUrkkjgZr16vJxUYRqWgfQYCpUqUU6m58y6vZPpusXdnIMNDKy/hnj9Kk0TWrzQNSS+snAkUEEMMhgeoNeueOfAX/CQP/aGnskd+Fw6twsoHTnsa8qvPC2u2EhS40u6BBxlYywP4jivUpV6dWFn80eDiMLVw9S8U7dGdh/wuDUdmP7Mtd3rub+Vdx4I8R3XibSp7u6iijZJigEecYwD3+teJQeHdZuW2w6XeMfaFv8K9i+G+j3+jaBNDqFu0Ekk5dVYjOMAdq5cVSowp+7a534Cvialb943b0PO/iH4ZfRNce6hT/Qrti6EDhW7r/Wua0vVLvRtRivrKTy5ozkHsR3B9RX0fqemWmsWEllfQiWGQcg9QfUHsa8f8RfDHVNNkebTAb616hV/1ij3Hf8K0w2KhOPJU3/MyxuAqU5+1o7b6dDqtM+LOlTWy/wBpQTW84HzeWu9T9O9Vtd+LFmLOSLRoZWuHGFllXaqe+O5ryyXT7yByktrMjDqGjIqS20jUbyQR21jcSsegSMmr+p0E+YyeY4px5OvpqVJJHllaSRizuSzMepJr1T4T6A6CfXJ0IDAxQZHUfxH+n51R8M/C27uJkudc/wBHtwc+Qpy7+xx0H6163BBFa28cEEaxxRqFRFGAAKxxeKi4+zgdOXYGan7WorW2JKwfGVr9r8KXyYyUTzB/wE5reqK5hFxazQN92RCh/EYryZLmi0e5JXTR870oBLAAZJrak8Ja6sjKNMuWAOMhOtaGgeEdVbXbP7Zp80VusgZ2dcDA5ryVTm3ax5ipybtY9Q8P2H9maDZ2mMMkYL/7x5P6mtKiivXSsrI9NKysIQCCCMg9a8G8Q2H9ma9eWmMKkh2/7p5H6Gveq86+IHhy9vtUgvLC0kn3x7ZNgzgjp+h/SufFQcoXXQwxEHKN0eb16b8LrTbZ312Ry7rGD7AZ/rXF/wDCJ69/0Crn/vivVPBmmy6X4aghuI2jmZmd1YYIyf8ADFc+Gpv2l2jDDwfPdo6CuV8daA2s6R50C7rq1yygdWXuP6/hXVUV3zipR5WdsoqSsz5zIIODwRXbeGPH0ml26WWoxvPboMJIv3kHp7iug8UeAotTke800rDdNy8Z4Rz6+xrzq+0HVNOkKXNjMmP4tpKn8RxXmuFSjK6OBxnSldHpkvxI0NIy0YuZGxwojx+pNed+JPEdx4ivxNIvlwxjbFEDnaP8ayxa3DHCwyE+gU1taX4M1rVHXbatBEeskw2j8upolVq1fdCVSpU0KGhaTLrWrwWUQOHbLt/dUdTXuwtYhZfZAv7ny/L2/wCzjFZXhzw1aeHbUpF+8uHH72YjlvYegrbrsoUfZx13Z10aXItdzwPXNKm0bVp7OUH5Gyjf3l7GrnhfxLN4cvWkCebbygCWPOM+4969W8ReGrPxDahJv3c6f6uZRyvsfUV5bqvgvWdLds2zXEI6SQjcPy6iuWpRnSlzROadKVOXNE9Bh+IegSRhnlmibHKtETj8qo6n8StPit2GnRSzzEYVnXaoPr6mvMWtbhThoJAfQqRUsGl3904SCznkY/3YyaPrNV6B9YqPQgnme4nkmlbdJIxZj6k16N8MdLkjjutTkXCyARR574OSf5Vn6F8Oby4lSbVj9ngHJiBy7e3tXp1vbw2lvHb28axxRrtVVHAFaYehLm55F0KUr80iWvB/Elk1h4ivoGBGJWZfcE5H8694rlvF3hFPEEa3Fuyx3sYwC3Rx6H/GtsRTc46bo1r03OOh5Lp2oXOlX0V5avtmjOQSMg+x9q7JfijfhADYW5budzfyrmbzwzrNjIVm0+fg/eRCwP4ioItE1SZtsen3TH/rk3+FcMZVIaI44yqQ0R6v4O8SXPiKG7kuIo4/KZQoQHvn1rp64z4faPf6TZ3n263aAyupQMRk4Brs69Ki5OC5tzvpNuC5twooorQ0CiiigAooooAKKKKACiiigAooooAKKKKACiiigAooooAKKKKACiiigAooooAKKKKACiiigAooooAbsXOdoz9KdRRQAUUUUAFFFFABRRRQAUUUUAFFFFABRRRQAUUUUAFFFFABRRRQAUUUUAFFFFACFFJyVBP0paKKACiiigAooooAKKKKACiiigAooooAQqrdQD9RQAAMAAfSlooAKKKKACiiigAooooAKKKKACiiigAooooAKKKKACiiigBAqg5CgfhS0UUAFFFFABRRRQAhVT1UH6ilAA6C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2Q=="/>
          <p:cNvSpPr>
            <a:spLocks noChangeAspect="1" noChangeArrowheads="1"/>
          </p:cNvSpPr>
          <p:nvPr>
            <p:custDataLst>
              <p:tags r:id="rId1"/>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3" name="AutoShape 4" descr="data:image/jpeg;base64,/9j/4AAQSkZJRgABAQEAYABgAAD/2wBDAAgGBgcGBQgHBwcJCQgKDBQNDAsLDBkSEw8UHRofHh0aHBwgJC4nICIsIxwcKDcpLDAxNDQ0Hyc5PTgyPC4zNDL/2wBDAQkJCQwLDBgNDRgyIRwhMjIyMjIyMjIyMjIyMjIyMjIyMjIyMjIyMjIyMjIyMjIyMjIyMjIyMjIyMjIyMjIyMjL/wAARCAD2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sy+8RaNppK3mpW0TD+EuC35DmsOf4meGISQLuWQj+5C39a0jSqS2TMZ4ilD4pJfM6+iuJHxT8N55a6H/bH/wCvV22+Inhi6OBqPlH/AKaxsv8ASqdCqvsslYug9pr7zqaKq2eo2WoJvs7uGdfWNw1Wqyaa3N001dBRRRSGFFFFABRRRQAUUUUAFFFFABRRRQAUUUUAFFFFABRRRQAUUUUAFFFFABRRRQAUUUUAFFFFABRRRQAUUUUAFFFFABRRRQAUUUUAFFFFABRRRQAUUUUAFFFFABRRRQAUUUUAFFFFABRRRQAUUUUAFFFFABRRRQAUUUUAFFFFABRRRQAUUUUAFFFFABRRRQAUUUUAFFFFABRRRQAUUUUAFFFFABRRRQAUUUUAFFFFABRRRQAUhIUEkgAckmoL6+ttNs5Lu8mWKCMZZm/z1rxTxf8AEC8153tbMvbaeDjaDhpfdvb2rehh5VnpscuKxdPDx97fsd14i+JumaSz2+nqL65HBKnEan69/wAK8y1jxtr2tMwnvXjhP/LKH5F/Tk/jXPUV69LC06eyuz52vjq1Z6uy7IUkk5JJJpKKK6DjCiiigCWC4ntpBJBNJE46MjEH9K7HRPibrWmssd4wvoB1EvDgezf45riaKidOE1aSua0q1Sk7wdj6I8PeMNJ8SRgWs3l3AGWt5OHH09fwrfr5chmlt5lmhkaORDlWU4INes+CviOLxo9N1tws5+WK5PAc+jeh968zEYJwXNDVHuYPM1UfJV0ffoelUUUV5564UUUUAFFFFABRRRQAUUUUAFFFFABRRRQAUUUUAFFFFABRRRQAUUUUAFFFFABRRRQAUUUUAFFFFABRRRQAUUUUAFFFFABRRRQAUUUUAFFFFABRRRQAUUUUAFFFFABRRRQAUUUUAFFFFABRRRQAUUUUAFFFFABRRRQAUUUUAFFFFABRRRQAUUUUAFFFFABRRRQAUUUUAFFFFABRRRQAUUUUAFFFFABRRRQAVHNNFbQSTzOqRRqWdmPAA71JXlvxU8Tsu3QbV8ZAe5IP5L/U/hWtGk6s1FGGJrxoU3NnK+NvGE3iW/MULMmnQtiJP7/+0ff+VcpRRXvwhGEeWJ8lVqSqzc57sKKKKozCiiigAooooAKKKKACiiigD1z4ceNmuwmialLmYDFtKx5Yf3T7+lel18txSyQTJLE5SRGDKwPII719B+DPES+JNAjuHI+1Rfu51H94d/x615ONw/I/aR2Z9DlmMdReynutjoaKKK889cKKKKACiiigAooooAKKKKACiiigAooooAKKKKACiiigAooooAKKKKACiiigAooooAKKKKACiiigAooooAKKKKACiiigAooooAKKKKACiiigAooooAKKKKACiiigAooooAKKKKACiiigAooooAKKKKACiiigAooooAKKKKACiiigAooooAKKKKACiiigAooooAKKKKACiiigAooooAKKKKACiiigCpqmoR6VpV1fS/cgjLkeuOg/Ovmu/vZtRv57y4bdLM5dj7mvYPizqRtfD0FkjYa6l+b/AHV5/nivL9H8LazrpBsbKRo+8r/Kg/E162BjGFN1JdTwM0nOrWVKCvYx6K9V0r4QqAr6tqBJ7xW4wP8Avo/4V2WneCvDulgGDTYWcfxzDef1rSeOpR21MaWVV56y0PArTTb6+YLaWc85PTy4ya3Lb4f+J7rldLeMHvK6r/M17dcazo2lrsmvbWAD+AMP5Cse4+Inh+DISaaYj/nnEf64rjnmltrI645VRj8czzyH4UeIpP8AWPZxfWUn+Qq2nwh1c/f1CzX6Bj/Sunl+KNgp/dafcuPVmC1Wb4qLn5dJbHvMP8K53mz/AJl9xawODRht8INUA+XUrQn3VhVeT4Sa6o+S5sn9t7D+ldEPioe+k/8Akb/61TR/FO3P+s0uUf7soP8ASks2f834D+pYN/0ziZ/hl4nh5W1hl/3Jh/Wsi68JeILMFp9Iugo6lU3D9K9Zh+JujvgSwXUX/AA38jWpbeOPD1zgDUFjJ7SqVraGbX3sQ8sw0vhk0fPckUkLbZY3RvR1INNr6XzpGsR/8ud2reu16xr/AOHfhq/yfsAt3P8AFAxT9OldUMxg90YTyee8JJngNdj8NtbOleJ47d2xb3n7pwegb+E/nx+NdDqPwfPLaZqefRLhP6j/AArkNQ8GeI9ClE8ljIyxsGE0HzgY78ciuh1qNaLjfc5Vh8Rhpqo47H0JRVHR77+0tGs73oZolZh6HHP65q9XhtWdmfUxakroKKKKQwooooAKKKKACiiigAooooAKKKKACiiigAooooAKKKKACiiigAooooAKKKKACiiigAooooAKKKKACiiigAooooAKKKKACiiigAooooAKKKKACiiigAooooAKKKKACiiigAooooAKKKKACiiigAooooAKKKKACiiigAooooAKKKKACiiigAooooAKKKKACiiigAooooAKKKKACiiigAooooAzb/QdN1S+gu762W4kgUiNZOVXJznHQmotT8Q6RoUYS5uI42A+WGMZb8h0rkPHPiPV7fVW0qwZo4wilmiUl2yPXt+FcdF4c129YyLpt25bku6kZ/E1zVcVK/JFXscsqqjJ8kdTqtT+J87kpplmsa9pJuT+Qrk7/wAR6xqRP2rUJmU/wK21fyFaUXgDxFL1tEj/AN+Vatp8NdcYfNJaJ9ZCf6Vyy9vPe5jL2097nHd8nr60V23/AArHWP8An6tPzb/Cmn4ZayOlxaH/AIE3+FR7Cp2I9jU7HF0V1knw68QJnbHbyY/uy/41Qn8G+ILfJbTJWA/55kN/KpdKa6CdOa6GFRViewvLZ9k9pPG2cYaMiuk0bwBquphZbkCytzzmQfOR7L/jSjCUnZIUYSk7JHJ1qab4d1bViDZ2Ujof+WjDav5mvVtJ8E6LpW1xb/aZh/y0n+b8h0FWtS8T6Now2XF3GHUcRR/M35DpXTHCpK9R2OhYeyvNnGab8MrsFZLzURAf7tuCT+dd1pOjppMWxby7n4/5bylh+AritQ+KPVdOsPo87f0H+Ncze+Ndfvchr5oVP8MICf8A16tVKNP4dSlUpU/hPapJY4l3SSIg9WbFZs/iXRLYkS6pbAjqBID/ACrwya5nuG3Tzyyk93cmosVLxj6ITxT6I+gdO1Gy1O2M1hMssIYruUYGauVxXwzYnw/OPS4P/oIrta7KcnKKkzppy5ophRRWbrmt2nh/S5L68b5V4VB1duwFaJOTshykopylsi7c3MFnA09zMkMSDLO7YArjNS+Keg2TslsJ7xgesa7V/M/4V5Z4j8U6j4kvDLdSFYQf3cCn5UH9T71h16lLARSvUPCr5tJu1FWXc9XPxii38aO+33m5/lWnYfFjRLlwl1BcWhJ+8QHX9Of0rxXB9KK2eCotbHNHNMSndu/yPp6x1Cz1O2FxZXMc8R/iRs//AKqs181aNruoaDerdWE7RsPvL/C49CO9e8eFfE9t4n0sXMQEc6fLPDn7h9vY15+IwsqWq1R7GDx8cR7r0kbcj+XE74ztUnFeXn4w4Yj+xxx/03/+tXptz/x6zf7jfyr5fk/1jfWtMFRhU5udGWZ4mrR5fZu17nuXhHx5/wAJTqUtp9g+z+XEZN3mbs8gY6e9dnXjPwi/5GS7/wCvU/8AoS17NWOLpxp1OWOx0YCrOrRUpu7OX8X+Mk8KNah7Nrj7QG6Pt24x7e9cx/wuKD/oEP8A9/h/hUPxi+9pP0k/9lry2u3DYalOkpSWp5uNx1elXlCD0Xp2PpTQNXGu6Lb6iITCJgTsLZxgkdfwrTrmPh9/yJGnfRv/AEI109eZVSjNpdz2qEnKlGT3aQUUUVBqFFFFABRRRQAUUUUAFFFFABRRRQAUUUUAFFFFABRRUc7mKCSQDJVSw/AUASUV4TqPxK8R3hZY7lLVM9IEAP5nJrc+FmoXmoeJL17y6mnb7N1kct/EPWuyeCnCDnJ7Hm08zp1KqpwT1PWqKKK4z0gooooAKKKKACiiigDntS8aaTpN/JZ3RnE0eM7Y8jkZqOy8daLf3sNpC8/mSsFXdHgZNcd8TLXytdguQOJoRn6qcf4Vx9nObW9guB1ikV/yOa4Z4icZuJxzrzjOx9DUUyKRZYUkXlXUMPoafXcdg2SRIo2kkYKiAszHoAKyP+Et0D/oKW/5mqnjnUPsHhe4AOHnxCvPr1/TNeLVy18Q6crI561ZwdkfQdjqNnqULS2Vwk8attLIehq1XmXww1DZe3enseJEEqD3HB/Q/pXptbUqnPDmNKc+eNwrG1rxPpugyxRXrSB5VLKETPArZrx/4iXf2jxQ8QOVgjVPoep/nU16jpwuhVpuEbo7VPiHoUjqitclmOAPK/8Ar11Y5Ga8J8MWn23xLYQkZUzBj9Bz/SvdqnD1JVE3ImhUlNNsKKKK6DcKKKKACiiigAooooAKKKKACiiigAooryLV/HuuPdTwQzR26I7KPLTng46nNZVKsaa1M6lRQWp67RXlXgPUb2/8WBru6mmPkv8Afcn0r1WnSqe0jzIdOfOrhRRRWhYUUUUAFFFFABRRRQAUUUUAQTS21ufMmeKMn+JiAapyeINMi/5eVb/cBNXpbeCYgzRRvjgFlBqA6Vp79bSE/wDARWFRV/8Al3b53E79DOfxXYL91Jm/4DioD4vg/htZD9WFaEnh7TJP+XYL/usRVOXwlZt/qppY/qQa4akcxXwtfL/gkvnID4wTtZt/33SjxhH/ABWb/g4qpP4Suk5hmjkHoflNZc+lX9u4WS1kyTgFRkH8q4amJzCn8X5IluaOkTxdaH78Ey/TBrWsdQi1CLzIUlCerrgH6Vi6T4ZVNs9+AzdRF2H19a1r/U7TS4h5hG7Hyxr1P+FelhqmIUPaYlpIpN7svMqkfMAcc8il6jIrgtR1271Ald3lQ/3FPX6mqkF/d2x/c3Eie27isJZxSU7KLa7i9ojqPEehajrEZW01iW0TGDEF+VvqRzXmeqeC9c0zdI9sbiMcmSE7vzHWu6tfFd3FgXEaTL6j5TW5Z+IbC7IUyGJz/DJx+taRxGFxL+Kz8yJ04VNTwgggkEEEdQe1Fe66p4Z0jWk3XNqhcjiaP5W/Mda4DWvhxf2QabTZPtcQ58s8SD+hpzw046rU5p4eUdtTiaKdJG8UjRyoyOpwVYYIptc5geu/DeIp4ZZ/787EfgAK7CsTwlZmy8L2ERGGaPzGHu3P9a269ekrQSPUpq0Egrwz4k6++q+I3s43P2WyPlqAeC/8R/p+Fe2Xs/2WxuLg/wDLKNn/ACGa+Y55WnuJJnOXkYsx9yc16mX005Ob6HlZvVcYRprr+g1EaSRURSzMcADqTXsnhP4a2Njax3Wswrc3jDd5Lfcj9sdzXEfDXTV1DxfC8i7o7ZDMR7jgfqRXvFaY6vKL9nEyyvCQnF1Zq/YrLp9kkflrZ26p02iIY/lXM+JPh/pOs2sjWtvHZ3uMpJEu1SfRgOMV19FedCpODvFnsVKNOpHlktD5fvLSawvJrS4QpNC5R1PYiug8Ba0+jeKbYl8QXDCGUdiD0P4HFd94s+HE3iDXZNRtryG3WRFDKyEksOM8fhWMnwh1CN1ddWtgynIPlt1r1/rNGpTtJ7nzywOIpVuaEb2eh6tc/wDHrN/uN/Kvl+T/AFjfWvp2QOunsshDOIiGI7nHNfMUn+sb61jl32vkdOc/Y+f6Hf8Awi/5GS7/AOvU/wDoS17NXjPwi/5GS7/69T/6EtezVz47+MdmV/7uvVmdqehaXrJjOo2cdx5Wdm/PGevT6Vn/APCC+Gf+gPB+bf41z3xW1C8sLDTWs7qaBmlcMYnK54HpXl3/AAket/8AQVvf+/7f41dDD1JwUoysjLFYyhSquM6d330PouysbbTrRLWzhWGCP7qL0HerFYfg6eW58IaZNPI0krxZZ3OSeT1NL4wmlt/COpzQSNHIkJKuhwQcjoa5HBupyt9T0VUSpc6Wlr/gbdFfNn/CR61/0Fb3/v8At/jXoH/CxTpfgnT0icXGrSRsGaQ7tmGI3N6n2rpngZxtZ3ucNLNaU78ytZHqLyJEu6R1RfVjgUyO6t5W2xzxO3org1816hrGoarO019dyzO395uB9B0FVElkjYNG7Kw6FTg1ssu01kc7zlX0hp6n1JRXivg/4iXum3Udpqsz3Fix273OXi989x7V0Xjj4iNp0rabozo0+P3lwMMEz2X3965pYOop8h2RzGjKk6j0t06noskscIzLIiD1ZgKbHc28pxHPE59FcGvma71C8v5Wlu7qWd2OSZHJqGOaWFg0cjIw6FTg10rLtNZHE8510hp6n1JRXjngr4h3dpeRafrE7T2khCrM5y0R7ZPcV7GDkZFcVajKlK0j1MNiYYiPNEKKQkKpZiAAMkntXk/i34nTm4kstCYRxodrXWMlj/s+g96VKjOq7RDEYmnh480z1d5EjXdI6qPVjiohfWhOBdQE+gkFfNN1qV9fSGS6u5pmPUyOTVbJByDXcsu01keW8510h+J9SggjIORS182ab4j1jSZA9lqE8eD93dlT9QeK9g8D+OU8SKbO7VYtQjXdhfuyDuR6H2rCtg501zLVHXhsyp15cjVmdnUN3/x5z/8AXNv5Vg+Pbie18HXs1vK8Uq7cOjYI+Yd68PPiLWiCDqt4QRggzN/jSw+FdWPMmPF4+OHlyNXujOf75+tehfCH/kYL3/r2/wDZhXndWLS+u7CRpLS5lgdhgtG5UkfhXr1oe0g4rqfO4eqqVVVH0Pp+ivmz/hI9b/6Ct7/3/b/Gvafh3dXF54Pt5rmaSaUyOC8jFifm9a8ivhHRjzNn0WFzCOInyKNjqqKzNd12y8P6a97evhRwiD7zt6CvF9f+IOta1I6RztZ2p4EULYJHu3U1FDDTq6rY0xWNp4fSWr7Hur3VvE22S4iQ+jOBT45ophmKRHH+ywNfLryPI253Zj6k5qW3vbq0kD21xLCwOQY3Kn9K6/7O0+L8Dz1nOusPx/4B9QUV474X+J97aTpba2xubYnHn4+dPc+o/WvXoZormBJ4XWSKRQyOpyCDXFWoTpO0j08PiqeIjeBxPxPtPM0m0ugOYpSpPsw/xFeWV7d4ztRd+FL5cZMaiQf8BOa8Rrx8XG1S/cxxKtO57p4UuvtnhfT5ScsIgh+q8f0rZrivhpd+doE1uesExx9CM/zzXa9Bk13Upc0Ezspu8EzzH4n6h5l7aaep4iQyOPc9P0H61wFaviTUP7T8Q3lyDlWkIT/dHA/lVSCwnuLK5u0XMVvt3n/eOBXmVZc820efUfNNsu+GNQ/s3xFZXJOFEgV/908H+de7V85A4Oa948N3/wDaXh6yuScs0YV/94cH+VdODlvE3wst4mrXgWu3f27Xb65zkPMxH0zx+le3a1dfYtEvbn/nnCxH1xxXgROSTRjJbIeKeyOy+Gtr53iN5yOIIWP4ngf1r1quA+F9ptsb67I5eRYwfYDP9a7/ADgZNb4aNqaNcOrU0FNd0jGXdVHqxxXn3ij4gtDM9lo5UleHuSM8/wCz/jXn11qN5fSGS6uZZmPUuxNRUxUYuy1JniIxdlqe/LdW7nCzxMfQOKmr5zDMpypIPqK29J8WavpEi+VdPJEOsUp3Kf8AD8KiOMV9UQsUuqPcaKxPDfiW18RWZkiHl3Ef+thJ5X3HqK267IyUldHUmmroKKxPEniS18O2YkkHmXEnEUQP3vc+grynVfFmr6vIxmunjiJ4iiO1R+XX8axq1409OplUrRhp1PbGurdDhp4lPoXAp6SJIMxurD1U5r52ZmY5Ykn1NS297c2jh7e4kiYdCjEfyrBYzyMfrXkfQ1FeYeG/iFcRTJa6w3mwscCfHzJ9fUV3PiOdo/DF/PbylWEBZHQ/qDXTCtGcXJHRGrGUbo1q+e9R/wCQldf9dn/masf29q3/AEErv/v83+NZ7MXYsxJYnJJ71w16yqJWRx1qqqWsjrvhv/yNI/64P/SvXq+eLa6uLOXzbaaSKTGNyMQcVb/t7V/+gld/9/m/xqqOIVOPK0OlXUI2se+UVyXw9uri70CSS5nkmcTkBpGLHGB611td8Jc0VI7Yy5ophRRRVFBRRRQAUUUUAFFFFAGL4r099R8O3UcRYSoPMTacHI5x+Wa8ZS9u4j8l1Op9pDX0BXjXjLRDo+tyFFxbTkyReg9R+B/pXnY+m9KiPZyustaUvVFGDxHrVvjytTuRjsXyP1rVtfiBr1vgSSxTqO0kfP5iuWq/o+kXWt362lquWPLueiD1NcMKlW9otnp1KNCzc4qx6FoHjyfV72OzbSnaVurQvkKPU56Cu2+tZGjaLY+G9OKRlRgbpp34Le59q4PxZ43k1EvY6Y7R2nR5Rw0n09BXqe1dGneq7s8L2EcTVtQjaPc9RPzoQrYyOGFcpqXhm7MjzQzG4J5Ic4avO9M8SatpJH2W8fyx/wAs5DuX8jXcaP8AEe0uCsWqQm2c8eanzIfr3Fc1SeHxa5augV8sqw1Wq8v8jKlikgkMcqMjjqGGKZXojw2GsWqv+7niYfK6nP5Gub1LwxNb7pLMmaMc7D94f415mJyurTXND3l+J5cqbRz9FBBBIIII6g0V5ZmXbLVbywI8mY7P7jcrXT6f4ntrnEdyPIkPf+E/j2ri6K7MPjq1DSLuuzKUmjudZ8N6Xr8P+kwjzMfJPHww/HvXnsvw+1C01u2g/wCPixklAMyj7q99w7cVtadrV1pzBUbzIe8bHj8PSu4srtb60S4VGUMOjCvcw9ejjOlpIHCFTV7k6KqIqKMKowB6Cloor0zcyPFUhi8Kao46i2f+VfN5619GeLxnwhq3/Xs38q+c+9etl3wP1Pn84/iR9D0r4PIDqmpSY5WBQPxb/wCtXrteSfB0/wCn6oP+mSfzNet1yY3+Mz0cs/3aPz/MKKKK5DvCiiigCK5/49Zv9xv5V8vyf6xvrX1Bc/8AHrN/uN/Kvl+T/WN9a9PLvtfI8POfsfP9Dv8A4Rf8jJd/9ep/9CWvZq8Z+EX/ACMl3/16n/0Ja9mrDHfxjryv/d16s80+MP8AyDtL/wCur/yFeR1658Yf+Qdpf/XV/wCQryOvQwX8FHj5n/vMvl+R9D+B/wDkStK/64/1NL43/wCRL1X/AK4H+YpPA/8AyJWlf9cf6ml8b/8AIl6r/wBcD/MV5X/L/wCf6nvf8wn/AG7+h871a03TrnVtQhsrSPfNK21R/U+1Va9Q+EGmo8+oak6gtGFhQ+meT/IV7Vap7Om5HzOFo+2qqn3NGw+EenJbL9vvZ5JyPm8rCqD7ZBNcl428CN4YjjvLWdp7ORth3jDI3bOOor3OuW+IkKzeCL7cPubGH1DCvLo4qq6i5noz3sTgKCoycY2aR4DV/SNJu9c1OKxs03TSHqeijuT7VQr1j4Qacgtr/UmX94WEKE9hjJ/mPyr1K9X2VNyPDwlD29ZQexbtPhHpaWwF3e3Mk2OWjwqg+wwa4nxr4KfwtJDNDOZ7OYlVZhhlYdjXvVcV8Uo1fwZIxHKTxkfnj+teZh8VVdVKTume3i8DQjQk4Rs0eG19DeB9RbU/CFhNIxaRU8pie5U4/kBXzzXunwu/5EqL/rtJ/OurMEvZJ+ZwZRJqs15EnxJ1V9M8JSrExWS6cQgjrg8n9B+teD819O3unWWpRrHe2sVwincqyqGAPrWZceH/AAvaRGW503ToYx/FJGqj9a5sNio0octtTuxuBnXqc/MkkcN4F+Htjf6XFqurBpRNzFAGwu31OOTmu0fwL4ZkjKHSIAMdVJB/PNRf8Jt4U06FLeLUYFjjG1UhQkKPQYFVZPid4YjOBczP/uwt/WonLEVJcyTLpRwdKCi3H8DzLx14Xj8M6wkdszNaTpvi3HJXsRn/AD1rF0XUZNJ1m0vomw0MgY+47j8s10/xB8Vad4mksvsCzAQBwxkUDOcYxz7VxPevUo80qSVTc8LEuEK7dJ6dD6T1vSovEWhSWLTNFHOFO9RkjkGuGm+EVlFBJJ/as52qWx5Q7D616FpZzpFkT3gQ/wDjoqW7/wCPKf8A65t/KvGhWqU/diz6WrhqNb35xu7Hy+RhiPSul8FeGIfFOpXFrNcvAIovMDIoOeQP61zb/fP1r0L4Q/8AIwXv/Xt/7MK9nEScaTlHc+awkIzrxjLZmz/wp6x/6Cs//fof412vh3RI/DujR6dHO0yRszb2AB5Oa1ayPFF42n+F9SuUOHSBgv1PA/nXjSrVatoSZ9LHD0MPepCNrI8W8c+IpNf8QTFXJtLcmOBe2B1b8T/Ss3w/oN34i1WOxtQAT8zyN0Re5NZR616T8M9Z0TRbK+k1C8iguJZFVdwOSgH09TXsVL0aVqa2PnKNsRiL1XZPc6qw+GHh61gVbiKW6lx8zvIVz9AKzfEHwr0+Wzkl0YvBcqMrE7bkf255BrpP+E78M/8AQWh/Jv8ACj/hO/DP/QWh/Jv8K8tVMSpc2p7sqWCceX3fwPnySN4pWjkUq6EqynqCK9U+FHiJ5BNodw5IQGW3JPQfxL/X864fxnNY3Piq9udOlWW3mYOGUcZIGf1zT/A9y1r4y0xwcBpgh9w3H9a9OtH2tF3XS54eGm6GJVnpe3yPoG6hFzaTQN0kRkP4jFfPc8TQzyRN95GKn6ivomvDvF9p9j8U38YGFaTePo3P9a+UxkdEz6HFLRM6D4X3ezVLy1J4liDge6n/AOvXdeJ9Q/szw5e3AOH8vYn+83A/nXlXgm7+yeK7I54kYxn8Rj+eK6v4n6hstbPT1PLsZXHsOB/M/lSpVLUH5BTnai/I8z716j4S0ET+BLuN1+e/DEfhwv6jNeZW8L3FxHDGMvIwVfqTX0BYWiWGn29on3YYwg/AVGFhzSbZGGhdts+fXRo5GRhhlOCPSvTfhjqHmWF3YMeYnEij2PB/UfrXIeNNP/s7xRdoowkreav0bn+eam8B3/2HxRbqThLgGJvx6fqBUUn7OrZ+hFN8lSzO9+IV39m8LSRg4aeRUH06n+VeOV6N8UrvmwswezSn+Q/rXncaGSRUUZZjgU8U71LDxDvM9o8C2v2Xwnaesu6U/ieP0xVD4ha6+naWljA5We6yGIPIQdfz6fnXU6fbCz062tgMeVEqfkK8k+IF2bnxVOmflgVYwPwyf5101n7OjZeh0VXyUrI5bqa9G8N/DyKa0ju9XL5kG5YEOMD/AGj6+1cToZtl1uza8cJbrKrSMegA5r2D/hMfD/8A0E4vyP8AhXPh4QeszChGD1kVJ/h/oEsRRLeSJscOkhyPzrzXxN4cn8O34hdvMgkG6KTGMj0PuK9V/wCEx8P/APQTi/I/4Vy/jvWtG1fQ0W1vI5biKUMqgHOCCDW1eFJxvG1zWtGm43ja5xOhavNomrQ3kROFOHX+8p6ivd4JkuII5ozujkUMp9Qa+dq9t8E3BuPCVkSclAY/yJqMHN3cScLJ3cTy3xbqUmp+JLuRmJSNzFGPRVOP8/Wl8K6D/wAJBq4tmcpCi75WHXHoPzqv4js3sPEN9A4IxMzDPcE5H6GpPDevy+HtT+1JGJEZdkiE4yPr61z3XtPf7mF17T3z1eHwZ4fhiCf2dG+BjdISxNc/4p8B2I06a90uMwzQqXaIElWA64z0NXrf4kaJKoMq3ELHqCm4D8q04fF/h+8XYNQhAbgrKCufzrvaozVlY7H7KStoeIYNeo+DZm8QeD7vSbiVlMY8oOOSEPT8ua6aLRtDnjEkNjYyIejJGpFXbWwtLEMLW2ih3fe8tAufyqKWHcJXvoTToOLvc4n/AIVdZ/8AQSm/79j/ABrzW5iEF1NCDkRuVB9cHFfRFfPeo/8AISuv+uz/AMzWWJpxglyoyxFOMUuVGj4X0SPX9X+xSzNEvls+5Rk8Yrtf+FXWf/QSm/79j/Guf+HH/I0j/rg/9K9eq8PShOF5IuhThKF2jI8PaFH4f09rSOdplZy+5lx2H+Fa9FFdkUoqyOpJJWQUUUUxhRRRQAUUUUAFFFFABWR4j0OLXtKe2bCzL80Ln+Fv8DWvRUyipLlZUJyhJSjujwq20K/udZ/spISLkNtcHogHUn2r17RtGsvDelmNCowN00zcFj3J9q0lt4VuHuFiQTOoVnA5IHQZrzXx54lnubuTSIA8VvEcSkjBkPp9P51xKnDCxc3q+h6bq1MfJU1ouv8AX5FPxd4vk1mVrOzZksEPJ6GU+p9vauToorzKlSVSXNI9qlSjSjyQ2CiiipNTQ0rWtQ0abzLK4ZBn5kPKt9RXpXh7x1ZasUt7wC1uzwAT8jn2Pb6GvJaK3o4idLbY5MRg6ddaqz7nuep6HbakpfAjn7SKOv19a4y+sLjT5/KnTH91h0b6VneGvHNzpZS11AtcWfQN1eP/ABHtXpYNjrenK6Mk9vIMqw7f4Gta2Fo4xc1PSf8AX9XPnMVgp0X733nndFamr6LNpkm4Ze3Y/K/p7GodN0ybUp9kYwg+856CvCeHqqp7Jr3jhs72JNG0x9SuwCCIU5dvb0rvURY41RFCqowAOwqGys4bG2WGEYA6nuT61Yr6jA4NYaGvxPc2jGyCiiiu0ozteh+0+H9RhxkvbSAD/gJr5pPWvqZlDKVYZBGCK+bPEOmvpGv3tiwwIpSF91PI/TFenl0viieHnMH7s/kdf8I7kR+Iru3J/wBdb5A9SpH+Jr2Wvmzw7q76Fr1rqCglYn+dR/Ep4I/KvouyvbfUbKK7tZBJDKu5WFZ4+m1U5+jNspqqVJ0+qLFFFNkkSGJpJGCIgLMxOAAK4D1ivcalY2snl3F5bwvjO2SQKcfjUX9t6V/0ErP/AL/L/jXgvjHW113xNdXkR/c5EcR9VXgH8ev41n6PYvqes2dkgJM0qofpnn9K9KOAXJzSdjxJZtL2jhCN9dD6TnYNZyspBBjJBHfivmCT/WN9a+npUWOxkRRhViIA9sV8wyf6xvrVZd9r5E5z9j5/od/8Iv8AkZLv/r1P/oS17NXjPwi/5GS6/wCvU/8AoS17NXPjv4x2ZX/u69WeafGH/kHaX/11f+QryOvXPjD/AMg7S/8Arq/8hXkdehgv4KPHzP8A3mXy/I+h/A//ACJWlf8AXH+ppfG//Il6r/1wP8xSeB/+RK0r/rj/AFNL43/5EvVf+uB/mK8r/l/8/wBT3v8AmE/7d/Q+d69g+D//ACBdQ/6+B/6CK8fr2D4P/wDIF1D/AK+B/wCgivUxv8FnhZX/ALyvmej1zXj/AP5EnUv91f8A0IV0tc14/wD+RJ1L/dX/ANCFeRR/iR9UfRYn+DP0f5Hz7XtXwm/5Faf/AK+W/wDQRXite1fCb/kVp/8Ar5b/ANBFetjv4J8/lX+8fJne1xvxQ/5Emf8A67R/+hV2Vcb8UP8AkSZ/+u0f/oVeXh/4sfU97F/wJ+jPCq90+F3/ACJUX/XeT+deF17p8Lv+RKi/67yfzr08f/C+Z4WU/wC8fJ/oX/GXiqPwvpYkVVkvJsrBGenux9hXhWqaxf6zdNcX9zJM5PG48L7AdBXT/FG7e48YPCWOyCJEUemRk/zrmdF08arrVnYltonlVC3oCeaeFpRp01N7vUWPrzrVnTWydrFNIpJWxGjOfRRmrMekalL/AKuwum/3YWP9K+jNM0bT9HtUt7G1jiRRjIX5m9ye5q/WEsx192J1QybT3p/gfMd7pd/pyxm9tJrcSZ2eYhXdj0zVQda9J+L95HJqdhZqwLwxM7j03EY/lXmw6130ZupBSa3PKxNKNKq4Rd7H03pP/IGsf+veP/0EVNd/8eU//XNv5VDpP/IGsf8Ar3j/APQRU13/AMeU/wD1zb+VfPv4j65fB8j5gf75+tehfCH/AJGC9/69v/ZhXnr/AHz9a9B+EJ/4qC9H/Tt/7MK9zFfwZHyuA/3mB7JXNeP8/wDCE6jj+6uf++hXS1l+JLE6l4b1C0XlpIGC/UDI/UV4lJ2mm+59RXi5UpRXVM+bKkjgllBMcbuB1KjNMIIJBGCK9U+EF9EY9R09seZuWZQe46H+n5171ao6cHNK58nhqKrVVTbtc8w+x3P/AD7y/wDfJo+x3P8Az7y/98mvqDYv90flRsX+6Pyrh/tH+7+J639jL+f8P+CfL/2O5/595f8Avk1p+HbS5HiTTT5Mi4uY+Sp/vCvcbjxb4ctLiS3n1O2SWNirqc8EdulS2HiXQtTu1trK/gmnYEhEBzx+FVLGTcX7n9fcRDLaSmv3qv8A15mxXlXxNtPK1y3uQOJocH6qcf1Feq1w3xOtPM0e1ugOYptpPsw/xFeHiY3ps9iur02eZWc5tb2CcdY5Ff8AI5rZ8Zaouq+I55Y23QoBHGfYD/HNc/RXmcz5eU8/mdrHT+AtP+3eKIGYZS3Blb8On6kV7NXB/DHT/K026v2HzTOI1PsvX9T+ld5XpYaPLT9Tvw8bQ9Tzz4oafuhs9QUfdJic/qP615zbzPb3Ec0Zw8bBlPuDXuHivT/7S8NXsAXLhPMT6rzXhdcuKjy1L9znxEbTv3Oi8Zaqmr62s8bZjECAexxk/qap+GbX7b4ksICMgzKT9Bz/AErJrsvhta+d4kacjiCFm/E8f1NZxvUqK/VmcbzqK563Xhvi/P8AwlmpZ/57H+Ve5V478QrI2viiSXHy3CLID+GD/KuzFr3EzqxS9w5VVLMFUEk9AKl+y3H/ADxk/wC+TVnRLxbDW7O6f7kcqs30zzXvi7HUMoUqRkEdxXLRoKonqc9Kj7Rbnz19luP+eMn/AHyaPstx/wA8ZP8Avk19DbV/uj8qp3+pafpaI99PHArnClu9bPBpauRq8KluzwX7Lcf88ZP++TXr3w+Rk8KRK6lT5r8Ee9Xf+Es8Pf8AQSt/yP8AhWm99bpprX6HfbrGZQUH3lxniro0YwlzKVy6VKMHdO5geLfCMfiCITwMsV9GMKx6OPQ/415ZqGgappkpS6spUx/EFyp/EcV6V/wsrRP+ed3/AN8D/GtzQ9es/ENtLNaLIFjbYwkUA9M0Tp0qsvdeopQp1Ho9TwjB9KSvoOXTbGf/AFtlbv8A70YNZN/4L0O+gdBYxwORxJCNpB/kayeDl0ZDwsujPIdM1m/0e4E1lcPGQeVzlW+o717J4Z8QReIdLFwFCTIdssY7H29jXil9atZX89qxBaGRkJHfBxXZfDCZ11i7hBOx4NxHuCMfzNThqkoz5ehNCbjPlPU6+e9R/wCQldf9dn/ma+hK+e9R/wCQldf9dn/ma1xmyNMVsjpvhx/yNI/64P8A0r16vIPhwR/wlQ94H/pXr9aYT+GXhvgCiiiuk6AooooAKKKKACiiigAooooAKKKKACsbXvDVjr8OJ12TqPkmUfMPr6itmiplFSVpFQnKEuaLszxXW/CmpaIxaWPzbfPE0Yyv4+lYVfQxAZSrAEHqDXO6n4J0bUiziE20p/jh4/TpXnVcA96bPZoZqrWqr5o8boru7z4Z3aEmzvYpV7CQFT/WsmXwHr8RwLRZPdJF/wAa5JYerHeJ6EcZQltJHNUVvjwV4gJx/Z7/AIsv+NW4Ph9rsxG+KGIf7cg/pmpVCo/ssp4mit5r7zla2vDniC+0O8Btg0sLn95b9m+noa6yx+GSAhr++LD+5CuP1P8AhXXaZ4e0vSAPslqiv/z0b5mP4muqjhKvNzbHDiMww7i425i3C6ahYI8kDKkyZMUq4Iz2Ip9vbxWsIihQIg7CpaK9TlV7vc8B2vcKKKKoAooooAK88+JnhJ9TthrFjHuuYFxMijl0Hce4/lXodFaUqjpyUkY16Ma1NwkfLFbvh/xbq3hxyLKcGFjloJBuQ/h2P0r0vxX8NLbVpHvdKdLW6bloyP3bn/2U15lqXhHXdKcrc6dPtH8ca71P4ivZhXpVo2f3M+aqYXEYWd1f1R2S/GG58v5tIhMnqJSB/Kub8Q+PdY8QRNbyOlvat1hhGN31PU1zn2S4zjyJM+m01o6d4X1vVZAtpp1wwP8AGybVH4nimqFCm+ayQpYrFVlyXb/ryMivVvhd4Ukhb+3ryMruUrbKw5werf0H41Z8MfC2GykS71p0uJV5W3T7gP8AtHvXo4AVQqgBQMADtXJisWpLkpno4DLpRkqtXpshJE8yJ0/vKRXzFfW72t/cW8gIeKRkIPqDivp+vOfHHw8k1a7fVNJKC5fmWBjgOfUH1rHBVo05NS6nRmeGnWgpQV2jzPw/r114c1VL+1CswBVkfoynqK9h8E+NJ/Fc93HLZx24gVWBRy2ck/4V4/c+GdctJCk2lXakHtESPzFeifCnStQ0+bUZbyzmgjkRAjSIV3YJ6Zrrxkacqbn1PPy6deFZU9VHqO+MP/IO0v8A66v/ACFeR17T8UNI1DVrHT00+0luWjkcuI1zgECvNP8AhDPEn/QGu/8Aviqwc4qik2TmNKcsRJqLe3TyPafA/wDyJWlf9cf6ml8b/wDIl6r/ANcD/MVJ4RtZ7LwnpttcxNFNHFh0YYIOTS+Lbae88KalbW0TSzSQkIijJJyK8y69vfz/AFPbs/qtv7v6HzlXsHwf/wCQLqH/AF8D/wBBFee/8IZ4k/6A13/3xXp3ww0m/wBJ0q+jv7SW3d5wyiQYJG2vSxk4ui0meLltKccQnKLW53dc14//AORJ1L/dX/0IV0tYHjS0uL7wlf21rC80zqu1EGSfmFeVRdqkfVHvYhN0ZJdmfO9e1fCb/kVp/wDr5b/0EV5l/wAIX4k/6A13/wB8V6x8NdNvdL8OzQX1tJbym4LBZBgkYHNepjZxdKyZ4WWUpxxF5JrRnZVxvxQ/5Emf/rtH/wChV2Vct8QrC71LwlNbWVu88xlQhEGTgHmvMoNKrFvue3ik3Qml2Z4DXunwu/5EqL/rvJ/OvKP+EL8Sf9Aa7/74r2D4eafd6Z4Tjtr23eCYSuSjjBwTXpY6cXSsn1PGyunONe8k1ocD8WNMkt/EMWoBf3N1EBnHRl4I/LFcNa3MtndxXMDbZYnDofQivo/XdDs/EGmSWN4uVblHH3kbsRXi2vfD7W9GlZo7dry2B+WWAZ4916inhMRCUFCW6FmGDqQqOrBXT19DuNL+LOly2q/2lbzwXAHzeUu5WPqOciq2r/Fy1WBk0mzkeUjAknwFX8B1ryprO5VtrW8oPoUIrS0vwvrWrzCO00+Ygnl3Xao+pPFU8JQi+Z/mZrMMXNckd/TUz76+udSvZbu7lMs8rbmY96r17NpfwwtLbw/d211KsmoXMePOA+WIjkBfx6mvMtT8K61pV00Fxp85weHjQsre4IrWliKc24xexhXwdamlKa3/AK1PVfBHjiLXDb6SbN454bf5pNwKnbgcd67h1DoyHowwa8i+F2ianba+97cWU0Nt5DJvkUrkkjgZr16vJxUYRqWgfQYCpUqUU6m58y6vZPpusXdnIMNDKy/hnj9Kk0TWrzQNSS+snAkUEEMMhgeoNeueOfAX/CQP/aGnskd+Fw6twsoHTnsa8qvPC2u2EhS40u6BBxlYywP4jivUpV6dWFn80eDiMLVw9S8U7dGdh/wuDUdmP7Mtd3rub+Vdx4I8R3XibSp7u6iijZJigEecYwD3+teJQeHdZuW2w6XeMfaFv8K9i+G+j3+jaBNDqFu0Ekk5dVYjOMAdq5cVSowp+7a534Cvialb943b0PO/iH4ZfRNce6hT/Qrti6EDhW7r/Wua0vVLvRtRivrKTy5ozkHsR3B9RX0fqemWmsWEllfQiWGQcg9QfUHsa8f8RfDHVNNkebTAb616hV/1ij3Hf8K0w2KhOPJU3/MyxuAqU5+1o7b6dDqtM+LOlTWy/wBpQTW84HzeWu9T9O9Vtd+LFmLOSLRoZWuHGFllXaqe+O5ryyXT7yByktrMjDqGjIqS20jUbyQR21jcSsegSMmr+p0E+YyeY4px5OvpqVJJHllaSRizuSzMepJr1T4T6A6CfXJ0IDAxQZHUfxH+n51R8M/C27uJkudc/wBHtwc+Qpy7+xx0H6163BBFa28cEEaxxRqFRFGAAKxxeKi4+zgdOXYGan7WorW2JKwfGVr9r8KXyYyUTzB/wE5reqK5hFxazQN92RCh/EYryZLmi0e5JXTR870oBLAAZJrak8Ja6sjKNMuWAOMhOtaGgeEdVbXbP7Zp80VusgZ2dcDA5ryVTm3ax5ipybtY9Q8P2H9maDZ2mMMkYL/7x5P6mtKiivXSsrI9NKysIQCCCMg9a8G8Q2H9ma9eWmMKkh2/7p5H6Gveq86+IHhy9vtUgvLC0kn3x7ZNgzgjp+h/SufFQcoXXQwxEHKN0eb16b8LrTbZ312Ry7rGD7AZ/rXF/wDCJ69/0Crn/vivVPBmmy6X4aghuI2jmZmd1YYIyf8ADFc+Gpv2l2jDDwfPdo6CuV8daA2s6R50C7rq1yygdWXuP6/hXVUV3zipR5WdsoqSsz5zIIODwRXbeGPH0ml26WWoxvPboMJIv3kHp7iug8UeAotTke800rDdNy8Z4Rz6+xrzq+0HVNOkKXNjMmP4tpKn8RxXmuFSjK6OBxnSldHpkvxI0NIy0YuZGxwojx+pNed+JPEdx4ivxNIvlwxjbFEDnaP8ayxa3DHCwyE+gU1taX4M1rVHXbatBEeskw2j8upolVq1fdCVSpU0KGhaTLrWrwWUQOHbLt/dUdTXuwtYhZfZAv7ny/L2/wCzjFZXhzw1aeHbUpF+8uHH72YjlvYegrbrsoUfZx13Z10aXItdzwPXNKm0bVp7OUH5Gyjf3l7GrnhfxLN4cvWkCebbygCWPOM+4969W8ReGrPxDahJv3c6f6uZRyvsfUV5bqvgvWdLds2zXEI6SQjcPy6iuWpRnSlzROadKVOXNE9Bh+IegSRhnlmibHKtETj8qo6n8StPit2GnRSzzEYVnXaoPr6mvMWtbhThoJAfQqRUsGl3904SCznkY/3YyaPrNV6B9YqPQgnme4nkmlbdJIxZj6k16N8MdLkjjutTkXCyARR574OSf5Vn6F8Oby4lSbVj9ngHJiBy7e3tXp1vbw2lvHb28axxRrtVVHAFaYehLm55F0KUr80iWvB/Elk1h4ivoGBGJWZfcE5H8694rlvF3hFPEEa3Fuyx3sYwC3Rx6H/GtsRTc46bo1r03OOh5Lp2oXOlX0V5avtmjOQSMg+x9q7JfijfhADYW5budzfyrmbzwzrNjIVm0+fg/eRCwP4ioItE1SZtsen3TH/rk3+FcMZVIaI44yqQ0R6v4O8SXPiKG7kuIo4/KZQoQHvn1rp64z4faPf6TZ3n263aAyupQMRk4Brs69Ki5OC5tzvpNuC5twooorQ0CiiigAooooAKKKKACiiigAooooAKKKKACiiigAooooAKKKKACiiigAooooAKKKKACiiigAooooAbsXOdoz9KdRRQAUUUUAFFFFABRRRQAUUUUAFFFFABRRRQAUUUUAFFFFABRRRQAUUUUAFFFFACFFJyVBP0paKKACiiigAooooAKKKKACiiigAooooAQqrdQD9RQAAMAAfSlooAKKKKACiiigAooooAKKKKACiiigAooooAKKKKACiiigBAqg5CgfhS0UUAFFFFABRRRQAhVT1UH6ilAA6C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2Q=="/>
          <p:cNvSpPr>
            <a:spLocks noChangeAspect="1" noChangeArrowheads="1"/>
          </p:cNvSpPr>
          <p:nvPr>
            <p:custDataLst>
              <p:tags r:id="rId2"/>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4" name="AutoShape 6" descr="data:image/jpeg;base64,/9j/4AAQSkZJRgABAQEAYABgAAD/2wBDAAgGBgcGBQgHBwcJCQgKDBQNDAsLDBkSEw8UHRofHh0aHBwgJC4nICIsIxwcKDcpLDAxNDQ0Hyc5PTgyPC4zNDL/2wBDAQkJCQwLDBgNDRgyIRwhMjIyMjIyMjIyMjIyMjIyMjIyMjIyMjIyMjIyMjIyMjIyMjIyMjIyMjIyMjIyMjIyMjL/wAARCAD2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sy+8RaNppK3mpW0TD+EuC35DmsOf4meGISQLuWQj+5C39a0jSqS2TMZ4ilD4pJfM6+iuJHxT8N55a6H/bH/wCvV22+Inhi6OBqPlH/AKaxsv8ASqdCqvsslYug9pr7zqaKq2eo2WoJvs7uGdfWNw1Wqyaa3N001dBRRRSGFFFFABRRRQAUUUUAFFFFABRRRQAUUUUAFFFFABRRRQAUUUUAFFFFABRRRQAUUUUAFFFFABRRRQAUUUUAFFFFABRRRQAUUUUAFFFFABRRRQAUUUUAFFFFABRRRQAUUUUAFFFFABRRRQAUUUUAFFFFABRRRQAUUUUAFFFFABRRRQAUUUUAFFFFABRRRQAUUUUAFFFFABRRRQAUUUUAFFFFABRRRQAUUUUAFFFFABRRRQAUhIUEkgAckmoL6+ttNs5Lu8mWKCMZZm/z1rxTxf8AEC8153tbMvbaeDjaDhpfdvb2rehh5VnpscuKxdPDx97fsd14i+JumaSz2+nqL65HBKnEan69/wAK8y1jxtr2tMwnvXjhP/LKH5F/Tk/jXPUV69LC06eyuz52vjq1Z6uy7IUkk5JJJpKKK6DjCiiigCWC4ntpBJBNJE46MjEH9K7HRPibrWmssd4wvoB1EvDgezf45riaKidOE1aSua0q1Sk7wdj6I8PeMNJ8SRgWs3l3AGWt5OHH09fwrfr5chmlt5lmhkaORDlWU4INes+CviOLxo9N1tws5+WK5PAc+jeh968zEYJwXNDVHuYPM1UfJV0ffoelUUUV5564UUUUAFFFFABRRRQAUUUUAFFFFABRRRQAUUUUAFFFFABRRRQAUUUUAFFFFABRRRQAUUUUAFFFFABRRRQAUUUUAFFFFABRRRQAUUUUAFFFFABRRRQAUUUUAFFFFABRRRQAUUUUAFFFFABRRRQAUUUUAFFFFABRRRQAUUUUAFFFFABRRRQAUUUUAFFFFABRRRQAUUUUAFFFFABRRRQAUUUUAFFFFABRRRQAVHNNFbQSTzOqRRqWdmPAA71JXlvxU8Tsu3QbV8ZAe5IP5L/U/hWtGk6s1FGGJrxoU3NnK+NvGE3iW/MULMmnQtiJP7/+0ff+VcpRRXvwhGEeWJ8lVqSqzc57sKKKKozCiiigAooooAKKKKACiiigD1z4ceNmuwmialLmYDFtKx5Yf3T7+lel18txSyQTJLE5SRGDKwPII719B+DPES+JNAjuHI+1Rfu51H94d/x615ONw/I/aR2Z9DlmMdReynutjoaKKK889cKKKKACiiigAooooAKKKKACiiigAooooAKKKKACiiigAooooAKKKKACiiigAooooAKKKKACiiigAooooAKKKKACiiigAooooAKKKKACiiigAooooAKKKKACiiigAooooAKKKKACiiigAooooAKKKKACiiigAooooAKKKKACiiigAooooAKKKKACiiigAooooAKKKKACiiigAooooAKKKKACiiigCpqmoR6VpV1fS/cgjLkeuOg/Ovmu/vZtRv57y4bdLM5dj7mvYPizqRtfD0FkjYa6l+b/AHV5/nivL9H8LazrpBsbKRo+8r/Kg/E162BjGFN1JdTwM0nOrWVKCvYx6K9V0r4QqAr6tqBJ7xW4wP8Avo/4V2WneCvDulgGDTYWcfxzDef1rSeOpR21MaWVV56y0PArTTb6+YLaWc85PTy4ya3Lb4f+J7rldLeMHvK6r/M17dcazo2lrsmvbWAD+AMP5Cse4+Inh+DISaaYj/nnEf64rjnmltrI645VRj8czzyH4UeIpP8AWPZxfWUn+Qq2nwh1c/f1CzX6Bj/Sunl+KNgp/dafcuPVmC1Wb4qLn5dJbHvMP8K53mz/AJl9xawODRht8INUA+XUrQn3VhVeT4Sa6o+S5sn9t7D+ldEPioe+k/8Akb/61TR/FO3P+s0uUf7soP8ASks2f834D+pYN/0ziZ/hl4nh5W1hl/3Jh/Wsi68JeILMFp9Iugo6lU3D9K9Zh+JujvgSwXUX/AA38jWpbeOPD1zgDUFjJ7SqVraGbX3sQ8sw0vhk0fPckUkLbZY3RvR1INNr6XzpGsR/8ud2reu16xr/AOHfhq/yfsAt3P8AFAxT9OldUMxg90YTyee8JJngNdj8NtbOleJ47d2xb3n7pwegb+E/nx+NdDqPwfPLaZqefRLhP6j/AArkNQ8GeI9ClE8ljIyxsGE0HzgY78ciuh1qNaLjfc5Vh8Rhpqo47H0JRVHR77+0tGs73oZolZh6HHP65q9XhtWdmfUxakroKKKKQwooooAKKKKACiiigAooooAKKKKACiiigAooooAKKKKACiiigAooooAKKKKACiiigAooooAKKKKACiiigAooooAKKKKACiiigAooooAKKKKACiiigAooooAKKKKACiiigAooooAKKKKACiiigAooooAKKKKACiiigAooooAKKKKACiiigAooooAKKKKACiiigAooooAKKKKACiiigAooooAzb/QdN1S+gu762W4kgUiNZOVXJznHQmotT8Q6RoUYS5uI42A+WGMZb8h0rkPHPiPV7fVW0qwZo4wilmiUl2yPXt+FcdF4c129YyLpt25bku6kZ/E1zVcVK/JFXscsqqjJ8kdTqtT+J87kpplmsa9pJuT+Qrk7/wAR6xqRP2rUJmU/wK21fyFaUXgDxFL1tEj/AN+Vatp8NdcYfNJaJ9ZCf6Vyy9vPe5jL2097nHd8nr60V23/AArHWP8An6tPzb/Cmn4ZayOlxaH/AIE3+FR7Cp2I9jU7HF0V1knw68QJnbHbyY/uy/41Qn8G+ILfJbTJWA/55kN/KpdKa6CdOa6GFRViewvLZ9k9pPG2cYaMiuk0bwBquphZbkCytzzmQfOR7L/jSjCUnZIUYSk7JHJ1qab4d1bViDZ2Ujof+WjDav5mvVtJ8E6LpW1xb/aZh/y0n+b8h0FWtS8T6Now2XF3GHUcRR/M35DpXTHCpK9R2OhYeyvNnGab8MrsFZLzURAf7tuCT+dd1pOjppMWxby7n4/5bylh+AritQ+KPVdOsPo87f0H+Ncze+Ndfvchr5oVP8MICf8A16tVKNP4dSlUpU/hPapJY4l3SSIg9WbFZs/iXRLYkS6pbAjqBID/ACrwya5nuG3Tzyyk93cmosVLxj6ITxT6I+gdO1Gy1O2M1hMssIYruUYGauVxXwzYnw/OPS4P/oIrta7KcnKKkzppy5ophRRWbrmt2nh/S5L68b5V4VB1duwFaJOTshykopylsi7c3MFnA09zMkMSDLO7YArjNS+Keg2TslsJ7xgesa7V/M/4V5Z4j8U6j4kvDLdSFYQf3cCn5UH9T71h16lLARSvUPCr5tJu1FWXc9XPxii38aO+33m5/lWnYfFjRLlwl1BcWhJ+8QHX9Of0rxXB9KK2eCotbHNHNMSndu/yPp6x1Cz1O2FxZXMc8R/iRs//AKqs181aNruoaDerdWE7RsPvL/C49CO9e8eFfE9t4n0sXMQEc6fLPDn7h9vY15+IwsqWq1R7GDx8cR7r0kbcj+XE74ztUnFeXn4w4Yj+xxx/03/+tXptz/x6zf7jfyr5fk/1jfWtMFRhU5udGWZ4mrR5fZu17nuXhHx5/wAJTqUtp9g+z+XEZN3mbs8gY6e9dnXjPwi/5GS7/wCvU/8AoS17NWOLpxp1OWOx0YCrOrRUpu7OX8X+Mk8KNah7Nrj7QG6Pt24x7e9cx/wuKD/oEP8A9/h/hUPxi+9pP0k/9lry2u3DYalOkpSWp5uNx1elXlCD0Xp2PpTQNXGu6Lb6iITCJgTsLZxgkdfwrTrmPh9/yJGnfRv/AEI109eZVSjNpdz2qEnKlGT3aQUUUVBqFFFFABRRRQAUUUUAFFFFABRRRQAUUUUAFFFFABRRUc7mKCSQDJVSw/AUASUV4TqPxK8R3hZY7lLVM9IEAP5nJrc+FmoXmoeJL17y6mnb7N1kct/EPWuyeCnCDnJ7Hm08zp1KqpwT1PWqKKK4z0gooooAKKKKACiiigDntS8aaTpN/JZ3RnE0eM7Y8jkZqOy8daLf3sNpC8/mSsFXdHgZNcd8TLXytdguQOJoRn6qcf4Vx9nObW9guB1ikV/yOa4Z4icZuJxzrzjOx9DUUyKRZYUkXlXUMPoafXcdg2SRIo2kkYKiAszHoAKyP+Et0D/oKW/5mqnjnUPsHhe4AOHnxCvPr1/TNeLVy18Q6crI561ZwdkfQdjqNnqULS2Vwk8attLIehq1XmXww1DZe3enseJEEqD3HB/Q/pXptbUqnPDmNKc+eNwrG1rxPpugyxRXrSB5VLKETPArZrx/4iXf2jxQ8QOVgjVPoep/nU16jpwuhVpuEbo7VPiHoUjqitclmOAPK/8Ar11Y5Ga8J8MWn23xLYQkZUzBj9Bz/SvdqnD1JVE3ImhUlNNsKKKK6DcKKKKACiiigAooooAKKKKACiiigAooryLV/HuuPdTwQzR26I7KPLTng46nNZVKsaa1M6lRQWp67RXlXgPUb2/8WBru6mmPkv8Afcn0r1WnSqe0jzIdOfOrhRRRWhYUUUUAFFFFABRRRQAUUUUAQTS21ufMmeKMn+JiAapyeINMi/5eVb/cBNXpbeCYgzRRvjgFlBqA6Vp79bSE/wDARWFRV/8Al3b53E79DOfxXYL91Jm/4DioD4vg/htZD9WFaEnh7TJP+XYL/usRVOXwlZt/qppY/qQa4akcxXwtfL/gkvnID4wTtZt/33SjxhH/ABWb/g4qpP4Suk5hmjkHoflNZc+lX9u4WS1kyTgFRkH8q4amJzCn8X5IluaOkTxdaH78Ey/TBrWsdQi1CLzIUlCerrgH6Vi6T4ZVNs9+AzdRF2H19a1r/U7TS4h5hG7Hyxr1P+FelhqmIUPaYlpIpN7svMqkfMAcc8il6jIrgtR1271Ald3lQ/3FPX6mqkF/d2x/c3Eie27isJZxSU7KLa7i9ojqPEehajrEZW01iW0TGDEF+VvqRzXmeqeC9c0zdI9sbiMcmSE7vzHWu6tfFd3FgXEaTL6j5TW5Z+IbC7IUyGJz/DJx+taRxGFxL+Kz8yJ04VNTwgggkEEEdQe1Fe66p4Z0jWk3XNqhcjiaP5W/Mda4DWvhxf2QabTZPtcQ58s8SD+hpzw046rU5p4eUdtTiaKdJG8UjRyoyOpwVYYIptc5geu/DeIp4ZZ/787EfgAK7CsTwlZmy8L2ERGGaPzGHu3P9a269ekrQSPUpq0Egrwz4k6++q+I3s43P2WyPlqAeC/8R/p+Fe2Xs/2WxuLg/wDLKNn/ACGa+Y55WnuJJnOXkYsx9yc16mX005Ob6HlZvVcYRprr+g1EaSRURSzMcADqTXsnhP4a2Njax3Wswrc3jDd5Lfcj9sdzXEfDXTV1DxfC8i7o7ZDMR7jgfqRXvFaY6vKL9nEyyvCQnF1Zq/YrLp9kkflrZ26p02iIY/lXM+JPh/pOs2sjWtvHZ3uMpJEu1SfRgOMV19FedCpODvFnsVKNOpHlktD5fvLSawvJrS4QpNC5R1PYiug8Ba0+jeKbYl8QXDCGUdiD0P4HFd94s+HE3iDXZNRtryG3WRFDKyEksOM8fhWMnwh1CN1ddWtgynIPlt1r1/rNGpTtJ7nzywOIpVuaEb2eh6tc/wDHrN/uN/Kvl+T/AFjfWvp2QOunsshDOIiGI7nHNfMUn+sb61jl32vkdOc/Y+f6Hf8Awi/5GS7/AOvU/wDoS17NXjPwi/5GS7/69T/6EtezVz47+MdmV/7uvVmdqehaXrJjOo2cdx5Wdm/PGevT6Vn/APCC+Gf+gPB+bf41z3xW1C8sLDTWs7qaBmlcMYnK54HpXl3/AAket/8AQVvf+/7f41dDD1JwUoysjLFYyhSquM6d330PouysbbTrRLWzhWGCP7qL0HerFYfg6eW58IaZNPI0krxZZ3OSeT1NL4wmlt/COpzQSNHIkJKuhwQcjoa5HBupyt9T0VUSpc6Wlr/gbdFfNn/CR61/0Fb3/v8At/jXoH/CxTpfgnT0icXGrSRsGaQ7tmGI3N6n2rpngZxtZ3ucNLNaU78ytZHqLyJEu6R1RfVjgUyO6t5W2xzxO3org1816hrGoarO019dyzO395uB9B0FVElkjYNG7Kw6FTg1ssu01kc7zlX0hp6n1JRXivg/4iXum3Udpqsz3Fix273OXi989x7V0Xjj4iNp0rabozo0+P3lwMMEz2X3965pYOop8h2RzGjKk6j0t06noskscIzLIiD1ZgKbHc28pxHPE59FcGvma71C8v5Wlu7qWd2OSZHJqGOaWFg0cjIw6FTg10rLtNZHE8510hp6n1JRXjngr4h3dpeRafrE7T2khCrM5y0R7ZPcV7GDkZFcVajKlK0j1MNiYYiPNEKKQkKpZiAAMkntXk/i34nTm4kstCYRxodrXWMlj/s+g96VKjOq7RDEYmnh480z1d5EjXdI6qPVjiohfWhOBdQE+gkFfNN1qV9fSGS6u5pmPUyOTVbJByDXcsu01keW8510h+J9SggjIORS182ab4j1jSZA9lqE8eD93dlT9QeK9g8D+OU8SKbO7VYtQjXdhfuyDuR6H2rCtg501zLVHXhsyp15cjVmdnUN3/x5z/8AXNv5Vg+Pbie18HXs1vK8Uq7cOjYI+Yd68PPiLWiCDqt4QRggzN/jSw+FdWPMmPF4+OHlyNXujOf75+tehfCH/kYL3/r2/wDZhXndWLS+u7CRpLS5lgdhgtG5UkfhXr1oe0g4rqfO4eqqVVVH0Pp+ivmz/hI9b/6Ct7/3/b/Gvafh3dXF54Pt5rmaSaUyOC8jFifm9a8ivhHRjzNn0WFzCOInyKNjqqKzNd12y8P6a97evhRwiD7zt6CvF9f+IOta1I6RztZ2p4EULYJHu3U1FDDTq6rY0xWNp4fSWr7Hur3VvE22S4iQ+jOBT45ophmKRHH+ywNfLryPI253Zj6k5qW3vbq0kD21xLCwOQY3Kn9K6/7O0+L8Dz1nOusPx/4B9QUV474X+J97aTpba2xubYnHn4+dPc+o/WvXoZormBJ4XWSKRQyOpyCDXFWoTpO0j08PiqeIjeBxPxPtPM0m0ugOYpSpPsw/xFeWV7d4ztRd+FL5cZMaiQf8BOa8Rrx8XG1S/cxxKtO57p4UuvtnhfT5ScsIgh+q8f0rZrivhpd+doE1uesExx9CM/zzXa9Bk13Upc0Ezspu8EzzH4n6h5l7aaep4iQyOPc9P0H61wFaviTUP7T8Q3lyDlWkIT/dHA/lVSCwnuLK5u0XMVvt3n/eOBXmVZc820efUfNNsu+GNQ/s3xFZXJOFEgV/908H+de7V85A4Oa948N3/wDaXh6yuScs0YV/94cH+VdODlvE3wst4mrXgWu3f27Xb65zkPMxH0zx+le3a1dfYtEvbn/nnCxH1xxXgROSTRjJbIeKeyOy+Gtr53iN5yOIIWP4ngf1r1quA+F9ptsb67I5eRYwfYDP9a7/ADgZNb4aNqaNcOrU0FNd0jGXdVHqxxXn3ij4gtDM9lo5UleHuSM8/wCz/jXn11qN5fSGS6uZZmPUuxNRUxUYuy1JniIxdlqe/LdW7nCzxMfQOKmr5zDMpypIPqK29J8WavpEi+VdPJEOsUp3Kf8AD8KiOMV9UQsUuqPcaKxPDfiW18RWZkiHl3Ef+thJ5X3HqK267IyUldHUmmroKKxPEniS18O2YkkHmXEnEUQP3vc+grynVfFmr6vIxmunjiJ4iiO1R+XX8axq1409OplUrRhp1PbGurdDhp4lPoXAp6SJIMxurD1U5r52ZmY5Ykn1NS297c2jh7e4kiYdCjEfyrBYzyMfrXkfQ1FeYeG/iFcRTJa6w3mwscCfHzJ9fUV3PiOdo/DF/PbylWEBZHQ/qDXTCtGcXJHRGrGUbo1q+e9R/wCQldf9dn/masf29q3/AEErv/v83+NZ7MXYsxJYnJJ71w16yqJWRx1qqqWsjrvhv/yNI/64P/SvXq+eLa6uLOXzbaaSKTGNyMQcVb/t7V/+gld/9/m/xqqOIVOPK0OlXUI2se+UVyXw9uri70CSS5nkmcTkBpGLHGB611td8Jc0VI7Yy5ophRRRVFBRRRQAUUUUAFFFFAGL4r099R8O3UcRYSoPMTacHI5x+Wa8ZS9u4j8l1Op9pDX0BXjXjLRDo+tyFFxbTkyReg9R+B/pXnY+m9KiPZyustaUvVFGDxHrVvjytTuRjsXyP1rVtfiBr1vgSSxTqO0kfP5iuWq/o+kXWt362lquWPLueiD1NcMKlW9otnp1KNCzc4qx6FoHjyfV72OzbSnaVurQvkKPU56Cu2+tZGjaLY+G9OKRlRgbpp34Le59q4PxZ43k1EvY6Y7R2nR5Rw0n09BXqe1dGneq7s8L2EcTVtQjaPc9RPzoQrYyOGFcpqXhm7MjzQzG4J5Ic4avO9M8SatpJH2W8fyx/wAs5DuX8jXcaP8AEe0uCsWqQm2c8eanzIfr3Fc1SeHxa5augV8sqw1Wq8v8jKlikgkMcqMjjqGGKZXojw2GsWqv+7niYfK6nP5Gub1LwxNb7pLMmaMc7D94f415mJyurTXND3l+J5cqbRz9FBBBIIII6g0V5ZmXbLVbywI8mY7P7jcrXT6f4ntrnEdyPIkPf+E/j2ri6K7MPjq1DSLuuzKUmjudZ8N6Xr8P+kwjzMfJPHww/HvXnsvw+1C01u2g/wCPixklAMyj7q99w7cVtadrV1pzBUbzIe8bHj8PSu4srtb60S4VGUMOjCvcw9ejjOlpIHCFTV7k6KqIqKMKowB6Cloor0zcyPFUhi8Kao46i2f+VfN5619GeLxnwhq3/Xs38q+c+9etl3wP1Pn84/iR9D0r4PIDqmpSY5WBQPxb/wCtXrteSfB0/wCn6oP+mSfzNet1yY3+Mz0cs/3aPz/MKKKK5DvCiiigCK5/49Zv9xv5V8vyf6xvrX1Bc/8AHrN/uN/Kvl+T/WN9a9PLvtfI8POfsfP9Dv8A4Rf8jJd/9ep/9CWvZq8Z+EX/ACMl3/16n/0Ja9mrDHfxjryv/d16s80+MP8AyDtL/wCur/yFeR1658Yf+Qdpf/XV/wCQryOvQwX8FHj5n/vMvl+R9D+B/wDkStK/64/1NL43/wCRL1X/AK4H+YpPA/8AyJWlf9cf6ml8b/8AIl6r/wBcD/MV5X/L/wCf6nvf8wn/AG7+h871a03TrnVtQhsrSPfNK21R/U+1Va9Q+EGmo8+oak6gtGFhQ+meT/IV7Vap7Om5HzOFo+2qqn3NGw+EenJbL9vvZ5JyPm8rCqD7ZBNcl428CN4YjjvLWdp7ORth3jDI3bOOor3OuW+IkKzeCL7cPubGH1DCvLo4qq6i5noz3sTgKCoycY2aR4DV/SNJu9c1OKxs03TSHqeijuT7VQr1j4Qacgtr/UmX94WEKE9hjJ/mPyr1K9X2VNyPDwlD29ZQexbtPhHpaWwF3e3Mk2OWjwqg+wwa4nxr4KfwtJDNDOZ7OYlVZhhlYdjXvVcV8Uo1fwZIxHKTxkfnj+teZh8VVdVKTume3i8DQjQk4Rs0eG19DeB9RbU/CFhNIxaRU8pie5U4/kBXzzXunwu/5EqL/rtJ/OurMEvZJ+ZwZRJqs15EnxJ1V9M8JSrExWS6cQgjrg8n9B+teD819O3unWWpRrHe2sVwincqyqGAPrWZceH/AAvaRGW503ToYx/FJGqj9a5sNio0octtTuxuBnXqc/MkkcN4F+Htjf6XFqurBpRNzFAGwu31OOTmu0fwL4ZkjKHSIAMdVJB/PNRf8Jt4U06FLeLUYFjjG1UhQkKPQYFVZPid4YjOBczP/uwt/WonLEVJcyTLpRwdKCi3H8DzLx14Xj8M6wkdszNaTpvi3HJXsRn/AD1rF0XUZNJ1m0vomw0MgY+47j8s10/xB8Vad4mksvsCzAQBwxkUDOcYxz7VxPevUo80qSVTc8LEuEK7dJ6dD6T1vSovEWhSWLTNFHOFO9RkjkGuGm+EVlFBJJ/as52qWx5Q7D616FpZzpFkT3gQ/wDjoqW7/wCPKf8A65t/KvGhWqU/diz6WrhqNb35xu7Hy+RhiPSul8FeGIfFOpXFrNcvAIovMDIoOeQP61zb/fP1r0L4Q/8AIwXv/Xt/7MK9nEScaTlHc+awkIzrxjLZmz/wp6x/6Cs//fof412vh3RI/DujR6dHO0yRszb2AB5Oa1ayPFF42n+F9SuUOHSBgv1PA/nXjSrVatoSZ9LHD0MPepCNrI8W8c+IpNf8QTFXJtLcmOBe2B1b8T/Ss3w/oN34i1WOxtQAT8zyN0Re5NZR616T8M9Z0TRbK+k1C8iguJZFVdwOSgH09TXsVL0aVqa2PnKNsRiL1XZPc6qw+GHh61gVbiKW6lx8zvIVz9AKzfEHwr0+Wzkl0YvBcqMrE7bkf255BrpP+E78M/8AQWh/Jv8ACj/hO/DP/QWh/Jv8K8tVMSpc2p7sqWCceX3fwPnySN4pWjkUq6EqynqCK9U+FHiJ5BNodw5IQGW3JPQfxL/X864fxnNY3Piq9udOlWW3mYOGUcZIGf1zT/A9y1r4y0xwcBpgh9w3H9a9OtH2tF3XS54eGm6GJVnpe3yPoG6hFzaTQN0kRkP4jFfPc8TQzyRN95GKn6ivomvDvF9p9j8U38YGFaTePo3P9a+UxkdEz6HFLRM6D4X3ezVLy1J4liDge6n/AOvXdeJ9Q/szw5e3AOH8vYn+83A/nXlXgm7+yeK7I54kYxn8Rj+eK6v4n6hstbPT1PLsZXHsOB/M/lSpVLUH5BTnai/I8z716j4S0ET+BLuN1+e/DEfhwv6jNeZW8L3FxHDGMvIwVfqTX0BYWiWGn29on3YYwg/AVGFhzSbZGGhdts+fXRo5GRhhlOCPSvTfhjqHmWF3YMeYnEij2PB/UfrXIeNNP/s7xRdoowkreav0bn+eam8B3/2HxRbqThLgGJvx6fqBUUn7OrZ+hFN8lSzO9+IV39m8LSRg4aeRUH06n+VeOV6N8UrvmwswezSn+Q/rXncaGSRUUZZjgU8U71LDxDvM9o8C2v2Xwnaesu6U/ieP0xVD4ha6+naWljA5We6yGIPIQdfz6fnXU6fbCz062tgMeVEqfkK8k+IF2bnxVOmflgVYwPwyf5101n7OjZeh0VXyUrI5bqa9G8N/DyKa0ju9XL5kG5YEOMD/AGj6+1cToZtl1uza8cJbrKrSMegA5r2D/hMfD/8A0E4vyP8AhXPh4QeszChGD1kVJ/h/oEsRRLeSJscOkhyPzrzXxN4cn8O34hdvMgkG6KTGMj0PuK9V/wCEx8P/APQTi/I/4Vy/jvWtG1fQ0W1vI5biKUMqgHOCCDW1eFJxvG1zWtGm43ja5xOhavNomrQ3kROFOHX+8p6ivd4JkuII5ozujkUMp9Qa+dq9t8E3BuPCVkSclAY/yJqMHN3cScLJ3cTy3xbqUmp+JLuRmJSNzFGPRVOP8/Wl8K6D/wAJBq4tmcpCi75WHXHoPzqv4js3sPEN9A4IxMzDPcE5H6GpPDevy+HtT+1JGJEZdkiE4yPr61z3XtPf7mF17T3z1eHwZ4fhiCf2dG+BjdISxNc/4p8B2I06a90uMwzQqXaIElWA64z0NXrf4kaJKoMq3ELHqCm4D8q04fF/h+8XYNQhAbgrKCufzrvaozVlY7H7KStoeIYNeo+DZm8QeD7vSbiVlMY8oOOSEPT8ua6aLRtDnjEkNjYyIejJGpFXbWwtLEMLW2ih3fe8tAufyqKWHcJXvoTToOLvc4n/AIVdZ/8AQSm/79j/ABrzW5iEF1NCDkRuVB9cHFfRFfPeo/8AISuv+uz/AMzWWJpxglyoyxFOMUuVGj4X0SPX9X+xSzNEvls+5Rk8Yrtf+FXWf/QSm/79j/Guf+HH/I0j/rg/9K9eq8PShOF5IuhThKF2jI8PaFH4f09rSOdplZy+5lx2H+Fa9FFdkUoqyOpJJWQUUUUxhRRRQAUUUUAFFFFABWR4j0OLXtKe2bCzL80Ln+Fv8DWvRUyipLlZUJyhJSjujwq20K/udZ/spISLkNtcHogHUn2r17RtGsvDelmNCowN00zcFj3J9q0lt4VuHuFiQTOoVnA5IHQZrzXx54lnubuTSIA8VvEcSkjBkPp9P51xKnDCxc3q+h6bq1MfJU1ouv8AX5FPxd4vk1mVrOzZksEPJ6GU+p9vauToorzKlSVSXNI9qlSjSjyQ2CiiipNTQ0rWtQ0abzLK4ZBn5kPKt9RXpXh7x1ZasUt7wC1uzwAT8jn2Pb6GvJaK3o4idLbY5MRg6ddaqz7nuep6HbakpfAjn7SKOv19a4y+sLjT5/KnTH91h0b6VneGvHNzpZS11AtcWfQN1eP/ABHtXpYNjrenK6Mk9vIMqw7f4Gta2Fo4xc1PSf8AX9XPnMVgp0X733nndFamr6LNpkm4Ze3Y/K/p7GodN0ybUp9kYwg+856CvCeHqqp7Jr3jhs72JNG0x9SuwCCIU5dvb0rvURY41RFCqowAOwqGys4bG2WGEYA6nuT61Yr6jA4NYaGvxPc2jGyCiiiu0ozteh+0+H9RhxkvbSAD/gJr5pPWvqZlDKVYZBGCK+bPEOmvpGv3tiwwIpSF91PI/TFenl0viieHnMH7s/kdf8I7kR+Iru3J/wBdb5A9SpH+Jr2Wvmzw7q76Fr1rqCglYn+dR/Ep4I/KvouyvbfUbKK7tZBJDKu5WFZ4+m1U5+jNspqqVJ0+qLFFFNkkSGJpJGCIgLMxOAAK4D1ivcalY2snl3F5bwvjO2SQKcfjUX9t6V/0ErP/AL/L/jXgvjHW113xNdXkR/c5EcR9VXgH8ev41n6PYvqes2dkgJM0qofpnn9K9KOAXJzSdjxJZtL2jhCN9dD6TnYNZyspBBjJBHfivmCT/WN9a+npUWOxkRRhViIA9sV8wyf6xvrVZd9r5E5z9j5/od/8Iv8AkZLv/r1P/oS17NXjPwi/5GS6/wCvU/8AoS17NXPjv4x2ZX/u69WeafGH/kHaX/11f+QryOvXPjD/AMg7S/8Arq/8hXkdehgv4KPHzP8A3mXy/I+h/A//ACJWlf8AXH+ppfG//Il6r/1wP8xSeB/+RK0r/rj/AFNL43/5EvVf+uB/mK8r/l/8/wBT3v8AmE/7d/Q+d69g+D//ACBdQ/6+B/6CK8fr2D4P/wDIF1D/AK+B/wCgivUxv8FnhZX/ALyvmej1zXj/AP5EnUv91f8A0IV0tc14/wD+RJ1L/dX/ANCFeRR/iR9UfRYn+DP0f5Hz7XtXwm/5Faf/AK+W/wDQRXite1fCb/kVp/8Ar5b/ANBFetjv4J8/lX+8fJne1xvxQ/5Emf8A67R/+hV2Vcb8UP8AkSZ/+u0f/oVeXh/4sfU97F/wJ+jPCq90+F3/ACJUX/XeT+deF17p8Lv+RKi/67yfzr08f/C+Z4WU/wC8fJ/oX/GXiqPwvpYkVVkvJsrBGenux9hXhWqaxf6zdNcX9zJM5PG48L7AdBXT/FG7e48YPCWOyCJEUemRk/zrmdF08arrVnYltonlVC3oCeaeFpRp01N7vUWPrzrVnTWydrFNIpJWxGjOfRRmrMekalL/AKuwum/3YWP9K+jNM0bT9HtUt7G1jiRRjIX5m9ye5q/WEsx192J1QybT3p/gfMd7pd/pyxm9tJrcSZ2eYhXdj0zVQda9J+L95HJqdhZqwLwxM7j03EY/lXmw6130ZupBSa3PKxNKNKq4Rd7H03pP/IGsf+veP/0EVNd/8eU//XNv5VDpP/IGsf8Ar3j/APQRU13/AMeU/wD1zb+VfPv4j65fB8j5gf75+tehfCH/AJGC9/69v/ZhXnr/AHz9a9B+EJ/4qC9H/Tt/7MK9zFfwZHyuA/3mB7JXNeP8/wDCE6jj+6uf++hXS1l+JLE6l4b1C0XlpIGC/UDI/UV4lJ2mm+59RXi5UpRXVM+bKkjgllBMcbuB1KjNMIIJBGCK9U+EF9EY9R09seZuWZQe46H+n5171ao6cHNK58nhqKrVVTbtc8w+x3P/AD7y/wDfJo+x3P8Az7y/98mvqDYv90flRsX+6Pyrh/tH+7+J639jL+f8P+CfL/2O5/595f8Avk1p+HbS5HiTTT5Mi4uY+Sp/vCvcbjxb4ctLiS3n1O2SWNirqc8EdulS2HiXQtTu1trK/gmnYEhEBzx+FVLGTcX7n9fcRDLaSmv3qv8A15mxXlXxNtPK1y3uQOJocH6qcf1Feq1w3xOtPM0e1ugOYptpPsw/xFeHiY3ps9iur02eZWc5tb2CcdY5Ff8AI5rZ8Zaouq+I55Y23QoBHGfYD/HNc/RXmcz5eU8/mdrHT+AtP+3eKIGYZS3Blb8On6kV7NXB/DHT/K026v2HzTOI1PsvX9T+ld5XpYaPLT9Tvw8bQ9Tzz4oafuhs9QUfdJic/qP615zbzPb3Ec0Zw8bBlPuDXuHivT/7S8NXsAXLhPMT6rzXhdcuKjy1L9znxEbTv3Oi8Zaqmr62s8bZjECAexxk/qap+GbX7b4ksICMgzKT9Bz/AErJrsvhta+d4kacjiCFm/E8f1NZxvUqK/VmcbzqK563Xhvi/P8AwlmpZ/57H+Ve5V478QrI2viiSXHy3CLID+GD/KuzFr3EzqxS9w5VVLMFUEk9AKl+y3H/ADxk/wC+TVnRLxbDW7O6f7kcqs30zzXvi7HUMoUqRkEdxXLRoKonqc9Kj7Rbnz19luP+eMn/AHyaPstx/wA8ZP8Avk19DbV/uj8qp3+pafpaI99PHArnClu9bPBpauRq8KluzwX7Lcf88ZP++TXr3w+Rk8KRK6lT5r8Ee9Xf+Es8Pf8AQSt/yP8AhWm99bpprX6HfbrGZQUH3lxniro0YwlzKVy6VKMHdO5geLfCMfiCITwMsV9GMKx6OPQ/415ZqGgappkpS6spUx/EFyp/EcV6V/wsrRP+ed3/AN8D/GtzQ9es/ENtLNaLIFjbYwkUA9M0Tp0qsvdeopQp1Ho9TwjB9KSvoOXTbGf/AFtlbv8A70YNZN/4L0O+gdBYxwORxJCNpB/kayeDl0ZDwsujPIdM1m/0e4E1lcPGQeVzlW+o717J4Z8QReIdLFwFCTIdssY7H29jXil9atZX89qxBaGRkJHfBxXZfDCZ11i7hBOx4NxHuCMfzNThqkoz5ehNCbjPlPU6+e9R/wCQldf9dn/ma+hK+e9R/wCQldf9dn/ma1xmyNMVsjpvhx/yNI/64P8A0r16vIPhwR/wlQ94H/pXr9aYT+GXhvgCiiiuk6AooooAKKKKACiiigAooooAKKKKACsbXvDVjr8OJ12TqPkmUfMPr6itmiplFSVpFQnKEuaLszxXW/CmpaIxaWPzbfPE0Yyv4+lYVfQxAZSrAEHqDXO6n4J0bUiziE20p/jh4/TpXnVcA96bPZoZqrWqr5o8boru7z4Z3aEmzvYpV7CQFT/WsmXwHr8RwLRZPdJF/wAa5JYerHeJ6EcZQltJHNUVvjwV4gJx/Z7/AIsv+NW4Ph9rsxG+KGIf7cg/pmpVCo/ssp4mit5r7zla2vDniC+0O8Btg0sLn95b9m+noa6yx+GSAhr++LD+5CuP1P8AhXXaZ4e0vSAPslqiv/z0b5mP4muqjhKvNzbHDiMww7i425i3C6ahYI8kDKkyZMUq4Iz2Ip9vbxWsIihQIg7CpaK9TlV7vc8B2vcKKKKoAooooAK88+JnhJ9TthrFjHuuYFxMijl0Hce4/lXodFaUqjpyUkY16Ma1NwkfLFbvh/xbq3hxyLKcGFjloJBuQ/h2P0r0vxX8NLbVpHvdKdLW6bloyP3bn/2U15lqXhHXdKcrc6dPtH8ca71P4ivZhXpVo2f3M+aqYXEYWd1f1R2S/GG58v5tIhMnqJSB/Kub8Q+PdY8QRNbyOlvat1hhGN31PU1zn2S4zjyJM+m01o6d4X1vVZAtpp1wwP8AGybVH4nimqFCm+ayQpYrFVlyXb/ryMivVvhd4Ukhb+3ryMruUrbKw5werf0H41Z8MfC2GykS71p0uJV5W3T7gP8AtHvXo4AVQqgBQMADtXJisWpLkpno4DLpRkqtXpshJE8yJ0/vKRXzFfW72t/cW8gIeKRkIPqDivp+vOfHHw8k1a7fVNJKC5fmWBjgOfUH1rHBVo05NS6nRmeGnWgpQV2jzPw/r114c1VL+1CswBVkfoynqK9h8E+NJ/Fc93HLZx24gVWBRy2ck/4V4/c+GdctJCk2lXakHtESPzFeifCnStQ0+bUZbyzmgjkRAjSIV3YJ6Zrrxkacqbn1PPy6deFZU9VHqO+MP/IO0v8A66v/ACFeR17T8UNI1DVrHT00+0luWjkcuI1zgECvNP8AhDPEn/QGu/8Aviqwc4qik2TmNKcsRJqLe3TyPafA/wDyJWlf9cf6ml8b/wDIl6r/ANcD/MVJ4RtZ7LwnpttcxNFNHFh0YYIOTS+Lbae88KalbW0TSzSQkIijJJyK8y69vfz/AFPbs/qtv7v6HzlXsHwf/wCQLqH/AF8D/wBBFee/8IZ4k/6A13/3xXp3ww0m/wBJ0q+jv7SW3d5wyiQYJG2vSxk4ui0meLltKccQnKLW53dc14//AORJ1L/dX/0IV0tYHjS0uL7wlf21rC80zqu1EGSfmFeVRdqkfVHvYhN0ZJdmfO9e1fCb/kVp/wDr5b/0EV5l/wAIX4k/6A13/wB8V6x8NdNvdL8OzQX1tJbym4LBZBgkYHNepjZxdKyZ4WWUpxxF5JrRnZVxvxQ/5Emf/rtH/wChV2Vct8QrC71LwlNbWVu88xlQhEGTgHmvMoNKrFvue3ik3Qml2Z4DXunwu/5EqL/rvJ/OvKP+EL8Sf9Aa7/74r2D4eafd6Z4Tjtr23eCYSuSjjBwTXpY6cXSsn1PGyunONe8k1ocD8WNMkt/EMWoBf3N1EBnHRl4I/LFcNa3MtndxXMDbZYnDofQivo/XdDs/EGmSWN4uVblHH3kbsRXi2vfD7W9GlZo7dry2B+WWAZ4916inhMRCUFCW6FmGDqQqOrBXT19DuNL+LOly2q/2lbzwXAHzeUu5WPqOciq2r/Fy1WBk0mzkeUjAknwFX8B1ryprO5VtrW8oPoUIrS0vwvrWrzCO00+Ygnl3Xao+pPFU8JQi+Z/mZrMMXNckd/TUz76+udSvZbu7lMs8rbmY96r17NpfwwtLbw/d211KsmoXMePOA+WIjkBfx6mvMtT8K61pV00Fxp85weHjQsre4IrWliKc24xexhXwdamlKa3/AK1PVfBHjiLXDb6SbN454bf5pNwKnbgcd67h1DoyHowwa8i+F2ianba+97cWU0Nt5DJvkUrkkjgZr16vJxUYRqWgfQYCpUqUU6m58y6vZPpusXdnIMNDKy/hnj9Kk0TWrzQNSS+snAkUEEMMhgeoNeueOfAX/CQP/aGnskd+Fw6twsoHTnsa8qvPC2u2EhS40u6BBxlYywP4jivUpV6dWFn80eDiMLVw9S8U7dGdh/wuDUdmP7Mtd3rub+Vdx4I8R3XibSp7u6iijZJigEecYwD3+teJQeHdZuW2w6XeMfaFv8K9i+G+j3+jaBNDqFu0Ekk5dVYjOMAdq5cVSowp+7a534Cvialb943b0PO/iH4ZfRNce6hT/Qrti6EDhW7r/Wua0vVLvRtRivrKTy5ozkHsR3B9RX0fqemWmsWEllfQiWGQcg9QfUHsa8f8RfDHVNNkebTAb616hV/1ij3Hf8K0w2KhOPJU3/MyxuAqU5+1o7b6dDqtM+LOlTWy/wBpQTW84HzeWu9T9O9Vtd+LFmLOSLRoZWuHGFllXaqe+O5ryyXT7yByktrMjDqGjIqS20jUbyQR21jcSsegSMmr+p0E+YyeY4px5OvpqVJJHllaSRizuSzMepJr1T4T6A6CfXJ0IDAxQZHUfxH+n51R8M/C27uJkudc/wBHtwc+Qpy7+xx0H6163BBFa28cEEaxxRqFRFGAAKxxeKi4+zgdOXYGan7WorW2JKwfGVr9r8KXyYyUTzB/wE5reqK5hFxazQN92RCh/EYryZLmi0e5JXTR870oBLAAZJrak8Ja6sjKNMuWAOMhOtaGgeEdVbXbP7Zp80VusgZ2dcDA5ryVTm3ax5ipybtY9Q8P2H9maDZ2mMMkYL/7x5P6mtKiivXSsrI9NKysIQCCCMg9a8G8Q2H9ma9eWmMKkh2/7p5H6Gveq86+IHhy9vtUgvLC0kn3x7ZNgzgjp+h/SufFQcoXXQwxEHKN0eb16b8LrTbZ312Ry7rGD7AZ/rXF/wDCJ69/0Crn/vivVPBmmy6X4aghuI2jmZmd1YYIyf8ADFc+Gpv2l2jDDwfPdo6CuV8daA2s6R50C7rq1yygdWXuP6/hXVUV3zipR5WdsoqSsz5zIIODwRXbeGPH0ml26WWoxvPboMJIv3kHp7iug8UeAotTke800rDdNy8Z4Rz6+xrzq+0HVNOkKXNjMmP4tpKn8RxXmuFSjK6OBxnSldHpkvxI0NIy0YuZGxwojx+pNed+JPEdx4ivxNIvlwxjbFEDnaP8ayxa3DHCwyE+gU1taX4M1rVHXbatBEeskw2j8upolVq1fdCVSpU0KGhaTLrWrwWUQOHbLt/dUdTXuwtYhZfZAv7ny/L2/wCzjFZXhzw1aeHbUpF+8uHH72YjlvYegrbrsoUfZx13Z10aXItdzwPXNKm0bVp7OUH5Gyjf3l7GrnhfxLN4cvWkCebbygCWPOM+4969W8ReGrPxDahJv3c6f6uZRyvsfUV5bqvgvWdLds2zXEI6SQjcPy6iuWpRnSlzROadKVOXNE9Bh+IegSRhnlmibHKtETj8qo6n8StPit2GnRSzzEYVnXaoPr6mvMWtbhThoJAfQqRUsGl3904SCznkY/3YyaPrNV6B9YqPQgnme4nkmlbdJIxZj6k16N8MdLkjjutTkXCyARR574OSf5Vn6F8Oby4lSbVj9ngHJiBy7e3tXp1vbw2lvHb28axxRrtVVHAFaYehLm55F0KUr80iWvB/Elk1h4ivoGBGJWZfcE5H8694rlvF3hFPEEa3Fuyx3sYwC3Rx6H/GtsRTc46bo1r03OOh5Lp2oXOlX0V5avtmjOQSMg+x9q7JfijfhADYW5budzfyrmbzwzrNjIVm0+fg/eRCwP4ioItE1SZtsen3TH/rk3+FcMZVIaI44yqQ0R6v4O8SXPiKG7kuIo4/KZQoQHvn1rp64z4faPf6TZ3n263aAyupQMRk4Brs69Ki5OC5tzvpNuC5twooorQ0CiiigAooooAKKKKACiiigAooooAKKKKACiiigAooooAKKKKACiiigAooooAKKKKACiiigAooooAbsXOdoz9KdRRQAUUUUAFFFFABRRRQAUUUUAFFFFABRRRQAUUUUAFFFFABRRRQAUUUUAFFFFACFFJyVBP0paKKACiiigAooooAKKKKACiiigAooooAQqrdQD9RQAAMAAfSlooAKKKKACiiigAooooAKKKKACiiigAooooAKKKKACiiigBAqg5CgfhS0UUAFFFFABRRRQAhVT1UH6ilAA6C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2Q=="/>
          <p:cNvSpPr>
            <a:spLocks noChangeAspect="1" noChangeArrowheads="1"/>
          </p:cNvSpPr>
          <p:nvPr>
            <p:custDataLst>
              <p:tags r:id="rId3"/>
            </p:custDataLst>
          </p:nvPr>
        </p:nvSpPr>
        <p:spPr bwMode="auto">
          <a:xfrm>
            <a:off x="460375" y="-2834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grpSp>
        <p:nvGrpSpPr>
          <p:cNvPr id="15" name="Group 14"/>
          <p:cNvGrpSpPr/>
          <p:nvPr>
            <p:custDataLst>
              <p:tags r:id="rId4"/>
            </p:custDataLst>
          </p:nvPr>
        </p:nvGrpSpPr>
        <p:grpSpPr>
          <a:xfrm>
            <a:off x="153361" y="392568"/>
            <a:ext cx="11916144" cy="5758342"/>
            <a:chOff x="275856" y="340480"/>
            <a:chExt cx="11916144" cy="5758342"/>
          </a:xfrm>
        </p:grpSpPr>
        <p:grpSp>
          <p:nvGrpSpPr>
            <p:cNvPr id="7" name="Group 6"/>
            <p:cNvGrpSpPr/>
            <p:nvPr/>
          </p:nvGrpSpPr>
          <p:grpSpPr>
            <a:xfrm>
              <a:off x="2853820" y="340480"/>
              <a:ext cx="6412799" cy="1671468"/>
              <a:chOff x="2614642" y="206497"/>
              <a:chExt cx="6412799" cy="1671468"/>
            </a:xfrm>
          </p:grpSpPr>
          <p:grpSp>
            <p:nvGrpSpPr>
              <p:cNvPr id="841" name="Google Shape;841;p125"/>
              <p:cNvGrpSpPr/>
              <p:nvPr/>
            </p:nvGrpSpPr>
            <p:grpSpPr>
              <a:xfrm>
                <a:off x="2614642" y="206497"/>
                <a:ext cx="6412799" cy="1671468"/>
                <a:chOff x="736061" y="911185"/>
                <a:chExt cx="4809599" cy="1253601"/>
              </a:xfrm>
            </p:grpSpPr>
            <p:sp>
              <p:nvSpPr>
                <p:cNvPr id="842" name="Google Shape;842;p125"/>
                <p:cNvSpPr/>
                <p:nvPr/>
              </p:nvSpPr>
              <p:spPr>
                <a:xfrm>
                  <a:off x="736061" y="911185"/>
                  <a:ext cx="1330283" cy="1253601"/>
                </a:xfrm>
                <a:prstGeom prst="roundRect">
                  <a:avLst>
                    <a:gd name="adj" fmla="val 16667"/>
                  </a:avLst>
                </a:prstGeom>
                <a:solidFill>
                  <a:schemeClr val="lt1"/>
                </a:solidFill>
                <a:ln w="25400" cap="flat" cmpd="sng">
                  <a:solidFill>
                    <a:srgbClr val="F1C23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0400" tIns="60933" rIns="50400" bIns="60933" anchor="ctr" anchorCtr="0">
                  <a:normAutofit/>
                </a:bodyPr>
                <a:lstStyle/>
                <a:p>
                  <a:pPr algn="ctr">
                    <a:buClr>
                      <a:srgbClr val="000000"/>
                    </a:buClr>
                    <a:buSzPts val="1200"/>
                  </a:pPr>
                  <a:r>
                    <a:rPr lang="fr-CA" sz="1500" b="1" dirty="0">
                      <a:solidFill>
                        <a:schemeClr val="dk1"/>
                      </a:solidFill>
                      <a:latin typeface="Arial"/>
                      <a:ea typeface="Arial"/>
                      <a:cs typeface="Arial"/>
                      <a:sym typeface="Arial"/>
                    </a:rPr>
                    <a:t>FOURNISSEUR NATIONAL DE SERVICES CLIMATIQUES</a:t>
                  </a:r>
                </a:p>
              </p:txBody>
            </p:sp>
            <p:sp>
              <p:nvSpPr>
                <p:cNvPr id="843" name="Google Shape;843;p125"/>
                <p:cNvSpPr/>
                <p:nvPr/>
              </p:nvSpPr>
              <p:spPr>
                <a:xfrm>
                  <a:off x="2266686" y="911986"/>
                  <a:ext cx="3278974" cy="1252800"/>
                </a:xfrm>
                <a:prstGeom prst="roundRect">
                  <a:avLst>
                    <a:gd name="adj" fmla="val 16667"/>
                  </a:avLst>
                </a:prstGeom>
                <a:solidFill>
                  <a:schemeClr val="lt1"/>
                </a:solidFill>
                <a:ln w="25400" cap="flat" cmpd="sng">
                  <a:solidFill>
                    <a:srgbClr val="F1C23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400"/>
                  </a:pPr>
                  <a:endParaRPr sz="1867" dirty="0">
                    <a:solidFill>
                      <a:schemeClr val="dk1"/>
                    </a:solidFill>
                    <a:latin typeface="Arial"/>
                    <a:ea typeface="Arial"/>
                    <a:cs typeface="Arial"/>
                    <a:sym typeface="Arial"/>
                  </a:endParaRPr>
                </a:p>
              </p:txBody>
            </p:sp>
          </p:grpSp>
          <p:sp>
            <p:nvSpPr>
              <p:cNvPr id="844" name="Google Shape;844;p125"/>
              <p:cNvSpPr txBox="1"/>
              <p:nvPr/>
            </p:nvSpPr>
            <p:spPr>
              <a:xfrm>
                <a:off x="4655476" y="337743"/>
                <a:ext cx="4371965" cy="646276"/>
              </a:xfrm>
              <a:prstGeom prst="rect">
                <a:avLst/>
              </a:prstGeom>
              <a:noFill/>
              <a:ln>
                <a:noFill/>
              </a:ln>
            </p:spPr>
            <p:txBody>
              <a:bodyPr spcFirstLastPara="1" wrap="square" lIns="121900" tIns="60933" rIns="121900" bIns="60933" anchor="t" anchorCtr="0">
                <a:spAutoFit/>
              </a:bodyPr>
              <a:lstStyle/>
              <a:p>
                <a:pPr algn="ctr">
                  <a:buClr>
                    <a:srgbClr val="000000"/>
                  </a:buClr>
                  <a:buSzPts val="1400"/>
                </a:pPr>
                <a:r>
                  <a:rPr lang="fr-CA" sz="1700" dirty="0">
                    <a:solidFill>
                      <a:srgbClr val="000000"/>
                    </a:solidFill>
                    <a:latin typeface="Arial"/>
                    <a:ea typeface="Arial"/>
                    <a:cs typeface="Arial"/>
                    <a:sym typeface="Arial"/>
                  </a:rPr>
                  <a:t>Centre canadien des services climatiques</a:t>
                </a:r>
              </a:p>
              <a:p>
                <a:pPr algn="ctr">
                  <a:buClr>
                    <a:srgbClr val="000000"/>
                  </a:buClr>
                  <a:buSzPts val="1400"/>
                </a:pPr>
                <a:r>
                  <a:rPr lang="fr-CA" sz="1700" u="sng" dirty="0">
                    <a:solidFill>
                      <a:srgbClr val="000000"/>
                    </a:solidFill>
                    <a:latin typeface="Arial"/>
                    <a:ea typeface="Arial"/>
                    <a:cs typeface="Arial"/>
                    <a:sym typeface="Arial"/>
                    <a:hlinkClick r:id="rId7"/>
                  </a:rPr>
                  <a:t>http://www.canada.ca/services-climatiques</a:t>
                </a:r>
                <a:endParaRPr lang="fr-CA" sz="1700" dirty="0">
                  <a:solidFill>
                    <a:srgbClr val="000000"/>
                  </a:solidFill>
                  <a:latin typeface="Arial"/>
                  <a:ea typeface="Arial"/>
                  <a:cs typeface="Arial"/>
                  <a:sym typeface="Arial"/>
                </a:endParaRPr>
              </a:p>
            </p:txBody>
          </p:sp>
          <p:pic>
            <p:nvPicPr>
              <p:cNvPr id="870" name="Google Shape;870;p12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155634" y="1184221"/>
                <a:ext cx="3347333" cy="359560"/>
              </a:xfrm>
              <a:prstGeom prst="rect">
                <a:avLst/>
              </a:prstGeom>
              <a:noFill/>
              <a:ln>
                <a:noFill/>
              </a:ln>
            </p:spPr>
          </p:pic>
        </p:grpSp>
        <p:grpSp>
          <p:nvGrpSpPr>
            <p:cNvPr id="13" name="Group 12"/>
            <p:cNvGrpSpPr/>
            <p:nvPr/>
          </p:nvGrpSpPr>
          <p:grpSpPr>
            <a:xfrm>
              <a:off x="307975" y="2233273"/>
              <a:ext cx="11379458" cy="1721776"/>
              <a:chOff x="460375" y="2221165"/>
              <a:chExt cx="11379458" cy="1721776"/>
            </a:xfrm>
          </p:grpSpPr>
          <p:grpSp>
            <p:nvGrpSpPr>
              <p:cNvPr id="12" name="Group 11"/>
              <p:cNvGrpSpPr/>
              <p:nvPr/>
            </p:nvGrpSpPr>
            <p:grpSpPr>
              <a:xfrm>
                <a:off x="460375" y="2221165"/>
                <a:ext cx="7688567" cy="1712562"/>
                <a:chOff x="460375" y="2221165"/>
                <a:chExt cx="7688567" cy="1712562"/>
              </a:xfrm>
            </p:grpSpPr>
            <p:sp>
              <p:nvSpPr>
                <p:cNvPr id="859" name="Google Shape;859;p125"/>
                <p:cNvSpPr/>
                <p:nvPr/>
              </p:nvSpPr>
              <p:spPr>
                <a:xfrm>
                  <a:off x="460375" y="2229883"/>
                  <a:ext cx="1693927" cy="1671468"/>
                </a:xfrm>
                <a:prstGeom prst="roundRect">
                  <a:avLst>
                    <a:gd name="adj" fmla="val 16667"/>
                  </a:avLst>
                </a:prstGeom>
                <a:solidFill>
                  <a:schemeClr val="lt1"/>
                </a:solidFill>
                <a:ln w="25400" cap="flat" cmpd="sng">
                  <a:solidFill>
                    <a:schemeClr val="accent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200"/>
                  </a:pPr>
                  <a:r>
                    <a:rPr lang="fr-CA" sz="1600" b="1" dirty="0">
                      <a:solidFill>
                        <a:schemeClr val="dk1"/>
                      </a:solidFill>
                      <a:latin typeface="Arial"/>
                      <a:ea typeface="Arial"/>
                      <a:cs typeface="Arial"/>
                      <a:sym typeface="Arial"/>
                    </a:rPr>
                    <a:t>OUTILS NATIONAUX</a:t>
                  </a:r>
                </a:p>
              </p:txBody>
            </p:sp>
            <p:grpSp>
              <p:nvGrpSpPr>
                <p:cNvPr id="860" name="Google Shape;860;p125"/>
                <p:cNvGrpSpPr/>
                <p:nvPr/>
              </p:nvGrpSpPr>
              <p:grpSpPr>
                <a:xfrm>
                  <a:off x="5239350" y="2238816"/>
                  <a:ext cx="2909592" cy="1670400"/>
                  <a:chOff x="2266687" y="2228424"/>
                  <a:chExt cx="2229114" cy="1252800"/>
                </a:xfrm>
              </p:grpSpPr>
              <p:grpSp>
                <p:nvGrpSpPr>
                  <p:cNvPr id="861" name="Google Shape;861;p125"/>
                  <p:cNvGrpSpPr/>
                  <p:nvPr/>
                </p:nvGrpSpPr>
                <p:grpSpPr>
                  <a:xfrm>
                    <a:off x="2266687" y="2228424"/>
                    <a:ext cx="2229114" cy="1252800"/>
                    <a:chOff x="5897335" y="1461407"/>
                    <a:chExt cx="2171026" cy="1422549"/>
                  </a:xfrm>
                </p:grpSpPr>
                <p:sp>
                  <p:nvSpPr>
                    <p:cNvPr id="862" name="Google Shape;862;p125"/>
                    <p:cNvSpPr/>
                    <p:nvPr/>
                  </p:nvSpPr>
                  <p:spPr>
                    <a:xfrm>
                      <a:off x="5897335" y="1461407"/>
                      <a:ext cx="2171026" cy="1422549"/>
                    </a:xfrm>
                    <a:prstGeom prst="roundRect">
                      <a:avLst>
                        <a:gd name="adj" fmla="val 16667"/>
                      </a:avLst>
                    </a:prstGeom>
                    <a:solidFill>
                      <a:schemeClr val="lt1"/>
                    </a:solidFill>
                    <a:ln w="25400" cap="flat" cmpd="sng">
                      <a:solidFill>
                        <a:schemeClr val="accent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400"/>
                      </a:pPr>
                      <a:endParaRPr sz="1867" dirty="0">
                        <a:solidFill>
                          <a:schemeClr val="dk1"/>
                        </a:solidFill>
                        <a:latin typeface="Arial"/>
                        <a:ea typeface="Arial"/>
                        <a:cs typeface="Arial"/>
                        <a:sym typeface="Arial"/>
                      </a:endParaRPr>
                    </a:p>
                  </p:txBody>
                </p:sp>
                <p:sp>
                  <p:nvSpPr>
                    <p:cNvPr id="863" name="Google Shape;863;p125"/>
                    <p:cNvSpPr txBox="1"/>
                    <p:nvPr/>
                  </p:nvSpPr>
                  <p:spPr>
                    <a:xfrm>
                      <a:off x="5897335" y="1604682"/>
                      <a:ext cx="2171026" cy="594178"/>
                    </a:xfrm>
                    <a:prstGeom prst="rect">
                      <a:avLst/>
                    </a:prstGeom>
                    <a:noFill/>
                    <a:ln>
                      <a:noFill/>
                    </a:ln>
                  </p:spPr>
                  <p:txBody>
                    <a:bodyPr spcFirstLastPara="1" wrap="square" lIns="0" tIns="60933" rIns="0" bIns="60933" anchor="t" anchorCtr="0">
                      <a:normAutofit fontScale="77500" lnSpcReduction="20000"/>
                    </a:bodyPr>
                    <a:lstStyle/>
                    <a:p>
                      <a:pPr algn="ctr">
                        <a:buClr>
                          <a:srgbClr val="000000"/>
                        </a:buClr>
                        <a:buSzPts val="1400"/>
                      </a:pPr>
                      <a:r>
                        <a:rPr lang="fr-CA" sz="2100" dirty="0">
                          <a:solidFill>
                            <a:srgbClr val="000000"/>
                          </a:solidFill>
                          <a:latin typeface="Arial"/>
                          <a:ea typeface="Arial"/>
                          <a:cs typeface="Arial"/>
                          <a:sym typeface="Arial"/>
                        </a:rPr>
                        <a:t>Données climatiques du Canada</a:t>
                      </a:r>
                    </a:p>
                    <a:p>
                      <a:pPr algn="ctr">
                        <a:buClr>
                          <a:srgbClr val="000000"/>
                        </a:buClr>
                        <a:buSzPts val="1400"/>
                      </a:pPr>
                      <a:r>
                        <a:rPr lang="fr-CA" sz="1867" u="sng" dirty="0">
                          <a:solidFill>
                            <a:srgbClr val="000000"/>
                          </a:solidFill>
                          <a:latin typeface="Arial"/>
                          <a:ea typeface="Arial"/>
                          <a:cs typeface="Arial"/>
                          <a:sym typeface="Arial"/>
                          <a:hlinkClick r:id="rId9"/>
                        </a:rPr>
                        <a:t>www.donneesclimatiques.ca</a:t>
                      </a:r>
                      <a:endParaRPr lang="fr-CA" sz="1867" dirty="0">
                        <a:solidFill>
                          <a:srgbClr val="000000"/>
                        </a:solidFill>
                        <a:latin typeface="Arial"/>
                        <a:ea typeface="Arial"/>
                        <a:cs typeface="Arial"/>
                        <a:sym typeface="Arial"/>
                      </a:endParaRPr>
                    </a:p>
                  </p:txBody>
                </p:sp>
              </p:grpSp>
              <p:pic>
                <p:nvPicPr>
                  <p:cNvPr id="864" name="Google Shape;864;p125" descr="Image result for climate data canada"/>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119391" y="2886305"/>
                    <a:ext cx="523706" cy="523705"/>
                  </a:xfrm>
                  <a:prstGeom prst="rect">
                    <a:avLst/>
                  </a:prstGeom>
                  <a:noFill/>
                  <a:ln>
                    <a:noFill/>
                  </a:ln>
                </p:spPr>
              </p:pic>
            </p:grpSp>
            <p:grpSp>
              <p:nvGrpSpPr>
                <p:cNvPr id="865" name="Google Shape;865;p125"/>
                <p:cNvGrpSpPr/>
                <p:nvPr/>
              </p:nvGrpSpPr>
              <p:grpSpPr>
                <a:xfrm>
                  <a:off x="2205765" y="2221165"/>
                  <a:ext cx="2943897" cy="1712562"/>
                  <a:chOff x="4568511" y="2228424"/>
                  <a:chExt cx="2326033" cy="1252800"/>
                </a:xfrm>
              </p:grpSpPr>
              <p:grpSp>
                <p:nvGrpSpPr>
                  <p:cNvPr id="866" name="Google Shape;866;p125"/>
                  <p:cNvGrpSpPr/>
                  <p:nvPr/>
                </p:nvGrpSpPr>
                <p:grpSpPr>
                  <a:xfrm>
                    <a:off x="4568511" y="2228424"/>
                    <a:ext cx="2326033" cy="1252800"/>
                    <a:chOff x="5645548" y="1461407"/>
                    <a:chExt cx="2641200" cy="1422549"/>
                  </a:xfrm>
                </p:grpSpPr>
                <p:sp>
                  <p:nvSpPr>
                    <p:cNvPr id="867" name="Google Shape;867;p125"/>
                    <p:cNvSpPr/>
                    <p:nvPr/>
                  </p:nvSpPr>
                  <p:spPr>
                    <a:xfrm>
                      <a:off x="5645548" y="1461407"/>
                      <a:ext cx="2641200" cy="1422549"/>
                    </a:xfrm>
                    <a:prstGeom prst="roundRect">
                      <a:avLst>
                        <a:gd name="adj" fmla="val 16667"/>
                      </a:avLst>
                    </a:prstGeom>
                    <a:solidFill>
                      <a:schemeClr val="lt1"/>
                    </a:solidFill>
                    <a:ln w="25400" cap="flat" cmpd="sng">
                      <a:solidFill>
                        <a:schemeClr val="accent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400"/>
                      </a:pPr>
                      <a:endParaRPr sz="1867" dirty="0">
                        <a:solidFill>
                          <a:schemeClr val="dk1"/>
                        </a:solidFill>
                        <a:latin typeface="Arial"/>
                        <a:ea typeface="Arial"/>
                        <a:cs typeface="Arial"/>
                        <a:sym typeface="Arial"/>
                      </a:endParaRPr>
                    </a:p>
                  </p:txBody>
                </p:sp>
                <p:sp>
                  <p:nvSpPr>
                    <p:cNvPr id="868" name="Google Shape;868;p125"/>
                    <p:cNvSpPr txBox="1"/>
                    <p:nvPr/>
                  </p:nvSpPr>
                  <p:spPr>
                    <a:xfrm>
                      <a:off x="5645548" y="1604682"/>
                      <a:ext cx="2641200" cy="754140"/>
                    </a:xfrm>
                    <a:prstGeom prst="rect">
                      <a:avLst/>
                    </a:prstGeom>
                    <a:noFill/>
                    <a:ln>
                      <a:noFill/>
                    </a:ln>
                  </p:spPr>
                  <p:txBody>
                    <a:bodyPr spcFirstLastPara="1" wrap="square" lIns="0" tIns="60933" rIns="0" bIns="60933" anchor="t" anchorCtr="0">
                      <a:normAutofit/>
                    </a:bodyPr>
                    <a:lstStyle/>
                    <a:p>
                      <a:pPr algn="ctr">
                        <a:buClr>
                          <a:srgbClr val="000000"/>
                        </a:buClr>
                        <a:buSzPts val="1400"/>
                      </a:pPr>
                      <a:r>
                        <a:rPr lang="fr-CA" sz="1700" dirty="0">
                          <a:solidFill>
                            <a:srgbClr val="000000"/>
                          </a:solidFill>
                          <a:latin typeface="Arial"/>
                          <a:ea typeface="Arial"/>
                          <a:cs typeface="Arial"/>
                          <a:sym typeface="Arial"/>
                        </a:rPr>
                        <a:t>Atlas climatique du Canada</a:t>
                      </a:r>
                    </a:p>
                    <a:p>
                      <a:pPr algn="ctr">
                        <a:buClr>
                          <a:srgbClr val="000000"/>
                        </a:buClr>
                        <a:buSzPts val="1400"/>
                      </a:pPr>
                      <a:r>
                        <a:rPr lang="fr-CA" sz="1700" u="sng" dirty="0">
                          <a:solidFill>
                            <a:srgbClr val="000000"/>
                          </a:solidFill>
                          <a:latin typeface="Arial"/>
                          <a:ea typeface="Arial"/>
                          <a:cs typeface="Arial"/>
                          <a:sym typeface="Arial"/>
                          <a:hlinkClick r:id="rId11"/>
                        </a:rPr>
                        <a:t>http://www.atlasclimatique.ca/</a:t>
                      </a:r>
                      <a:endParaRPr lang="fr-CA" sz="1700" dirty="0">
                        <a:solidFill>
                          <a:srgbClr val="000000"/>
                        </a:solidFill>
                        <a:latin typeface="Arial"/>
                        <a:ea typeface="Arial"/>
                        <a:cs typeface="Arial"/>
                        <a:sym typeface="Arial"/>
                      </a:endParaRPr>
                    </a:p>
                  </p:txBody>
                </p:sp>
              </p:grpSp>
              <p:pic>
                <p:nvPicPr>
                  <p:cNvPr id="869" name="Google Shape;869;p125"/>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270484" y="2896372"/>
                    <a:ext cx="856464" cy="453761"/>
                  </a:xfrm>
                  <a:prstGeom prst="rect">
                    <a:avLst/>
                  </a:prstGeom>
                  <a:noFill/>
                  <a:ln>
                    <a:noFill/>
                  </a:ln>
                </p:spPr>
              </p:pic>
            </p:grpSp>
          </p:grpSp>
          <p:grpSp>
            <p:nvGrpSpPr>
              <p:cNvPr id="11" name="Group 10"/>
              <p:cNvGrpSpPr/>
              <p:nvPr/>
            </p:nvGrpSpPr>
            <p:grpSpPr>
              <a:xfrm>
                <a:off x="8238630" y="2266765"/>
                <a:ext cx="3601203" cy="1676176"/>
                <a:chOff x="8173699" y="2208625"/>
                <a:chExt cx="3601203" cy="1676176"/>
              </a:xfrm>
            </p:grpSpPr>
            <p:sp>
              <p:nvSpPr>
                <p:cNvPr id="36" name="Google Shape;862;p125"/>
                <p:cNvSpPr/>
                <p:nvPr/>
              </p:nvSpPr>
              <p:spPr>
                <a:xfrm>
                  <a:off x="8173699" y="2208625"/>
                  <a:ext cx="3601203" cy="1628228"/>
                </a:xfrm>
                <a:prstGeom prst="roundRect">
                  <a:avLst>
                    <a:gd name="adj" fmla="val 16667"/>
                  </a:avLst>
                </a:prstGeom>
                <a:solidFill>
                  <a:schemeClr val="lt1"/>
                </a:solidFill>
                <a:ln w="25400" cap="flat" cmpd="sng">
                  <a:solidFill>
                    <a:schemeClr val="accent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400"/>
                  </a:pPr>
                  <a:endParaRPr sz="1867" dirty="0">
                    <a:solidFill>
                      <a:schemeClr val="dk1"/>
                    </a:solidFill>
                    <a:latin typeface="Arial"/>
                    <a:ea typeface="Arial"/>
                    <a:cs typeface="Arial"/>
                    <a:sym typeface="Arial"/>
                  </a:endParaRPr>
                </a:p>
              </p:txBody>
            </p:sp>
            <p:sp>
              <p:nvSpPr>
                <p:cNvPr id="37" name="Google Shape;863;p125"/>
                <p:cNvSpPr txBox="1"/>
                <p:nvPr/>
              </p:nvSpPr>
              <p:spPr>
                <a:xfrm>
                  <a:off x="8173699" y="2227927"/>
                  <a:ext cx="3601203" cy="1656874"/>
                </a:xfrm>
                <a:prstGeom prst="rect">
                  <a:avLst/>
                </a:prstGeom>
                <a:noFill/>
                <a:ln>
                  <a:noFill/>
                </a:ln>
              </p:spPr>
              <p:txBody>
                <a:bodyPr spcFirstLastPara="1" wrap="square" lIns="121900" tIns="60933" rIns="121900" bIns="60933" anchor="t" anchorCtr="0">
                  <a:spAutoFit/>
                </a:bodyPr>
                <a:lstStyle/>
                <a:p>
                  <a:pPr algn="ctr">
                    <a:buClr>
                      <a:srgbClr val="000000"/>
                    </a:buClr>
                    <a:buSzPts val="1400"/>
                  </a:pPr>
                  <a:r>
                    <a:rPr lang="fr-CA" sz="1700" dirty="0">
                      <a:solidFill>
                        <a:srgbClr val="000000"/>
                      </a:solidFill>
                      <a:latin typeface="Arial"/>
                      <a:ea typeface="Arial"/>
                      <a:cs typeface="Arial"/>
                    </a:rPr>
                    <a:t>Pôle d’analyse et de visualisation de l’information climatique et scientifique (PAVICS)</a:t>
                  </a:r>
                </a:p>
                <a:p>
                  <a:pPr algn="ctr">
                    <a:buClr>
                      <a:srgbClr val="000000"/>
                    </a:buClr>
                    <a:buSzPts val="1400"/>
                  </a:pPr>
                  <a:endParaRPr lang="fr-CA" sz="1867" dirty="0">
                    <a:solidFill>
                      <a:srgbClr val="000000"/>
                    </a:solidFill>
                    <a:latin typeface="Arial"/>
                    <a:ea typeface="Arial"/>
                    <a:cs typeface="Arial"/>
                  </a:endParaRPr>
                </a:p>
                <a:p>
                  <a:pPr algn="ctr">
                    <a:buClr>
                      <a:srgbClr val="000000"/>
                    </a:buClr>
                    <a:buSzPts val="1400"/>
                  </a:pPr>
                  <a:endParaRPr lang="fr-CA" sz="1000" dirty="0">
                    <a:solidFill>
                      <a:srgbClr val="000000"/>
                    </a:solidFill>
                    <a:latin typeface="Arial"/>
                    <a:ea typeface="Arial"/>
                    <a:cs typeface="Arial"/>
                  </a:endParaRPr>
                </a:p>
                <a:p>
                  <a:pPr algn="ctr">
                    <a:buClr>
                      <a:srgbClr val="000000"/>
                    </a:buClr>
                    <a:buSzPts val="1400"/>
                  </a:pPr>
                  <a:r>
                    <a:rPr lang="fr-CA" sz="2000" dirty="0">
                      <a:hlinkClick r:id="rId13"/>
                    </a:rPr>
                    <a:t>https://pavics.ouranos.ca/</a:t>
                  </a:r>
                  <a:r>
                    <a:rPr lang="fr-CA" sz="2000" dirty="0"/>
                    <a:t> </a:t>
                  </a:r>
                </a:p>
              </p:txBody>
            </p:sp>
            <p:pic>
              <p:nvPicPr>
                <p:cNvPr id="6" name="Picture 5"/>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765438" y="3099344"/>
                  <a:ext cx="389373" cy="414640"/>
                </a:xfrm>
                <a:prstGeom prst="rect">
                  <a:avLst/>
                </a:prstGeom>
              </p:spPr>
            </p:pic>
          </p:grpSp>
        </p:grpSp>
        <p:grpSp>
          <p:nvGrpSpPr>
            <p:cNvPr id="14" name="Group 13"/>
            <p:cNvGrpSpPr/>
            <p:nvPr/>
          </p:nvGrpSpPr>
          <p:grpSpPr>
            <a:xfrm>
              <a:off x="275856" y="4139208"/>
              <a:ext cx="11916144" cy="1959614"/>
              <a:chOff x="95747" y="4155217"/>
              <a:chExt cx="11916144" cy="1959614"/>
            </a:xfrm>
          </p:grpSpPr>
          <p:sp>
            <p:nvSpPr>
              <p:cNvPr id="846" name="Google Shape;846;p125"/>
              <p:cNvSpPr/>
              <p:nvPr/>
            </p:nvSpPr>
            <p:spPr>
              <a:xfrm>
                <a:off x="95747" y="4230280"/>
                <a:ext cx="1640475" cy="1671469"/>
              </a:xfrm>
              <a:prstGeom prst="roundRect">
                <a:avLst>
                  <a:gd name="adj" fmla="val 16667"/>
                </a:avLst>
              </a:prstGeom>
              <a:solidFill>
                <a:schemeClr val="lt1"/>
              </a:solidFill>
              <a:ln w="25400" cap="flat" cmpd="sng">
                <a:solidFill>
                  <a:srgbClr val="0B539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60933" rIns="0" bIns="60933" anchor="ctr" anchorCtr="0">
                <a:normAutofit/>
              </a:bodyPr>
              <a:lstStyle/>
              <a:p>
                <a:pPr algn="ctr">
                  <a:buClr>
                    <a:srgbClr val="000000"/>
                  </a:buClr>
                  <a:buSzPts val="1200"/>
                </a:pPr>
                <a:r>
                  <a:rPr lang="fr-CA" sz="1500" b="1" spc="-30" dirty="0">
                    <a:solidFill>
                      <a:schemeClr val="dk1"/>
                    </a:solidFill>
                    <a:latin typeface="Arial"/>
                    <a:ea typeface="Arial"/>
                    <a:cs typeface="Arial"/>
                    <a:sym typeface="Arial"/>
                  </a:rPr>
                  <a:t>FOURNISSEURS</a:t>
                </a:r>
                <a:r>
                  <a:rPr lang="fr-CA" sz="1500" b="1" dirty="0">
                    <a:solidFill>
                      <a:schemeClr val="dk1"/>
                    </a:solidFill>
                    <a:latin typeface="Arial"/>
                    <a:ea typeface="Arial"/>
                    <a:cs typeface="Arial"/>
                    <a:sym typeface="Arial"/>
                  </a:rPr>
                  <a:t> RÉGIONAUX DE SERVICES CLIMATIQUES</a:t>
                </a:r>
              </a:p>
            </p:txBody>
          </p:sp>
          <p:grpSp>
            <p:nvGrpSpPr>
              <p:cNvPr id="847" name="Google Shape;847;p125"/>
              <p:cNvGrpSpPr/>
              <p:nvPr/>
            </p:nvGrpSpPr>
            <p:grpSpPr>
              <a:xfrm>
                <a:off x="1848717" y="4263963"/>
                <a:ext cx="2406159" cy="1671469"/>
                <a:chOff x="2240697" y="3247755"/>
                <a:chExt cx="1791827" cy="1313135"/>
              </a:xfrm>
            </p:grpSpPr>
            <p:sp>
              <p:nvSpPr>
                <p:cNvPr id="848" name="Google Shape;848;p125"/>
                <p:cNvSpPr/>
                <p:nvPr/>
              </p:nvSpPr>
              <p:spPr>
                <a:xfrm>
                  <a:off x="2240697" y="3247755"/>
                  <a:ext cx="1791827" cy="1313135"/>
                </a:xfrm>
                <a:prstGeom prst="roundRect">
                  <a:avLst>
                    <a:gd name="adj" fmla="val 16667"/>
                  </a:avLst>
                </a:prstGeom>
                <a:noFill/>
                <a:ln w="25400" cap="flat" cmpd="sng">
                  <a:solidFill>
                    <a:srgbClr val="0B539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400"/>
                  </a:pPr>
                  <a:endParaRPr sz="1867" dirty="0">
                    <a:solidFill>
                      <a:srgbClr val="1E4E79"/>
                    </a:solidFill>
                    <a:latin typeface="Arial"/>
                    <a:ea typeface="Arial"/>
                    <a:cs typeface="Arial"/>
                    <a:sym typeface="Arial"/>
                  </a:endParaRPr>
                </a:p>
              </p:txBody>
            </p:sp>
            <p:grpSp>
              <p:nvGrpSpPr>
                <p:cNvPr id="849" name="Google Shape;849;p125"/>
                <p:cNvGrpSpPr/>
                <p:nvPr/>
              </p:nvGrpSpPr>
              <p:grpSpPr>
                <a:xfrm>
                  <a:off x="2258970" y="3305308"/>
                  <a:ext cx="1773554" cy="1183492"/>
                  <a:chOff x="2444413" y="3214085"/>
                  <a:chExt cx="1858062" cy="1239884"/>
                </a:xfrm>
              </p:grpSpPr>
              <p:pic>
                <p:nvPicPr>
                  <p:cNvPr id="850" name="Google Shape;850;p125"/>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855349" y="4012139"/>
                    <a:ext cx="1154545" cy="441830"/>
                  </a:xfrm>
                  <a:prstGeom prst="rect">
                    <a:avLst/>
                  </a:prstGeom>
                  <a:noFill/>
                  <a:ln>
                    <a:noFill/>
                  </a:ln>
                </p:spPr>
              </p:pic>
              <p:sp>
                <p:nvSpPr>
                  <p:cNvPr id="851" name="Google Shape;851;p125"/>
                  <p:cNvSpPr txBox="1"/>
                  <p:nvPr/>
                </p:nvSpPr>
                <p:spPr>
                  <a:xfrm>
                    <a:off x="2444413" y="3214085"/>
                    <a:ext cx="1858062" cy="962555"/>
                  </a:xfrm>
                  <a:prstGeom prst="rect">
                    <a:avLst/>
                  </a:prstGeom>
                  <a:noFill/>
                  <a:ln>
                    <a:noFill/>
                  </a:ln>
                </p:spPr>
                <p:txBody>
                  <a:bodyPr spcFirstLastPara="1" wrap="square" lIns="0" tIns="60933" rIns="0" bIns="60933" anchor="t" anchorCtr="0">
                    <a:normAutofit/>
                  </a:bodyPr>
                  <a:lstStyle/>
                  <a:p>
                    <a:pPr algn="ctr">
                      <a:buClr>
                        <a:srgbClr val="000000"/>
                      </a:buClr>
                      <a:buSzPts val="1400"/>
                    </a:pPr>
                    <a:r>
                      <a:rPr lang="fr-CA" dirty="0">
                        <a:solidFill>
                          <a:srgbClr val="000000"/>
                        </a:solidFill>
                        <a:latin typeface="Arial"/>
                        <a:ea typeface="Arial"/>
                        <a:cs typeface="Arial"/>
                        <a:sym typeface="Arial"/>
                      </a:rPr>
                      <a:t>Ouranos</a:t>
                    </a:r>
                  </a:p>
                  <a:p>
                    <a:pPr algn="ctr">
                      <a:buClr>
                        <a:srgbClr val="000000"/>
                      </a:buClr>
                      <a:buSzPts val="1400"/>
                    </a:pPr>
                    <a:r>
                      <a:rPr lang="fr-CA" u="sng" dirty="0">
                        <a:solidFill>
                          <a:srgbClr val="000000"/>
                        </a:solidFill>
                        <a:latin typeface="Arial"/>
                        <a:ea typeface="Arial"/>
                        <a:cs typeface="Arial"/>
                        <a:sym typeface="Arial"/>
                        <a:hlinkClick r:id="rId16"/>
                      </a:rPr>
                      <a:t>www.ouranos.ca</a:t>
                    </a:r>
                    <a:endParaRPr lang="fr-CA" spc="-30" dirty="0">
                      <a:solidFill>
                        <a:srgbClr val="000000"/>
                      </a:solidFill>
                      <a:latin typeface="Arial"/>
                      <a:ea typeface="Arial"/>
                      <a:cs typeface="Arial"/>
                      <a:sym typeface="Arial"/>
                    </a:endParaRPr>
                  </a:p>
                  <a:p>
                    <a:pPr algn="ctr">
                      <a:buClr>
                        <a:srgbClr val="000000"/>
                      </a:buClr>
                      <a:buSzPts val="1200"/>
                    </a:pPr>
                    <a:r>
                      <a:rPr lang="fr-CA" sz="1600" spc="-30" dirty="0">
                        <a:solidFill>
                          <a:srgbClr val="000000"/>
                        </a:solidFill>
                        <a:latin typeface="Arial"/>
                        <a:ea typeface="Arial"/>
                        <a:cs typeface="Arial"/>
                        <a:sym typeface="Arial"/>
                      </a:rPr>
                      <a:t>(région : surtout le Québec)</a:t>
                    </a:r>
                    <a:endParaRPr lang="fr-CA" sz="1867" spc="-30" dirty="0">
                      <a:solidFill>
                        <a:srgbClr val="000000"/>
                      </a:solidFill>
                      <a:latin typeface="Arial"/>
                      <a:ea typeface="Arial"/>
                      <a:cs typeface="Arial"/>
                      <a:sym typeface="Arial"/>
                    </a:endParaRPr>
                  </a:p>
                </p:txBody>
              </p:sp>
            </p:grpSp>
          </p:grpSp>
          <p:grpSp>
            <p:nvGrpSpPr>
              <p:cNvPr id="852" name="Google Shape;852;p125"/>
              <p:cNvGrpSpPr/>
              <p:nvPr/>
            </p:nvGrpSpPr>
            <p:grpSpPr>
              <a:xfrm>
                <a:off x="4223034" y="4155217"/>
                <a:ext cx="3514664" cy="1959614"/>
                <a:chOff x="4255455" y="3176263"/>
                <a:chExt cx="2598702" cy="1647242"/>
              </a:xfrm>
            </p:grpSpPr>
            <p:sp>
              <p:nvSpPr>
                <p:cNvPr id="853" name="Google Shape;853;p125"/>
                <p:cNvSpPr/>
                <p:nvPr/>
              </p:nvSpPr>
              <p:spPr>
                <a:xfrm>
                  <a:off x="4346592" y="3176263"/>
                  <a:ext cx="2354344" cy="1647242"/>
                </a:xfrm>
                <a:prstGeom prst="roundRect">
                  <a:avLst>
                    <a:gd name="adj" fmla="val 16667"/>
                  </a:avLst>
                </a:prstGeom>
                <a:noFill/>
                <a:ln w="25400" cap="flat" cmpd="sng">
                  <a:solidFill>
                    <a:srgbClr val="0B539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400"/>
                  </a:pPr>
                  <a:endParaRPr sz="1867" dirty="0">
                    <a:solidFill>
                      <a:srgbClr val="1E4E79"/>
                    </a:solidFill>
                    <a:latin typeface="Arial"/>
                    <a:ea typeface="Arial"/>
                    <a:cs typeface="Arial"/>
                    <a:sym typeface="Arial"/>
                  </a:endParaRPr>
                </a:p>
              </p:txBody>
            </p:sp>
            <p:sp>
              <p:nvSpPr>
                <p:cNvPr id="854" name="Google Shape;854;p125"/>
                <p:cNvSpPr txBox="1"/>
                <p:nvPr/>
              </p:nvSpPr>
              <p:spPr>
                <a:xfrm>
                  <a:off x="4255455" y="3219866"/>
                  <a:ext cx="2598702" cy="1215917"/>
                </a:xfrm>
                <a:prstGeom prst="rect">
                  <a:avLst/>
                </a:prstGeom>
                <a:noFill/>
                <a:ln>
                  <a:noFill/>
                </a:ln>
              </p:spPr>
              <p:txBody>
                <a:bodyPr spcFirstLastPara="1" wrap="square" lIns="121900" tIns="60933" rIns="121900" bIns="60933" anchor="t" anchorCtr="0">
                  <a:spAutoFit/>
                </a:bodyPr>
                <a:lstStyle/>
                <a:p>
                  <a:pPr algn="ctr">
                    <a:buClr>
                      <a:srgbClr val="000000"/>
                    </a:buClr>
                    <a:buSzPts val="1400"/>
                  </a:pPr>
                  <a:r>
                    <a:rPr lang="fr-CA" dirty="0">
                      <a:solidFill>
                        <a:srgbClr val="000000"/>
                      </a:solidFill>
                      <a:latin typeface="Arial"/>
                      <a:ea typeface="Arial"/>
                      <a:cs typeface="Arial"/>
                      <a:sym typeface="Arial"/>
                    </a:rPr>
                    <a:t>Pacific </a:t>
                  </a:r>
                  <a:r>
                    <a:rPr lang="fr-CA" dirty="0" err="1">
                      <a:solidFill>
                        <a:srgbClr val="000000"/>
                      </a:solidFill>
                      <a:latin typeface="Arial"/>
                      <a:ea typeface="Arial"/>
                      <a:cs typeface="Arial"/>
                      <a:sym typeface="Arial"/>
                    </a:rPr>
                    <a:t>Climate</a:t>
                  </a:r>
                  <a:r>
                    <a:rPr lang="fr-CA" dirty="0">
                      <a:solidFill>
                        <a:srgbClr val="000000"/>
                      </a:solidFill>
                      <a:latin typeface="Arial"/>
                      <a:ea typeface="Arial"/>
                      <a:cs typeface="Arial"/>
                      <a:sym typeface="Arial"/>
                    </a:rPr>
                    <a:t> Impacts Consortium </a:t>
                  </a:r>
                  <a:r>
                    <a:rPr lang="fr-CA" u="sng" dirty="0">
                      <a:solidFill>
                        <a:srgbClr val="000000"/>
                      </a:solidFill>
                      <a:latin typeface="Arial"/>
                      <a:ea typeface="Arial"/>
                      <a:cs typeface="Arial"/>
                      <a:sym typeface="Arial"/>
                      <a:hlinkClick r:id="rId17"/>
                    </a:rPr>
                    <a:t>www.pacificclimate.org</a:t>
                  </a:r>
                  <a:endParaRPr lang="fr-CA" dirty="0">
                    <a:solidFill>
                      <a:srgbClr val="000000"/>
                    </a:solidFill>
                    <a:latin typeface="Arial"/>
                    <a:ea typeface="Arial"/>
                    <a:cs typeface="Arial"/>
                    <a:sym typeface="Arial"/>
                  </a:endParaRPr>
                </a:p>
                <a:p>
                  <a:pPr algn="ctr">
                    <a:buClr>
                      <a:srgbClr val="000000"/>
                    </a:buClr>
                    <a:buSzPts val="1200"/>
                  </a:pPr>
                  <a:r>
                    <a:rPr lang="fr-CA" sz="1600" dirty="0">
                      <a:solidFill>
                        <a:srgbClr val="000000"/>
                      </a:solidFill>
                      <a:latin typeface="Arial"/>
                      <a:ea typeface="Arial"/>
                      <a:cs typeface="Arial"/>
                      <a:sym typeface="Arial"/>
                    </a:rPr>
                    <a:t>(région : surtout le nord-ouest du Pacifique)</a:t>
                  </a:r>
                  <a:endParaRPr lang="fr-CA" sz="1867" dirty="0">
                    <a:solidFill>
                      <a:srgbClr val="000000"/>
                    </a:solidFill>
                    <a:latin typeface="Arial"/>
                    <a:ea typeface="Arial"/>
                    <a:cs typeface="Arial"/>
                    <a:sym typeface="Arial"/>
                  </a:endParaRPr>
                </a:p>
              </p:txBody>
            </p:sp>
            <p:pic>
              <p:nvPicPr>
                <p:cNvPr id="855" name="Google Shape;855;p125"/>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4463181" y="4390281"/>
                  <a:ext cx="2183249" cy="271056"/>
                </a:xfrm>
                <a:prstGeom prst="rect">
                  <a:avLst/>
                </a:prstGeom>
                <a:noFill/>
                <a:ln>
                  <a:noFill/>
                </a:ln>
              </p:spPr>
            </p:pic>
          </p:grpSp>
          <p:grpSp>
            <p:nvGrpSpPr>
              <p:cNvPr id="9" name="Group 8"/>
              <p:cNvGrpSpPr/>
              <p:nvPr/>
            </p:nvGrpSpPr>
            <p:grpSpPr>
              <a:xfrm>
                <a:off x="10079123" y="4346614"/>
                <a:ext cx="1932768" cy="1671469"/>
                <a:chOff x="8711923" y="4056630"/>
                <a:chExt cx="1932768" cy="1671469"/>
              </a:xfrm>
            </p:grpSpPr>
            <p:sp>
              <p:nvSpPr>
                <p:cNvPr id="34" name="Google Shape;848;p125"/>
                <p:cNvSpPr/>
                <p:nvPr/>
              </p:nvSpPr>
              <p:spPr>
                <a:xfrm>
                  <a:off x="8711923" y="4056630"/>
                  <a:ext cx="1932768" cy="1671469"/>
                </a:xfrm>
                <a:prstGeom prst="roundRect">
                  <a:avLst>
                    <a:gd name="adj" fmla="val 16667"/>
                  </a:avLst>
                </a:prstGeom>
                <a:noFill/>
                <a:ln w="25400" cap="flat" cmpd="sng">
                  <a:solidFill>
                    <a:srgbClr val="0B539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400"/>
                  </a:pPr>
                  <a:endParaRPr sz="1867" dirty="0">
                    <a:solidFill>
                      <a:srgbClr val="1E4E79"/>
                    </a:solidFill>
                    <a:latin typeface="Arial"/>
                    <a:ea typeface="Arial"/>
                    <a:cs typeface="Arial"/>
                    <a:sym typeface="Arial"/>
                  </a:endParaRPr>
                </a:p>
              </p:txBody>
            </p:sp>
            <p:sp>
              <p:nvSpPr>
                <p:cNvPr id="35" name="Google Shape;851;p125"/>
                <p:cNvSpPr txBox="1"/>
                <p:nvPr/>
              </p:nvSpPr>
              <p:spPr>
                <a:xfrm>
                  <a:off x="8744815" y="4178709"/>
                  <a:ext cx="1893419" cy="1200274"/>
                </a:xfrm>
                <a:prstGeom prst="rect">
                  <a:avLst/>
                </a:prstGeom>
                <a:noFill/>
                <a:ln>
                  <a:noFill/>
                </a:ln>
              </p:spPr>
              <p:txBody>
                <a:bodyPr spcFirstLastPara="1" wrap="square" lIns="0" tIns="60933" rIns="0" bIns="60933" anchor="t" anchorCtr="0">
                  <a:spAutoFit/>
                </a:bodyPr>
                <a:lstStyle/>
                <a:p>
                  <a:pPr algn="ctr">
                    <a:buClr>
                      <a:srgbClr val="000000"/>
                    </a:buClr>
                    <a:buSzPts val="1400"/>
                  </a:pPr>
                  <a:r>
                    <a:rPr lang="fr-CA" dirty="0" err="1">
                      <a:solidFill>
                        <a:srgbClr val="000000"/>
                      </a:solidFill>
                      <a:latin typeface="Arial"/>
                      <a:ea typeface="Arial"/>
                      <a:cs typeface="Arial"/>
                      <a:sym typeface="Arial"/>
                    </a:rPr>
                    <a:t>Climatatlantic</a:t>
                  </a:r>
                  <a:endParaRPr lang="fr-CA" dirty="0">
                    <a:solidFill>
                      <a:srgbClr val="000000"/>
                    </a:solidFill>
                    <a:latin typeface="Arial"/>
                    <a:ea typeface="Arial"/>
                    <a:cs typeface="Arial"/>
                    <a:sym typeface="Arial"/>
                  </a:endParaRPr>
                </a:p>
                <a:p>
                  <a:pPr algn="ctr">
                    <a:buClr>
                      <a:srgbClr val="000000"/>
                    </a:buClr>
                    <a:buSzPts val="1400"/>
                  </a:pPr>
                  <a:r>
                    <a:rPr lang="fr-CA" i="1" dirty="0">
                      <a:solidFill>
                        <a:srgbClr val="000000"/>
                      </a:solidFill>
                      <a:latin typeface="Arial"/>
                      <a:ea typeface="Arial"/>
                      <a:cs typeface="Arial"/>
                      <a:sym typeface="Arial"/>
                    </a:rPr>
                    <a:t>Site Web à venir sous peu</a:t>
                  </a:r>
                </a:p>
                <a:p>
                  <a:pPr algn="ctr">
                    <a:buClr>
                      <a:srgbClr val="000000"/>
                    </a:buClr>
                    <a:buSzPts val="1200"/>
                  </a:pPr>
                  <a:r>
                    <a:rPr lang="fr-CA" sz="1600" dirty="0">
                      <a:solidFill>
                        <a:srgbClr val="000000"/>
                      </a:solidFill>
                      <a:latin typeface="Arial"/>
                      <a:ea typeface="Arial"/>
                      <a:cs typeface="Arial"/>
                      <a:sym typeface="Arial"/>
                    </a:rPr>
                    <a:t>(région : Atlantique)</a:t>
                  </a:r>
                  <a:endParaRPr lang="fr-CA" sz="1867" dirty="0">
                    <a:solidFill>
                      <a:srgbClr val="000000"/>
                    </a:solidFill>
                    <a:latin typeface="Arial"/>
                    <a:ea typeface="Arial"/>
                    <a:cs typeface="Arial"/>
                    <a:sym typeface="Arial"/>
                  </a:endParaRPr>
                </a:p>
              </p:txBody>
            </p:sp>
          </p:grpSp>
          <p:grpSp>
            <p:nvGrpSpPr>
              <p:cNvPr id="42" name="Group 41"/>
              <p:cNvGrpSpPr/>
              <p:nvPr/>
            </p:nvGrpSpPr>
            <p:grpSpPr>
              <a:xfrm>
                <a:off x="7478888" y="4294951"/>
                <a:ext cx="2657311" cy="1767364"/>
                <a:chOff x="8600728" y="4056630"/>
                <a:chExt cx="2657311" cy="1767364"/>
              </a:xfrm>
            </p:grpSpPr>
            <p:pic>
              <p:nvPicPr>
                <p:cNvPr id="43" name="Picture 42" descr="C:\Users\MoghalZ\AppData\Local\Microsoft\Windows\INetCache\Content.MSO\B8B1BB9B.tmp"/>
                <p:cNvPicPr/>
                <p:nvPr/>
              </p:nvPicPr>
              <p:blipFill>
                <a:blip r:embed="rId19" cstate="email">
                  <a:extLst>
                    <a:ext uri="{28A0092B-C50C-407E-A947-70E740481C1C}">
                      <a14:useLocalDpi xmlns:a14="http://schemas.microsoft.com/office/drawing/2010/main"/>
                    </a:ext>
                  </a:extLst>
                </a:blip>
                <a:srcRect/>
                <a:stretch>
                  <a:fillRect/>
                </a:stretch>
              </p:blipFill>
              <p:spPr bwMode="auto">
                <a:xfrm>
                  <a:off x="8792861" y="5087389"/>
                  <a:ext cx="2328961" cy="736605"/>
                </a:xfrm>
                <a:prstGeom prst="rect">
                  <a:avLst/>
                </a:prstGeom>
                <a:noFill/>
                <a:ln>
                  <a:noFill/>
                </a:ln>
              </p:spPr>
            </p:pic>
            <p:sp>
              <p:nvSpPr>
                <p:cNvPr id="44" name="Google Shape;848;p125"/>
                <p:cNvSpPr/>
                <p:nvPr/>
              </p:nvSpPr>
              <p:spPr>
                <a:xfrm>
                  <a:off x="8711923" y="4056630"/>
                  <a:ext cx="2409900" cy="1671469"/>
                </a:xfrm>
                <a:prstGeom prst="roundRect">
                  <a:avLst>
                    <a:gd name="adj" fmla="val 16667"/>
                  </a:avLst>
                </a:prstGeom>
                <a:noFill/>
                <a:ln w="25400" cap="flat" cmpd="sng">
                  <a:solidFill>
                    <a:srgbClr val="0B539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400"/>
                  </a:pPr>
                  <a:endParaRPr sz="1867" dirty="0">
                    <a:solidFill>
                      <a:srgbClr val="1E4E79"/>
                    </a:solidFill>
                    <a:latin typeface="Arial"/>
                    <a:ea typeface="Arial"/>
                    <a:cs typeface="Arial"/>
                    <a:sym typeface="Arial"/>
                  </a:endParaRPr>
                </a:p>
              </p:txBody>
            </p:sp>
            <p:sp>
              <p:nvSpPr>
                <p:cNvPr id="45" name="Google Shape;851;p125"/>
                <p:cNvSpPr txBox="1"/>
                <p:nvPr/>
              </p:nvSpPr>
              <p:spPr>
                <a:xfrm>
                  <a:off x="8600728" y="4218969"/>
                  <a:ext cx="2657311" cy="943922"/>
                </a:xfrm>
                <a:prstGeom prst="rect">
                  <a:avLst/>
                </a:prstGeom>
                <a:noFill/>
                <a:ln>
                  <a:noFill/>
                </a:ln>
              </p:spPr>
              <p:txBody>
                <a:bodyPr spcFirstLastPara="1" wrap="square" lIns="121900" tIns="60933" rIns="121900" bIns="60933" anchor="t" anchorCtr="0">
                  <a:spAutoFit/>
                </a:bodyPr>
                <a:lstStyle/>
                <a:p>
                  <a:pPr algn="ctr">
                    <a:buClr>
                      <a:srgbClr val="000000"/>
                    </a:buClr>
                    <a:buSzPts val="1400"/>
                  </a:pPr>
                  <a:r>
                    <a:rPr lang="fr-CA" dirty="0" err="1">
                      <a:solidFill>
                        <a:srgbClr val="000000"/>
                      </a:solidFill>
                      <a:latin typeface="Arial"/>
                      <a:ea typeface="Arial"/>
                      <a:cs typeface="Arial"/>
                      <a:sym typeface="Arial"/>
                    </a:rPr>
                    <a:t>ClimateWest</a:t>
                  </a:r>
                  <a:endParaRPr lang="fr-CA" dirty="0">
                    <a:solidFill>
                      <a:srgbClr val="000000"/>
                    </a:solidFill>
                    <a:latin typeface="Arial"/>
                    <a:ea typeface="Arial"/>
                    <a:cs typeface="Arial"/>
                    <a:sym typeface="Arial"/>
                  </a:endParaRPr>
                </a:p>
                <a:p>
                  <a:pPr algn="ctr">
                    <a:buClr>
                      <a:srgbClr val="000000"/>
                    </a:buClr>
                    <a:buSzPts val="1400"/>
                  </a:pPr>
                  <a:r>
                    <a:rPr lang="fr-CA" u="sng" dirty="0">
                      <a:solidFill>
                        <a:srgbClr val="000000"/>
                      </a:solidFill>
                      <a:latin typeface="Arial"/>
                      <a:ea typeface="Arial"/>
                      <a:cs typeface="Arial"/>
                      <a:sym typeface="Arial"/>
                      <a:hlinkClick r:id="rId20"/>
                    </a:rPr>
                    <a:t>www.climatewest.ca</a:t>
                  </a:r>
                  <a:r>
                    <a:rPr lang="fr-CA" u="sng" dirty="0">
                      <a:solidFill>
                        <a:srgbClr val="000000"/>
                      </a:solidFill>
                      <a:latin typeface="Arial"/>
                      <a:ea typeface="Arial"/>
                      <a:cs typeface="Arial"/>
                      <a:sym typeface="Arial"/>
                    </a:rPr>
                    <a:t> </a:t>
                  </a:r>
                  <a:endParaRPr lang="fr-CA" dirty="0">
                    <a:solidFill>
                      <a:srgbClr val="000000"/>
                    </a:solidFill>
                    <a:latin typeface="Arial"/>
                    <a:ea typeface="Arial"/>
                    <a:cs typeface="Arial"/>
                    <a:sym typeface="Arial"/>
                  </a:endParaRPr>
                </a:p>
                <a:p>
                  <a:pPr algn="ctr">
                    <a:buClr>
                      <a:srgbClr val="000000"/>
                    </a:buClr>
                    <a:buSzPts val="1200"/>
                  </a:pPr>
                  <a:r>
                    <a:rPr lang="fr-CA" sz="1600" dirty="0">
                      <a:solidFill>
                        <a:srgbClr val="000000"/>
                      </a:solidFill>
                      <a:latin typeface="Arial"/>
                      <a:ea typeface="Arial"/>
                      <a:cs typeface="Arial"/>
                      <a:sym typeface="Arial"/>
                    </a:rPr>
                    <a:t>(région : Prairies)</a:t>
                  </a:r>
                  <a:endParaRPr lang="fr-CA" sz="1867" dirty="0">
                    <a:solidFill>
                      <a:srgbClr val="000000"/>
                    </a:solidFill>
                    <a:latin typeface="Arial"/>
                    <a:ea typeface="Arial"/>
                    <a:cs typeface="Arial"/>
                    <a:sym typeface="Arial"/>
                  </a:endParaRPr>
                </a:p>
              </p:txBody>
            </p:sp>
          </p:grpSp>
        </p:grpSp>
      </p:grpSp>
      <p:pic>
        <p:nvPicPr>
          <p:cNvPr id="47" name="Picture 4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449209" y="5636776"/>
            <a:ext cx="1334258" cy="336952"/>
          </a:xfrm>
          <a:prstGeom prst="rect">
            <a:avLst/>
          </a:prstGeom>
        </p:spPr>
      </p:pic>
    </p:spTree>
    <p:extLst>
      <p:ext uri="{BB962C8B-B14F-4D97-AF65-F5344CB8AC3E}">
        <p14:creationId xmlns:p14="http://schemas.microsoft.com/office/powerpoint/2010/main" val="385363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519223" y="1504600"/>
            <a:ext cx="11073872" cy="1303905"/>
          </a:xfrm>
        </p:spPr>
        <p:txBody>
          <a:bodyPr/>
          <a:lstStyle/>
          <a:p>
            <a:pPr algn="ctr"/>
            <a:r>
              <a:rPr lang="fr-CA" noProof="0" dirty="0" smtClean="0"/>
              <a:t>Merci / Questions</a:t>
            </a:r>
            <a:endParaRPr lang="fr-CA" noProof="0" dirty="0"/>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3469436831"/>
              </p:ext>
            </p:extLst>
          </p:nvPr>
        </p:nvGraphicFramePr>
        <p:xfrm>
          <a:off x="2363835" y="3313945"/>
          <a:ext cx="7384648" cy="2560320"/>
        </p:xfrm>
        <a:graphic>
          <a:graphicData uri="http://schemas.openxmlformats.org/drawingml/2006/table">
            <a:tbl>
              <a:tblPr firstRow="1" bandRow="1">
                <a:tableStyleId>{5DA37D80-6434-44D0-A028-1B22A696006F}</a:tableStyleId>
              </a:tblPr>
              <a:tblGrid>
                <a:gridCol w="3692324">
                  <a:extLst>
                    <a:ext uri="{9D8B030D-6E8A-4147-A177-3AD203B41FA5}">
                      <a16:colId xmlns:a16="http://schemas.microsoft.com/office/drawing/2014/main" val="755571575"/>
                    </a:ext>
                  </a:extLst>
                </a:gridCol>
                <a:gridCol w="3692324">
                  <a:extLst>
                    <a:ext uri="{9D8B030D-6E8A-4147-A177-3AD203B41FA5}">
                      <a16:colId xmlns:a16="http://schemas.microsoft.com/office/drawing/2014/main" val="2215646353"/>
                    </a:ext>
                  </a:extLst>
                </a:gridCol>
              </a:tblGrid>
              <a:tr h="2502131">
                <a:tc>
                  <a:txBody>
                    <a:bodyPr/>
                    <a:lstStyle/>
                    <a:p>
                      <a:pPr lvl="0" algn="l" defTabSz="914400" eaLnBrk="1" fontAlgn="auto" hangingPunct="1">
                        <a:spcAft>
                          <a:spcPts val="0"/>
                        </a:spcAft>
                        <a:buClrTx/>
                      </a:pPr>
                      <a:r>
                        <a:rPr lang="fr-CA" sz="1800" b="1" u="none" noProof="0" dirty="0">
                          <a:solidFill>
                            <a:schemeClr val="bg1"/>
                          </a:solidFill>
                          <a:latin typeface="Century Gothic" panose="020B0502020202020204" pitchFamily="34" charset="0"/>
                          <a:cs typeface="Calibri" panose="020F0502020204030204" pitchFamily="34" charset="0"/>
                        </a:rPr>
                        <a:t>Site Web</a:t>
                      </a:r>
                    </a:p>
                    <a:p>
                      <a:pPr lvl="0" defTabSz="914400" eaLnBrk="1" fontAlgn="auto" hangingPunct="1">
                        <a:spcAft>
                          <a:spcPts val="0"/>
                        </a:spcAft>
                        <a:buClrTx/>
                      </a:pPr>
                      <a:endParaRPr lang="fr-CA" sz="1800" b="0" noProof="0" dirty="0">
                        <a:solidFill>
                          <a:schemeClr val="bg1"/>
                        </a:solidFill>
                        <a:latin typeface="Calibri" panose="020F0502020204030204" pitchFamily="34" charset="0"/>
                        <a:cs typeface="Calibri" panose="020F0502020204030204" pitchFamily="34" charset="0"/>
                      </a:endParaRPr>
                    </a:p>
                    <a:p>
                      <a:pPr lvl="0" defTabSz="914400" eaLnBrk="1" fontAlgn="auto" hangingPunct="1">
                        <a:spcAft>
                          <a:spcPts val="0"/>
                        </a:spcAft>
                        <a:buClrTx/>
                      </a:pPr>
                      <a:r>
                        <a:rPr lang="fr-CA" sz="2000" b="0" noProof="0" dirty="0">
                          <a:solidFill>
                            <a:schemeClr val="bg1"/>
                          </a:solidFill>
                          <a:latin typeface="Calibri" panose="020F0502020204030204" pitchFamily="34" charset="0"/>
                          <a:cs typeface="Calibri" panose="020F0502020204030204" pitchFamily="34" charset="0"/>
                        </a:rPr>
                        <a:t>Français : </a:t>
                      </a:r>
                    </a:p>
                    <a:p>
                      <a:pPr lvl="0" defTabSz="914400" eaLnBrk="1" fontAlgn="auto" hangingPunct="1">
                        <a:spcAft>
                          <a:spcPts val="0"/>
                        </a:spcAft>
                        <a:buClrTx/>
                      </a:pPr>
                      <a:r>
                        <a:rPr lang="fr-CA" sz="2000" b="0" i="1" noProof="0" dirty="0">
                          <a:solidFill>
                            <a:schemeClr val="bg1"/>
                          </a:solidFill>
                          <a:latin typeface="Calibri" panose="020F0502020204030204" pitchFamily="34" charset="0"/>
                          <a:cs typeface="Calibri" panose="020F0502020204030204" pitchFamily="34" charset="0"/>
                        </a:rPr>
                        <a:t>canada.ca/services-climatiques</a:t>
                      </a:r>
                      <a:endParaRPr lang="fr-CA" sz="2000" b="0" noProof="0" dirty="0">
                        <a:solidFill>
                          <a:schemeClr val="bg1"/>
                        </a:solidFill>
                        <a:latin typeface="Calibri" panose="020F0502020204030204" pitchFamily="34" charset="0"/>
                        <a:cs typeface="Calibri" panose="020F0502020204030204" pitchFamily="34" charset="0"/>
                      </a:endParaRPr>
                    </a:p>
                    <a:p>
                      <a:pPr lvl="0" defTabSz="914400" eaLnBrk="1" fontAlgn="auto" hangingPunct="1">
                        <a:spcAft>
                          <a:spcPts val="0"/>
                        </a:spcAft>
                        <a:buClrTx/>
                      </a:pPr>
                      <a:endParaRPr lang="fr-CA" sz="2000" b="0" noProof="0" dirty="0">
                        <a:solidFill>
                          <a:schemeClr val="bg1"/>
                        </a:solidFill>
                        <a:latin typeface="Calibri" panose="020F0502020204030204" pitchFamily="34" charset="0"/>
                        <a:cs typeface="Calibri" panose="020F0502020204030204" pitchFamily="34" charset="0"/>
                      </a:endParaRPr>
                    </a:p>
                    <a:p>
                      <a:pPr lvl="0" defTabSz="914400" eaLnBrk="1" fontAlgn="auto" hangingPunct="1">
                        <a:spcAft>
                          <a:spcPts val="0"/>
                        </a:spcAft>
                        <a:buClrTx/>
                      </a:pPr>
                      <a:r>
                        <a:rPr lang="fr-CA" sz="2000" b="0" noProof="0" dirty="0">
                          <a:solidFill>
                            <a:schemeClr val="bg1"/>
                          </a:solidFill>
                          <a:latin typeface="Calibri" panose="020F0502020204030204" pitchFamily="34" charset="0"/>
                          <a:cs typeface="Calibri" panose="020F0502020204030204" pitchFamily="34" charset="0"/>
                        </a:rPr>
                        <a:t>English: </a:t>
                      </a:r>
                    </a:p>
                    <a:p>
                      <a:pPr lvl="0" defTabSz="914400" eaLnBrk="1" fontAlgn="auto" hangingPunct="1">
                        <a:spcAft>
                          <a:spcPts val="0"/>
                        </a:spcAft>
                        <a:buClrTx/>
                      </a:pPr>
                      <a:r>
                        <a:rPr lang="fr-CA" sz="2000" b="0" i="1" noProof="0" dirty="0">
                          <a:solidFill>
                            <a:schemeClr val="bg1"/>
                          </a:solidFill>
                          <a:latin typeface="Calibri" panose="020F0502020204030204" pitchFamily="34" charset="0"/>
                          <a:cs typeface="Calibri" panose="020F0502020204030204" pitchFamily="34" charset="0"/>
                        </a:rPr>
                        <a:t>canada.ca/</a:t>
                      </a:r>
                      <a:r>
                        <a:rPr lang="fr-CA" sz="2000" b="0" i="1" noProof="0" dirty="0" err="1">
                          <a:solidFill>
                            <a:schemeClr val="bg1"/>
                          </a:solidFill>
                          <a:latin typeface="Calibri" panose="020F0502020204030204" pitchFamily="34" charset="0"/>
                          <a:cs typeface="Calibri" panose="020F0502020204030204" pitchFamily="34" charset="0"/>
                        </a:rPr>
                        <a:t>climate</a:t>
                      </a:r>
                      <a:r>
                        <a:rPr lang="fr-CA" sz="2000" b="0" i="1" noProof="0" dirty="0">
                          <a:solidFill>
                            <a:schemeClr val="bg1"/>
                          </a:solidFill>
                          <a:latin typeface="Calibri" panose="020F0502020204030204" pitchFamily="34" charset="0"/>
                          <a:cs typeface="Calibri" panose="020F0502020204030204" pitchFamily="34" charset="0"/>
                        </a:rPr>
                        <a:t>-services</a:t>
                      </a:r>
                    </a:p>
                    <a:p>
                      <a:pPr lvl="0" defTabSz="914400" eaLnBrk="1" fontAlgn="auto" hangingPunct="1">
                        <a:spcAft>
                          <a:spcPts val="0"/>
                        </a:spcAft>
                        <a:buClrTx/>
                      </a:pPr>
                      <a:endParaRPr lang="fr-CA" sz="2000" b="0" noProof="0" dirty="0">
                        <a:solidFill>
                          <a:schemeClr val="bg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lvl="0" algn="l" defTabSz="914400" rtl="0" eaLnBrk="1" fontAlgn="auto" latinLnBrk="0" hangingPunct="1">
                        <a:spcAft>
                          <a:spcPts val="0"/>
                        </a:spcAft>
                        <a:buClrTx/>
                      </a:pPr>
                      <a:r>
                        <a:rPr lang="fr-CA" sz="1800" b="1" u="none" kern="1200" noProof="0" dirty="0">
                          <a:solidFill>
                            <a:schemeClr val="bg1"/>
                          </a:solidFill>
                          <a:latin typeface="Century Gothic" panose="020B0502020202020204" pitchFamily="34" charset="0"/>
                          <a:ea typeface="+mn-ea"/>
                          <a:cs typeface="Calibri" panose="020F0502020204030204" pitchFamily="34" charset="0"/>
                        </a:rPr>
                        <a:t>Centre d’aide des Services climatiques</a:t>
                      </a:r>
                      <a:r>
                        <a:rPr lang="fr-CA" u="sng" noProof="0" dirty="0">
                          <a:solidFill>
                            <a:schemeClr val="bg1"/>
                          </a:solidFill>
                          <a:latin typeface="Calibri" panose="020F0502020204030204" pitchFamily="34" charset="0"/>
                          <a:cs typeface="Calibri" panose="020F0502020204030204" pitchFamily="34" charset="0"/>
                        </a:rPr>
                        <a:t> </a:t>
                      </a:r>
                    </a:p>
                    <a:p>
                      <a:pPr algn="ctr"/>
                      <a:endParaRPr lang="fr-CA" noProof="0" dirty="0">
                        <a:solidFill>
                          <a:schemeClr val="bg1"/>
                        </a:solidFill>
                        <a:latin typeface="Calibri" panose="020F0502020204030204" pitchFamily="34" charset="0"/>
                        <a:cs typeface="Calibri" panose="020F0502020204030204" pitchFamily="34" charset="0"/>
                      </a:endParaRPr>
                    </a:p>
                    <a:p>
                      <a:pPr algn="l"/>
                      <a:r>
                        <a:rPr lang="fr-CA" sz="1800" noProof="0" dirty="0">
                          <a:solidFill>
                            <a:schemeClr val="bg1"/>
                          </a:solidFill>
                          <a:latin typeface="Calibri" panose="020F0502020204030204" pitchFamily="34" charset="0"/>
                          <a:cs typeface="Calibri" panose="020F0502020204030204" pitchFamily="34" charset="0"/>
                        </a:rPr>
                        <a:t>	1 833 517-0376 </a:t>
                      </a:r>
                      <a:endParaRPr lang="fr-CA" noProof="0" dirty="0">
                        <a:solidFill>
                          <a:schemeClr val="bg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A" sz="1800" noProof="0" dirty="0">
                        <a:solidFill>
                          <a:schemeClr val="bg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A" sz="1800" noProof="0" dirty="0">
                        <a:solidFill>
                          <a:schemeClr val="bg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sz="3600" i="1" noProof="0" dirty="0">
                          <a:solidFill>
                            <a:schemeClr val="bg1"/>
                          </a:solidFill>
                          <a:latin typeface="Calibri" panose="020F0502020204030204" pitchFamily="34" charset="0"/>
                          <a:cs typeface="Calibri" panose="020F0502020204030204" pitchFamily="34" charset="0"/>
                        </a:rPr>
                        <a:t>  @</a:t>
                      </a:r>
                      <a:r>
                        <a:rPr lang="fr-CA" sz="1800" i="0" baseline="0" noProof="0" dirty="0">
                          <a:solidFill>
                            <a:schemeClr val="bg1"/>
                          </a:solidFill>
                          <a:latin typeface="Calibri" panose="020F0502020204030204" pitchFamily="34" charset="0"/>
                          <a:cs typeface="Calibri" panose="020F0502020204030204" pitchFamily="34" charset="0"/>
                        </a:rPr>
                        <a:t>   	</a:t>
                      </a:r>
                      <a:r>
                        <a:rPr lang="fr-CA" sz="1800" noProof="0" dirty="0">
                          <a:solidFill>
                            <a:schemeClr val="bg1"/>
                          </a:solidFill>
                          <a:latin typeface="Calibri" panose="020F0502020204030204" pitchFamily="34" charset="0"/>
                          <a:cs typeface="Calibri" panose="020F0502020204030204" pitchFamily="34" charset="0"/>
                        </a:rPr>
                        <a:t>ccsc-cccs@ec.gc.ca</a:t>
                      </a:r>
                    </a:p>
                    <a:p>
                      <a:endParaRPr lang="fr-CA" noProof="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641477477"/>
                  </a:ext>
                </a:extLst>
              </a:tr>
            </a:tbl>
          </a:graphicData>
        </a:graphic>
      </p:graphicFrame>
      <p:pic>
        <p:nvPicPr>
          <p:cNvPr id="5" name="Picture 2" descr="C:\Users\chengl\AppData\Local\Microsoft\Windows\INetCache\IE\3QSTPN4N\6xqFT[1].png"/>
          <p:cNvPicPr>
            <a:picLocks noChangeAspect="1" noChangeArrowheads="1"/>
          </p:cNvPicPr>
          <p:nvPr>
            <p:custDataLst>
              <p:tags r:id="rId3"/>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6338300" y="4126617"/>
            <a:ext cx="472447" cy="42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1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a:xfrm>
            <a:off x="10506516" y="6292558"/>
            <a:ext cx="1150569" cy="365125"/>
          </a:xfrm>
          <a:prstGeom prst="rect">
            <a:avLst/>
          </a:prstGeom>
        </p:spPr>
        <p:txBody>
          <a:bodyPr/>
          <a:lstStyle/>
          <a:p>
            <a:fld id="{3BD665AE-76F4-4BDF-A143-AC02A32F0E1D}" type="slidenum">
              <a:rPr lang="en-CA" smtClean="0"/>
              <a:pPr/>
              <a:t>3</a:t>
            </a:fld>
            <a:endParaRPr lang="en-CA" dirty="0"/>
          </a:p>
        </p:txBody>
      </p:sp>
      <p:grpSp>
        <p:nvGrpSpPr>
          <p:cNvPr id="5" name="Group 4"/>
          <p:cNvGrpSpPr/>
          <p:nvPr>
            <p:custDataLst>
              <p:tags r:id="rId2"/>
            </p:custDataLst>
          </p:nvPr>
        </p:nvGrpSpPr>
        <p:grpSpPr>
          <a:xfrm>
            <a:off x="1587532" y="345871"/>
            <a:ext cx="8709440" cy="5502863"/>
            <a:chOff x="237994" y="821797"/>
            <a:chExt cx="8480121" cy="5357973"/>
          </a:xfrm>
        </p:grpSpPr>
        <p:grpSp>
          <p:nvGrpSpPr>
            <p:cNvPr id="6" name="Group 5"/>
            <p:cNvGrpSpPr/>
            <p:nvPr/>
          </p:nvGrpSpPr>
          <p:grpSpPr>
            <a:xfrm>
              <a:off x="237994" y="821797"/>
              <a:ext cx="8480121" cy="5357973"/>
              <a:chOff x="237994" y="821797"/>
              <a:chExt cx="8480121" cy="5357973"/>
            </a:xfrm>
          </p:grpSpPr>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994" y="821797"/>
                <a:ext cx="8480121" cy="5357973"/>
              </a:xfrm>
              <a:prstGeom prst="rect">
                <a:avLst/>
              </a:prstGeom>
            </p:spPr>
          </p:pic>
          <p:pic>
            <p:nvPicPr>
              <p:cNvPr id="9" name="Google Shape;420;p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705031" y="921434"/>
                <a:ext cx="1245603" cy="815927"/>
              </a:xfrm>
              <a:prstGeom prst="rect">
                <a:avLst/>
              </a:prstGeom>
              <a:noFill/>
              <a:ln>
                <a:noFill/>
              </a:ln>
            </p:spPr>
          </p:pic>
          <p:pic>
            <p:nvPicPr>
              <p:cNvPr id="10" name="Google Shape;422;p1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788855" y="2038327"/>
                <a:ext cx="1329397" cy="892928"/>
              </a:xfrm>
              <a:prstGeom prst="rect">
                <a:avLst/>
              </a:prstGeom>
              <a:noFill/>
              <a:ln>
                <a:noFill/>
              </a:ln>
            </p:spPr>
          </p:pic>
          <p:pic>
            <p:nvPicPr>
              <p:cNvPr id="11" name="Google Shape;425;p1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202657" y="3270739"/>
                <a:ext cx="1515457" cy="1026036"/>
              </a:xfrm>
              <a:prstGeom prst="rect">
                <a:avLst/>
              </a:prstGeom>
              <a:noFill/>
              <a:ln>
                <a:noFill/>
              </a:ln>
            </p:spPr>
          </p:pic>
          <p:pic>
            <p:nvPicPr>
              <p:cNvPr id="12" name="Google Shape;427;p1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678361" y="3442215"/>
                <a:ext cx="1109301" cy="854560"/>
              </a:xfrm>
              <a:prstGeom prst="rect">
                <a:avLst/>
              </a:prstGeom>
              <a:noFill/>
              <a:ln>
                <a:noFill/>
              </a:ln>
            </p:spPr>
          </p:pic>
          <p:pic>
            <p:nvPicPr>
              <p:cNvPr id="13" name="Google Shape;429;p1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963779" y="3978442"/>
                <a:ext cx="1066616" cy="672255"/>
              </a:xfrm>
              <a:prstGeom prst="rect">
                <a:avLst/>
              </a:prstGeom>
              <a:noFill/>
              <a:ln>
                <a:noFill/>
              </a:ln>
            </p:spPr>
          </p:pic>
          <p:pic>
            <p:nvPicPr>
              <p:cNvPr id="14" name="Google Shape;431;p10" descr="An aerial shot of the Ruskin Dam and Powerhouse before the upgrade project started. "/>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419953" y="4007803"/>
                <a:ext cx="1186101" cy="733009"/>
              </a:xfrm>
              <a:prstGeom prst="rect">
                <a:avLst/>
              </a:prstGeom>
              <a:noFill/>
              <a:ln>
                <a:noFill/>
              </a:ln>
            </p:spPr>
          </p:pic>
          <p:pic>
            <p:nvPicPr>
              <p:cNvPr id="15" name="Picture 14"/>
              <p:cNvPicPr preferRelativeResize="0">
                <a:picLocks/>
              </p:cNvPicPr>
              <p:nvPr/>
            </p:nvPicPr>
            <p:blipFill>
              <a:blip r:embed="rId13" cstate="email">
                <a:extLst>
                  <a:ext uri="{28A0092B-C50C-407E-A947-70E740481C1C}">
                    <a14:useLocalDpi xmlns:a14="http://schemas.microsoft.com/office/drawing/2010/main"/>
                  </a:ext>
                </a:extLst>
              </a:blip>
              <a:stretch>
                <a:fillRect/>
              </a:stretch>
            </p:blipFill>
            <p:spPr>
              <a:xfrm>
                <a:off x="2280642" y="1423182"/>
                <a:ext cx="1204238" cy="685018"/>
              </a:xfrm>
              <a:prstGeom prst="rect">
                <a:avLst/>
              </a:prstGeom>
            </p:spPr>
          </p:pic>
          <p:pic>
            <p:nvPicPr>
              <p:cNvPr id="16" name="Picture 15"/>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29521" y="1946357"/>
                <a:ext cx="773804" cy="781604"/>
              </a:xfrm>
              <a:prstGeom prst="rect">
                <a:avLst/>
              </a:prstGeom>
            </p:spPr>
          </p:pic>
          <p:pic>
            <p:nvPicPr>
              <p:cNvPr id="17" name="Picture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186693" y="2311400"/>
                <a:ext cx="1021835" cy="691383"/>
              </a:xfrm>
              <a:prstGeom prst="rect">
                <a:avLst/>
              </a:prstGeom>
            </p:spPr>
          </p:pic>
          <p:pic>
            <p:nvPicPr>
              <p:cNvPr id="18" name="Picture 17"/>
              <p:cNvPicPr preferRelativeResize="0">
                <a:picLocks/>
              </p:cNvPicPr>
              <p:nvPr/>
            </p:nvPicPr>
            <p:blipFill rotWithShape="1">
              <a:blip r:embed="rId16" cstate="email">
                <a:extLst>
                  <a:ext uri="{28A0092B-C50C-407E-A947-70E740481C1C}">
                    <a14:useLocalDpi xmlns:a14="http://schemas.microsoft.com/office/drawing/2010/main"/>
                  </a:ext>
                </a:extLst>
              </a:blip>
              <a:srcRect/>
              <a:stretch/>
            </p:blipFill>
            <p:spPr>
              <a:xfrm>
                <a:off x="2165685" y="2997703"/>
                <a:ext cx="894613" cy="789185"/>
              </a:xfrm>
              <a:prstGeom prst="rect">
                <a:avLst/>
              </a:prstGeom>
            </p:spPr>
          </p:pic>
          <p:pic>
            <p:nvPicPr>
              <p:cNvPr id="19" name="Picture 18"/>
              <p:cNvPicPr preferRelativeResize="0">
                <a:picLocks/>
              </p:cNvPicPr>
              <p:nvPr/>
            </p:nvPicPr>
            <p:blipFill rotWithShape="1">
              <a:blip r:embed="rId17" cstate="email">
                <a:extLst>
                  <a:ext uri="{28A0092B-C50C-407E-A947-70E740481C1C}">
                    <a14:useLocalDpi xmlns:a14="http://schemas.microsoft.com/office/drawing/2010/main"/>
                  </a:ext>
                </a:extLst>
              </a:blip>
              <a:srcRect/>
              <a:stretch/>
            </p:blipFill>
            <p:spPr>
              <a:xfrm>
                <a:off x="4208528" y="4840706"/>
                <a:ext cx="1141514" cy="721894"/>
              </a:xfrm>
              <a:prstGeom prst="rect">
                <a:avLst/>
              </a:prstGeom>
            </p:spPr>
          </p:pic>
          <p:pic>
            <p:nvPicPr>
              <p:cNvPr id="20" name="Picture 4" descr="Image result for toronto sunny day"/>
              <p:cNvPicPr preferRelativeResize="0">
                <a:picLocks noChangeArrowheads="1"/>
              </p:cNvPicPr>
              <p:nvPr/>
            </p:nvPicPr>
            <p:blipFill rotWithShape="1">
              <a:blip r:embed="rId18" cstate="email">
                <a:extLst>
                  <a:ext uri="{28A0092B-C50C-407E-A947-70E740481C1C}">
                    <a14:useLocalDpi xmlns:a14="http://schemas.microsoft.com/office/drawing/2010/main"/>
                  </a:ext>
                </a:extLst>
              </a:blip>
              <a:srcRect/>
              <a:stretch/>
            </p:blipFill>
            <p:spPr bwMode="auto">
              <a:xfrm flipH="1">
                <a:off x="5522494" y="5213684"/>
                <a:ext cx="935069" cy="722237"/>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736468" y="5010582"/>
              <a:ext cx="1112792" cy="764575"/>
            </a:xfrm>
            <a:prstGeom prst="rect">
              <a:avLst/>
            </a:prstGeom>
          </p:spPr>
        </p:pic>
      </p:grpSp>
      <p:sp>
        <p:nvSpPr>
          <p:cNvPr id="21" name="Rectangle 20"/>
          <p:cNvSpPr/>
          <p:nvPr>
            <p:custDataLst>
              <p:tags r:id="rId3"/>
            </p:custDataLst>
          </p:nvPr>
        </p:nvSpPr>
        <p:spPr>
          <a:xfrm>
            <a:off x="5733291" y="6312074"/>
            <a:ext cx="5600455" cy="200055"/>
          </a:xfrm>
          <a:prstGeom prst="rect">
            <a:avLst/>
          </a:prstGeom>
        </p:spPr>
        <p:txBody>
          <a:bodyPr wrap="square">
            <a:spAutoFit/>
          </a:bodyPr>
          <a:lstStyle/>
          <a:p>
            <a:r>
              <a:rPr lang="fr-CA" sz="700" dirty="0">
                <a:solidFill>
                  <a:schemeClr val="tx1">
                    <a:lumMod val="65000"/>
                    <a:lumOff val="35000"/>
                  </a:schemeClr>
                </a:solidFill>
              </a:rPr>
              <a:t>Sources des photos de la figure : Agriculture et Agroalimentaire Canada, </a:t>
            </a:r>
            <a:r>
              <a:rPr lang="fr-CA" sz="700" dirty="0" err="1">
                <a:solidFill>
                  <a:schemeClr val="tx1">
                    <a:lumMod val="65000"/>
                    <a:lumOff val="35000"/>
                  </a:schemeClr>
                </a:solidFill>
              </a:rPr>
              <a:t>SmartICE</a:t>
            </a:r>
            <a:r>
              <a:rPr lang="fr-CA" sz="700" dirty="0">
                <a:solidFill>
                  <a:schemeClr val="tx1">
                    <a:lumMod val="65000"/>
                    <a:lumOff val="35000"/>
                  </a:schemeClr>
                </a:solidFill>
              </a:rPr>
              <a:t>, Wikipédia, Wikimédia, Ouranos, BC Hydro, </a:t>
            </a:r>
            <a:r>
              <a:rPr lang="fr-CA" sz="700" dirty="0" err="1">
                <a:solidFill>
                  <a:schemeClr val="tx1">
                    <a:lumMod val="65000"/>
                    <a:lumOff val="35000"/>
                  </a:schemeClr>
                </a:solidFill>
              </a:rPr>
              <a:t>flickr</a:t>
            </a:r>
            <a:endParaRPr lang="fr-CA" sz="700" dirty="0">
              <a:solidFill>
                <a:schemeClr val="tx1">
                  <a:lumMod val="65000"/>
                  <a:lumOff val="35000"/>
                </a:schemeClr>
              </a:solidFill>
            </a:endParaRPr>
          </a:p>
        </p:txBody>
      </p:sp>
      <p:sp>
        <p:nvSpPr>
          <p:cNvPr id="22" name="Title 1"/>
          <p:cNvSpPr txBox="1">
            <a:spLocks/>
          </p:cNvSpPr>
          <p:nvPr/>
        </p:nvSpPr>
        <p:spPr>
          <a:xfrm>
            <a:off x="35845" y="175278"/>
            <a:ext cx="309068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accent6"/>
                </a:solidFill>
              </a:rPr>
              <a:t>Impacts à travers le Canada</a:t>
            </a:r>
          </a:p>
        </p:txBody>
      </p:sp>
    </p:spTree>
    <p:extLst>
      <p:ext uri="{BB962C8B-B14F-4D97-AF65-F5344CB8AC3E}">
        <p14:creationId xmlns:p14="http://schemas.microsoft.com/office/powerpoint/2010/main" val="419717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81555" y="1881260"/>
            <a:ext cx="6413556" cy="3521227"/>
          </a:xfrm>
        </p:spPr>
        <p:txBody>
          <a:bodyPr/>
          <a:lstStyle/>
          <a:p>
            <a:pPr lvl="1" indent="0">
              <a:buNone/>
            </a:pPr>
            <a:endParaRPr lang="en-CA" sz="2400" b="1" i="1" dirty="0"/>
          </a:p>
          <a:p>
            <a:pPr lvl="1" indent="0">
              <a:buNone/>
            </a:pPr>
            <a:r>
              <a:rPr lang="fr-CA" sz="2400" b="1" i="1" dirty="0"/>
              <a:t>Rôle du Centre canadien des services climatiques</a:t>
            </a:r>
          </a:p>
          <a:p>
            <a:pPr marL="1143000" lvl="1"/>
            <a:r>
              <a:rPr lang="fr-CA" b="0" dirty="0"/>
              <a:t>Accès aux données climatiques historiques</a:t>
            </a:r>
          </a:p>
          <a:p>
            <a:pPr marL="1143000" lvl="1"/>
            <a:r>
              <a:rPr lang="fr-CA" b="0" dirty="0"/>
              <a:t>Accès aux projections climatiques futures</a:t>
            </a:r>
          </a:p>
          <a:p>
            <a:pPr marL="1143000" lvl="1"/>
            <a:r>
              <a:rPr lang="fr-CA" b="0" dirty="0"/>
              <a:t>Produits sur mesure</a:t>
            </a:r>
          </a:p>
          <a:p>
            <a:pPr marL="1143000" lvl="1"/>
            <a:r>
              <a:rPr lang="fr-CA" b="0" dirty="0"/>
              <a:t>Ressources et information</a:t>
            </a:r>
          </a:p>
          <a:p>
            <a:pPr marL="1143000" lvl="1"/>
            <a:r>
              <a:rPr lang="fr-CA" b="0" dirty="0"/>
              <a:t>Formation et soutien</a:t>
            </a:r>
          </a:p>
        </p:txBody>
      </p:sp>
      <p:sp>
        <p:nvSpPr>
          <p:cNvPr id="6" name="Slide Number Placeholder 3"/>
          <p:cNvSpPr>
            <a:spLocks noGrp="1"/>
          </p:cNvSpPr>
          <p:nvPr>
            <p:ph type="sldNum" sz="quarter" idx="12"/>
            <p:custDataLst>
              <p:tags r:id="rId2"/>
            </p:custDataLst>
          </p:nvPr>
        </p:nvSpPr>
        <p:spPr>
          <a:xfrm>
            <a:off x="10506516" y="6292558"/>
            <a:ext cx="1150569" cy="365125"/>
          </a:xfrm>
          <a:prstGeom prst="rect">
            <a:avLst/>
          </a:prstGeom>
        </p:spPr>
        <p:txBody>
          <a:bodyPr/>
          <a:lstStyle/>
          <a:p>
            <a:fld id="{3BD665AE-76F4-4BDF-A143-AC02A32F0E1D}" type="slidenum">
              <a:rPr lang="en-CA" smtClean="0"/>
              <a:pPr/>
              <a:t>4</a:t>
            </a:fld>
            <a:endParaRPr lang="en-CA" dirty="0"/>
          </a:p>
        </p:txBody>
      </p:sp>
      <p:sp>
        <p:nvSpPr>
          <p:cNvPr id="2" name="Title 1"/>
          <p:cNvSpPr>
            <a:spLocks noGrp="1"/>
          </p:cNvSpPr>
          <p:nvPr>
            <p:ph type="title"/>
            <p:custDataLst>
              <p:tags r:id="rId3"/>
            </p:custDataLst>
          </p:nvPr>
        </p:nvSpPr>
        <p:spPr>
          <a:xfrm>
            <a:off x="181555" y="139873"/>
            <a:ext cx="10138102" cy="1166622"/>
          </a:xfrm>
        </p:spPr>
        <p:txBody>
          <a:bodyPr>
            <a:normAutofit fontScale="90000"/>
          </a:bodyPr>
          <a:lstStyle/>
          <a:p>
            <a:r>
              <a:rPr lang="fr-CA" dirty="0"/>
              <a:t>Les données climatiques guident l’adaptation</a:t>
            </a:r>
          </a:p>
        </p:txBody>
      </p:sp>
      <p:pic>
        <p:nvPicPr>
          <p:cNvPr id="7" name="Picture 6" descr="\\INT.EC.GC.CA\Shares\C\CLIMATE_SERVICES\04-PROGRAM DESIGN-POLICY-REPORTING\5. Strategic Plans\2020-2025 CCCS Strategic Plan\Fig 1 - French, larger font.png"/>
          <p:cNvPicPr/>
          <p:nvPr/>
        </p:nvPicPr>
        <p:blipFill rotWithShape="1">
          <a:blip r:embed="rId6" cstate="print">
            <a:extLst>
              <a:ext uri="{28A0092B-C50C-407E-A947-70E740481C1C}">
                <a14:useLocalDpi xmlns:a14="http://schemas.microsoft.com/office/drawing/2010/main" val="0"/>
              </a:ext>
            </a:extLst>
          </a:blip>
          <a:srcRect/>
          <a:stretch/>
        </p:blipFill>
        <p:spPr bwMode="auto">
          <a:xfrm>
            <a:off x="6988629" y="1528354"/>
            <a:ext cx="4838274" cy="48556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283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10" cstate="email">
            <a:extLst>
              <a:ext uri="{28A0092B-C50C-407E-A947-70E740481C1C}">
                <a14:useLocalDpi xmlns:a14="http://schemas.microsoft.com/office/drawing/2010/main"/>
              </a:ext>
            </a:extLst>
          </a:blip>
          <a:stretch>
            <a:fillRect/>
          </a:stretch>
        </p:blipFill>
        <p:spPr>
          <a:xfrm>
            <a:off x="3477668" y="2997329"/>
            <a:ext cx="4991960" cy="2734656"/>
          </a:xfrm>
          <a:prstGeom prst="rect">
            <a:avLst/>
          </a:prstGeom>
        </p:spPr>
      </p:pic>
      <p:sp>
        <p:nvSpPr>
          <p:cNvPr id="3" name="Title 2"/>
          <p:cNvSpPr>
            <a:spLocks noGrp="1"/>
          </p:cNvSpPr>
          <p:nvPr>
            <p:ph type="title"/>
            <p:custDataLst>
              <p:tags r:id="rId2"/>
            </p:custDataLst>
          </p:nvPr>
        </p:nvSpPr>
        <p:spPr/>
        <p:txBody>
          <a:bodyPr>
            <a:normAutofit/>
          </a:bodyPr>
          <a:lstStyle/>
          <a:p>
            <a:pPr algn="ctr"/>
            <a:r>
              <a:rPr lang="fr-CA" dirty="0"/>
              <a:t>Les décideurs ont de nombreuses questions…</a:t>
            </a:r>
          </a:p>
        </p:txBody>
      </p:sp>
      <p:sp>
        <p:nvSpPr>
          <p:cNvPr id="9" name="Slide Number Placeholder 3"/>
          <p:cNvSpPr>
            <a:spLocks noGrp="1"/>
          </p:cNvSpPr>
          <p:nvPr>
            <p:ph type="sldNum" sz="quarter" idx="12"/>
            <p:custDataLst>
              <p:tags r:id="rId3"/>
            </p:custDataLst>
          </p:nvPr>
        </p:nvSpPr>
        <p:spPr>
          <a:xfrm>
            <a:off x="10506516" y="6292558"/>
            <a:ext cx="1150569" cy="365125"/>
          </a:xfrm>
          <a:prstGeom prst="rect">
            <a:avLst/>
          </a:prstGeom>
        </p:spPr>
        <p:txBody>
          <a:bodyPr/>
          <a:lstStyle/>
          <a:p>
            <a:fld id="{3BD665AE-76F4-4BDF-A143-AC02A32F0E1D}" type="slidenum">
              <a:rPr lang="en-CA" smtClean="0"/>
              <a:pPr/>
              <a:t>5</a:t>
            </a:fld>
            <a:endParaRPr lang="en-CA" dirty="0"/>
          </a:p>
        </p:txBody>
      </p:sp>
      <p:sp>
        <p:nvSpPr>
          <p:cNvPr id="11" name="Rounded Rectangular Callout 9">
            <a:extLst>
              <a:ext uri="{FF2B5EF4-FFF2-40B4-BE49-F238E27FC236}">
                <a16:creationId xmlns:a16="http://schemas.microsoft.com/office/drawing/2014/main" id="{5DBAFAF1-9AAF-40B3-AF83-098A411D1C8D}"/>
              </a:ext>
            </a:extLst>
          </p:cNvPr>
          <p:cNvSpPr/>
          <p:nvPr>
            <p:custDataLst>
              <p:tags r:id="rId4"/>
            </p:custDataLst>
          </p:nvPr>
        </p:nvSpPr>
        <p:spPr bwMode="auto">
          <a:xfrm>
            <a:off x="2764538" y="1445340"/>
            <a:ext cx="2112318" cy="1551987"/>
          </a:xfrm>
          <a:prstGeom prst="wedgeRoundRectCallout">
            <a:avLst>
              <a:gd name="adj1" fmla="val 29327"/>
              <a:gd name="adj2" fmla="val 69139"/>
              <a:gd name="adj3" fmla="val 16667"/>
            </a:avLst>
          </a:prstGeom>
          <a:solidFill>
            <a:srgbClr val="0C7797"/>
          </a:solidFill>
          <a:ln w="12700" cap="flat" cmpd="sng" algn="ctr">
            <a:solidFill>
              <a:srgbClr val="0C7797"/>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defRPr/>
            </a:pPr>
            <a:r>
              <a:rPr kumimoji="1" lang="fr-CA" sz="1400" i="1" dirty="0">
                <a:solidFill>
                  <a:schemeClr val="bg1"/>
                </a:solidFill>
                <a:latin typeface="Arial" panose="020B0604020202020204" pitchFamily="34" charset="0"/>
                <a:ea typeface="Arial Unicode MS" pitchFamily="34" charset="-128"/>
                <a:cs typeface="Arial" panose="020B0604020202020204" pitchFamily="34" charset="0"/>
              </a:rPr>
              <a:t>L’agriculture dans un climat plus chaud présentera-t-elle un avantage pour moi ou un risque supplémentaire?</a:t>
            </a:r>
          </a:p>
        </p:txBody>
      </p:sp>
      <p:sp>
        <p:nvSpPr>
          <p:cNvPr id="12" name="Rounded Rectangular Callout 5">
            <a:extLst>
              <a:ext uri="{FF2B5EF4-FFF2-40B4-BE49-F238E27FC236}">
                <a16:creationId xmlns:a16="http://schemas.microsoft.com/office/drawing/2014/main" id="{AC7581F9-583D-4064-8E57-51854B94D3E3}"/>
              </a:ext>
            </a:extLst>
          </p:cNvPr>
          <p:cNvSpPr/>
          <p:nvPr>
            <p:custDataLst>
              <p:tags r:id="rId5"/>
            </p:custDataLst>
          </p:nvPr>
        </p:nvSpPr>
        <p:spPr bwMode="auto">
          <a:xfrm>
            <a:off x="6061191" y="1685433"/>
            <a:ext cx="2112318" cy="1537460"/>
          </a:xfrm>
          <a:prstGeom prst="wedgeRoundRectCallout">
            <a:avLst>
              <a:gd name="adj1" fmla="val -43074"/>
              <a:gd name="adj2" fmla="val 76770"/>
              <a:gd name="adj3" fmla="val 16667"/>
            </a:avLst>
          </a:prstGeom>
          <a:solidFill>
            <a:srgbClr val="0C7797"/>
          </a:solidFill>
          <a:ln w="12700" cap="flat" cmpd="sng" algn="ctr">
            <a:solidFill>
              <a:srgbClr val="0C7797"/>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defRPr/>
            </a:pPr>
            <a:r>
              <a:rPr kumimoji="1" lang="fr-CA" sz="1400" i="1" dirty="0">
                <a:solidFill>
                  <a:schemeClr val="bg1"/>
                </a:solidFill>
                <a:latin typeface="Arial" panose="020B0604020202020204" pitchFamily="34" charset="0"/>
                <a:ea typeface="Arial Unicode MS" pitchFamily="34" charset="-128"/>
                <a:cs typeface="Arial" panose="020B0604020202020204" pitchFamily="34" charset="0"/>
              </a:rPr>
              <a:t>Je veux modéliser les besoins futurs de climatisation pour mon nouvel immeuble.</a:t>
            </a:r>
          </a:p>
        </p:txBody>
      </p:sp>
      <p:sp>
        <p:nvSpPr>
          <p:cNvPr id="13" name="Rounded Rectangular Callout 7">
            <a:extLst>
              <a:ext uri="{FF2B5EF4-FFF2-40B4-BE49-F238E27FC236}">
                <a16:creationId xmlns:a16="http://schemas.microsoft.com/office/drawing/2014/main" id="{74CBAADD-3747-4B95-94D1-69B2D91B538E}"/>
              </a:ext>
            </a:extLst>
          </p:cNvPr>
          <p:cNvSpPr/>
          <p:nvPr>
            <p:custDataLst>
              <p:tags r:id="rId6"/>
            </p:custDataLst>
          </p:nvPr>
        </p:nvSpPr>
        <p:spPr bwMode="auto">
          <a:xfrm>
            <a:off x="7706748" y="4035652"/>
            <a:ext cx="2356489" cy="1354401"/>
          </a:xfrm>
          <a:prstGeom prst="wedgeRoundRectCallout">
            <a:avLst>
              <a:gd name="adj1" fmla="val -84696"/>
              <a:gd name="adj2" fmla="val -46668"/>
              <a:gd name="adj3" fmla="val 16667"/>
            </a:avLst>
          </a:prstGeom>
          <a:solidFill>
            <a:srgbClr val="0C7797"/>
          </a:solidFill>
          <a:ln w="12700" cap="flat" cmpd="sng" algn="ctr">
            <a:solidFill>
              <a:srgbClr val="0C7797"/>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defRPr/>
            </a:pPr>
            <a:r>
              <a:rPr kumimoji="1" lang="fr-CA" sz="1400" i="1" dirty="0">
                <a:solidFill>
                  <a:schemeClr val="bg1"/>
                </a:solidFill>
                <a:latin typeface="Arial" panose="020B0604020202020204" pitchFamily="34" charset="0"/>
                <a:ea typeface="Arial Unicode MS" pitchFamily="34" charset="-128"/>
                <a:cs typeface="Arial" panose="020B0604020202020204" pitchFamily="34" charset="0"/>
              </a:rPr>
              <a:t>Nous devons moderniser un réseau d’égout : comment tenir compte des changements climatiques lors de la conception? </a:t>
            </a:r>
          </a:p>
        </p:txBody>
      </p:sp>
      <p:sp>
        <p:nvSpPr>
          <p:cNvPr id="14" name="Rounded Rectangular Callout 6">
            <a:extLst>
              <a:ext uri="{FF2B5EF4-FFF2-40B4-BE49-F238E27FC236}">
                <a16:creationId xmlns:a16="http://schemas.microsoft.com/office/drawing/2014/main" id="{BCBCC47A-E495-4BA3-8C62-5F824AF0D132}"/>
              </a:ext>
            </a:extLst>
          </p:cNvPr>
          <p:cNvSpPr/>
          <p:nvPr>
            <p:custDataLst>
              <p:tags r:id="rId7"/>
            </p:custDataLst>
          </p:nvPr>
        </p:nvSpPr>
        <p:spPr bwMode="auto">
          <a:xfrm>
            <a:off x="1656870" y="3222893"/>
            <a:ext cx="1841489" cy="1876015"/>
          </a:xfrm>
          <a:prstGeom prst="wedgeRoundRectCallout">
            <a:avLst>
              <a:gd name="adj1" fmla="val 75918"/>
              <a:gd name="adj2" fmla="val -32449"/>
              <a:gd name="adj3" fmla="val 16667"/>
            </a:avLst>
          </a:prstGeom>
          <a:solidFill>
            <a:srgbClr val="0C7797"/>
          </a:solidFill>
          <a:ln w="12700" cap="flat" cmpd="sng" algn="ctr">
            <a:solidFill>
              <a:srgbClr val="0C7797"/>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defRPr/>
            </a:pPr>
            <a:r>
              <a:rPr kumimoji="1" lang="fr-CA" sz="1400" i="1" dirty="0">
                <a:solidFill>
                  <a:schemeClr val="bg1"/>
                </a:solidFill>
                <a:latin typeface="Arial" panose="020B0604020202020204" pitchFamily="34" charset="0"/>
                <a:ea typeface="Arial Unicode MS" pitchFamily="34" charset="-128"/>
                <a:cs typeface="Arial" panose="020B0604020202020204" pitchFamily="34" charset="0"/>
              </a:rPr>
              <a:t>Je dois mieux comprendre les futurs risques d’inondation printanière dans ma collectivité. </a:t>
            </a:r>
          </a:p>
        </p:txBody>
      </p:sp>
    </p:spTree>
    <p:extLst>
      <p:ext uri="{BB962C8B-B14F-4D97-AF65-F5344CB8AC3E}">
        <p14:creationId xmlns:p14="http://schemas.microsoft.com/office/powerpoint/2010/main" val="289162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pPr algn="ctr"/>
            <a:r>
              <a:rPr lang="fr-CA" dirty="0"/>
              <a:t>Les services climatiques peuvent vous aider</a:t>
            </a:r>
          </a:p>
        </p:txBody>
      </p:sp>
      <p:sp>
        <p:nvSpPr>
          <p:cNvPr id="2" name="Slide Number Placeholder 1"/>
          <p:cNvSpPr>
            <a:spLocks noGrp="1"/>
          </p:cNvSpPr>
          <p:nvPr>
            <p:ph type="sldNum" sz="quarter" idx="12"/>
            <p:custDataLst>
              <p:tags r:id="rId2"/>
            </p:custDataLst>
          </p:nvPr>
        </p:nvSpPr>
        <p:spPr/>
        <p:txBody>
          <a:bodyPr/>
          <a:lstStyle/>
          <a:p>
            <a:fld id="{3BD665AE-76F4-4BDF-A143-AC02A32F0E1D}" type="slidenum">
              <a:rPr lang="en-CA" smtClean="0"/>
              <a:pPr/>
              <a:t>6</a:t>
            </a:fld>
            <a:endParaRPr lang="en-CA" dirty="0"/>
          </a:p>
        </p:txBody>
      </p:sp>
      <p:graphicFrame>
        <p:nvGraphicFramePr>
          <p:cNvPr id="5" name="Diagram 4"/>
          <p:cNvGraphicFramePr/>
          <p:nvPr>
            <p:custDataLst>
              <p:tags r:id="rId3"/>
            </p:custDataLst>
          </p:nvPr>
        </p:nvGraphicFramePr>
        <p:xfrm>
          <a:off x="907483" y="1535041"/>
          <a:ext cx="10361341" cy="247047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12" name="Picture 11"/>
          <p:cNvPicPr>
            <a:picLocks noChangeAspect="1"/>
          </p:cNvPicPr>
          <p:nvPr>
            <p:custDataLst>
              <p:tags r:id="rId4"/>
            </p:custDataLst>
          </p:nvPr>
        </p:nvPicPr>
        <p:blipFill>
          <a:blip r:embed="rId2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09846" y="3507109"/>
            <a:ext cx="845089" cy="845089"/>
          </a:xfrm>
          <a:prstGeom prst="rect">
            <a:avLst/>
          </a:prstGeom>
        </p:spPr>
      </p:pic>
      <p:pic>
        <p:nvPicPr>
          <p:cNvPr id="13" name="Picture 12"/>
          <p:cNvPicPr>
            <a:picLocks noChangeAspect="1"/>
          </p:cNvPicPr>
          <p:nvPr>
            <p:custDataLst>
              <p:tags r:id="rId5"/>
            </p:custDataLst>
          </p:nvPr>
        </p:nvPicPr>
        <p:blipFill>
          <a:blip r:embed="rId2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243359" y="3485429"/>
            <a:ext cx="845089" cy="845089"/>
          </a:xfrm>
          <a:prstGeom prst="rect">
            <a:avLst/>
          </a:prstGeom>
        </p:spPr>
      </p:pic>
      <p:pic>
        <p:nvPicPr>
          <p:cNvPr id="14" name="Picture 13"/>
          <p:cNvPicPr>
            <a:picLocks noChangeAspect="1"/>
          </p:cNvPicPr>
          <p:nvPr>
            <p:custDataLst>
              <p:tags r:id="rId6"/>
            </p:custDataLst>
          </p:nvPr>
        </p:nvPicPr>
        <p:blipFill>
          <a:blip r:embed="rId2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119147" y="3486267"/>
            <a:ext cx="845089" cy="845089"/>
          </a:xfrm>
          <a:prstGeom prst="rect">
            <a:avLst/>
          </a:prstGeom>
        </p:spPr>
      </p:pic>
      <p:sp>
        <p:nvSpPr>
          <p:cNvPr id="15" name="TextBox 14"/>
          <p:cNvSpPr txBox="1"/>
          <p:nvPr>
            <p:custDataLst>
              <p:tags r:id="rId7"/>
            </p:custDataLst>
          </p:nvPr>
        </p:nvSpPr>
        <p:spPr>
          <a:xfrm>
            <a:off x="1550891" y="4428315"/>
            <a:ext cx="1973179" cy="307777"/>
          </a:xfrm>
          <a:prstGeom prst="rect">
            <a:avLst/>
          </a:prstGeom>
          <a:noFill/>
        </p:spPr>
        <p:txBody>
          <a:bodyPr wrap="square" rtlCol="0">
            <a:spAutoFit/>
          </a:bodyPr>
          <a:lstStyle/>
          <a:p>
            <a:pPr algn="ctr"/>
            <a:r>
              <a:rPr lang="fr-CA" sz="1400" dirty="0"/>
              <a:t>Climatologues</a:t>
            </a:r>
          </a:p>
        </p:txBody>
      </p:sp>
      <p:sp>
        <p:nvSpPr>
          <p:cNvPr id="16" name="TextBox 15"/>
          <p:cNvSpPr txBox="1"/>
          <p:nvPr>
            <p:custDataLst>
              <p:tags r:id="rId8"/>
            </p:custDataLst>
          </p:nvPr>
        </p:nvSpPr>
        <p:spPr>
          <a:xfrm>
            <a:off x="5679313" y="4470745"/>
            <a:ext cx="1973179" cy="307777"/>
          </a:xfrm>
          <a:prstGeom prst="rect">
            <a:avLst/>
          </a:prstGeom>
          <a:noFill/>
        </p:spPr>
        <p:txBody>
          <a:bodyPr wrap="square" rtlCol="0">
            <a:spAutoFit/>
          </a:bodyPr>
          <a:lstStyle/>
          <a:p>
            <a:pPr algn="ctr"/>
            <a:r>
              <a:rPr lang="en-US" sz="1400" dirty="0"/>
              <a:t>Experts</a:t>
            </a:r>
            <a:endParaRPr lang="en-CA" sz="1400" dirty="0"/>
          </a:p>
        </p:txBody>
      </p:sp>
      <p:sp>
        <p:nvSpPr>
          <p:cNvPr id="17" name="TextBox 16"/>
          <p:cNvSpPr txBox="1"/>
          <p:nvPr>
            <p:custDataLst>
              <p:tags r:id="rId9"/>
            </p:custDataLst>
          </p:nvPr>
        </p:nvSpPr>
        <p:spPr>
          <a:xfrm>
            <a:off x="8631044" y="4413890"/>
            <a:ext cx="1973179" cy="523220"/>
          </a:xfrm>
          <a:prstGeom prst="rect">
            <a:avLst/>
          </a:prstGeom>
          <a:noFill/>
        </p:spPr>
        <p:txBody>
          <a:bodyPr wrap="square" rtlCol="0">
            <a:spAutoFit/>
          </a:bodyPr>
          <a:lstStyle/>
          <a:p>
            <a:pPr algn="ctr"/>
            <a:r>
              <a:rPr lang="fr-CA" sz="1400" dirty="0"/>
              <a:t>Décideurs (utilisateurs)</a:t>
            </a:r>
          </a:p>
        </p:txBody>
      </p:sp>
      <p:pic>
        <p:nvPicPr>
          <p:cNvPr id="18" name="Picture 17"/>
          <p:cNvPicPr>
            <a:picLocks noChangeAspect="1"/>
          </p:cNvPicPr>
          <p:nvPr>
            <p:custDataLst>
              <p:tags r:id="rId10"/>
            </p:custDataLst>
          </p:nvPr>
        </p:nvPicPr>
        <p:blipFill>
          <a:blip r:embed="rId2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341034" y="3485429"/>
            <a:ext cx="845089" cy="845089"/>
          </a:xfrm>
          <a:prstGeom prst="rect">
            <a:avLst/>
          </a:prstGeom>
        </p:spPr>
      </p:pic>
      <p:sp>
        <p:nvSpPr>
          <p:cNvPr id="19" name="TextBox 18"/>
          <p:cNvSpPr txBox="1"/>
          <p:nvPr>
            <p:custDataLst>
              <p:tags r:id="rId11"/>
            </p:custDataLst>
          </p:nvPr>
        </p:nvSpPr>
        <p:spPr>
          <a:xfrm>
            <a:off x="3852933" y="4453521"/>
            <a:ext cx="1973179" cy="307777"/>
          </a:xfrm>
          <a:prstGeom prst="rect">
            <a:avLst/>
          </a:prstGeom>
          <a:noFill/>
        </p:spPr>
        <p:txBody>
          <a:bodyPr wrap="square" rtlCol="0">
            <a:spAutoFit/>
          </a:bodyPr>
          <a:lstStyle/>
          <a:p>
            <a:pPr algn="ctr"/>
            <a:r>
              <a:rPr lang="fr-CA" sz="1400" dirty="0"/>
              <a:t>Développeurs</a:t>
            </a:r>
          </a:p>
        </p:txBody>
      </p:sp>
      <p:sp>
        <p:nvSpPr>
          <p:cNvPr id="20" name="Rectangle 19"/>
          <p:cNvSpPr/>
          <p:nvPr>
            <p:custDataLst>
              <p:tags r:id="rId12"/>
            </p:custDataLst>
          </p:nvPr>
        </p:nvSpPr>
        <p:spPr>
          <a:xfrm>
            <a:off x="1796716" y="1704523"/>
            <a:ext cx="8128000" cy="646331"/>
          </a:xfrm>
          <a:prstGeom prst="rect">
            <a:avLst/>
          </a:prstGeom>
        </p:spPr>
        <p:txBody>
          <a:bodyPr wrap="square">
            <a:spAutoFit/>
          </a:bodyPr>
          <a:lstStyle/>
          <a:p>
            <a:pPr marL="342900" indent="-342900" algn="ctr"/>
            <a:r>
              <a:rPr lang="fr-CA" b="1" dirty="0">
                <a:solidFill>
                  <a:schemeClr val="accent6"/>
                </a:solidFill>
                <a:ea typeface="ヒラギノ角ゴ Pro W3" pitchFamily="127" charset="-128"/>
              </a:rPr>
              <a:t>Transformer les données climatiques </a:t>
            </a:r>
            <a:r>
              <a:rPr lang="fr-CA" dirty="0">
                <a:ea typeface="ヒラギノ角ゴ Pro W3" pitchFamily="127" charset="-128"/>
              </a:rPr>
              <a:t>en </a:t>
            </a:r>
            <a:r>
              <a:rPr lang="fr-CA" b="1" dirty="0">
                <a:solidFill>
                  <a:schemeClr val="accent6"/>
                </a:solidFill>
                <a:ea typeface="ヒラギノ角ゴ Pro W3" pitchFamily="127" charset="-128"/>
              </a:rPr>
              <a:t>renseignements </a:t>
            </a:r>
            <a:r>
              <a:rPr lang="fr-CA" dirty="0">
                <a:ea typeface="ヒラギノ角ゴ Pro W3" pitchFamily="127" charset="-128"/>
              </a:rPr>
              <a:t>pour guider </a:t>
            </a:r>
            <a:r>
              <a:rPr lang="fr-CA" dirty="0">
                <a:solidFill>
                  <a:schemeClr val="tx1">
                    <a:lumMod val="50000"/>
                  </a:schemeClr>
                </a:solidFill>
                <a:ea typeface="ヒラギノ角ゴ Pro W3" pitchFamily="127" charset="-128"/>
              </a:rPr>
              <a:t>la</a:t>
            </a:r>
            <a:r>
              <a:rPr lang="fr-CA" b="1" dirty="0">
                <a:solidFill>
                  <a:schemeClr val="accent6"/>
                </a:solidFill>
                <a:ea typeface="ヒラギノ角ゴ Pro W3" pitchFamily="127" charset="-128"/>
              </a:rPr>
              <a:t> prise de décision </a:t>
            </a:r>
          </a:p>
        </p:txBody>
      </p:sp>
      <p:sp>
        <p:nvSpPr>
          <p:cNvPr id="21" name="Rectangle 20"/>
          <p:cNvSpPr/>
          <p:nvPr>
            <p:custDataLst>
              <p:tags r:id="rId13"/>
            </p:custDataLst>
          </p:nvPr>
        </p:nvSpPr>
        <p:spPr>
          <a:xfrm>
            <a:off x="1940509" y="5159853"/>
            <a:ext cx="7477608" cy="646331"/>
          </a:xfrm>
          <a:prstGeom prst="rect">
            <a:avLst/>
          </a:prstGeom>
        </p:spPr>
        <p:txBody>
          <a:bodyPr wrap="none">
            <a:normAutofit/>
          </a:bodyPr>
          <a:lstStyle/>
          <a:p>
            <a:pPr marL="342900" indent="-342900"/>
            <a:r>
              <a:rPr lang="fr-CA" sz="1600" b="1" dirty="0">
                <a:solidFill>
                  <a:schemeClr val="accent6"/>
                </a:solidFill>
                <a:ea typeface="ヒラギノ角ゴ Pro W3" pitchFamily="127" charset="-128"/>
              </a:rPr>
              <a:t>Collaborer </a:t>
            </a:r>
            <a:r>
              <a:rPr lang="fr-CA" sz="1600" dirty="0">
                <a:ea typeface="ヒラギノ角ゴ Pro W3" pitchFamily="127" charset="-128"/>
              </a:rPr>
              <a:t>avec différents intervenants afin de </a:t>
            </a:r>
            <a:r>
              <a:rPr lang="fr-CA" sz="1600" b="1" dirty="0">
                <a:solidFill>
                  <a:schemeClr val="accent6"/>
                </a:solidFill>
                <a:ea typeface="ヒラギノ角ゴ Pro W3" pitchFamily="127" charset="-128"/>
              </a:rPr>
              <a:t>stimuler continuellement l’innovation</a:t>
            </a:r>
          </a:p>
        </p:txBody>
      </p:sp>
      <p:cxnSp>
        <p:nvCxnSpPr>
          <p:cNvPr id="23" name="Straight Arrow Connector 22"/>
          <p:cNvCxnSpPr/>
          <p:nvPr>
            <p:custDataLst>
              <p:tags r:id="rId14"/>
            </p:custDataLst>
          </p:nvPr>
        </p:nvCxnSpPr>
        <p:spPr>
          <a:xfrm flipH="1">
            <a:off x="6721929" y="5017321"/>
            <a:ext cx="2935419"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custDataLst>
              <p:tags r:id="rId15"/>
            </p:custDataLst>
          </p:nvPr>
        </p:nvCxnSpPr>
        <p:spPr>
          <a:xfrm flipH="1">
            <a:off x="4822371" y="5017321"/>
            <a:ext cx="1831462"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custDataLst>
              <p:tags r:id="rId16"/>
            </p:custDataLst>
          </p:nvPr>
        </p:nvCxnSpPr>
        <p:spPr>
          <a:xfrm flipH="1">
            <a:off x="2220686" y="5017321"/>
            <a:ext cx="2506375"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34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11;p81"/>
          <p:cNvSpPr txBox="1"/>
          <p:nvPr>
            <p:custDataLst>
              <p:tags r:id="rId1"/>
            </p:custDataLst>
          </p:nvPr>
        </p:nvSpPr>
        <p:spPr>
          <a:xfrm>
            <a:off x="366843" y="970289"/>
            <a:ext cx="6540760" cy="5239441"/>
          </a:xfrm>
          <a:prstGeom prst="rect">
            <a:avLst/>
          </a:prstGeom>
          <a:noFill/>
          <a:ln>
            <a:noFill/>
          </a:ln>
        </p:spPr>
        <p:txBody>
          <a:bodyPr spcFirstLastPara="1" wrap="square" lIns="68569" tIns="34275" rIns="68569" bIns="34275" anchor="t" anchorCtr="0">
            <a:noAutofit/>
          </a:bodyPr>
          <a:lstStyle/>
          <a:p>
            <a:pPr>
              <a:lnSpc>
                <a:spcPct val="125000"/>
              </a:lnSpc>
            </a:pPr>
            <a:endParaRPr sz="1400" b="1" dirty="0">
              <a:solidFill>
                <a:schemeClr val="tx1">
                  <a:lumMod val="75000"/>
                  <a:lumOff val="25000"/>
                </a:schemeClr>
              </a:solidFill>
              <a:latin typeface="Arial" panose="020B0604020202020204" pitchFamily="34" charset="0"/>
              <a:ea typeface="Calibri"/>
              <a:cs typeface="Arial" panose="020B0604020202020204" pitchFamily="34" charset="0"/>
              <a:sym typeface="Calibri"/>
            </a:endParaRPr>
          </a:p>
        </p:txBody>
      </p:sp>
      <p:pic>
        <p:nvPicPr>
          <p:cNvPr id="2" name="Picture 1"/>
          <p:cNvPicPr>
            <a:picLocks noChangeAspect="1"/>
          </p:cNvPicPr>
          <p:nvPr>
            <p:custDataLst>
              <p:tags r:id="rId2"/>
            </p:custDataLst>
          </p:nvPr>
        </p:nvPicPr>
        <p:blipFill>
          <a:blip r:embed="rId14" cstate="email">
            <a:extLst>
              <a:ext uri="{28A0092B-C50C-407E-A947-70E740481C1C}">
                <a14:useLocalDpi xmlns:a14="http://schemas.microsoft.com/office/drawing/2010/main"/>
              </a:ext>
            </a:extLst>
          </a:blip>
          <a:stretch>
            <a:fillRect/>
          </a:stretch>
        </p:blipFill>
        <p:spPr>
          <a:xfrm>
            <a:off x="5587271" y="2266661"/>
            <a:ext cx="5760494" cy="3568006"/>
          </a:xfrm>
          <a:prstGeom prst="rect">
            <a:avLst/>
          </a:prstGeom>
        </p:spPr>
      </p:pic>
      <p:sp>
        <p:nvSpPr>
          <p:cNvPr id="4" name="Title 3"/>
          <p:cNvSpPr>
            <a:spLocks noGrp="1"/>
          </p:cNvSpPr>
          <p:nvPr>
            <p:ph type="title"/>
            <p:custDataLst>
              <p:tags r:id="rId3"/>
            </p:custDataLst>
          </p:nvPr>
        </p:nvSpPr>
        <p:spPr>
          <a:noFill/>
        </p:spPr>
        <p:txBody>
          <a:bodyPr>
            <a:normAutofit/>
          </a:bodyPr>
          <a:lstStyle/>
          <a:p>
            <a:pPr algn="l"/>
            <a:r>
              <a:rPr lang="fr-CA" dirty="0"/>
              <a:t>Centre canadien des services climatiques</a:t>
            </a:r>
          </a:p>
        </p:txBody>
      </p:sp>
      <p:pic>
        <p:nvPicPr>
          <p:cNvPr id="7" name="Picture 2" descr="C:\Users\chengl\AppData\Local\Microsoft\Windows\INetCache\IE\3QSTPN4N\6xqFT[1].png"/>
          <p:cNvPicPr>
            <a:picLocks noChangeAspect="1" noChangeArrowheads="1"/>
          </p:cNvPicPr>
          <p:nvPr>
            <p:custDataLst>
              <p:tags r:id="rId4"/>
            </p:custDataLst>
          </p:nvPr>
        </p:nvPicPr>
        <p:blipFill>
          <a:blip r:embed="rId15"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6069" y="3463312"/>
            <a:ext cx="346070" cy="3146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custDataLst>
              <p:tags r:id="rId5"/>
            </p:custDataLst>
          </p:nvPr>
        </p:nvSpPr>
        <p:spPr>
          <a:xfrm>
            <a:off x="1124929" y="3372695"/>
            <a:ext cx="3419221" cy="461665"/>
          </a:xfrm>
          <a:prstGeom prst="rect">
            <a:avLst/>
          </a:prstGeom>
          <a:noFill/>
        </p:spPr>
        <p:txBody>
          <a:bodyPr wrap="square" rtlCol="0">
            <a:spAutoFit/>
          </a:bodyPr>
          <a:lstStyle/>
          <a:p>
            <a:pPr fontAlgn="base">
              <a:spcBef>
                <a:spcPct val="0"/>
              </a:spcBef>
              <a:spcAft>
                <a:spcPct val="0"/>
              </a:spcAft>
              <a:defRPr/>
            </a:pPr>
            <a:r>
              <a:rPr lang="fr-CA" dirty="0">
                <a:solidFill>
                  <a:srgbClr val="029890"/>
                </a:solidFill>
                <a:latin typeface="Calibri" panose="020F0502020204030204" pitchFamily="34" charset="0"/>
                <a:ea typeface="ヒラギノ角ゴ Pro W3" pitchFamily="127" charset="-128"/>
                <a:cs typeface="Calibri" panose="020F0502020204030204" pitchFamily="34" charset="0"/>
              </a:rPr>
              <a:t> </a:t>
            </a:r>
            <a:r>
              <a:rPr lang="fr-CA" sz="2400" dirty="0">
                <a:solidFill>
                  <a:srgbClr val="029890"/>
                </a:solidFill>
                <a:latin typeface="Calibri" panose="020F0502020204030204" pitchFamily="34" charset="0"/>
                <a:ea typeface="ヒラギノ角ゴ Pro W3" pitchFamily="127" charset="-128"/>
                <a:cs typeface="Calibri" panose="020F0502020204030204" pitchFamily="34" charset="0"/>
              </a:rPr>
              <a:t>1 833 517-0376 </a:t>
            </a:r>
            <a:endParaRPr lang="fr-CA" sz="2400" dirty="0">
              <a:solidFill>
                <a:srgbClr val="029890"/>
              </a:solidFill>
              <a:latin typeface="Century Gothic" panose="020B0502020202020204" pitchFamily="34" charset="0"/>
              <a:ea typeface="ヒラギノ角ゴ Pro W3" pitchFamily="127" charset="-128"/>
            </a:endParaRPr>
          </a:p>
        </p:txBody>
      </p:sp>
      <p:sp>
        <p:nvSpPr>
          <p:cNvPr id="9" name="TextBox 8"/>
          <p:cNvSpPr txBox="1"/>
          <p:nvPr>
            <p:custDataLst>
              <p:tags r:id="rId6"/>
            </p:custDataLst>
          </p:nvPr>
        </p:nvSpPr>
        <p:spPr>
          <a:xfrm>
            <a:off x="1207944" y="4120338"/>
            <a:ext cx="4468216" cy="461665"/>
          </a:xfrm>
          <a:prstGeom prst="rect">
            <a:avLst/>
          </a:prstGeom>
          <a:noFill/>
        </p:spPr>
        <p:txBody>
          <a:bodyPr wrap="square" rtlCol="0">
            <a:spAutoFit/>
          </a:bodyPr>
          <a:lstStyle/>
          <a:p>
            <a:pPr fontAlgn="base">
              <a:spcBef>
                <a:spcPct val="0"/>
              </a:spcBef>
              <a:spcAft>
                <a:spcPct val="0"/>
              </a:spcAft>
              <a:buClr>
                <a:srgbClr val="E47623"/>
              </a:buClr>
              <a:defRPr/>
            </a:pPr>
            <a:r>
              <a:rPr lang="en-CA" sz="2400" u="sng" dirty="0">
                <a:hlinkClick r:id="rId16"/>
              </a:rPr>
              <a:t>ccsc-cccs@ec.gc.ca</a:t>
            </a:r>
            <a:endParaRPr lang="en-CA" sz="2400" dirty="0">
              <a:solidFill>
                <a:srgbClr val="029890"/>
              </a:solidFill>
              <a:latin typeface="Calibri" panose="020F0502020204030204" pitchFamily="34" charset="0"/>
              <a:ea typeface="ヒラギノ角ゴ Pro W3" pitchFamily="127" charset="-128"/>
              <a:cs typeface="Calibri" panose="020F0502020204030204" pitchFamily="34" charset="0"/>
            </a:endParaRPr>
          </a:p>
        </p:txBody>
      </p:sp>
      <p:pic>
        <p:nvPicPr>
          <p:cNvPr id="10" name="Picture 4" descr="C:\Users\chengl\AppData\Local\Microsoft\Windows\INetCache\IE\I7NNL06X\1024px-(at).svg[1].png"/>
          <p:cNvPicPr>
            <a:picLocks noChangeAspect="1" noChangeArrowheads="1"/>
          </p:cNvPicPr>
          <p:nvPr>
            <p:custDataLst>
              <p:tags r:id="rId7"/>
            </p:custDataLst>
          </p:nvPr>
        </p:nvPicPr>
        <p:blipFill>
          <a:blip r:embed="rId17"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4678" y="4226913"/>
            <a:ext cx="410251" cy="36282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3"/>
          <p:cNvSpPr>
            <a:spLocks noGrp="1"/>
          </p:cNvSpPr>
          <p:nvPr>
            <p:ph idx="1"/>
            <p:custDataLst>
              <p:tags r:id="rId8"/>
            </p:custDataLst>
          </p:nvPr>
        </p:nvSpPr>
        <p:spPr>
          <a:xfrm>
            <a:off x="519223" y="1825625"/>
            <a:ext cx="6806672" cy="1580649"/>
          </a:xfrm>
        </p:spPr>
        <p:txBody>
          <a:bodyPr>
            <a:normAutofit/>
          </a:bodyPr>
          <a:lstStyle/>
          <a:p>
            <a:pPr marL="0" indent="0">
              <a:lnSpc>
                <a:spcPct val="120000"/>
              </a:lnSpc>
              <a:spcBef>
                <a:spcPct val="0"/>
              </a:spcBef>
              <a:buNone/>
            </a:pPr>
            <a:r>
              <a:rPr lang="fr-CA" sz="2000" b="1" dirty="0">
                <a:solidFill>
                  <a:srgbClr val="0C7797"/>
                </a:solidFill>
                <a:latin typeface="Arial" panose="020B0604020202020204" pitchFamily="34" charset="0"/>
                <a:cs typeface="Arial" panose="020B0604020202020204" pitchFamily="34" charset="0"/>
                <a:sym typeface="Calibri"/>
              </a:rPr>
              <a:t>Le CCSC fournit </a:t>
            </a:r>
            <a:r>
              <a:rPr lang="fr-CA" sz="2000" b="1" dirty="0">
                <a:solidFill>
                  <a:srgbClr val="0C7797"/>
                </a:solidFill>
                <a:latin typeface="Arial" panose="020B0604020202020204" pitchFamily="34" charset="0"/>
                <a:ea typeface="Calibri"/>
                <a:cs typeface="Arial" panose="020B0604020202020204" pitchFamily="34" charset="0"/>
                <a:sym typeface="Calibri"/>
              </a:rPr>
              <a:t>aux Canadiens les renseignements et le soutien nécessaires pour tenir compte des changements climatiques dans leurs décisions</a:t>
            </a:r>
            <a:r>
              <a:rPr lang="fr-CA" sz="2000" b="1" dirty="0">
                <a:solidFill>
                  <a:srgbClr val="0C7797"/>
                </a:solidFill>
                <a:latin typeface="Arial" panose="020B0604020202020204" pitchFamily="34" charset="0"/>
                <a:cs typeface="Arial" panose="020B0604020202020204" pitchFamily="34" charset="0"/>
                <a:sym typeface="Calibri"/>
              </a:rPr>
              <a:t>.</a:t>
            </a:r>
            <a:endParaRPr lang="en-US" sz="2000" b="1" dirty="0">
              <a:solidFill>
                <a:srgbClr val="0C7797"/>
              </a:solidFill>
              <a:latin typeface="Arial" panose="020B0604020202020204" pitchFamily="34" charset="0"/>
              <a:cs typeface="Arial" panose="020B0604020202020204" pitchFamily="34" charset="0"/>
              <a:sym typeface="Calibri"/>
            </a:endParaRPr>
          </a:p>
          <a:p>
            <a:pPr marL="0" indent="0">
              <a:lnSpc>
                <a:spcPct val="120000"/>
              </a:lnSpc>
              <a:spcBef>
                <a:spcPct val="0"/>
              </a:spcBef>
              <a:buNone/>
            </a:pPr>
            <a:endParaRPr lang="en-US" sz="2000" b="1" dirty="0">
              <a:solidFill>
                <a:srgbClr val="0C7797"/>
              </a:solidFill>
              <a:latin typeface="Arial" panose="020B0604020202020204" pitchFamily="34" charset="0"/>
              <a:ea typeface="Calibri"/>
              <a:cs typeface="Arial" panose="020B0604020202020204" pitchFamily="34" charset="0"/>
              <a:sym typeface="Calibri"/>
            </a:endParaRPr>
          </a:p>
          <a:p>
            <a:pPr marL="0" lvl="0" indent="0" eaLnBrk="1" hangingPunct="1">
              <a:lnSpc>
                <a:spcPct val="120000"/>
              </a:lnSpc>
              <a:spcBef>
                <a:spcPct val="0"/>
              </a:spcBef>
              <a:buClrTx/>
              <a:buNone/>
            </a:pPr>
            <a:endParaRPr lang="en-US" sz="2000" dirty="0">
              <a:solidFill>
                <a:prstClr val="black"/>
              </a:solidFill>
              <a:ea typeface="+mn-ea"/>
            </a:endParaRPr>
          </a:p>
        </p:txBody>
      </p:sp>
      <p:sp>
        <p:nvSpPr>
          <p:cNvPr id="13" name="TextBox 12"/>
          <p:cNvSpPr txBox="1"/>
          <p:nvPr>
            <p:custDataLst>
              <p:tags r:id="rId9"/>
            </p:custDataLst>
          </p:nvPr>
        </p:nvSpPr>
        <p:spPr>
          <a:xfrm>
            <a:off x="1207944" y="4912040"/>
            <a:ext cx="4468216" cy="461665"/>
          </a:xfrm>
          <a:prstGeom prst="rect">
            <a:avLst/>
          </a:prstGeom>
          <a:noFill/>
        </p:spPr>
        <p:txBody>
          <a:bodyPr wrap="square" rtlCol="0">
            <a:spAutoFit/>
          </a:bodyPr>
          <a:lstStyle/>
          <a:p>
            <a:pPr fontAlgn="base">
              <a:spcBef>
                <a:spcPct val="0"/>
              </a:spcBef>
              <a:spcAft>
                <a:spcPct val="0"/>
              </a:spcAft>
              <a:buClr>
                <a:srgbClr val="E47623"/>
              </a:buClr>
              <a:defRPr/>
            </a:pPr>
            <a:r>
              <a:rPr lang="fr-CA" sz="2400" dirty="0">
                <a:solidFill>
                  <a:srgbClr val="029890"/>
                </a:solidFill>
                <a:latin typeface="Calibri" panose="020F0502020204030204" pitchFamily="34" charset="0"/>
                <a:ea typeface="ヒラギノ角ゴ Pro W3" pitchFamily="127" charset="-128"/>
                <a:cs typeface="Calibri" panose="020F0502020204030204" pitchFamily="34" charset="0"/>
              </a:rPr>
              <a:t>Canada.ca/services-climatiques</a:t>
            </a:r>
          </a:p>
        </p:txBody>
      </p:sp>
      <p:pic>
        <p:nvPicPr>
          <p:cNvPr id="14" name="Picture 13"/>
          <p:cNvPicPr>
            <a:picLocks noChangeAspect="1"/>
          </p:cNvPicPr>
          <p:nvPr>
            <p:custDataLst>
              <p:tags r:id="rId10"/>
            </p:custDataLst>
          </p:nvPr>
        </p:nvPicPr>
        <p:blipFill>
          <a:blip r:embed="rId18"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5045" y="4955545"/>
            <a:ext cx="418159" cy="418159"/>
          </a:xfrm>
          <a:prstGeom prst="rect">
            <a:avLst/>
          </a:prstGeom>
        </p:spPr>
      </p:pic>
      <p:sp>
        <p:nvSpPr>
          <p:cNvPr id="15" name="Slide Number Placeholder 1"/>
          <p:cNvSpPr>
            <a:spLocks noGrp="1"/>
          </p:cNvSpPr>
          <p:nvPr>
            <p:ph type="sldNum" sz="quarter" idx="12"/>
            <p:custDataLst>
              <p:tags r:id="rId11"/>
            </p:custDataLst>
          </p:nvPr>
        </p:nvSpPr>
        <p:spPr>
          <a:xfrm>
            <a:off x="10506516" y="6322604"/>
            <a:ext cx="1150569" cy="335079"/>
          </a:xfrm>
        </p:spPr>
        <p:txBody>
          <a:bodyPr/>
          <a:lstStyle/>
          <a:p>
            <a:fld id="{3BD665AE-76F4-4BDF-A143-AC02A32F0E1D}" type="slidenum">
              <a:rPr lang="en-CA" smtClean="0"/>
              <a:pPr/>
              <a:t>7</a:t>
            </a:fld>
            <a:endParaRPr lang="en-CA" dirty="0"/>
          </a:p>
        </p:txBody>
      </p:sp>
    </p:spTree>
    <p:extLst>
      <p:ext uri="{BB962C8B-B14F-4D97-AF65-F5344CB8AC3E}">
        <p14:creationId xmlns:p14="http://schemas.microsoft.com/office/powerpoint/2010/main" val="253228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noFill/>
        </p:spPr>
        <p:txBody>
          <a:bodyPr>
            <a:normAutofit/>
          </a:bodyPr>
          <a:lstStyle/>
          <a:p>
            <a:pPr algn="ctr"/>
            <a:r>
              <a:rPr lang="fr-CA" dirty="0"/>
              <a:t>Services offerts</a:t>
            </a:r>
          </a:p>
        </p:txBody>
      </p:sp>
      <p:sp>
        <p:nvSpPr>
          <p:cNvPr id="15" name="Slide Number Placeholder 1"/>
          <p:cNvSpPr>
            <a:spLocks noGrp="1"/>
          </p:cNvSpPr>
          <p:nvPr>
            <p:ph type="sldNum" sz="quarter" idx="12"/>
            <p:custDataLst>
              <p:tags r:id="rId2"/>
            </p:custDataLst>
          </p:nvPr>
        </p:nvSpPr>
        <p:spPr>
          <a:xfrm>
            <a:off x="10506516" y="6322604"/>
            <a:ext cx="1150569" cy="335079"/>
          </a:xfrm>
        </p:spPr>
        <p:txBody>
          <a:bodyPr/>
          <a:lstStyle/>
          <a:p>
            <a:fld id="{3BD665AE-76F4-4BDF-A143-AC02A32F0E1D}" type="slidenum">
              <a:rPr lang="en-CA" smtClean="0"/>
              <a:pPr/>
              <a:t>8</a:t>
            </a:fld>
            <a:endParaRPr lang="en-CA" dirty="0"/>
          </a:p>
        </p:txBody>
      </p:sp>
      <p:sp>
        <p:nvSpPr>
          <p:cNvPr id="6" name="Rectangle 5"/>
          <p:cNvSpPr/>
          <p:nvPr>
            <p:custDataLst>
              <p:tags r:id="rId3"/>
            </p:custDataLst>
          </p:nvPr>
        </p:nvSpPr>
        <p:spPr>
          <a:xfrm>
            <a:off x="3142534" y="1820752"/>
            <a:ext cx="1782502" cy="17825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custDataLst>
              <p:tags r:id="rId4"/>
            </p:custDataLst>
          </p:nvPr>
        </p:nvPicPr>
        <p:blipFill>
          <a:blip r:embed="rId16" cstate="email">
            <a:lum bright="70000" contrast="-70000"/>
            <a:extLst>
              <a:ext uri="{28A0092B-C50C-407E-A947-70E740481C1C}">
                <a14:useLocalDpi xmlns:a14="http://schemas.microsoft.com/office/drawing/2010/main"/>
              </a:ext>
            </a:extLst>
          </a:blip>
          <a:stretch>
            <a:fillRect/>
          </a:stretch>
        </p:blipFill>
        <p:spPr>
          <a:xfrm>
            <a:off x="3508315" y="2154449"/>
            <a:ext cx="1050024" cy="1050024"/>
          </a:xfrm>
          <a:prstGeom prst="rect">
            <a:avLst/>
          </a:prstGeom>
        </p:spPr>
      </p:pic>
      <p:sp>
        <p:nvSpPr>
          <p:cNvPr id="16" name="Rectangle 15"/>
          <p:cNvSpPr/>
          <p:nvPr>
            <p:custDataLst>
              <p:tags r:id="rId5"/>
            </p:custDataLst>
          </p:nvPr>
        </p:nvSpPr>
        <p:spPr>
          <a:xfrm>
            <a:off x="5118387" y="1820752"/>
            <a:ext cx="1782502" cy="17825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p:custDataLst>
              <p:tags r:id="rId6"/>
            </p:custDataLst>
          </p:nvPr>
        </p:nvPicPr>
        <p:blipFill>
          <a:blip r:embed="rId17" cstate="email">
            <a:lum bright="70000" contrast="-70000"/>
            <a:extLst>
              <a:ext uri="{28A0092B-C50C-407E-A947-70E740481C1C}">
                <a14:useLocalDpi xmlns:a14="http://schemas.microsoft.com/office/drawing/2010/main"/>
              </a:ext>
            </a:extLst>
          </a:blip>
          <a:stretch>
            <a:fillRect/>
          </a:stretch>
        </p:blipFill>
        <p:spPr>
          <a:xfrm>
            <a:off x="5505382" y="2180096"/>
            <a:ext cx="1063814" cy="1063814"/>
          </a:xfrm>
          <a:prstGeom prst="rect">
            <a:avLst/>
          </a:prstGeom>
        </p:spPr>
      </p:pic>
      <p:sp>
        <p:nvSpPr>
          <p:cNvPr id="19" name="Rectangle 18"/>
          <p:cNvSpPr/>
          <p:nvPr>
            <p:custDataLst>
              <p:tags r:id="rId7"/>
            </p:custDataLst>
          </p:nvPr>
        </p:nvSpPr>
        <p:spPr>
          <a:xfrm>
            <a:off x="7094240" y="1811651"/>
            <a:ext cx="1782502" cy="17825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p:cNvPicPr>
            <a:picLocks noChangeAspect="1"/>
          </p:cNvPicPr>
          <p:nvPr>
            <p:custDataLst>
              <p:tags r:id="rId8"/>
            </p:custDataLst>
          </p:nvPr>
        </p:nvPicPr>
        <p:blipFill>
          <a:blip r:embed="rId18" cstate="email">
            <a:lum bright="70000" contrast="-70000"/>
            <a:extLst>
              <a:ext uri="{28A0092B-C50C-407E-A947-70E740481C1C}">
                <a14:useLocalDpi xmlns:a14="http://schemas.microsoft.com/office/drawing/2010/main"/>
              </a:ext>
            </a:extLst>
          </a:blip>
          <a:stretch>
            <a:fillRect/>
          </a:stretch>
        </p:blipFill>
        <p:spPr>
          <a:xfrm>
            <a:off x="7438196" y="2180096"/>
            <a:ext cx="1094590" cy="1094590"/>
          </a:xfrm>
          <a:prstGeom prst="rect">
            <a:avLst/>
          </a:prstGeom>
        </p:spPr>
      </p:pic>
      <p:sp>
        <p:nvSpPr>
          <p:cNvPr id="21" name="Rectangle 20"/>
          <p:cNvSpPr/>
          <p:nvPr>
            <p:custDataLst>
              <p:tags r:id="rId9"/>
            </p:custDataLst>
          </p:nvPr>
        </p:nvSpPr>
        <p:spPr>
          <a:xfrm>
            <a:off x="9070093" y="1811651"/>
            <a:ext cx="1782502" cy="17825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p:cNvPicPr>
            <a:picLocks noChangeAspect="1"/>
          </p:cNvPicPr>
          <p:nvPr>
            <p:custDataLst>
              <p:tags r:id="rId10"/>
            </p:custDataLst>
          </p:nvPr>
        </p:nvPicPr>
        <p:blipFill>
          <a:blip r:embed="rId19" cstate="email">
            <a:lum bright="70000" contrast="-70000"/>
            <a:extLst>
              <a:ext uri="{28A0092B-C50C-407E-A947-70E740481C1C}">
                <a14:useLocalDpi xmlns:a14="http://schemas.microsoft.com/office/drawing/2010/main"/>
              </a:ext>
            </a:extLst>
          </a:blip>
          <a:stretch>
            <a:fillRect/>
          </a:stretch>
        </p:blipFill>
        <p:spPr>
          <a:xfrm>
            <a:off x="9280125" y="2046172"/>
            <a:ext cx="1362437" cy="1362437"/>
          </a:xfrm>
          <a:prstGeom prst="rect">
            <a:avLst/>
          </a:prstGeom>
        </p:spPr>
      </p:pic>
      <p:sp>
        <p:nvSpPr>
          <p:cNvPr id="23" name="Rectangle 22"/>
          <p:cNvSpPr/>
          <p:nvPr>
            <p:custDataLst>
              <p:tags r:id="rId11"/>
            </p:custDataLst>
          </p:nvPr>
        </p:nvSpPr>
        <p:spPr>
          <a:xfrm>
            <a:off x="1166681" y="1820752"/>
            <a:ext cx="1782502" cy="17825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23"/>
          <p:cNvPicPr>
            <a:picLocks noChangeAspect="1"/>
          </p:cNvPicPr>
          <p:nvPr>
            <p:custDataLst>
              <p:tags r:id="rId12"/>
            </p:custDataLst>
          </p:nvPr>
        </p:nvPicPr>
        <p:blipFill>
          <a:blip r:embed="rId20" cstate="email">
            <a:lum bright="70000" contrast="-70000"/>
            <a:extLst>
              <a:ext uri="{28A0092B-C50C-407E-A947-70E740481C1C}">
                <a14:useLocalDpi xmlns:a14="http://schemas.microsoft.com/office/drawing/2010/main"/>
              </a:ext>
            </a:extLst>
          </a:blip>
          <a:stretch>
            <a:fillRect/>
          </a:stretch>
        </p:blipFill>
        <p:spPr>
          <a:xfrm>
            <a:off x="1368542" y="1995639"/>
            <a:ext cx="1380959" cy="1380959"/>
          </a:xfrm>
          <a:prstGeom prst="rect">
            <a:avLst/>
          </a:prstGeom>
        </p:spPr>
      </p:pic>
      <p:sp>
        <p:nvSpPr>
          <p:cNvPr id="25" name="Content Placeholder 3"/>
          <p:cNvSpPr>
            <a:spLocks noGrp="1"/>
          </p:cNvSpPr>
          <p:nvPr>
            <p:ph idx="1"/>
            <p:custDataLst>
              <p:tags r:id="rId13"/>
            </p:custDataLst>
          </p:nvPr>
        </p:nvSpPr>
        <p:spPr>
          <a:xfrm>
            <a:off x="1000125" y="3927561"/>
            <a:ext cx="10058400" cy="2041724"/>
          </a:xfrm>
        </p:spPr>
        <p:txBody>
          <a:bodyPr>
            <a:normAutofit/>
          </a:bodyPr>
          <a:lstStyle/>
          <a:p>
            <a:pPr lvl="0" algn="ctr">
              <a:lnSpc>
                <a:spcPct val="120000"/>
              </a:lnSpc>
              <a:spcBef>
                <a:spcPct val="0"/>
              </a:spcBef>
            </a:pPr>
            <a:r>
              <a:rPr lang="fr-CA" sz="2000" b="1" dirty="0">
                <a:solidFill>
                  <a:srgbClr val="0C7797"/>
                </a:solidFill>
              </a:rPr>
              <a:t>Accroître la sensibilisation et l’accès</a:t>
            </a:r>
            <a:r>
              <a:rPr lang="fr-CA" sz="2000" dirty="0"/>
              <a:t> aux données et renseignements </a:t>
            </a:r>
            <a:r>
              <a:rPr lang="fr-CA" sz="2000" dirty="0">
                <a:solidFill>
                  <a:schemeClr val="tx1">
                    <a:lumMod val="50000"/>
                  </a:schemeClr>
                </a:solidFill>
              </a:rPr>
              <a:t>climatiques</a:t>
            </a:r>
          </a:p>
          <a:p>
            <a:pPr lvl="0" algn="ctr">
              <a:lnSpc>
                <a:spcPct val="120000"/>
              </a:lnSpc>
              <a:spcBef>
                <a:spcPct val="0"/>
              </a:spcBef>
            </a:pPr>
            <a:r>
              <a:rPr lang="fr-CA" sz="2000" b="1" dirty="0">
                <a:solidFill>
                  <a:srgbClr val="0C7797"/>
                </a:solidFill>
              </a:rPr>
              <a:t>Offrir de la formation et une orientation </a:t>
            </a:r>
            <a:r>
              <a:rPr lang="fr-CA" sz="2000" dirty="0"/>
              <a:t>sur l’utilisation des données climatiques</a:t>
            </a:r>
            <a:endParaRPr lang="fr-CA" sz="2000" b="1" dirty="0">
              <a:solidFill>
                <a:schemeClr val="tx1"/>
              </a:solidFill>
            </a:endParaRPr>
          </a:p>
          <a:p>
            <a:pPr algn="ctr" eaLnBrk="1" hangingPunct="1">
              <a:lnSpc>
                <a:spcPct val="120000"/>
              </a:lnSpc>
              <a:spcBef>
                <a:spcPct val="0"/>
              </a:spcBef>
              <a:buClrTx/>
            </a:pPr>
            <a:r>
              <a:rPr lang="fr-CA" sz="2000" b="1" dirty="0">
                <a:solidFill>
                  <a:srgbClr val="0C7797"/>
                </a:solidFill>
              </a:rPr>
              <a:t>Collaborer avec les utilisateurs </a:t>
            </a:r>
            <a:r>
              <a:rPr lang="fr-CA" sz="2000" dirty="0">
                <a:solidFill>
                  <a:schemeClr val="tx1"/>
                </a:solidFill>
              </a:rPr>
              <a:t>pour comprendre le</a:t>
            </a:r>
            <a:r>
              <a:rPr lang="fr-CA" sz="2000" dirty="0">
                <a:solidFill>
                  <a:schemeClr val="tx1">
                    <a:lumMod val="50000"/>
                  </a:schemeClr>
                </a:solidFill>
              </a:rPr>
              <a:t>ur</a:t>
            </a:r>
            <a:r>
              <a:rPr lang="fr-CA" sz="2000" dirty="0">
                <a:solidFill>
                  <a:schemeClr val="tx1"/>
                </a:solidFill>
              </a:rPr>
              <a:t>s besoins</a:t>
            </a:r>
            <a:endParaRPr lang="fr-CA" sz="2000" b="1" dirty="0"/>
          </a:p>
          <a:p>
            <a:pPr algn="ctr" eaLnBrk="1" hangingPunct="1">
              <a:lnSpc>
                <a:spcPct val="120000"/>
              </a:lnSpc>
              <a:spcBef>
                <a:spcPct val="0"/>
              </a:spcBef>
              <a:buClrTx/>
            </a:pPr>
            <a:r>
              <a:rPr lang="fr-CA" sz="2000" b="1" dirty="0">
                <a:solidFill>
                  <a:srgbClr val="0C7797"/>
                </a:solidFill>
              </a:rPr>
              <a:t>Mettre au point de nouveaux produits </a:t>
            </a:r>
            <a:r>
              <a:rPr lang="fr-CA" sz="2000" dirty="0">
                <a:solidFill>
                  <a:schemeClr val="tx1"/>
                </a:solidFill>
              </a:rPr>
              <a:t>en collaboration avec des experts et </a:t>
            </a:r>
            <a:r>
              <a:rPr lang="fr-CA" sz="2000" dirty="0">
                <a:solidFill>
                  <a:schemeClr val="tx1">
                    <a:lumMod val="50000"/>
                  </a:schemeClr>
                </a:solidFill>
              </a:rPr>
              <a:t>d</a:t>
            </a:r>
            <a:r>
              <a:rPr lang="fr-CA" sz="2000" dirty="0">
                <a:solidFill>
                  <a:schemeClr val="tx1"/>
                </a:solidFill>
              </a:rPr>
              <a:t>es utilisateurs</a:t>
            </a:r>
            <a:endParaRPr lang="fr-CA" sz="2000" dirty="0">
              <a:solidFill>
                <a:prstClr val="black"/>
              </a:solidFill>
            </a:endParaRPr>
          </a:p>
        </p:txBody>
      </p:sp>
    </p:spTree>
    <p:extLst>
      <p:ext uri="{BB962C8B-B14F-4D97-AF65-F5344CB8AC3E}">
        <p14:creationId xmlns:p14="http://schemas.microsoft.com/office/powerpoint/2010/main" val="3618755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519223" y="2625554"/>
            <a:ext cx="2427709" cy="25408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b="1" dirty="0"/>
          </a:p>
          <a:p>
            <a:pPr algn="ctr"/>
            <a:r>
              <a:rPr lang="fr-CA" sz="1600" b="1" dirty="0" err="1"/>
              <a:t>Visualiseur</a:t>
            </a:r>
            <a:r>
              <a:rPr lang="fr-CA" sz="1600" b="1" dirty="0"/>
              <a:t> de données climatiques</a:t>
            </a:r>
          </a:p>
          <a:p>
            <a:pPr algn="ctr"/>
            <a:endParaRPr lang="fr-CA" sz="1200" dirty="0"/>
          </a:p>
          <a:p>
            <a:pPr algn="ctr"/>
            <a:r>
              <a:rPr lang="fr-CA" sz="1200" dirty="0"/>
              <a:t>Visualisez des données climatiques cartographiées d’Environnement et Changement climatique Canada </a:t>
            </a:r>
          </a:p>
        </p:txBody>
      </p:sp>
      <p:sp>
        <p:nvSpPr>
          <p:cNvPr id="2" name="Title 1"/>
          <p:cNvSpPr>
            <a:spLocks noGrp="1"/>
          </p:cNvSpPr>
          <p:nvPr>
            <p:ph type="title"/>
            <p:custDataLst>
              <p:tags r:id="rId2"/>
            </p:custDataLst>
          </p:nvPr>
        </p:nvSpPr>
        <p:spPr>
          <a:xfrm>
            <a:off x="519223" y="365125"/>
            <a:ext cx="11449864" cy="1325563"/>
          </a:xfrm>
        </p:spPr>
        <p:txBody>
          <a:bodyPr>
            <a:normAutofit/>
          </a:bodyPr>
          <a:lstStyle/>
          <a:p>
            <a:r>
              <a:rPr lang="fr-CA" sz="4000" spc="-30" dirty="0" err="1"/>
              <a:t>Visualiseur</a:t>
            </a:r>
            <a:r>
              <a:rPr lang="fr-CA" sz="4000" spc="-30" dirty="0"/>
              <a:t> et outil d’extraction de données climatiques</a:t>
            </a:r>
          </a:p>
        </p:txBody>
      </p:sp>
      <p:sp>
        <p:nvSpPr>
          <p:cNvPr id="4" name="Slide Number Placeholder 3"/>
          <p:cNvSpPr>
            <a:spLocks noGrp="1"/>
          </p:cNvSpPr>
          <p:nvPr>
            <p:ph type="sldNum" sz="quarter" idx="12"/>
            <p:custDataLst>
              <p:tags r:id="rId3"/>
            </p:custDataLst>
          </p:nvPr>
        </p:nvSpPr>
        <p:spPr/>
        <p:txBody>
          <a:bodyPr/>
          <a:lstStyle/>
          <a:p>
            <a:fld id="{3BD665AE-76F4-4BDF-A143-AC02A32F0E1D}" type="slidenum">
              <a:rPr lang="en-CA" smtClean="0"/>
              <a:pPr/>
              <a:t>9</a:t>
            </a:fld>
            <a:endParaRPr lang="en-CA" dirty="0"/>
          </a:p>
        </p:txBody>
      </p:sp>
      <p:pic>
        <p:nvPicPr>
          <p:cNvPr id="5" name="Picture 4"/>
          <p:cNvPicPr>
            <a:picLocks noChangeAspect="1"/>
          </p:cNvPicPr>
          <p:nvPr>
            <p:custDataLst>
              <p:tags r:id="rId4"/>
            </p:custDataLst>
          </p:nvPr>
        </p:nvPicPr>
        <p:blipFill>
          <a:blip r:embed="rId11">
            <a:extLst>
              <a:ext uri="{28A0092B-C50C-407E-A947-70E740481C1C}">
                <a14:useLocalDpi xmlns:a14="http://schemas.microsoft.com/office/drawing/2010/main"/>
              </a:ext>
            </a:extLst>
          </a:blip>
          <a:stretch>
            <a:fillRect/>
          </a:stretch>
        </p:blipFill>
        <p:spPr>
          <a:xfrm>
            <a:off x="1333220" y="2861925"/>
            <a:ext cx="799714" cy="799714"/>
          </a:xfrm>
          <a:prstGeom prst="rect">
            <a:avLst/>
          </a:prstGeom>
        </p:spPr>
      </p:pic>
      <p:sp>
        <p:nvSpPr>
          <p:cNvPr id="8" name="Rectangle 7"/>
          <p:cNvSpPr/>
          <p:nvPr>
            <p:custDataLst>
              <p:tags r:id="rId5"/>
            </p:custDataLst>
          </p:nvPr>
        </p:nvSpPr>
        <p:spPr>
          <a:xfrm>
            <a:off x="519224" y="1615235"/>
            <a:ext cx="6932454" cy="400110"/>
          </a:xfrm>
          <a:prstGeom prst="rect">
            <a:avLst/>
          </a:prstGeom>
        </p:spPr>
        <p:txBody>
          <a:bodyPr wrap="square">
            <a:spAutoFit/>
          </a:bodyPr>
          <a:lstStyle/>
          <a:p>
            <a:pPr marL="342900" indent="-342900"/>
            <a:r>
              <a:rPr lang="en-US" sz="2000" b="1" dirty="0">
                <a:solidFill>
                  <a:schemeClr val="accent6"/>
                </a:solidFill>
                <a:ea typeface="ヒラギノ角ゴ Pro W3" pitchFamily="127" charset="-128"/>
              </a:rPr>
              <a:t>visualiseur-climatique</a:t>
            </a:r>
            <a:r>
              <a:rPr lang="en-US" sz="2000" dirty="0">
                <a:ea typeface="ヒラギノ角ゴ Pro W3" pitchFamily="127" charset="-128"/>
              </a:rPr>
              <a:t>.canada.ca/cartes-climatiques.html</a:t>
            </a:r>
            <a:endParaRPr lang="en-US" dirty="0">
              <a:ea typeface="ヒラギノ角ゴ Pro W3" pitchFamily="127" charset="-128"/>
            </a:endParaRPr>
          </a:p>
        </p:txBody>
      </p:sp>
      <p:sp>
        <p:nvSpPr>
          <p:cNvPr id="9" name="Rectangle 8"/>
          <p:cNvSpPr/>
          <p:nvPr>
            <p:custDataLst>
              <p:tags r:id="rId6"/>
            </p:custDataLst>
          </p:nvPr>
        </p:nvSpPr>
        <p:spPr>
          <a:xfrm>
            <a:off x="3369370" y="2625554"/>
            <a:ext cx="2427709" cy="25408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b="1" dirty="0"/>
          </a:p>
          <a:p>
            <a:pPr algn="ctr"/>
            <a:endParaRPr lang="en-US" b="1" dirty="0"/>
          </a:p>
          <a:p>
            <a:pPr algn="ctr"/>
            <a:r>
              <a:rPr lang="fr-CA" sz="1600" b="1" dirty="0"/>
              <a:t>Outil d’extraction de données climatiques</a:t>
            </a:r>
          </a:p>
          <a:p>
            <a:pPr algn="ctr"/>
            <a:endParaRPr lang="fr-CA" sz="800" dirty="0"/>
          </a:p>
          <a:p>
            <a:pPr algn="ctr"/>
            <a:r>
              <a:rPr lang="fr-CA" sz="1200" dirty="0"/>
              <a:t>Téléchargez des sous-ensembles d’ensembles de données d’Environnement et Changement climatique Canada</a:t>
            </a:r>
          </a:p>
        </p:txBody>
      </p:sp>
      <p:pic>
        <p:nvPicPr>
          <p:cNvPr id="6" name="Picture 5"/>
          <p:cNvPicPr>
            <a:picLocks noChangeAspect="1"/>
          </p:cNvPicPr>
          <p:nvPr>
            <p:custDataLst>
              <p:tags r:id="rId7"/>
            </p:custDataLst>
          </p:nvPr>
        </p:nvPicPr>
        <p:blipFill>
          <a:blip r:embed="rId12">
            <a:extLst>
              <a:ext uri="{28A0092B-C50C-407E-A947-70E740481C1C}">
                <a14:useLocalDpi xmlns:a14="http://schemas.microsoft.com/office/drawing/2010/main"/>
              </a:ext>
            </a:extLst>
          </a:blip>
          <a:stretch>
            <a:fillRect/>
          </a:stretch>
        </p:blipFill>
        <p:spPr>
          <a:xfrm>
            <a:off x="4163204" y="2826960"/>
            <a:ext cx="834679" cy="834679"/>
          </a:xfrm>
          <a:prstGeom prst="rect">
            <a:avLst/>
          </a:prstGeom>
        </p:spPr>
      </p:pic>
      <p:pic>
        <p:nvPicPr>
          <p:cNvPr id="10" name="Picture 9"/>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tretch>
            <a:fillRect/>
          </a:stretch>
        </p:blipFill>
        <p:spPr>
          <a:xfrm>
            <a:off x="6316793" y="2104633"/>
            <a:ext cx="5518744" cy="4204999"/>
          </a:xfrm>
          <a:prstGeom prst="rect">
            <a:avLst/>
          </a:prstGeom>
        </p:spPr>
      </p:pic>
    </p:spTree>
    <p:extLst>
      <p:ext uri="{BB962C8B-B14F-4D97-AF65-F5344CB8AC3E}">
        <p14:creationId xmlns:p14="http://schemas.microsoft.com/office/powerpoint/2010/main" val="353284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6176b76c3738413f783e888f&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8"/>
</p:tagLst>
</file>

<file path=ppt/tags/tag113.xml><?xml version="1.0" encoding="utf-8"?>
<p:tagLst xmlns:a="http://schemas.openxmlformats.org/drawingml/2006/main" xmlns:r="http://schemas.openxmlformats.org/officeDocument/2006/relationships" xmlns:p="http://schemas.openxmlformats.org/presentationml/2006/main">
  <p:tag name="NUM" val="9"/>
</p:tagLst>
</file>

<file path=ppt/tags/tag114.xml><?xml version="1.0" encoding="utf-8"?>
<p:tagLst xmlns:a="http://schemas.openxmlformats.org/drawingml/2006/main" xmlns:r="http://schemas.openxmlformats.org/officeDocument/2006/relationships" xmlns:p="http://schemas.openxmlformats.org/presentationml/2006/main">
  <p:tag name="NUM" val="10"/>
</p:tagLst>
</file>

<file path=ppt/tags/tag115.xml><?xml version="1.0" encoding="utf-8"?>
<p:tagLst xmlns:a="http://schemas.openxmlformats.org/drawingml/2006/main" xmlns:r="http://schemas.openxmlformats.org/officeDocument/2006/relationships" xmlns:p="http://schemas.openxmlformats.org/presentationml/2006/main">
  <p:tag name="NUM" val="11"/>
</p:tagLst>
</file>

<file path=ppt/tags/tag116.xml><?xml version="1.0" encoding="utf-8"?>
<p:tagLst xmlns:a="http://schemas.openxmlformats.org/drawingml/2006/main" xmlns:r="http://schemas.openxmlformats.org/officeDocument/2006/relationships" xmlns:p="http://schemas.openxmlformats.org/presentationml/2006/main">
  <p:tag name="NUM" val="12"/>
</p:tagLst>
</file>

<file path=ppt/tags/tag117.xml><?xml version="1.0" encoding="utf-8"?>
<p:tagLst xmlns:a="http://schemas.openxmlformats.org/drawingml/2006/main" xmlns:r="http://schemas.openxmlformats.org/officeDocument/2006/relationships" xmlns:p="http://schemas.openxmlformats.org/presentationml/2006/main">
  <p:tag name="NUM" val="1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13"/>
</p:tagLst>
</file>

<file path=ppt/tags/tag36.xml><?xml version="1.0" encoding="utf-8"?>
<p:tagLst xmlns:a="http://schemas.openxmlformats.org/drawingml/2006/main" xmlns:r="http://schemas.openxmlformats.org/officeDocument/2006/relationships" xmlns:p="http://schemas.openxmlformats.org/presentationml/2006/main">
  <p:tag name="NUM" val="14"/>
</p:tagLst>
</file>

<file path=ppt/tags/tag37.xml><?xml version="1.0" encoding="utf-8"?>
<p:tagLst xmlns:a="http://schemas.openxmlformats.org/drawingml/2006/main" xmlns:r="http://schemas.openxmlformats.org/officeDocument/2006/relationships" xmlns:p="http://schemas.openxmlformats.org/presentationml/2006/main">
  <p:tag name="NUM" val="15"/>
</p:tagLst>
</file>

<file path=ppt/tags/tag38.xml><?xml version="1.0" encoding="utf-8"?>
<p:tagLst xmlns:a="http://schemas.openxmlformats.org/drawingml/2006/main" xmlns:r="http://schemas.openxmlformats.org/officeDocument/2006/relationships" xmlns:p="http://schemas.openxmlformats.org/presentationml/2006/main">
  <p:tag name="NUM" val="1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12"/>
</p:tagLst>
</file>

<file path=ppt/tags/tag62.xml><?xml version="1.0" encoding="utf-8"?>
<p:tagLst xmlns:a="http://schemas.openxmlformats.org/drawingml/2006/main" xmlns:r="http://schemas.openxmlformats.org/officeDocument/2006/relationships" xmlns:p="http://schemas.openxmlformats.org/presentationml/2006/main">
  <p:tag name="NUM" val="1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8"/>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6">
      <a:dk1>
        <a:srgbClr val="3F3F3F"/>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398093"/>
      </a:accent6>
      <a:hlink>
        <a:srgbClr val="6B9F25"/>
      </a:hlink>
      <a:folHlink>
        <a:srgbClr val="BA690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A2C2CF6021214CABDC03192BD0C087" ma:contentTypeVersion="11" ma:contentTypeDescription="Create a new document." ma:contentTypeScope="" ma:versionID="93215b5a470a45b3ce7e04ae6ce027ba">
  <xsd:schema xmlns:xsd="http://www.w3.org/2001/XMLSchema" xmlns:xs="http://www.w3.org/2001/XMLSchema" xmlns:p="http://schemas.microsoft.com/office/2006/metadata/properties" xmlns:ns2="6bbfbd21-2015-4471-ac07-6c0dec46904e" xmlns:ns3="55c89708-89c9-400a-aa9d-62c2e67e65c6" targetNamespace="http://schemas.microsoft.com/office/2006/metadata/properties" ma:root="true" ma:fieldsID="109aee90900fd64da19f500e0c1a2790" ns2:_="" ns3:_="">
    <xsd:import namespace="6bbfbd21-2015-4471-ac07-6c0dec46904e"/>
    <xsd:import namespace="55c89708-89c9-400a-aa9d-62c2e67e65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bfbd21-2015-4471-ac07-6c0dec469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c89708-89c9-400a-aa9d-62c2e67e65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6bbfbd21-2015-4471-ac07-6c0dec46904e" xsi:nil="true"/>
  </documentManagement>
</p:properties>
</file>

<file path=customXml/itemProps1.xml><?xml version="1.0" encoding="utf-8"?>
<ds:datastoreItem xmlns:ds="http://schemas.openxmlformats.org/officeDocument/2006/customXml" ds:itemID="{57E9859F-32BC-47DA-9069-DD35F11BB6D8}"/>
</file>

<file path=customXml/itemProps2.xml><?xml version="1.0" encoding="utf-8"?>
<ds:datastoreItem xmlns:ds="http://schemas.openxmlformats.org/officeDocument/2006/customXml" ds:itemID="{55210873-C1B1-4F12-83F9-030BDF6BDB18}"/>
</file>

<file path=customXml/itemProps3.xml><?xml version="1.0" encoding="utf-8"?>
<ds:datastoreItem xmlns:ds="http://schemas.openxmlformats.org/officeDocument/2006/customXml" ds:itemID="{4E6E127E-3479-43B8-ACEA-9DC26DDA6A0F}"/>
</file>

<file path=docProps/app.xml><?xml version="1.0" encoding="utf-8"?>
<Properties xmlns="http://schemas.openxmlformats.org/officeDocument/2006/extended-properties" xmlns:vt="http://schemas.openxmlformats.org/officeDocument/2006/docPropsVTypes">
  <TotalTime>5970</TotalTime>
  <Words>4307</Words>
  <Application>Microsoft Office PowerPoint</Application>
  <PresentationFormat>Widescreen</PresentationFormat>
  <Paragraphs>467</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Unicode MS</vt:lpstr>
      <vt:lpstr>Calibri</vt:lpstr>
      <vt:lpstr>Century Gothic</vt:lpstr>
      <vt:lpstr>Courier New</vt:lpstr>
      <vt:lpstr>Times New Roman</vt:lpstr>
      <vt:lpstr>ヒラギノ角ゴ Pro W3</vt:lpstr>
      <vt:lpstr>Office Theme</vt:lpstr>
      <vt:lpstr>Présentation du Centre canadien des services climatiques (CCSC)</vt:lpstr>
      <vt:lpstr>Le climat du Canada change</vt:lpstr>
      <vt:lpstr>PowerPoint Presentation</vt:lpstr>
      <vt:lpstr>Les données climatiques guident l’adaptation</vt:lpstr>
      <vt:lpstr>Les décideurs ont de nombreuses questions…</vt:lpstr>
      <vt:lpstr>Les services climatiques peuvent vous aider</vt:lpstr>
      <vt:lpstr>Centre canadien des services climatiques</vt:lpstr>
      <vt:lpstr>Services offerts</vt:lpstr>
      <vt:lpstr>Visualiseur et outil d’extraction de données climatiques</vt:lpstr>
      <vt:lpstr>Centre d’aide des Services climatiques</vt:lpstr>
      <vt:lpstr>Répertoire de ressources climatiques</vt:lpstr>
      <vt:lpstr>Réseau de fournisseurs régionaux de services climatiques</vt:lpstr>
      <vt:lpstr>Ecosystème de portails de données climatiques Le CCSC soutient une gamme de plateformes de données climatiques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Produits sur mesure</vt:lpstr>
      <vt:lpstr>PowerPoint Presentation</vt:lpstr>
      <vt:lpstr>PowerPoint Presentation</vt:lpstr>
      <vt:lpstr>Merci / Questions</vt:lpstr>
    </vt:vector>
  </TitlesOfParts>
  <Company>Environment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Smith,Ryan (ECCC)</dc:creator>
  <cp:lastModifiedBy>Ingram,Daniel (ECCC)</cp:lastModifiedBy>
  <cp:revision>202</cp:revision>
  <dcterms:created xsi:type="dcterms:W3CDTF">2021-05-27T14:00:49Z</dcterms:created>
  <dcterms:modified xsi:type="dcterms:W3CDTF">2021-12-23T17:52:08Z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0x01010096A2C2CF6021214CABDC03192BD0C087</vt:lpwstr>
  </property>
</Properties>
</file>