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56" r:id="rId6"/>
    <p:sldId id="679" r:id="rId7"/>
    <p:sldId id="692" r:id="rId8"/>
    <p:sldId id="300" r:id="rId9"/>
    <p:sldId id="314" r:id="rId10"/>
    <p:sldId id="454" r:id="rId11"/>
    <p:sldId id="373" r:id="rId12"/>
    <p:sldId id="685" r:id="rId13"/>
    <p:sldId id="712" r:id="rId14"/>
    <p:sldId id="723" r:id="rId15"/>
    <p:sldId id="690" r:id="rId16"/>
    <p:sldId id="693" r:id="rId17"/>
    <p:sldId id="722" r:id="rId18"/>
    <p:sldId id="710" r:id="rId19"/>
    <p:sldId id="681" r:id="rId20"/>
    <p:sldId id="721" r:id="rId21"/>
    <p:sldId id="718" r:id="rId22"/>
    <p:sldId id="720" r:id="rId23"/>
    <p:sldId id="713" r:id="rId24"/>
    <p:sldId id="727" r:id="rId25"/>
    <p:sldId id="707" r:id="rId26"/>
    <p:sldId id="726" r:id="rId27"/>
    <p:sldId id="686" r:id="rId28"/>
    <p:sldId id="421" r:id="rId29"/>
    <p:sldId id="393" r:id="rId30"/>
    <p:sldId id="306" r:id="rId31"/>
    <p:sldId id="477" r:id="rId32"/>
    <p:sldId id="658" r:id="rId33"/>
    <p:sldId id="614" r:id="rId34"/>
    <p:sldId id="65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04BE188-FDA8-7E4E-AB6C-B3D238079096}">
          <p14:sldIdLst>
            <p14:sldId id="256"/>
            <p14:sldId id="679"/>
            <p14:sldId id="692"/>
            <p14:sldId id="300"/>
            <p14:sldId id="314"/>
            <p14:sldId id="454"/>
          </p14:sldIdLst>
        </p14:section>
        <p14:section name="GCmobility" id="{564CFB67-C0A8-4EE6-BBC4-ADF653BC1B9A}">
          <p14:sldIdLst>
            <p14:sldId id="373"/>
          </p14:sldIdLst>
        </p14:section>
        <p14:section name="Dave's Slides" id="{C44D5506-8640-439B-AEAC-2D7030FDE32E}">
          <p14:sldIdLst>
            <p14:sldId id="685"/>
            <p14:sldId id="712"/>
            <p14:sldId id="723"/>
            <p14:sldId id="690"/>
          </p14:sldIdLst>
        </p14:section>
        <p14:section name="Dave's Slides" id="{4AB9528C-E432-4577-95AA-09CD8AC5B4E0}">
          <p14:sldIdLst>
            <p14:sldId id="693"/>
          </p14:sldIdLst>
        </p14:section>
        <p14:section name="User Intake Forms" id="{9E41D867-4FFC-41F7-8AB7-E871650E07EC}">
          <p14:sldIdLst>
            <p14:sldId id="722"/>
            <p14:sldId id="710"/>
            <p14:sldId id="681"/>
            <p14:sldId id="721"/>
            <p14:sldId id="718"/>
            <p14:sldId id="720"/>
            <p14:sldId id="713"/>
            <p14:sldId id="727"/>
          </p14:sldIdLst>
        </p14:section>
        <p14:section name="Service Model" id="{C3849BD0-F152-4DAA-950F-C17D74F3DEC6}">
          <p14:sldIdLst>
            <p14:sldId id="707"/>
            <p14:sldId id="726"/>
          </p14:sldIdLst>
        </p14:section>
        <p14:section name="Next Steps" id="{215CBDCE-9652-4F8F-9519-5900551B3361}">
          <p14:sldIdLst>
            <p14:sldId id="686"/>
            <p14:sldId id="421"/>
          </p14:sldIdLst>
        </p14:section>
        <p14:section name="Wrap Up" id="{8B8D731B-F479-4F22-B2E2-8434C22D118B}">
          <p14:sldIdLst>
            <p14:sldId id="393"/>
            <p14:sldId id="306"/>
            <p14:sldId id="477"/>
            <p14:sldId id="658"/>
            <p14:sldId id="614"/>
            <p14:sldId id="6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1D0C3A-8B96-3FBC-02AF-C7023DA9E9BE}" name="Moore, Jonathan JM [NC]" initials="MJJ[" userId="S::jonathan.moore@servicecanada.gc.ca::f430bb72-c3fc-4c70-98a0-5fcc6b133582" providerId="AD"/>
  <p188:author id="{5D684DC5-3E64-EF58-DBA1-0B523EC775A8}" name="Sampson, David" initials="SD" userId="S::david.sampson@hrsdc-rhdcc.gc.ca::d41ef732-3a11-4ad4-93b2-031ca7ed49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Jonathan JM [NC]" initials="MJJ[" lastIdx="2" clrIdx="0">
    <p:extLst>
      <p:ext uri="{19B8F6BF-5375-455C-9EA6-DF929625EA0E}">
        <p15:presenceInfo xmlns:p15="http://schemas.microsoft.com/office/powerpoint/2012/main" userId="S::jonathan.moore@servicecanada.gc.ca::f430bb72-c3fc-4c70-98a0-5fcc6b133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13A10E"/>
    <a:srgbClr val="F5EDCE"/>
    <a:srgbClr val="7160EB"/>
    <a:srgbClr val="D0E7F8"/>
    <a:srgbClr val="D8CCE7"/>
    <a:srgbClr val="E9EDF4"/>
    <a:srgbClr val="D0D8E8"/>
    <a:srgbClr val="B9AB70"/>
    <a:srgbClr val="EA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6EAD0-4B49-74B5-C2D4-C7ED06678BE7}" v="623" dt="2022-12-14T19:20:03.816"/>
    <p1510:client id="{8DDC112D-AC8E-9EDF-349B-4608253C6316}" v="446" dt="2022-12-14T19:21:01.494"/>
    <p1510:client id="{90E174A1-F58D-4C0C-BF4D-5321EE6816DF}" v="372" dt="2022-12-14T19:03:20.724"/>
    <p1510:client id="{9469D9C5-23FD-476F-5CC3-B8409730D2DE}" v="387" dt="2022-12-14T18:39:14.548"/>
    <p1510:client id="{9859DFE6-27B2-4C8D-9E91-A8894D9CA41F}" v="6" dt="2022-12-14T15:53:42.782"/>
    <p1510:client id="{B888B3FE-E0F8-4D6C-A1DD-BB36F85DE1AC}" v="1" dt="2022-12-14T19:58:39.797"/>
    <p1510:client id="{E1E82342-A7AA-4248-8854-AA52FD073A23}" v="399" dt="2022-12-13T19:19:09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368" y="56"/>
      </p:cViewPr>
      <p:guideLst>
        <p:guide orient="horz" pos="2155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26783-1E6E-4DC3-86D1-11CAD56FCE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E2CDFD-3DB7-4D52-8A32-7D22DC070627}">
      <dgm:prSet phldrT="[Text]"/>
      <dgm:spPr/>
      <dgm:t>
        <a:bodyPr/>
        <a:lstStyle/>
        <a:p>
          <a:r>
            <a:rPr lang="en-CA"/>
            <a:t>Build</a:t>
          </a:r>
        </a:p>
      </dgm:t>
    </dgm:pt>
    <dgm:pt modelId="{B8CAEB1E-AEDF-4EED-8870-733F8607EE0C}" type="parTrans" cxnId="{5AB6769C-45C4-49BB-8161-F3F7BD6DEA72}">
      <dgm:prSet/>
      <dgm:spPr/>
      <dgm:t>
        <a:bodyPr/>
        <a:lstStyle/>
        <a:p>
          <a:endParaRPr lang="en-CA"/>
        </a:p>
      </dgm:t>
    </dgm:pt>
    <dgm:pt modelId="{62E500A3-8301-4859-B4CA-E6AE901522DF}" type="sibTrans" cxnId="{5AB6769C-45C4-49BB-8161-F3F7BD6DEA72}">
      <dgm:prSet/>
      <dgm:spPr/>
      <dgm:t>
        <a:bodyPr/>
        <a:lstStyle/>
        <a:p>
          <a:endParaRPr lang="en-CA"/>
        </a:p>
      </dgm:t>
    </dgm:pt>
    <dgm:pt modelId="{88AAF690-67BE-4C1C-862C-E296AF37B576}">
      <dgm:prSet phldrT="[Text]"/>
      <dgm:spPr/>
      <dgm:t>
        <a:bodyPr/>
        <a:lstStyle/>
        <a:p>
          <a:r>
            <a:rPr lang="en-CA"/>
            <a:t>Measure</a:t>
          </a:r>
        </a:p>
      </dgm:t>
    </dgm:pt>
    <dgm:pt modelId="{ECACC1B0-AFA4-4A22-9577-A2BEE83C6F5D}" type="parTrans" cxnId="{D3021BE5-6EAE-45B8-8E50-9368FCBCF479}">
      <dgm:prSet/>
      <dgm:spPr/>
      <dgm:t>
        <a:bodyPr/>
        <a:lstStyle/>
        <a:p>
          <a:endParaRPr lang="en-CA"/>
        </a:p>
      </dgm:t>
    </dgm:pt>
    <dgm:pt modelId="{851E08A5-9DAF-4B08-A082-B50E743AA851}" type="sibTrans" cxnId="{D3021BE5-6EAE-45B8-8E50-9368FCBCF479}">
      <dgm:prSet/>
      <dgm:spPr/>
      <dgm:t>
        <a:bodyPr/>
        <a:lstStyle/>
        <a:p>
          <a:endParaRPr lang="en-CA"/>
        </a:p>
      </dgm:t>
    </dgm:pt>
    <dgm:pt modelId="{E1370505-4309-4DD5-9616-9A1D8E996DAA}">
      <dgm:prSet phldrT="[Text]"/>
      <dgm:spPr/>
      <dgm:t>
        <a:bodyPr/>
        <a:lstStyle/>
        <a:p>
          <a:r>
            <a:rPr lang="en-CA"/>
            <a:t>Learn</a:t>
          </a:r>
        </a:p>
      </dgm:t>
    </dgm:pt>
    <dgm:pt modelId="{0D1D98C1-1D71-49B8-9D33-D02F48E01C8A}" type="parTrans" cxnId="{135CD2FE-3C5F-4430-B4BC-F97C19128E7D}">
      <dgm:prSet/>
      <dgm:spPr/>
      <dgm:t>
        <a:bodyPr/>
        <a:lstStyle/>
        <a:p>
          <a:endParaRPr lang="en-CA"/>
        </a:p>
      </dgm:t>
    </dgm:pt>
    <dgm:pt modelId="{D3C870C4-9CD3-4AE0-9D3E-24C7B9A4279F}" type="sibTrans" cxnId="{135CD2FE-3C5F-4430-B4BC-F97C19128E7D}">
      <dgm:prSet/>
      <dgm:spPr/>
      <dgm:t>
        <a:bodyPr/>
        <a:lstStyle/>
        <a:p>
          <a:endParaRPr lang="en-CA"/>
        </a:p>
      </dgm:t>
    </dgm:pt>
    <dgm:pt modelId="{C5D5DCB5-08DA-479A-BBDC-2E9F7865DCAA}" type="pres">
      <dgm:prSet presAssocID="{C0D26783-1E6E-4DC3-86D1-11CAD56FCE36}" presName="Name0" presStyleCnt="0">
        <dgm:presLayoutVars>
          <dgm:dir/>
          <dgm:animLvl val="lvl"/>
          <dgm:resizeHandles val="exact"/>
        </dgm:presLayoutVars>
      </dgm:prSet>
      <dgm:spPr/>
    </dgm:pt>
    <dgm:pt modelId="{D0750801-3120-4E7E-B25B-7EFF50B54A84}" type="pres">
      <dgm:prSet presAssocID="{31E2CDFD-3DB7-4D52-8A32-7D22DC07062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F2A7A63-BB25-4770-AF81-15560893F14C}" type="pres">
      <dgm:prSet presAssocID="{62E500A3-8301-4859-B4CA-E6AE901522DF}" presName="parTxOnlySpace" presStyleCnt="0"/>
      <dgm:spPr/>
    </dgm:pt>
    <dgm:pt modelId="{A88C3B5E-BF0B-400C-97F6-A8E8FA0FC2E8}" type="pres">
      <dgm:prSet presAssocID="{88AAF690-67BE-4C1C-862C-E296AF37B5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BC74FE2-DBE8-4781-923E-40DFD8873B11}" type="pres">
      <dgm:prSet presAssocID="{851E08A5-9DAF-4B08-A082-B50E743AA851}" presName="parTxOnlySpace" presStyleCnt="0"/>
      <dgm:spPr/>
    </dgm:pt>
    <dgm:pt modelId="{FEC18D40-2271-4CC8-B032-1D9FC0F9BBBA}" type="pres">
      <dgm:prSet presAssocID="{E1370505-4309-4DD5-9616-9A1D8E996DA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289DD1B-BF2A-4099-B823-6815D750CAFD}" type="presOf" srcId="{C0D26783-1E6E-4DC3-86D1-11CAD56FCE36}" destId="{C5D5DCB5-08DA-479A-BBDC-2E9F7865DCAA}" srcOrd="0" destOrd="0" presId="urn:microsoft.com/office/officeart/2005/8/layout/chevron1"/>
    <dgm:cxn modelId="{FB078021-DB41-455E-864A-8FC0D59F75D2}" type="presOf" srcId="{31E2CDFD-3DB7-4D52-8A32-7D22DC070627}" destId="{D0750801-3120-4E7E-B25B-7EFF50B54A84}" srcOrd="0" destOrd="0" presId="urn:microsoft.com/office/officeart/2005/8/layout/chevron1"/>
    <dgm:cxn modelId="{3A8D8858-8C96-4895-87D5-A4BF3B6AD0C0}" type="presOf" srcId="{E1370505-4309-4DD5-9616-9A1D8E996DAA}" destId="{FEC18D40-2271-4CC8-B032-1D9FC0F9BBBA}" srcOrd="0" destOrd="0" presId="urn:microsoft.com/office/officeart/2005/8/layout/chevron1"/>
    <dgm:cxn modelId="{98ED1993-6624-44BC-8FD4-196AD893C31B}" type="presOf" srcId="{88AAF690-67BE-4C1C-862C-E296AF37B576}" destId="{A88C3B5E-BF0B-400C-97F6-A8E8FA0FC2E8}" srcOrd="0" destOrd="0" presId="urn:microsoft.com/office/officeart/2005/8/layout/chevron1"/>
    <dgm:cxn modelId="{5AB6769C-45C4-49BB-8161-F3F7BD6DEA72}" srcId="{C0D26783-1E6E-4DC3-86D1-11CAD56FCE36}" destId="{31E2CDFD-3DB7-4D52-8A32-7D22DC070627}" srcOrd="0" destOrd="0" parTransId="{B8CAEB1E-AEDF-4EED-8870-733F8607EE0C}" sibTransId="{62E500A3-8301-4859-B4CA-E6AE901522DF}"/>
    <dgm:cxn modelId="{D3021BE5-6EAE-45B8-8E50-9368FCBCF479}" srcId="{C0D26783-1E6E-4DC3-86D1-11CAD56FCE36}" destId="{88AAF690-67BE-4C1C-862C-E296AF37B576}" srcOrd="1" destOrd="0" parTransId="{ECACC1B0-AFA4-4A22-9577-A2BEE83C6F5D}" sibTransId="{851E08A5-9DAF-4B08-A082-B50E743AA851}"/>
    <dgm:cxn modelId="{135CD2FE-3C5F-4430-B4BC-F97C19128E7D}" srcId="{C0D26783-1E6E-4DC3-86D1-11CAD56FCE36}" destId="{E1370505-4309-4DD5-9616-9A1D8E996DAA}" srcOrd="2" destOrd="0" parTransId="{0D1D98C1-1D71-49B8-9D33-D02F48E01C8A}" sibTransId="{D3C870C4-9CD3-4AE0-9D3E-24C7B9A4279F}"/>
    <dgm:cxn modelId="{90AB285B-54AE-483E-8DE5-B3B9A39ABAA9}" type="presParOf" srcId="{C5D5DCB5-08DA-479A-BBDC-2E9F7865DCAA}" destId="{D0750801-3120-4E7E-B25B-7EFF50B54A84}" srcOrd="0" destOrd="0" presId="urn:microsoft.com/office/officeart/2005/8/layout/chevron1"/>
    <dgm:cxn modelId="{3B87D8D4-2926-4354-985D-FE396725B5FB}" type="presParOf" srcId="{C5D5DCB5-08DA-479A-BBDC-2E9F7865DCAA}" destId="{3F2A7A63-BB25-4770-AF81-15560893F14C}" srcOrd="1" destOrd="0" presId="urn:microsoft.com/office/officeart/2005/8/layout/chevron1"/>
    <dgm:cxn modelId="{4AE48AA4-3BEF-4697-8CEE-ADA620553D6B}" type="presParOf" srcId="{C5D5DCB5-08DA-479A-BBDC-2E9F7865DCAA}" destId="{A88C3B5E-BF0B-400C-97F6-A8E8FA0FC2E8}" srcOrd="2" destOrd="0" presId="urn:microsoft.com/office/officeart/2005/8/layout/chevron1"/>
    <dgm:cxn modelId="{5279C4CA-3CC9-49B5-880C-153D81494A1B}" type="presParOf" srcId="{C5D5DCB5-08DA-479A-BBDC-2E9F7865DCAA}" destId="{EBC74FE2-DBE8-4781-923E-40DFD8873B11}" srcOrd="3" destOrd="0" presId="urn:microsoft.com/office/officeart/2005/8/layout/chevron1"/>
    <dgm:cxn modelId="{87F3FF36-C8C5-4122-9B99-2D703B6EEA10}" type="presParOf" srcId="{C5D5DCB5-08DA-479A-BBDC-2E9F7865DCAA}" destId="{FEC18D40-2271-4CC8-B032-1D9FC0F9BB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50801-3120-4E7E-B25B-7EFF50B54A84}">
      <dsp:nvSpPr>
        <dsp:cNvPr id="0" name=""/>
        <dsp:cNvSpPr/>
      </dsp:nvSpPr>
      <dsp:spPr>
        <a:xfrm>
          <a:off x="3218" y="1105586"/>
          <a:ext cx="3921660" cy="1568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Build</a:t>
          </a:r>
        </a:p>
      </dsp:txBody>
      <dsp:txXfrm>
        <a:off x="787550" y="1105586"/>
        <a:ext cx="2352996" cy="1568664"/>
      </dsp:txXfrm>
    </dsp:sp>
    <dsp:sp modelId="{A88C3B5E-BF0B-400C-97F6-A8E8FA0FC2E8}">
      <dsp:nvSpPr>
        <dsp:cNvPr id="0" name=""/>
        <dsp:cNvSpPr/>
      </dsp:nvSpPr>
      <dsp:spPr>
        <a:xfrm>
          <a:off x="3532713" y="1105586"/>
          <a:ext cx="3921660" cy="1568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Measure</a:t>
          </a:r>
        </a:p>
      </dsp:txBody>
      <dsp:txXfrm>
        <a:off x="4317045" y="1105586"/>
        <a:ext cx="2352996" cy="1568664"/>
      </dsp:txXfrm>
    </dsp:sp>
    <dsp:sp modelId="{FEC18D40-2271-4CC8-B032-1D9FC0F9BBBA}">
      <dsp:nvSpPr>
        <dsp:cNvPr id="0" name=""/>
        <dsp:cNvSpPr/>
      </dsp:nvSpPr>
      <dsp:spPr>
        <a:xfrm>
          <a:off x="7062207" y="1105586"/>
          <a:ext cx="3921660" cy="1568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Learn</a:t>
          </a:r>
        </a:p>
      </dsp:txBody>
      <dsp:txXfrm>
        <a:off x="7846539" y="1105586"/>
        <a:ext cx="2352996" cy="1568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6CDF-086B-474F-BEF9-4CABEECB2E2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97AD-DFDC-3846-A792-2604544D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3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3AF9-4EAF-7F4D-AC56-7732E0FF244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DD9FA-9A84-E143-86E3-47119075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7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Welcome to </a:t>
            </a:r>
            <a:r>
              <a:rPr lang="en-CA" err="1"/>
              <a:t>Gcmobility</a:t>
            </a:r>
            <a:r>
              <a:rPr lang="en-CA"/>
              <a:t>,</a:t>
            </a:r>
            <a:r>
              <a:rPr lang="en-CA" baseline="0"/>
              <a:t> an initiative to help make it easier to manage a mobile workforce in the Government of Canada</a:t>
            </a:r>
          </a:p>
          <a:p>
            <a:endParaRPr lang="en-CA" baseline="0"/>
          </a:p>
          <a:p>
            <a:r>
              <a:rPr lang="en-CA" baseline="0"/>
              <a:t>My name is Dave Sampson, and I am part of the Free Agent program. </a:t>
            </a:r>
          </a:p>
          <a:p>
            <a:endParaRPr lang="en-CA" baseline="0"/>
          </a:p>
          <a:p>
            <a:r>
              <a:rPr lang="en-CA" baseline="0"/>
              <a:t>While my home department is Natural Resources Canada, I get the opportunity to work with many departments like Employment and Social Development Canada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Respectfully,</a:t>
            </a:r>
            <a:r>
              <a:rPr lang="en-US" sz="1200" i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we</a:t>
            </a:r>
            <a:r>
              <a:rPr lang="en-US" sz="12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begin by acknowledging that we are in the ancestral and unceded Traditional Territory of the Algonquin People, the </a:t>
            </a:r>
            <a:r>
              <a:rPr lang="en-US" sz="12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Anishinabewaki</a:t>
            </a:r>
            <a:r>
              <a:rPr lang="en-US" sz="12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Nation, the Haudenosaunee </a:t>
            </a:r>
            <a:r>
              <a:rPr lang="en-US" sz="12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Confedederacy</a:t>
            </a:r>
            <a:r>
              <a:rPr lang="en-US" sz="12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the </a:t>
            </a:r>
            <a:r>
              <a:rPr lang="en-US" sz="12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Mi’kma’ki</a:t>
            </a:r>
            <a:r>
              <a:rPr lang="en-US" sz="12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Nation, and the Beothuk. </a:t>
            </a:r>
            <a:r>
              <a:rPr lang="en-US" sz="1200" i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i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We</a:t>
            </a:r>
            <a:r>
              <a:rPr lang="en-US" sz="1200" i="1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recognize them as the stewards of these lands and resources – in the past, in the present and in the future.</a:t>
            </a:r>
            <a:endParaRPr lang="en-CA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0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</a:t>
            </a:r>
            <a:r>
              <a:rPr lang="en-CA" err="1"/>
              <a:t>Gcmobility</a:t>
            </a:r>
            <a:r>
              <a:rPr lang="en-CA"/>
              <a:t> initiative believes that</a:t>
            </a:r>
            <a:r>
              <a:rPr lang="en-CA" baseline="0"/>
              <a:t> managing effective mobility is not only possible but required for a modern public service</a:t>
            </a:r>
          </a:p>
          <a:p>
            <a:endParaRPr lang="en-CA" baseline="0"/>
          </a:p>
          <a:p>
            <a:r>
              <a:rPr lang="en-CA" baseline="0"/>
              <a:t>To achieve mobility we apply experimental methods, measure the results and collaborate with stakeholders to </a:t>
            </a:r>
            <a:r>
              <a:rPr lang="en-CA" baseline="0" err="1"/>
              <a:t>continualy</a:t>
            </a:r>
            <a:r>
              <a:rPr lang="en-CA" baseline="0"/>
              <a:t> iterate to discover potential solutions.</a:t>
            </a:r>
          </a:p>
          <a:p>
            <a:endParaRPr lang="en-CA" baseline="0"/>
          </a:p>
          <a:p>
            <a:r>
              <a:rPr lang="en-CA" baseline="0"/>
              <a:t>We will know that we have achieved our goals when we can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/>
              <a:t>measure an increase of overall workforce mobility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/>
              <a:t>while decreasing the time it takes to </a:t>
            </a:r>
            <a:r>
              <a:rPr lang="en-CA" baseline="0" err="1"/>
              <a:t>crossboard</a:t>
            </a:r>
            <a:r>
              <a:rPr lang="en-CA" baseline="0"/>
              <a:t> between departments.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/>
              <a:t>We anticipate an increased value proposition for hiring managers to choose mobile workers for their teams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/>
              <a:t>which in turn will put more autonomy in the hands of employees, managers and executives to find the best fit for everyone.</a:t>
            </a:r>
          </a:p>
          <a:p>
            <a:endParaRPr lang="en-CA" baseline="0"/>
          </a:p>
          <a:p>
            <a:endParaRPr lang="en-CA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939A7-A6B4-48BA-93BC-D1297926576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7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When</a:t>
            </a:r>
            <a:r>
              <a:rPr lang="en-CA" baseline="0"/>
              <a:t> an executive champion for </a:t>
            </a:r>
            <a:r>
              <a:rPr lang="en-CA" baseline="0" err="1"/>
              <a:t>Gcmobility</a:t>
            </a:r>
            <a:r>
              <a:rPr lang="en-CA" baseline="0"/>
              <a:t> was identified at ESDC. </a:t>
            </a:r>
            <a:r>
              <a:rPr lang="en-CA" baseline="0" err="1"/>
              <a:t>Gcmobility</a:t>
            </a:r>
            <a:r>
              <a:rPr lang="en-CA" baseline="0"/>
              <a:t> found a new home.</a:t>
            </a:r>
          </a:p>
          <a:p>
            <a:endParaRPr lang="en-CA" baseline="0"/>
          </a:p>
          <a:p>
            <a:r>
              <a:rPr lang="en-CA" baseline="0"/>
              <a:t>With </a:t>
            </a:r>
            <a:r>
              <a:rPr lang="en-CA" baseline="0" err="1"/>
              <a:t>Gcmobility</a:t>
            </a:r>
            <a:r>
              <a:rPr lang="en-CA" baseline="0"/>
              <a:t> also comes a network of engaged stakeholders including over 100 of Canada’s Free Agents from four different home departments and deployed across the whole of government.</a:t>
            </a:r>
          </a:p>
          <a:p>
            <a:endParaRPr lang="en-CA" baseline="0"/>
          </a:p>
          <a:p>
            <a:r>
              <a:rPr lang="en-CA" baseline="0"/>
              <a:t>Lets get moving and start experimenting.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355-65D7-0D4C-B310-E31A1CB8889D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ew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4784" y="736673"/>
            <a:ext cx="10987616" cy="6651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l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3200">
              <a:latin typeface="Verdana"/>
              <a:cs typeface="Verdan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94784" y="1812925"/>
            <a:ext cx="10987616" cy="3779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8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original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534400" y="6397202"/>
            <a:ext cx="478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0701E-6F3F-4C1C-85F1-A48826A3E1A0}" type="slidenum">
              <a:rPr lang="en-CA" sz="900" smtClean="0">
                <a:solidFill>
                  <a:srgbClr val="33333C"/>
                </a:solidFill>
                <a:latin typeface="Century Gothic" panose="020F0302020204030204"/>
              </a:rPr>
              <a:pPr/>
              <a:t>‹#›</a:t>
            </a:fld>
            <a:endParaRPr lang="en-CA" sz="900">
              <a:solidFill>
                <a:srgbClr val="33333C"/>
              </a:solidFill>
              <a:latin typeface="Century Gothic" panose="020F03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399" y="799199"/>
            <a:ext cx="11336400" cy="3783600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35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350"/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350"/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350"/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CA" sz="1350"/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 │ </a:t>
            </a:r>
            <a:r>
              <a:rPr lang="en-US" err="1"/>
              <a:t>Cliquez</a:t>
            </a:r>
            <a:r>
              <a:rPr lang="en-US"/>
              <a:t> pour modifier les styles</a:t>
            </a:r>
          </a:p>
          <a:p>
            <a:pPr lvl="0"/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Second </a:t>
            </a:r>
            <a:r>
              <a:rPr lang="en-US" err="1"/>
              <a:t>level│Deuxième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Third </a:t>
            </a:r>
            <a:r>
              <a:rPr lang="en-US" err="1"/>
              <a:t>level│Troisième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Fourth </a:t>
            </a:r>
            <a:r>
              <a:rPr lang="en-US" err="1"/>
              <a:t>level│Quatrième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Fifth level │</a:t>
            </a:r>
            <a:r>
              <a:rPr lang="en-US" err="1"/>
              <a:t>Cinquième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8400" y="143342"/>
            <a:ext cx="11336400" cy="45906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CA" dirty="0"/>
            </a:lvl1pPr>
          </a:lstStyle>
          <a:p>
            <a:pPr lvl="0"/>
            <a:r>
              <a:rPr lang="en-US"/>
              <a:t>Click to edit Master title style│ </a:t>
            </a:r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titre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3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A62-885B-4E72-A191-9DA7E5AB5CA1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9FB-3803-471D-B654-41485F2C1C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7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400" y="143342"/>
            <a:ext cx="11336400" cy="459066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style│ </a:t>
            </a:r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400" y="799200"/>
            <a:ext cx="11336400" cy="56002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 │ </a:t>
            </a:r>
            <a:r>
              <a:rPr lang="en-US" err="1"/>
              <a:t>Cliquez</a:t>
            </a:r>
            <a:r>
              <a:rPr lang="en-US"/>
              <a:t> pour modifier les styles</a:t>
            </a:r>
          </a:p>
          <a:p>
            <a:pPr lvl="0"/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Second </a:t>
            </a:r>
            <a:r>
              <a:rPr lang="en-US" err="1"/>
              <a:t>level│Deuxième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Third </a:t>
            </a:r>
            <a:r>
              <a:rPr lang="en-US" err="1"/>
              <a:t>level│Troisième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Fourth </a:t>
            </a:r>
            <a:r>
              <a:rPr lang="en-US" err="1"/>
              <a:t>level│Quatrième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Fifth level │</a:t>
            </a:r>
            <a:r>
              <a:rPr lang="en-US" err="1"/>
              <a:t>Cinquième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534400" y="6397200"/>
            <a:ext cx="47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0701E-6F3F-4C1C-85F1-A48826A3E1A0}" type="slidenum">
              <a:rPr lang="en-CA" smtClean="0">
                <a:solidFill>
                  <a:srgbClr val="33333C"/>
                </a:solidFill>
                <a:latin typeface="Century Gothic" panose="020F0302020204030204"/>
              </a:rPr>
              <a:pPr/>
              <a:t>‹#›</a:t>
            </a:fld>
            <a:endParaRPr lang="en-CA">
              <a:solidFill>
                <a:srgbClr val="33333C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8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2169676"/>
            <a:ext cx="8747390" cy="733426"/>
          </a:xfr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 │ </a:t>
            </a:r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titre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375" y="3158162"/>
            <a:ext cx="8747390" cy="675025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title style  │ </a:t>
            </a:r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1" y="592067"/>
            <a:ext cx="4572009" cy="457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" y="6065249"/>
            <a:ext cx="12203715" cy="7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7DB6-28F2-6B4F-B157-E07B60B8B109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qUEp6dHv6LJ1JPPd_ccHzqRLr-RtWMej" TargetMode="External"/><Relationship Id="rId2" Type="http://schemas.openxmlformats.org/officeDocument/2006/relationships/hyperlink" Target="https://wiki.gccollab.ca/GCmobility#Release_Zero_.280.29_-_Introductions_and_MV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orms.office.com/r/Kt6kwv9gY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sks.office.com/014gc.onmicrosoft.com/en-CA/Home/Planner#/plantaskboard?groupId=5b379143-371b-4752-88c3-ce58f8e5309c&amp;planId=Vjfo_ZUyj0GXakG0tXHqXH0AAsRx&amp;taskId=onADauMF5kK6jyZt5xu9pH0AG9J7" TargetMode="External"/><Relationship Id="rId2" Type="http://schemas.openxmlformats.org/officeDocument/2006/relationships/hyperlink" Target="https://make.powerautomate.com/environments/df96c79d-f6d8-4b79-87d4-6fc4ff2d383f/flows/shared/d8acd776-9ff3-4501-bb2b-b8ec10f574f1/detai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014gc.sharepoint.com/sites/GCmobility/Lists/GCmobolity%20Hello%20world/AllItems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014gc.sharepoint.com/:t:/r/sites/GCmobility/Shared%20Documents/General/BOSCaseStudy/2WeekServiceBuild/templates/UserIntakeServiceFormEmailTemplate1.txt?csf=1&amp;web=1&amp;e=88dEY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014gc.sharepoint.com/sites/GCmobility/Lists/GCmobolity%20Hello%20world/AllItems.aspx?viewid=be1555cf%2D66e9%2D4e1a%2D88a4%2D8eda5dc762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ve-land.ca/maps/territories/mikmaq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native-land.ca/maps/territories/algonquin/" TargetMode="External"/><Relationship Id="rId7" Type="http://schemas.openxmlformats.org/officeDocument/2006/relationships/hyperlink" Target="https://youtu.be/cT9JR_GsI0g?t=29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ve-land.ca/maps/territories/haudenosauneega-confederacy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watch?v=gq-BS9nqsjk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tasks.office.com/014gc.onmicrosoft.com/Home/Task/JL6fnhCmmkKPaxjiG0HaHH0AEWbQ?Type=TaskLink&amp;Channel=Link&amp;CreatedTime=638054975859040000" TargetMode="External"/><Relationship Id="rId4" Type="http://schemas.openxmlformats.org/officeDocument/2006/relationships/hyperlink" Target="https://native-land.ca/maps/territories/anishinabek-%E1%90%8A%E1%93%82%E1%94%91%E1%93%88%E1%90%AF%E1%92%83/" TargetMode="External"/><Relationship Id="rId9" Type="http://schemas.openxmlformats.org/officeDocument/2006/relationships/hyperlink" Target="https://native-land.ca/maps/territories/beothuk/" TargetMode="Externa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jondotgov" TargetMode="External"/><Relationship Id="rId13" Type="http://schemas.openxmlformats.org/officeDocument/2006/relationships/hyperlink" Target="mailto:mobiliteGCmobility@hrsdc-rhdcc.gc.ca" TargetMode="External"/><Relationship Id="rId3" Type="http://schemas.openxmlformats.org/officeDocument/2006/relationships/hyperlink" Target="https://014gc.sharepoint.com/sites/GCmobility/" TargetMode="External"/><Relationship Id="rId7" Type="http://schemas.openxmlformats.org/officeDocument/2006/relationships/hyperlink" Target="https://twitter.com/GCmobility" TargetMode="External"/><Relationship Id="rId12" Type="http://schemas.openxmlformats.org/officeDocument/2006/relationships/image" Target="../media/image42.png"/><Relationship Id="rId17" Type="http://schemas.openxmlformats.org/officeDocument/2006/relationships/image" Target="../media/image53.jpeg"/><Relationship Id="rId2" Type="http://schemas.openxmlformats.org/officeDocument/2006/relationships/hyperlink" Target="https://teams.microsoft.com/l/team/19%3amiLqDcfh5XNGNNh5holEWn3jsTNjqTD7kljuSaH7j2M1%40thread.tacv2/conversations?groupId=5b379143-371b-4752-88c3-ce58f8e5309c&amp;tenantId=9ed55846-8a81-4246-acd8-b1a01abfc0d1" TargetMode="Externa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8.png"/><Relationship Id="rId5" Type="http://schemas.openxmlformats.org/officeDocument/2006/relationships/hyperlink" Target="https://teams.microsoft.com/l/team/19%3afeX7sl6uSqymiAOVv0Ggc4cQJmevnRUQk_tifkQbdS01%40thread.tacv2/conversations?groupId=91b0c4bd-72a1-44c8-b833-c7958c3a73f3&amp;tenantId=f6a7234d-bc9b-4520-ad5f-70669c2c7a9c" TargetMode="External"/><Relationship Id="rId15" Type="http://schemas.openxmlformats.org/officeDocument/2006/relationships/image" Target="../media/image41.png"/><Relationship Id="rId10" Type="http://schemas.openxmlformats.org/officeDocument/2006/relationships/hyperlink" Target="mailto:mstdn.ca/@jondotgov" TargetMode="External"/><Relationship Id="rId4" Type="http://schemas.openxmlformats.org/officeDocument/2006/relationships/hyperlink" Target="https://014gc.sharepoint.com/sites/GCmobility/Shared%20Documents/Forms/AllItems.aspx?id=%2Fsites%2FGCmobility%2FShared%20Documents%2FGeneral%2FDemos&amp;viewid=8d7f648b%2D3f38%2D466e%2D8820%2Dafb07f234948" TargetMode="External"/><Relationship Id="rId9" Type="http://schemas.openxmlformats.org/officeDocument/2006/relationships/hyperlink" Target="mailto:mstdn.ca/@GCmobility" TargetMode="External"/><Relationship Id="rId14" Type="http://schemas.openxmlformats.org/officeDocument/2006/relationships/hyperlink" Target="mailto:Jonathan.Moore@servicecanada.gc.ca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hyperlink" Target="https://forms.office.com/r/Jj29kaez1j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Moore,%20Jonathan%20JM%20[NC]%20%3cjonathan.moore@servicecanada.gc.ca%3e?subject=GCmobility:%20Comment%20From%20Product%20Demo" TargetMode="External"/><Relationship Id="rId7" Type="http://schemas.openxmlformats.org/officeDocument/2006/relationships/hyperlink" Target="mailto:adriana.melendez@servicecanada.gc.ca?subject=Comment%20from%20Product%20Demonstration" TargetMode="External"/><Relationship Id="rId2" Type="http://schemas.openxmlformats.org/officeDocument/2006/relationships/hyperlink" Target="mailto:Sampson,%20David%20%3cdavid.sampson@hrsdc-rhdcc.gc.ca%3e?subject=GCmobility:%20Comment%20From%20Product%20Demonst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hyperlink" Target="mailto:kerry.roberts@hrsdc-rhdcc.gc.ca?subject=Comment%20from%20Product%20Demonstration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3848" y="1037897"/>
            <a:ext cx="11260347" cy="5541181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3600" b="1">
                <a:latin typeface="Verdana"/>
                <a:cs typeface="Verdana"/>
              </a:rPr>
            </a:br>
            <a:br>
              <a:rPr lang="en-US" sz="3600" b="1">
                <a:latin typeface="Verdana"/>
                <a:cs typeface="Verdana"/>
              </a:rPr>
            </a:br>
            <a:br>
              <a:rPr lang="en-US" sz="3600" b="1">
                <a:latin typeface="Verdana"/>
                <a:cs typeface="Verdana"/>
              </a:rPr>
            </a:br>
            <a:r>
              <a:rPr lang="en-US" sz="3600" b="1" err="1">
                <a:latin typeface="Verdana"/>
                <a:cs typeface="Verdana"/>
              </a:rPr>
              <a:t>mobilitéGCmobility</a:t>
            </a:r>
            <a:br>
              <a:rPr lang="en-US" sz="3600" b="1">
                <a:latin typeface="Verdana"/>
                <a:cs typeface="Verdana"/>
              </a:rPr>
            </a:br>
            <a:r>
              <a:rPr lang="en-US" sz="3600" b="1">
                <a:latin typeface="Verdana"/>
                <a:ea typeface="Verdana"/>
                <a:cs typeface="Verdana"/>
              </a:rPr>
              <a:t>Initiative</a:t>
            </a:r>
            <a:br>
              <a:rPr lang="en-US" sz="3600" b="1">
                <a:latin typeface="Verdana"/>
                <a:ea typeface="Verdana"/>
                <a:cs typeface="Verdana"/>
              </a:rPr>
            </a:br>
            <a:br>
              <a:rPr lang="en-US" sz="3600" b="1">
                <a:latin typeface="Verdana"/>
                <a:ea typeface="Verdana"/>
                <a:cs typeface="Verdana"/>
              </a:rPr>
            </a:br>
            <a:r>
              <a:rPr lang="en-US" sz="3600" b="1">
                <a:latin typeface="Verdana"/>
                <a:ea typeface="Verdana"/>
                <a:cs typeface="Verdana"/>
              </a:rPr>
              <a:t>Iteration 42: </a:t>
            </a:r>
            <a:r>
              <a:rPr lang="en-US" sz="3600" b="1" err="1">
                <a:latin typeface="Verdana"/>
                <a:ea typeface="Verdana"/>
                <a:cs typeface="Verdana"/>
              </a:rPr>
              <a:t>Erso</a:t>
            </a:r>
            <a:br>
              <a:rPr lang="en-US" sz="3600" b="1">
                <a:latin typeface="Verdana"/>
                <a:ea typeface="Verdana"/>
                <a:cs typeface="Verdana"/>
              </a:rPr>
            </a:br>
            <a:r>
              <a:rPr lang="en-US" sz="1800" b="1">
                <a:latin typeface="Verdana"/>
                <a:ea typeface="Verdana"/>
                <a:cs typeface="Verdana"/>
              </a:rPr>
              <a:t>December 5</a:t>
            </a:r>
            <a:r>
              <a:rPr lang="en-US" sz="1800" b="1" baseline="30000">
                <a:latin typeface="Verdana"/>
                <a:ea typeface="Verdana"/>
                <a:cs typeface="Verdana"/>
              </a:rPr>
              <a:t>th</a:t>
            </a:r>
            <a:r>
              <a:rPr lang="en-US" sz="1800" b="1">
                <a:latin typeface="Verdana"/>
                <a:ea typeface="Verdana"/>
                <a:cs typeface="Verdana"/>
              </a:rPr>
              <a:t> – December 15</a:t>
            </a:r>
            <a:r>
              <a:rPr lang="en-US" sz="1800" b="1" baseline="30000">
                <a:latin typeface="Verdana"/>
                <a:ea typeface="Verdana"/>
                <a:cs typeface="Verdana"/>
              </a:rPr>
              <a:t>th</a:t>
            </a:r>
            <a:br>
              <a:rPr lang="en-US" sz="3600" b="1">
                <a:latin typeface="Verdana"/>
                <a:ea typeface="Verdana"/>
                <a:cs typeface="Verdana"/>
              </a:rPr>
            </a:br>
            <a:br>
              <a:rPr lang="en-US" sz="3600" b="1">
                <a:latin typeface="Verdana"/>
                <a:cs typeface="Verdana"/>
              </a:rPr>
            </a:br>
            <a:r>
              <a:rPr lang="en-US" sz="3600" b="1" i="1">
                <a:latin typeface="Verdana"/>
                <a:cs typeface="Verdana"/>
              </a:rPr>
              <a:t>2 Week Service Build: </a:t>
            </a:r>
            <a:br>
              <a:rPr lang="en-US" sz="3600" b="1" i="1">
                <a:latin typeface="Verdana"/>
                <a:cs typeface="Verdana"/>
              </a:rPr>
            </a:br>
            <a:r>
              <a:rPr lang="en-US" sz="3600" i="1">
                <a:latin typeface="Verdana"/>
                <a:cs typeface="Verdana"/>
              </a:rPr>
              <a:t>Release 0.8</a:t>
            </a:r>
            <a:br>
              <a:rPr lang="en-US" sz="3600" b="1">
                <a:latin typeface="Verdana"/>
                <a:cs typeface="Verdana"/>
              </a:rPr>
            </a:br>
            <a:r>
              <a:rPr lang="en-US" sz="2400">
                <a:latin typeface="Verdana"/>
                <a:ea typeface="Verdana"/>
                <a:cs typeface="Verdana"/>
              </a:rPr>
              <a:t>December 14, 2022</a:t>
            </a:r>
            <a:endParaRPr lang="en-US" sz="2800">
              <a:latin typeface="Verdana"/>
              <a:ea typeface="Verdana"/>
              <a:cs typeface="Verdan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57220" y="6106034"/>
            <a:ext cx="4551100" cy="62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UNCLASSIFIED</a:t>
            </a:r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B925CAA-770F-4C1F-942B-3744726F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69" y="1037897"/>
            <a:ext cx="1313861" cy="1313861"/>
          </a:xfrm>
          <a:prstGeom prst="rect">
            <a:avLst/>
          </a:prstGeom>
        </p:spPr>
      </p:pic>
      <p:pic>
        <p:nvPicPr>
          <p:cNvPr id="5" name="Picture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B10C86A8-ECE8-4D09-86E5-ADB2642AF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89" y="2641146"/>
            <a:ext cx="1895424" cy="42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524E9-59A3-4561-A3C7-C68AE7E2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7975E-771E-44A2-8E73-69D3CF0AC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946" y="0"/>
            <a:ext cx="10987616" cy="665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Release “0.8” Goals 2/2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D1B08-ED78-4209-A5B9-DA103C8D79C0}"/>
              </a:ext>
            </a:extLst>
          </p:cNvPr>
          <p:cNvGrpSpPr/>
          <p:nvPr/>
        </p:nvGrpSpPr>
        <p:grpSpPr>
          <a:xfrm>
            <a:off x="10691030" y="0"/>
            <a:ext cx="1500970" cy="6858002"/>
            <a:chOff x="562486" y="-1"/>
            <a:chExt cx="1500970" cy="6858002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E9E39F9-6B13-4F77-BF07-A8AD6DD9ED34}"/>
                </a:ext>
              </a:extLst>
            </p:cNvPr>
            <p:cNvSpPr/>
            <p:nvPr/>
          </p:nvSpPr>
          <p:spPr>
            <a:xfrm flipH="1">
              <a:off x="562486" y="98950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Planning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1441D3-54C8-430F-97C7-B9D5C0D7E01F}"/>
                </a:ext>
              </a:extLst>
            </p:cNvPr>
            <p:cNvSpPr/>
            <p:nvPr/>
          </p:nvSpPr>
          <p:spPr>
            <a:xfrm rot="16200000">
              <a:off x="-1498124" y="3296421"/>
              <a:ext cx="6858002" cy="265158"/>
            </a:xfrm>
            <a:prstGeom prst="rect">
              <a:avLst/>
            </a:prstGeom>
            <a:solidFill>
              <a:srgbClr val="F6EEC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5D4597A-BA8F-4BC3-A50B-868B23F4B66E}"/>
              </a:ext>
            </a:extLst>
          </p:cNvPr>
          <p:cNvSpPr txBox="1">
            <a:spLocks/>
          </p:cNvSpPr>
          <p:nvPr/>
        </p:nvSpPr>
        <p:spPr>
          <a:xfrm>
            <a:off x="804260" y="860404"/>
            <a:ext cx="4925627" cy="46387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sz="4200">
                <a:latin typeface="Calibri"/>
                <a:cs typeface="Times New Roman"/>
              </a:rPr>
              <a:t>List</a:t>
            </a:r>
            <a:endParaRPr lang="en-CA" sz="42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>
                <a:latin typeface="Calibri"/>
                <a:cs typeface="Times New Roman"/>
              </a:rPr>
              <a:t>Format </a:t>
            </a:r>
            <a:r>
              <a:rPr lang="en-US" sz="2700" err="1">
                <a:latin typeface="Calibri"/>
                <a:cs typeface="Times New Roman"/>
              </a:rPr>
              <a:t>Flow_Completion_Status</a:t>
            </a:r>
            <a:r>
              <a:rPr lang="en-US" sz="2700">
                <a:latin typeface="Calibri"/>
                <a:cs typeface="Times New Roman"/>
              </a:rPr>
              <a:t> column to highlight </a:t>
            </a:r>
            <a:r>
              <a:rPr lang="en-US" sz="2700" err="1">
                <a:latin typeface="Calibri"/>
                <a:cs typeface="Times New Roman"/>
              </a:rPr>
              <a:t>the"To</a:t>
            </a:r>
            <a:r>
              <a:rPr lang="en-US" sz="2700">
                <a:latin typeface="Calibri"/>
                <a:cs typeface="Times New Roman"/>
              </a:rPr>
              <a:t> validate" and "Rejected"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>
                <a:latin typeface="Calibri"/>
                <a:cs typeface="Times New Roman"/>
              </a:rPr>
              <a:t>Format </a:t>
            </a:r>
            <a:r>
              <a:rPr lang="en-US" sz="2700" err="1">
                <a:latin typeface="Calibri"/>
                <a:cs typeface="Times New Roman"/>
              </a:rPr>
              <a:t>Opt_In_Opt_Out</a:t>
            </a:r>
            <a:r>
              <a:rPr lang="en-US" sz="2700">
                <a:latin typeface="Calibri"/>
                <a:cs typeface="Times New Roman"/>
              </a:rPr>
              <a:t> Column to highlight Opt-out selection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700">
              <a:latin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200">
                <a:latin typeface="Calibri"/>
                <a:cs typeface="Calibri"/>
              </a:rPr>
              <a:t>Dashboard</a:t>
            </a:r>
          </a:p>
          <a:p>
            <a:pPr lvl="1">
              <a:buChar char="•"/>
            </a:pPr>
            <a:r>
              <a:rPr lang="en-US" sz="2700">
                <a:latin typeface="Calibri"/>
                <a:cs typeface="Times New Roman"/>
              </a:rPr>
              <a:t>Automated / Refreshed data </a:t>
            </a:r>
          </a:p>
          <a:p>
            <a:pPr marL="457200" lvl="1" indent="0">
              <a:buNone/>
            </a:pPr>
            <a:endParaRPr lang="en-US" sz="2700">
              <a:latin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200">
                <a:latin typeface="Calibri"/>
                <a:cs typeface="Times New Roman"/>
              </a:rPr>
              <a:t>Form1 (User Intake Form)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>
                <a:latin typeface="Calibri"/>
                <a:cs typeface="Times New Roman"/>
              </a:rPr>
              <a:t>No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200">
                <a:latin typeface="Calibri"/>
                <a:cs typeface="Times New Roman"/>
              </a:rPr>
              <a:t>Form2 (Feedback Form)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>
                <a:latin typeface="Calibri"/>
                <a:cs typeface="Times New Roman"/>
              </a:rPr>
              <a:t>No changes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CA" sz="3100">
              <a:latin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4200">
                <a:latin typeface="Arial"/>
                <a:cs typeface="Arial"/>
              </a:rPr>
              <a:t>Release 0.8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700">
                <a:latin typeface="Arial"/>
                <a:cs typeface="Arial"/>
              </a:rPr>
              <a:t>Testing process</a:t>
            </a:r>
            <a:endParaRPr lang="en-CA" sz="2700"/>
          </a:p>
          <a:p>
            <a:pPr lvl="1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C7A53-F6CB-7BD8-B1E3-A08B85C8D512}"/>
              </a:ext>
            </a:extLst>
          </p:cNvPr>
          <p:cNvSpPr txBox="1"/>
          <p:nvPr/>
        </p:nvSpPr>
        <p:spPr>
          <a:xfrm>
            <a:off x="7100047" y="1127312"/>
            <a:ext cx="3729317" cy="38133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2900">
                <a:latin typeface="Calibri"/>
                <a:cs typeface="Times New Roman"/>
              </a:rPr>
              <a:t>Email Templates</a:t>
            </a:r>
          </a:p>
          <a:p>
            <a:pPr marL="742950" lvl="1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900">
                <a:latin typeface="Calibri"/>
                <a:cs typeface="Times New Roman"/>
              </a:rPr>
              <a:t>To </a:t>
            </a:r>
            <a:r>
              <a:rPr lang="en-US" sz="1900" err="1">
                <a:latin typeface="Calibri"/>
                <a:cs typeface="Times New Roman"/>
              </a:rPr>
              <a:t>validateSwap</a:t>
            </a:r>
            <a:r>
              <a:rPr lang="en-US" sz="1900">
                <a:latin typeface="Calibri"/>
                <a:cs typeface="Times New Roman"/>
              </a:rPr>
              <a:t> around "Send Email" and "Fill out Form" paragraphs on Email Template 1​</a:t>
            </a:r>
          </a:p>
          <a:p>
            <a:pPr lvl="1">
              <a:buChar char="•"/>
            </a:pPr>
            <a:r>
              <a:rPr lang="en-US" sz="1900">
                <a:latin typeface="Calibri"/>
                <a:cs typeface="Times New Roman"/>
              </a:rPr>
              <a:t>Remove capital letter from Form in Template 1​</a:t>
            </a:r>
          </a:p>
          <a:p>
            <a:pPr lvl="1">
              <a:buChar char="•"/>
            </a:pPr>
            <a:r>
              <a:rPr lang="en-US" sz="1900">
                <a:latin typeface="Calibri"/>
                <a:cs typeface="Times New Roman"/>
              </a:rPr>
              <a:t>Add a field for "Type" of Corp Service Provider​</a:t>
            </a:r>
          </a:p>
          <a:p>
            <a:pPr lvl="1">
              <a:buChar char="•"/>
            </a:pPr>
            <a:r>
              <a:rPr lang="en-CA" sz="1900">
                <a:latin typeface="Calibri"/>
                <a:cs typeface="Times New Roman"/>
              </a:rPr>
              <a:t>Signature block and banner.</a:t>
            </a:r>
            <a:r>
              <a:rPr lang="en-US" sz="1900">
                <a:latin typeface="Calibri"/>
                <a:cs typeface="Times New Roman"/>
              </a:rPr>
              <a:t>​</a:t>
            </a:r>
          </a:p>
          <a:p>
            <a:pPr lvl="1">
              <a:buChar char="•"/>
            </a:pPr>
            <a:r>
              <a:rPr lang="en-CA" sz="1900">
                <a:latin typeface="Calibri"/>
                <a:cs typeface="Times New Roman"/>
              </a:rPr>
              <a:t>Add Opt-out to all communications</a:t>
            </a:r>
          </a:p>
        </p:txBody>
      </p:sp>
      <p:pic>
        <p:nvPicPr>
          <p:cNvPr id="8" name="Picture 9" descr="Text&#10;&#10;Description automatically generated">
            <a:extLst>
              <a:ext uri="{FF2B5EF4-FFF2-40B4-BE49-F238E27FC236}">
                <a16:creationId xmlns:a16="http://schemas.microsoft.com/office/drawing/2014/main" id="{E54F3128-2A14-CAB6-664F-CF4EA330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79" y="3427453"/>
            <a:ext cx="2743200" cy="2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B006B-4AFF-4BDE-B739-60331C97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D6E88-FBBC-4BE8-B467-E497D0E0E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Release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75D9-9BE4-4CB8-9647-D10C24C11C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>
                <a:latin typeface="Arial"/>
                <a:cs typeface="Arial"/>
              </a:rPr>
              <a:t>Release Package</a:t>
            </a:r>
          </a:p>
          <a:p>
            <a:pPr lvl="1"/>
            <a:r>
              <a:rPr lang="en-CA">
                <a:latin typeface="Arial"/>
                <a:cs typeface="Arial"/>
                <a:hlinkClick r:id="rId2"/>
              </a:rPr>
              <a:t>Release Notes</a:t>
            </a:r>
            <a:r>
              <a:rPr lang="en-CA">
                <a:latin typeface="Arial"/>
                <a:cs typeface="Arial"/>
              </a:rPr>
              <a:t> </a:t>
            </a:r>
            <a:endParaRPr lang="en-CA"/>
          </a:p>
          <a:p>
            <a:pPr lvl="2"/>
            <a:r>
              <a:rPr lang="en-CA">
                <a:latin typeface="Arial"/>
                <a:cs typeface="Arial"/>
              </a:rPr>
              <a:t>0.1.1, 0.1.2, 0.2.1. 0.3.1, 0.3.2, 0.4, 0.5, 0.6.1, 0.7</a:t>
            </a:r>
          </a:p>
          <a:p>
            <a:pPr lvl="2"/>
            <a:r>
              <a:rPr lang="en-CA">
                <a:latin typeface="Arial"/>
                <a:cs typeface="Arial"/>
              </a:rPr>
              <a:t> 0.8 (Pending)</a:t>
            </a:r>
          </a:p>
          <a:p>
            <a:r>
              <a:rPr lang="en-CA">
                <a:latin typeface="Arial"/>
                <a:cs typeface="Arial"/>
              </a:rPr>
              <a:t>YouTube</a:t>
            </a:r>
          </a:p>
          <a:p>
            <a:pPr lvl="1"/>
            <a:r>
              <a:rPr lang="en-CA">
                <a:latin typeface="Arial"/>
                <a:cs typeface="Arial"/>
                <a:hlinkClick r:id="rId3"/>
              </a:rPr>
              <a:t>2 Week Service Video List</a:t>
            </a:r>
            <a:endParaRPr lang="en-CA">
              <a:latin typeface="Arial"/>
              <a:cs typeface="Arial"/>
            </a:endParaRPr>
          </a:p>
          <a:p>
            <a:pPr lvl="2"/>
            <a:r>
              <a:rPr lang="en-CA">
                <a:latin typeface="Arial"/>
                <a:cs typeface="Arial"/>
              </a:rPr>
              <a:t>Release 0.2.1, 0.3.1, 0.3.2, 0.4 0.5, 0.6.1, 0.7</a:t>
            </a:r>
          </a:p>
          <a:p>
            <a:pPr lvl="2"/>
            <a:r>
              <a:rPr lang="en-CA">
                <a:latin typeface="Arial"/>
                <a:cs typeface="Arial"/>
              </a:rPr>
              <a:t>0.8 (Pending)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1A4C5D-23CC-49C4-B627-08A1BF24EA24}"/>
              </a:ext>
            </a:extLst>
          </p:cNvPr>
          <p:cNvGrpSpPr/>
          <p:nvPr/>
        </p:nvGrpSpPr>
        <p:grpSpPr>
          <a:xfrm>
            <a:off x="10690649" y="0"/>
            <a:ext cx="1501351" cy="6862646"/>
            <a:chOff x="1682160" y="-4647"/>
            <a:chExt cx="1501351" cy="686264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531A534-4653-4D3E-952C-07B7F6CCF859}"/>
                </a:ext>
              </a:extLst>
            </p:cNvPr>
            <p:cNvSpPr/>
            <p:nvPr/>
          </p:nvSpPr>
          <p:spPr>
            <a:xfrm flipH="1">
              <a:off x="1682160" y="100013"/>
              <a:ext cx="1312142" cy="19761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Communications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B58961-FC04-4185-A231-CDF9904A125E}"/>
                </a:ext>
              </a:extLst>
            </p:cNvPr>
            <p:cNvSpPr/>
            <p:nvPr/>
          </p:nvSpPr>
          <p:spPr>
            <a:xfrm rot="16200000">
              <a:off x="-380391" y="3294097"/>
              <a:ext cx="6862646" cy="265158"/>
            </a:xfrm>
            <a:prstGeom prst="rect">
              <a:avLst/>
            </a:prstGeom>
            <a:solidFill>
              <a:srgbClr val="D8CCE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5E148987-AEEB-34D1-674B-4CF1462D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688" y="516731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4F2BEC-678F-4262-8C56-9784FC29F3AA}"/>
              </a:ext>
            </a:extLst>
          </p:cNvPr>
          <p:cNvSpPr/>
          <p:nvPr/>
        </p:nvSpPr>
        <p:spPr>
          <a:xfrm>
            <a:off x="1074198" y="2263806"/>
            <a:ext cx="7972148" cy="39150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4800"/>
              <a:t>Test Suite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BFDD3-AB2A-4E94-8B18-58D26279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95B35-3BDB-476D-A804-7A12A84F615F}"/>
              </a:ext>
            </a:extLst>
          </p:cNvPr>
          <p:cNvSpPr/>
          <p:nvPr/>
        </p:nvSpPr>
        <p:spPr>
          <a:xfrm>
            <a:off x="541057" y="2524403"/>
            <a:ext cx="2043867" cy="122632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Intake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0BCBD-AF03-4D91-9F66-8876AE3587BF}"/>
              </a:ext>
            </a:extLst>
          </p:cNvPr>
          <p:cNvSpPr txBox="1"/>
          <p:nvPr/>
        </p:nvSpPr>
        <p:spPr>
          <a:xfrm>
            <a:off x="4015850" y="2067928"/>
            <a:ext cx="3565451" cy="213927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4000" kern="1200">
                <a:solidFill>
                  <a:schemeClr val="tx1"/>
                </a:solidFill>
              </a:rPr>
              <a:t>User </a:t>
            </a:r>
            <a:r>
              <a:rPr lang="fr-CA" sz="4000" kern="1200" err="1">
                <a:solidFill>
                  <a:schemeClr val="tx1"/>
                </a:solidFill>
              </a:rPr>
              <a:t>Intake</a:t>
            </a:r>
            <a:endParaRPr lang="fr-CA" sz="4000" kern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58246-8DA7-49DB-AB2C-75A5BE74F0D8}"/>
              </a:ext>
            </a:extLst>
          </p:cNvPr>
          <p:cNvSpPr/>
          <p:nvPr/>
        </p:nvSpPr>
        <p:spPr>
          <a:xfrm>
            <a:off x="8800438" y="2524403"/>
            <a:ext cx="2043867" cy="122632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E-Mail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754B2-11E3-469F-BC1E-64DF21A7150C}"/>
              </a:ext>
            </a:extLst>
          </p:cNvPr>
          <p:cNvSpPr/>
          <p:nvPr/>
        </p:nvSpPr>
        <p:spPr>
          <a:xfrm>
            <a:off x="4180115" y="3254469"/>
            <a:ext cx="3222172" cy="81121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Business Process</a:t>
            </a: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B05ADA4F-3B8E-4F32-A475-6F39394EEECF}"/>
              </a:ext>
            </a:extLst>
          </p:cNvPr>
          <p:cNvSpPr/>
          <p:nvPr/>
        </p:nvSpPr>
        <p:spPr>
          <a:xfrm>
            <a:off x="7697755" y="2909236"/>
            <a:ext cx="914400" cy="345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E07871A-FE66-413D-864C-611106002B44}"/>
              </a:ext>
            </a:extLst>
          </p:cNvPr>
          <p:cNvSpPr/>
          <p:nvPr/>
        </p:nvSpPr>
        <p:spPr>
          <a:xfrm>
            <a:off x="2758922" y="2986773"/>
            <a:ext cx="914400" cy="345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E0211B-9F22-4A66-AE49-EC14CC895657}"/>
              </a:ext>
            </a:extLst>
          </p:cNvPr>
          <p:cNvSpPr txBox="1">
            <a:spLocks/>
          </p:cNvSpPr>
          <p:nvPr/>
        </p:nvSpPr>
        <p:spPr>
          <a:xfrm>
            <a:off x="775929" y="494624"/>
            <a:ext cx="10987616" cy="6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User Intake Service Model and Test Suite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628BC-B01F-483C-A4B1-CEBE7A647F29}"/>
              </a:ext>
            </a:extLst>
          </p:cNvPr>
          <p:cNvSpPr/>
          <p:nvPr/>
        </p:nvSpPr>
        <p:spPr>
          <a:xfrm>
            <a:off x="4778144" y="4880046"/>
            <a:ext cx="2043867" cy="122632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 err="1">
                <a:solidFill>
                  <a:schemeClr val="tx1"/>
                </a:solidFill>
              </a:rPr>
              <a:t>Sharepoint</a:t>
            </a:r>
            <a:endParaRPr lang="en-CA">
              <a:solidFill>
                <a:schemeClr val="tx1"/>
              </a:solidFill>
            </a:endParaRPr>
          </a:p>
          <a:p>
            <a:pPr algn="ctr"/>
            <a:r>
              <a:rPr lang="en-CA">
                <a:solidFill>
                  <a:schemeClr val="tx1"/>
                </a:solidFill>
              </a:rPr>
              <a:t>List</a:t>
            </a:r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26D19027-2900-4EFB-BF52-703BDC78F4A2}"/>
              </a:ext>
            </a:extLst>
          </p:cNvPr>
          <p:cNvSpPr/>
          <p:nvPr/>
        </p:nvSpPr>
        <p:spPr>
          <a:xfrm rot="5400000">
            <a:off x="5503168" y="4424737"/>
            <a:ext cx="565385" cy="345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93AE6-4516-4D46-B805-1E98EDE7644C}"/>
              </a:ext>
            </a:extLst>
          </p:cNvPr>
          <p:cNvGrpSpPr/>
          <p:nvPr/>
        </p:nvGrpSpPr>
        <p:grpSpPr>
          <a:xfrm>
            <a:off x="10679784" y="-2"/>
            <a:ext cx="1530063" cy="6858002"/>
            <a:chOff x="6937965" y="-2327"/>
            <a:chExt cx="1530063" cy="6858002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32FE758E-3E73-49D9-A89B-AECB9E8B8849}"/>
                </a:ext>
              </a:extLst>
            </p:cNvPr>
            <p:cNvSpPr/>
            <p:nvPr/>
          </p:nvSpPr>
          <p:spPr>
            <a:xfrm flipH="1">
              <a:off x="6937965" y="92516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Design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811C6D-10B4-4F99-A3D2-E3556828D42F}"/>
                </a:ext>
              </a:extLst>
            </p:cNvPr>
            <p:cNvSpPr/>
            <p:nvPr/>
          </p:nvSpPr>
          <p:spPr>
            <a:xfrm rot="16200000">
              <a:off x="4906448" y="3294095"/>
              <a:ext cx="6858002" cy="265158"/>
            </a:xfrm>
            <a:prstGeom prst="rect">
              <a:avLst/>
            </a:prstGeom>
            <a:solidFill>
              <a:srgbClr val="00B7C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10394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30C00-1E2C-47E4-A32C-6CF53149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7D799-8CC8-4A7A-A4B9-E47A017DC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User Intake Service Form (</a:t>
            </a:r>
            <a:r>
              <a:rPr lang="en-CA">
                <a:latin typeface="Arial"/>
                <a:cs typeface="Arial"/>
                <a:hlinkClick r:id="rId2"/>
              </a:rPr>
              <a:t>Form1</a:t>
            </a:r>
            <a:r>
              <a:rPr lang="en-CA">
                <a:latin typeface="Arial"/>
                <a:cs typeface="Arial"/>
              </a:rPr>
              <a:t>) 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8A3D7-8722-46EF-A04F-DDC95C8789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812925"/>
            <a:ext cx="2982917" cy="3779838"/>
          </a:xfrm>
        </p:spPr>
        <p:txBody>
          <a:bodyPr/>
          <a:lstStyle/>
          <a:p>
            <a:r>
              <a:rPr lang="en-CA"/>
              <a:t>No Updates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05CB96-816A-383F-BC81-679C7381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97" y="1392767"/>
            <a:ext cx="2841240" cy="4548718"/>
          </a:xfrm>
          <a:prstGeom prst="rect">
            <a:avLst/>
          </a:prstGeom>
        </p:spPr>
      </p:pic>
      <p:pic>
        <p:nvPicPr>
          <p:cNvPr id="6" name="Picture 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B573FA46-62F3-BF5C-1018-A49D9B6FC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34" y="2406258"/>
            <a:ext cx="3039533" cy="15798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8DCBC3-D77F-4DDD-AB45-C0C31F3F4D44}"/>
              </a:ext>
            </a:extLst>
          </p:cNvPr>
          <p:cNvGrpSpPr/>
          <p:nvPr/>
        </p:nvGrpSpPr>
        <p:grpSpPr>
          <a:xfrm>
            <a:off x="10688437" y="0"/>
            <a:ext cx="1503563" cy="6862648"/>
            <a:chOff x="2210266" y="-4648"/>
            <a:chExt cx="1503563" cy="686264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F02D2CDF-D425-4E31-8B0A-B96024FBB8B3}"/>
                </a:ext>
              </a:extLst>
            </p:cNvPr>
            <p:cNvSpPr/>
            <p:nvPr/>
          </p:nvSpPr>
          <p:spPr>
            <a:xfrm flipH="1">
              <a:off x="2210266" y="98685"/>
              <a:ext cx="1312142" cy="198945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User Experience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8B27D4-DFC0-4C3E-BAC5-7B1B854AF71D}"/>
                </a:ext>
              </a:extLst>
            </p:cNvPr>
            <p:cNvSpPr/>
            <p:nvPr/>
          </p:nvSpPr>
          <p:spPr>
            <a:xfrm rot="16200000">
              <a:off x="149926" y="3294097"/>
              <a:ext cx="6862648" cy="265158"/>
            </a:xfrm>
            <a:prstGeom prst="rect">
              <a:avLst/>
            </a:prstGeom>
            <a:solidFill>
              <a:srgbClr val="E5F3D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128652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FE5B4-7331-4C1B-9929-3055D15F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9BB55-F4DB-4802-BFAA-1ABAC8FE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/>
              <a:t>Demo Test: Test ID: 9 – </a:t>
            </a:r>
            <a:r>
              <a:rPr lang="en-CA" err="1"/>
              <a:t>ServiceProvider</a:t>
            </a:r>
            <a:r>
              <a:rPr lang="en-CA"/>
              <a:t>-Int-HR-Rate (Invalid GC E-Mail)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BA2599-1E19-4239-B313-3B8B565B407A}"/>
              </a:ext>
            </a:extLst>
          </p:cNvPr>
          <p:cNvGrpSpPr/>
          <p:nvPr/>
        </p:nvGrpSpPr>
        <p:grpSpPr>
          <a:xfrm>
            <a:off x="10703536" y="0"/>
            <a:ext cx="1488464" cy="6860322"/>
            <a:chOff x="8173884" y="-2323"/>
            <a:chExt cx="1488464" cy="6860322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333CD3DF-3CBB-4864-958A-D5EDD887BE1B}"/>
                </a:ext>
              </a:extLst>
            </p:cNvPr>
            <p:cNvSpPr/>
            <p:nvPr/>
          </p:nvSpPr>
          <p:spPr>
            <a:xfrm flipH="1">
              <a:off x="8173884" y="92755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Prototyping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9907F1-BD42-401E-AA2C-6042139D172B}"/>
                </a:ext>
              </a:extLst>
            </p:cNvPr>
            <p:cNvSpPr/>
            <p:nvPr/>
          </p:nvSpPr>
          <p:spPr>
            <a:xfrm rot="16200000">
              <a:off x="6099608" y="3295259"/>
              <a:ext cx="6860322" cy="26515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D69BE2-062E-44EC-BD52-DE60D4243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88270"/>
              </p:ext>
            </p:extLst>
          </p:nvPr>
        </p:nvGraphicFramePr>
        <p:xfrm>
          <a:off x="748088" y="1539128"/>
          <a:ext cx="6188422" cy="3311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674">
                  <a:extLst>
                    <a:ext uri="{9D8B030D-6E8A-4147-A177-3AD203B41FA5}">
                      <a16:colId xmlns:a16="http://schemas.microsoft.com/office/drawing/2014/main" val="3501975185"/>
                    </a:ext>
                  </a:extLst>
                </a:gridCol>
                <a:gridCol w="1695471">
                  <a:extLst>
                    <a:ext uri="{9D8B030D-6E8A-4147-A177-3AD203B41FA5}">
                      <a16:colId xmlns:a16="http://schemas.microsoft.com/office/drawing/2014/main" val="2168488201"/>
                    </a:ext>
                  </a:extLst>
                </a:gridCol>
                <a:gridCol w="3252277">
                  <a:extLst>
                    <a:ext uri="{9D8B030D-6E8A-4147-A177-3AD203B41FA5}">
                      <a16:colId xmlns:a16="http://schemas.microsoft.com/office/drawing/2014/main" val="3564419949"/>
                    </a:ext>
                  </a:extLst>
                </a:gridCol>
              </a:tblGrid>
              <a:tr h="28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 Field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 Input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778012242"/>
                  </a:ext>
                </a:extLst>
              </a:tr>
              <a:tr h="28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First Name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err="1">
                          <a:effectLst/>
                        </a:rPr>
                        <a:t>Gcm</a:t>
                      </a:r>
                      <a:r>
                        <a:rPr lang="en-CA" sz="2000">
                          <a:effectLst/>
                        </a:rPr>
                        <a:t>-Test</a:t>
                      </a:r>
                      <a:endParaRPr lang="en-CA" sz="2000" b="1">
                        <a:solidFill>
                          <a:srgbClr val="1F376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291834779"/>
                  </a:ext>
                </a:extLst>
              </a:tr>
              <a:tr h="28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Last Name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Test-009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3437265322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>
                          <a:effectLst/>
                        </a:rPr>
                        <a:t>E-mail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200">
                          <a:effectLst/>
                        </a:rPr>
                        <a:t>GCM-TEST-009@gcminvalid.gc.ca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182024761"/>
                  </a:ext>
                </a:extLst>
              </a:tr>
              <a:tr h="28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err="1">
                          <a:effectLst/>
                        </a:rPr>
                        <a:t>Role</a:t>
                      </a:r>
                      <a:endParaRPr lang="en-CA" sz="200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err="1">
                          <a:effectLst/>
                        </a:rPr>
                        <a:t>Internal</a:t>
                      </a:r>
                      <a:r>
                        <a:rPr lang="fr-CA" sz="2000">
                          <a:effectLst/>
                        </a:rPr>
                        <a:t> Service Provider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497225189"/>
                  </a:ext>
                </a:extLst>
              </a:tr>
              <a:tr h="28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strike="sngStrike">
                          <a:effectLst/>
                        </a:rPr>
                        <a:t>Section 1</a:t>
                      </a:r>
                      <a:endParaRPr lang="en-CA" sz="2000" strike="sng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strike="sng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 Type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strike="sng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431751881"/>
                  </a:ext>
                </a:extLst>
              </a:tr>
              <a:tr h="27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2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Type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47549595"/>
                  </a:ext>
                </a:extLst>
              </a:tr>
              <a:tr h="73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3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Rate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>
                          <a:effectLst/>
                        </a:rPr>
                        <a:t>3 [or </a:t>
                      </a:r>
                      <a:r>
                        <a:rPr lang="fr-CA" sz="2000" err="1">
                          <a:effectLst/>
                        </a:rPr>
                        <a:t>below</a:t>
                      </a:r>
                      <a:r>
                        <a:rPr lang="fr-CA" sz="2000">
                          <a:effectLst/>
                        </a:rPr>
                        <a:t>]</a:t>
                      </a:r>
                      <a:endParaRPr lang="en-CA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7052429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FC0F7A-4FF4-48B9-B061-59DA418B8E63}"/>
              </a:ext>
            </a:extLst>
          </p:cNvPr>
          <p:cNvSpPr txBox="1"/>
          <p:nvPr/>
        </p:nvSpPr>
        <p:spPr>
          <a:xfrm>
            <a:off x="7375237" y="1863251"/>
            <a:ext cx="3736108" cy="47125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CA" sz="1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Feature Tests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Invalid</a:t>
            </a:r>
            <a:r>
              <a:rPr lang="en-CA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 GC e-mail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Role Type:</a:t>
            </a: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 internal Service provider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Service Type: 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Rating: Negative [</a:t>
            </a: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1-3</a:t>
            </a:r>
            <a:r>
              <a:rPr lang="en-CA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]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Response: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Receive E-mail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Link to confirm opt-in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Link to Feedback Form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600">
                <a:latin typeface="Calibri"/>
                <a:ea typeface="Calibri" panose="020F0502020204030204" pitchFamily="34" charset="0"/>
                <a:cs typeface="Times New Roman"/>
              </a:rPr>
              <a:t>Link to prepopulate email to ask a question, raise a concern, or to request changing the information we have for them on file</a:t>
            </a:r>
            <a:endParaRPr lang="en-CA" sz="16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A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AC458-C9C4-487F-8AD5-B1ED7C00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92E6-8DEF-496A-8B6C-C087DB58A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07" y="3981"/>
            <a:ext cx="10987616" cy="3659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CA">
                <a:latin typeface="Arial"/>
                <a:cs typeface="Arial"/>
              </a:rPr>
              <a:t>Flow Updates: GCMS Intake User Service Flow (Flow1). Presenter: Kerry</a:t>
            </a:r>
          </a:p>
          <a:p>
            <a:endParaRPr lang="en-US" sz="1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4D3A71-233C-4A1B-8F70-15793E0EC3F6}"/>
              </a:ext>
            </a:extLst>
          </p:cNvPr>
          <p:cNvGrpSpPr/>
          <p:nvPr/>
        </p:nvGrpSpPr>
        <p:grpSpPr>
          <a:xfrm>
            <a:off x="10644440" y="0"/>
            <a:ext cx="1547560" cy="6857999"/>
            <a:chOff x="9375281" y="1"/>
            <a:chExt cx="1547560" cy="685799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51BAA92-9B92-4B0E-8065-1724B5D7D7E8}"/>
                </a:ext>
              </a:extLst>
            </p:cNvPr>
            <p:cNvSpPr/>
            <p:nvPr/>
          </p:nvSpPr>
          <p:spPr>
            <a:xfrm flipH="1">
              <a:off x="9375281" y="95932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Automation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846FA-B33F-478E-870C-5515393744DE}"/>
                </a:ext>
              </a:extLst>
            </p:cNvPr>
            <p:cNvSpPr/>
            <p:nvPr/>
          </p:nvSpPr>
          <p:spPr>
            <a:xfrm rot="16200000">
              <a:off x="7361262" y="3296422"/>
              <a:ext cx="6857999" cy="265158"/>
            </a:xfrm>
            <a:prstGeom prst="rect">
              <a:avLst/>
            </a:prstGeom>
            <a:solidFill>
              <a:srgbClr val="7160E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F4244A8-65F8-7F04-B3C7-210BF66B8D3C}"/>
              </a:ext>
            </a:extLst>
          </p:cNvPr>
          <p:cNvSpPr txBox="1"/>
          <p:nvPr/>
        </p:nvSpPr>
        <p:spPr>
          <a:xfrm>
            <a:off x="516857" y="5691858"/>
            <a:ext cx="11474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Click </a:t>
            </a:r>
            <a:r>
              <a:rPr lang="en-US" sz="1400">
                <a:hlinkClick r:id="rId2"/>
              </a:rPr>
              <a:t>here</a:t>
            </a:r>
            <a:r>
              <a:rPr lang="en-US" sz="1400"/>
              <a:t> to open the Flow card #668 </a:t>
            </a:r>
            <a:r>
              <a:rPr lang="en-US" sz="1400">
                <a:ea typeface="+mn-lt"/>
                <a:cs typeface="+mn-lt"/>
                <a:hlinkClick r:id="rId3"/>
              </a:rPr>
              <a:t>01-GCmobility Plan - Planner (office.com)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Click </a:t>
            </a:r>
            <a:r>
              <a:rPr lang="en-US" sz="1400">
                <a:hlinkClick r:id="rId2"/>
              </a:rPr>
              <a:t>here</a:t>
            </a:r>
            <a:r>
              <a:rPr lang="en-US" sz="1400"/>
              <a:t> to open the GCMS Intake user service (Flow1)</a:t>
            </a:r>
            <a:endParaRPr lang="en-US" sz="14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B2CBC-625D-4D44-837F-7C6BFFD81F9B}"/>
              </a:ext>
            </a:extLst>
          </p:cNvPr>
          <p:cNvSpPr txBox="1"/>
          <p:nvPr/>
        </p:nvSpPr>
        <p:spPr>
          <a:xfrm>
            <a:off x="552352" y="377655"/>
            <a:ext cx="800315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>
                <a:cs typeface="Calibri"/>
              </a:rPr>
              <a:t>- Modified flow to update field </a:t>
            </a:r>
            <a:r>
              <a:rPr lang="en-US" i="1" err="1">
                <a:ea typeface="+mn-lt"/>
                <a:cs typeface="+mn-lt"/>
              </a:rPr>
              <a:t>Opt_In_Opt_Out_Status</a:t>
            </a:r>
            <a:r>
              <a:rPr lang="en-US">
                <a:ea typeface="+mn-lt"/>
                <a:cs typeface="+mn-lt"/>
              </a:rPr>
              <a:t> in </a:t>
            </a:r>
            <a:r>
              <a:rPr lang="en-US">
                <a:ea typeface="+mn-lt"/>
                <a:cs typeface="+mn-lt"/>
                <a:hlinkClick r:id="rId4"/>
              </a:rPr>
              <a:t>SharePoint List</a:t>
            </a:r>
          </a:p>
          <a:p>
            <a:endParaRPr lang="en-CA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ABE45-2819-48C6-A80F-9E34E9D7929C}"/>
              </a:ext>
            </a:extLst>
          </p:cNvPr>
          <p:cNvSpPr txBox="1"/>
          <p:nvPr/>
        </p:nvSpPr>
        <p:spPr>
          <a:xfrm>
            <a:off x="557590" y="379729"/>
            <a:ext cx="450841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u="sng"/>
              <a:t>Completed Updates to Power Automate Flow</a:t>
            </a:r>
            <a:endParaRPr lang="en-CA" b="1" u="sng">
              <a:cs typeface="Calibri"/>
            </a:endParaRPr>
          </a:p>
        </p:txBody>
      </p:sp>
      <p:pic>
        <p:nvPicPr>
          <p:cNvPr id="6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939D5D-90E0-1536-928C-45B0CCC1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39" y="965540"/>
            <a:ext cx="10675814" cy="47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E98B3-3FF0-428F-BABD-B0A51665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5B8F-E2FE-4F5B-9B40-71E7738DD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Email </a:t>
            </a:r>
            <a:r>
              <a:rPr lang="en-US">
                <a:solidFill>
                  <a:srgbClr val="31859C"/>
                </a:solidFill>
              </a:rPr>
              <a:t>Templates</a:t>
            </a:r>
            <a:endParaRPr lang="en-CA">
              <a:solidFill>
                <a:srgbClr val="31859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370560-100E-4E42-847F-FF50405C5C5D}"/>
              </a:ext>
            </a:extLst>
          </p:cNvPr>
          <p:cNvGrpSpPr/>
          <p:nvPr/>
        </p:nvGrpSpPr>
        <p:grpSpPr>
          <a:xfrm>
            <a:off x="10644440" y="0"/>
            <a:ext cx="1547560" cy="6857999"/>
            <a:chOff x="9375281" y="1"/>
            <a:chExt cx="1547560" cy="685799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5F35545-51B3-4A4C-BDBD-BF00E35423B3}"/>
                </a:ext>
              </a:extLst>
            </p:cNvPr>
            <p:cNvSpPr/>
            <p:nvPr/>
          </p:nvSpPr>
          <p:spPr>
            <a:xfrm flipH="1">
              <a:off x="9375281" y="95932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Automation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315FF4-461A-476E-8471-4BC9E236A567}"/>
                </a:ext>
              </a:extLst>
            </p:cNvPr>
            <p:cNvSpPr/>
            <p:nvPr/>
          </p:nvSpPr>
          <p:spPr>
            <a:xfrm rot="16200000">
              <a:off x="7361262" y="3296422"/>
              <a:ext cx="6857999" cy="265158"/>
            </a:xfrm>
            <a:prstGeom prst="rect">
              <a:avLst/>
            </a:prstGeom>
            <a:solidFill>
              <a:srgbClr val="7160E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7143C-4E31-48F1-BC4F-37FB3D06092D}"/>
              </a:ext>
            </a:extLst>
          </p:cNvPr>
          <p:cNvSpPr txBox="1"/>
          <p:nvPr/>
        </p:nvSpPr>
        <p:spPr>
          <a:xfrm>
            <a:off x="742951" y="2367643"/>
            <a:ext cx="298812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hlinkClick r:id="rId2"/>
              </a:rPr>
              <a:t>Template1</a:t>
            </a:r>
            <a:r>
              <a:rPr lang="en-US" b="1"/>
              <a:t> Modified: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Swap around "Send Email" and "Fill out Form" paragraphs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Remove capital letter from Form in Template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Opt-in </a:t>
            </a:r>
            <a:r>
              <a:rPr lang="en-US" err="1">
                <a:ea typeface="+mn-lt"/>
                <a:cs typeface="+mn-lt"/>
              </a:rPr>
              <a:t>reqs</a:t>
            </a:r>
            <a:r>
              <a:rPr lang="en-US">
                <a:ea typeface="+mn-lt"/>
                <a:cs typeface="+mn-lt"/>
              </a:rPr>
              <a:t> subject Template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Send Us req subject and body for choices</a:t>
            </a:r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5AB98-DA37-4FB7-9994-2341D4E686EE}"/>
              </a:ext>
            </a:extLst>
          </p:cNvPr>
          <p:cNvSpPr txBox="1"/>
          <p:nvPr/>
        </p:nvSpPr>
        <p:spPr>
          <a:xfrm>
            <a:off x="609600" y="1309805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>
                <a:solidFill>
                  <a:srgbClr val="31859C"/>
                </a:solidFill>
                <a:latin typeface="Arial"/>
                <a:cs typeface="Arial"/>
              </a:rPr>
              <a:t>Presented By: Jonathan</a:t>
            </a:r>
            <a:endParaRPr lang="en-US" sz="2200">
              <a:solidFill>
                <a:srgbClr val="31859C"/>
              </a:solidFill>
            </a:endParaRPr>
          </a:p>
          <a:p>
            <a:endParaRPr lang="en-CA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B878CE-2934-A1F7-96AB-C6C42F02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00" y="1149994"/>
            <a:ext cx="5412304" cy="1434234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7F4DAA-157C-9C5F-6E01-93EBD09F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047" y="3324547"/>
            <a:ext cx="7437288" cy="15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BD3A2-A156-46D8-8A3F-1F74D0DA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5B802-C205-481D-BB51-08236DB4CF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812925"/>
            <a:ext cx="5501216" cy="3779838"/>
          </a:xfrm>
        </p:spPr>
        <p:txBody>
          <a:bodyPr>
            <a:normAutofit fontScale="92500" lnSpcReduction="10000"/>
          </a:bodyPr>
          <a:lstStyle/>
          <a:p>
            <a:r>
              <a:rPr lang="en-CA"/>
              <a:t>Opt-In E-Mail Response</a:t>
            </a:r>
          </a:p>
          <a:p>
            <a:pPr lvl="1"/>
            <a:r>
              <a:rPr lang="en-CA"/>
              <a:t>Verify Returned Data</a:t>
            </a:r>
          </a:p>
          <a:p>
            <a:r>
              <a:rPr lang="en-CA"/>
              <a:t>Actions</a:t>
            </a:r>
          </a:p>
          <a:p>
            <a:pPr lvl="1"/>
            <a:r>
              <a:rPr lang="en-CA"/>
              <a:t>Op-In</a:t>
            </a:r>
          </a:p>
          <a:p>
            <a:pPr lvl="1"/>
            <a:r>
              <a:rPr lang="en-CA"/>
              <a:t>Send E-Mail</a:t>
            </a:r>
          </a:p>
          <a:p>
            <a:pPr lvl="1"/>
            <a:r>
              <a:rPr lang="en-CA"/>
              <a:t>Open Feedback Form</a:t>
            </a:r>
          </a:p>
          <a:p>
            <a:r>
              <a:rPr lang="en-CA"/>
              <a:t>Response</a:t>
            </a:r>
          </a:p>
          <a:p>
            <a:pPr lvl="1"/>
            <a:r>
              <a:rPr lang="en-CA"/>
              <a:t>GCmobility GD Mailbox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72F501-02B8-4382-AF10-C071C73A5E6E}"/>
              </a:ext>
            </a:extLst>
          </p:cNvPr>
          <p:cNvSpPr txBox="1">
            <a:spLocks/>
          </p:cNvSpPr>
          <p:nvPr/>
        </p:nvSpPr>
        <p:spPr>
          <a:xfrm>
            <a:off x="747184" y="889073"/>
            <a:ext cx="10987616" cy="665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rial"/>
                <a:cs typeface="Arial"/>
              </a:rPr>
              <a:t>Demo Test: Test ID: 9 - </a:t>
            </a:r>
            <a:r>
              <a:rPr lang="en-CA" err="1">
                <a:latin typeface="Arial"/>
                <a:cs typeface="Arial"/>
              </a:rPr>
              <a:t>ServiceProvider</a:t>
            </a:r>
            <a:r>
              <a:rPr lang="en-CA">
                <a:latin typeface="Arial"/>
                <a:cs typeface="Arial"/>
              </a:rPr>
              <a:t>-Int-IT-Rate </a:t>
            </a:r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4605C-62EE-4FEC-BD3B-84DE47DBA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26707"/>
              </p:ext>
            </p:extLst>
          </p:nvPr>
        </p:nvGraphicFramePr>
        <p:xfrm>
          <a:off x="5388747" y="1460874"/>
          <a:ext cx="6346055" cy="4150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447">
                  <a:extLst>
                    <a:ext uri="{9D8B030D-6E8A-4147-A177-3AD203B41FA5}">
                      <a16:colId xmlns:a16="http://schemas.microsoft.com/office/drawing/2014/main" val="3501975185"/>
                    </a:ext>
                  </a:extLst>
                </a:gridCol>
                <a:gridCol w="2117688">
                  <a:extLst>
                    <a:ext uri="{9D8B030D-6E8A-4147-A177-3AD203B41FA5}">
                      <a16:colId xmlns:a16="http://schemas.microsoft.com/office/drawing/2014/main" val="2168488201"/>
                    </a:ext>
                  </a:extLst>
                </a:gridCol>
                <a:gridCol w="2736920">
                  <a:extLst>
                    <a:ext uri="{9D8B030D-6E8A-4147-A177-3AD203B41FA5}">
                      <a16:colId xmlns:a16="http://schemas.microsoft.com/office/drawing/2014/main" val="3564419949"/>
                    </a:ext>
                  </a:extLst>
                </a:gridCol>
              </a:tblGrid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 Field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Validate Output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778012242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Field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First Name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>
                          <a:effectLst/>
                        </a:rPr>
                        <a:t>Gcm-Test</a:t>
                      </a:r>
                      <a:endParaRPr lang="en-CA" sz="2000" b="1">
                        <a:solidFill>
                          <a:srgbClr val="1F376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291834779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effectLst/>
                        </a:rPr>
                        <a:t>Field 2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Name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Test-009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3052485638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effectLst/>
                        </a:rPr>
                        <a:t>Field 3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effectLst/>
                        </a:rPr>
                        <a:t>GCM-TEST-009@gcminvalid.gc.ca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327165532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effectLst/>
                        </a:rPr>
                        <a:t>Field 4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Type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err="1">
                          <a:effectLst/>
                        </a:rPr>
                        <a:t>Internal</a:t>
                      </a:r>
                      <a:r>
                        <a:rPr lang="fr-CA" sz="2000">
                          <a:effectLst/>
                        </a:rPr>
                        <a:t> Service Provider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endParaRPr lang="en-CA" sz="2000" b="1">
                        <a:solidFill>
                          <a:srgbClr val="1F376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011891492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1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Opt-In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 Opens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630512566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2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Feedback: Email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 Opens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3924412053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3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 Form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Feedback Form Opens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958320121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1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GCmobility Inbox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Opt-In E-mail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3681015018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2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GCmobility Inbox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Feedback E-mail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86870279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CDEE885-F882-46A6-ADE1-54457FBB2EF7}"/>
              </a:ext>
            </a:extLst>
          </p:cNvPr>
          <p:cNvGrpSpPr/>
          <p:nvPr/>
        </p:nvGrpSpPr>
        <p:grpSpPr>
          <a:xfrm>
            <a:off x="10703536" y="-2322"/>
            <a:ext cx="1488464" cy="6860322"/>
            <a:chOff x="8173884" y="-2323"/>
            <a:chExt cx="1488464" cy="686032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CE7C171-C2E3-4224-AD96-AD6E8DC45D9F}"/>
                </a:ext>
              </a:extLst>
            </p:cNvPr>
            <p:cNvSpPr/>
            <p:nvPr/>
          </p:nvSpPr>
          <p:spPr>
            <a:xfrm flipH="1">
              <a:off x="8173884" y="92755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Prototyping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7938F-3DA0-4384-A2E7-3F2EC32ADEB7}"/>
                </a:ext>
              </a:extLst>
            </p:cNvPr>
            <p:cNvSpPr/>
            <p:nvPr/>
          </p:nvSpPr>
          <p:spPr>
            <a:xfrm rot="16200000">
              <a:off x="6099608" y="3295259"/>
              <a:ext cx="6860322" cy="26515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176797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BD3A2-A156-46D8-8A3F-1F74D0DA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5B802-C205-481D-BB51-08236DB4CF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812924"/>
            <a:ext cx="10987616" cy="4374811"/>
          </a:xfrm>
        </p:spPr>
        <p:txBody>
          <a:bodyPr>
            <a:normAutofit fontScale="85000" lnSpcReduction="20000"/>
          </a:bodyPr>
          <a:lstStyle/>
          <a:p>
            <a:r>
              <a:rPr lang="en-CA"/>
              <a:t>Feedback Form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r>
              <a:rPr lang="en-CA"/>
              <a:t>Submit Form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72F501-02B8-4382-AF10-C071C73A5E6E}"/>
              </a:ext>
            </a:extLst>
          </p:cNvPr>
          <p:cNvSpPr txBox="1">
            <a:spLocks/>
          </p:cNvSpPr>
          <p:nvPr/>
        </p:nvSpPr>
        <p:spPr>
          <a:xfrm>
            <a:off x="747184" y="889073"/>
            <a:ext cx="10987616" cy="665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Demo Test: Test ID: 8 – GCmobility Feedback Form (Negative)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DB1A53-FB0A-445C-BD46-C9DBB2930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04141"/>
              </p:ext>
            </p:extLst>
          </p:nvPr>
        </p:nvGraphicFramePr>
        <p:xfrm>
          <a:off x="747183" y="2175946"/>
          <a:ext cx="8467837" cy="321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658">
                  <a:extLst>
                    <a:ext uri="{9D8B030D-6E8A-4147-A177-3AD203B41FA5}">
                      <a16:colId xmlns:a16="http://schemas.microsoft.com/office/drawing/2014/main" val="3501975185"/>
                    </a:ext>
                  </a:extLst>
                </a:gridCol>
                <a:gridCol w="3815368">
                  <a:extLst>
                    <a:ext uri="{9D8B030D-6E8A-4147-A177-3AD203B41FA5}">
                      <a16:colId xmlns:a16="http://schemas.microsoft.com/office/drawing/2014/main" val="2168488201"/>
                    </a:ext>
                  </a:extLst>
                </a:gridCol>
                <a:gridCol w="2954811">
                  <a:extLst>
                    <a:ext uri="{9D8B030D-6E8A-4147-A177-3AD203B41FA5}">
                      <a16:colId xmlns:a16="http://schemas.microsoft.com/office/drawing/2014/main" val="3564419949"/>
                    </a:ext>
                  </a:extLst>
                </a:gridCol>
              </a:tblGrid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 Field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Test Input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778012242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asset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CA" sz="2000" b="1">
                          <a:solidFill>
                            <a:srgbClr val="1F376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Feedback (Form 2)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291834779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Overall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3437265322"/>
                  </a:ext>
                </a:extLst>
              </a:tr>
              <a:tr h="419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Length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1182024761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Ease of Use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497225189"/>
                  </a:ext>
                </a:extLst>
              </a:tr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strike="noStrike">
                          <a:effectLst/>
                        </a:rPr>
                        <a:t>Section 1</a:t>
                      </a:r>
                      <a:endParaRPr lang="en-CA" sz="20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Language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43175188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</a:rPr>
                        <a:t>Section 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do better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705242963"/>
                  </a:ext>
                </a:extLst>
              </a:tr>
              <a:tr h="819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1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Current Form</a:t>
                      </a:r>
                    </a:p>
                  </a:txBody>
                  <a:tcPr marL="124182" marR="12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4182" marR="124182" marT="0" marB="0"/>
                </a:tc>
                <a:extLst>
                  <a:ext uri="{0D108BD9-81ED-4DB2-BD59-A6C34878D82A}">
                    <a16:rowId xmlns:a16="http://schemas.microsoft.com/office/drawing/2014/main" val="200790115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188E202-4A07-4EE7-94EB-13672B8BD4CA}"/>
              </a:ext>
            </a:extLst>
          </p:cNvPr>
          <p:cNvGrpSpPr/>
          <p:nvPr/>
        </p:nvGrpSpPr>
        <p:grpSpPr>
          <a:xfrm>
            <a:off x="10703536" y="-2322"/>
            <a:ext cx="1488464" cy="6860322"/>
            <a:chOff x="8173884" y="-2323"/>
            <a:chExt cx="1488464" cy="686032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FBF6CAD7-E56F-48F0-8279-4F54FDBF6D35}"/>
                </a:ext>
              </a:extLst>
            </p:cNvPr>
            <p:cNvSpPr/>
            <p:nvPr/>
          </p:nvSpPr>
          <p:spPr>
            <a:xfrm flipH="1">
              <a:off x="8173884" y="92755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Prototyping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B9654A-3F69-4D6B-B0F1-4CF542594B67}"/>
                </a:ext>
              </a:extLst>
            </p:cNvPr>
            <p:cNvSpPr/>
            <p:nvPr/>
          </p:nvSpPr>
          <p:spPr>
            <a:xfrm rot="16200000">
              <a:off x="6099608" y="3295259"/>
              <a:ext cx="6860322" cy="26515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150878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AC458-C9C4-487F-8AD5-B1ED7C00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92E6-8DEF-496A-8B6C-C087DB58A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325" y="541863"/>
            <a:ext cx="10987616" cy="981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List Updates: </a:t>
            </a:r>
            <a:r>
              <a:rPr lang="en-CA">
                <a:latin typeface="Arial"/>
                <a:cs typeface="Arial"/>
                <a:hlinkClick r:id="rId2"/>
              </a:rPr>
              <a:t>User Intake Service List (List1)</a:t>
            </a:r>
            <a:endParaRPr lang="en-CA">
              <a:latin typeface="Arial"/>
              <a:cs typeface="Arial"/>
            </a:endParaRPr>
          </a:p>
          <a:p>
            <a:r>
              <a:rPr lang="en-CA" sz="2000">
                <a:latin typeface="Arial"/>
                <a:cs typeface="Arial"/>
              </a:rPr>
              <a:t>Presented By: Adriana </a:t>
            </a:r>
            <a:endParaRPr lang="en-US"/>
          </a:p>
          <a:p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37F24-CAFF-CC06-73C6-492F7620E3D3}"/>
              </a:ext>
            </a:extLst>
          </p:cNvPr>
          <p:cNvSpPr/>
          <p:nvPr/>
        </p:nvSpPr>
        <p:spPr>
          <a:xfrm rot="16200000">
            <a:off x="8595400" y="3291776"/>
            <a:ext cx="6858002" cy="265158"/>
          </a:xfrm>
          <a:prstGeom prst="rect">
            <a:avLst/>
          </a:prstGeom>
          <a:solidFill>
            <a:srgbClr val="EAA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lIns="91440" tIns="45720" rIns="91440" bIns="45720" rtlCol="0" anchor="ctr"/>
          <a:lstStyle/>
          <a:p>
            <a:pPr algn="ctr"/>
            <a:endParaRPr lang="en-CA" b="1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9F55B2C-5B4E-9A85-142D-2BC8D296212C}"/>
              </a:ext>
            </a:extLst>
          </p:cNvPr>
          <p:cNvSpPr/>
          <p:nvPr/>
        </p:nvSpPr>
        <p:spPr>
          <a:xfrm flipH="1">
            <a:off x="10576022" y="68813"/>
            <a:ext cx="1312142" cy="2057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800">
                <a:cs typeface="Calibri"/>
              </a:rPr>
              <a:t>Data / Info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35394-A768-0409-1841-D227EF3B45CA}"/>
              </a:ext>
            </a:extLst>
          </p:cNvPr>
          <p:cNvSpPr txBox="1"/>
          <p:nvPr/>
        </p:nvSpPr>
        <p:spPr>
          <a:xfrm>
            <a:off x="847165" y="1855694"/>
            <a:ext cx="106201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>
                <a:latin typeface="Arial"/>
                <a:cs typeface="Arial"/>
              </a:rPr>
              <a:t>Column "</a:t>
            </a:r>
            <a:r>
              <a:rPr lang="en-CA" err="1">
                <a:latin typeface="Arial"/>
                <a:cs typeface="Arial"/>
              </a:rPr>
              <a:t>Flow_Completion_Status</a:t>
            </a:r>
            <a:r>
              <a:rPr lang="en-CA">
                <a:latin typeface="Arial"/>
                <a:cs typeface="Arial"/>
              </a:rPr>
              <a:t>" was formatted to highlight "Rejected" &amp; "To Validate" entries.</a:t>
            </a:r>
            <a:endParaRPr lang="en-US"/>
          </a:p>
          <a:p>
            <a:r>
              <a:rPr lang="en-CA">
                <a:latin typeface="Arial"/>
                <a:cs typeface="Arial"/>
              </a:rPr>
              <a:t>Column "</a:t>
            </a:r>
            <a:r>
              <a:rPr lang="en-CA" err="1">
                <a:latin typeface="Arial"/>
                <a:cs typeface="Arial"/>
              </a:rPr>
              <a:t>Opt_In_Opt_Out</a:t>
            </a:r>
            <a:r>
              <a:rPr lang="en-CA">
                <a:latin typeface="Arial"/>
                <a:cs typeface="Arial"/>
              </a:rPr>
              <a:t>" was formatted to highlight Opt-out</a:t>
            </a:r>
            <a:endParaRPr lang="en-CA"/>
          </a:p>
        </p:txBody>
      </p:sp>
      <p:pic>
        <p:nvPicPr>
          <p:cNvPr id="20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0CA855-2CA5-2008-D7AC-176AD5F1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8" y="2562595"/>
            <a:ext cx="3415552" cy="3189574"/>
          </a:xfrm>
          <a:prstGeom prst="rect">
            <a:avLst/>
          </a:prstGeom>
        </p:spPr>
      </p:pic>
      <p:pic>
        <p:nvPicPr>
          <p:cNvPr id="23" name="Picture 23" descr="Chart, bar chart&#10;&#10;Description automatically generated">
            <a:extLst>
              <a:ext uri="{FF2B5EF4-FFF2-40B4-BE49-F238E27FC236}">
                <a16:creationId xmlns:a16="http://schemas.microsoft.com/office/drawing/2014/main" id="{2D69B0BA-E32A-A6BC-358D-B0B0DDA6B0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971770" y="2716446"/>
            <a:ext cx="4447054" cy="3026148"/>
          </a:xfrm>
        </p:spPr>
      </p:pic>
    </p:spTree>
    <p:extLst>
      <p:ext uri="{BB962C8B-B14F-4D97-AF65-F5344CB8AC3E}">
        <p14:creationId xmlns:p14="http://schemas.microsoft.com/office/powerpoint/2010/main" val="3649923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4A6BB-F0C7-4448-955C-C2E487A1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23BA-E5F4-4EC6-A4C7-1A0F2B7C4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Land Acknowledgement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A720B-E2E1-492A-95B1-147ECFBF38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032" y="1360149"/>
            <a:ext cx="5543375" cy="436400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CA">
                <a:latin typeface="Arial"/>
                <a:cs typeface="Arial"/>
              </a:rPr>
              <a:t>The GCmobility team recognizes the traditional unceded territories of:</a:t>
            </a:r>
          </a:p>
          <a:p>
            <a:r>
              <a:rPr lang="en-CA">
                <a:latin typeface="Arial"/>
                <a:cs typeface="Arial"/>
                <a:hlinkClick r:id="rId3"/>
              </a:rPr>
              <a:t>Algonquin</a:t>
            </a:r>
            <a:endParaRPr lang="en-CA">
              <a:latin typeface="Arial"/>
              <a:cs typeface="Arial"/>
            </a:endParaRPr>
          </a:p>
          <a:p>
            <a:r>
              <a:rPr lang="en-CA" err="1">
                <a:latin typeface="Arial"/>
                <a:cs typeface="Arial"/>
                <a:hlinkClick r:id="rId4"/>
              </a:rPr>
              <a:t>Anishinabewaki</a:t>
            </a:r>
            <a:r>
              <a:rPr lang="en-CA">
                <a:latin typeface="Arial"/>
                <a:cs typeface="Arial"/>
              </a:rPr>
              <a:t> (</a:t>
            </a:r>
            <a:r>
              <a:rPr lang="en-CA">
                <a:latin typeface="Arial"/>
                <a:cs typeface="Arial"/>
                <a:hlinkClick r:id="rId5"/>
              </a:rPr>
              <a:t>Anish-</a:t>
            </a:r>
            <a:r>
              <a:rPr lang="en-CA" err="1">
                <a:latin typeface="Arial"/>
                <a:cs typeface="Arial"/>
                <a:hlinkClick r:id="rId5"/>
              </a:rPr>
              <a:t>inabi</a:t>
            </a:r>
            <a:r>
              <a:rPr lang="en-CA">
                <a:latin typeface="Arial"/>
                <a:cs typeface="Arial"/>
                <a:hlinkClick r:id="rId5"/>
              </a:rPr>
              <a:t>-walk-</a:t>
            </a:r>
            <a:r>
              <a:rPr lang="en-CA" err="1">
                <a:latin typeface="Arial"/>
                <a:cs typeface="Arial"/>
                <a:hlinkClick r:id="rId5"/>
              </a:rPr>
              <a:t>ee</a:t>
            </a:r>
            <a:r>
              <a:rPr lang="en-CA">
                <a:latin typeface="Arial"/>
                <a:cs typeface="Arial"/>
              </a:rPr>
              <a:t>)</a:t>
            </a:r>
          </a:p>
          <a:p>
            <a:r>
              <a:rPr lang="en-CA">
                <a:latin typeface="Arial"/>
                <a:cs typeface="Arial"/>
                <a:hlinkClick r:id="rId6"/>
              </a:rPr>
              <a:t>Haudenosaunee</a:t>
            </a:r>
            <a:r>
              <a:rPr lang="en-CA">
                <a:latin typeface="Arial"/>
                <a:cs typeface="Arial"/>
              </a:rPr>
              <a:t> (</a:t>
            </a:r>
            <a:r>
              <a:rPr lang="en-CA">
                <a:latin typeface="Arial"/>
                <a:cs typeface="Arial"/>
                <a:hlinkClick r:id="rId7"/>
              </a:rPr>
              <a:t>Hoh-de-</a:t>
            </a:r>
            <a:r>
              <a:rPr lang="en-CA" err="1">
                <a:latin typeface="Arial"/>
                <a:cs typeface="Arial"/>
                <a:hlinkClick r:id="rId7"/>
              </a:rPr>
              <a:t>noh</a:t>
            </a:r>
            <a:r>
              <a:rPr lang="en-CA">
                <a:latin typeface="Arial"/>
                <a:cs typeface="Arial"/>
                <a:hlinkClick r:id="rId7"/>
              </a:rPr>
              <a:t>-show-nee</a:t>
            </a:r>
            <a:r>
              <a:rPr lang="en-CA">
                <a:latin typeface="Arial"/>
                <a:cs typeface="Arial"/>
              </a:rPr>
              <a:t>)</a:t>
            </a:r>
          </a:p>
          <a:p>
            <a:r>
              <a:rPr lang="en-CA" err="1">
                <a:latin typeface="Arial"/>
                <a:cs typeface="Arial"/>
                <a:hlinkClick r:id="rId8"/>
              </a:rPr>
              <a:t>Mi’kma’ki</a:t>
            </a:r>
            <a:r>
              <a:rPr lang="en-CA">
                <a:latin typeface="Arial"/>
                <a:cs typeface="Arial"/>
                <a:hlinkClick r:id="rId8"/>
              </a:rPr>
              <a:t> (</a:t>
            </a:r>
            <a:r>
              <a:rPr lang="en-CA" err="1">
                <a:latin typeface="Arial"/>
                <a:cs typeface="Arial"/>
                <a:hlinkClick r:id="rId8"/>
              </a:rPr>
              <a:t>meeg</a:t>
            </a:r>
            <a:r>
              <a:rPr lang="en-CA">
                <a:latin typeface="Arial"/>
                <a:cs typeface="Arial"/>
                <a:hlinkClick r:id="rId8"/>
              </a:rPr>
              <a:t>-maw-key)</a:t>
            </a:r>
            <a:endParaRPr lang="en-CA"/>
          </a:p>
          <a:p>
            <a:r>
              <a:rPr lang="en-CA">
                <a:latin typeface="Arial"/>
                <a:cs typeface="Arial"/>
                <a:hlinkClick r:id="rId9"/>
              </a:rPr>
              <a:t>Beothuk (BEE-</a:t>
            </a:r>
            <a:r>
              <a:rPr lang="en-CA" err="1">
                <a:latin typeface="Arial"/>
                <a:cs typeface="Arial"/>
                <a:hlinkClick r:id="rId9"/>
              </a:rPr>
              <a:t>oth</a:t>
            </a:r>
            <a:r>
              <a:rPr lang="en-CA">
                <a:latin typeface="Arial"/>
                <a:cs typeface="Arial"/>
                <a:hlinkClick r:id="rId9"/>
              </a:rPr>
              <a:t>-</a:t>
            </a:r>
            <a:r>
              <a:rPr lang="en-CA" err="1">
                <a:latin typeface="Arial"/>
                <a:cs typeface="Arial"/>
                <a:hlinkClick r:id="rId9"/>
              </a:rPr>
              <a:t>uck</a:t>
            </a:r>
            <a:r>
              <a:rPr lang="en-CA">
                <a:latin typeface="Arial"/>
                <a:cs typeface="Arial"/>
                <a:hlinkClick r:id="rId9"/>
              </a:rPr>
              <a:t>)</a:t>
            </a:r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pPr marL="0" indent="0">
              <a:buNone/>
            </a:pPr>
            <a:endParaRPr lang="en-CA">
              <a:latin typeface="Arial"/>
              <a:cs typeface="Arial"/>
            </a:endParaRPr>
          </a:p>
          <a:p>
            <a:pPr marL="0" indent="0">
              <a:buNone/>
            </a:pPr>
            <a:endParaRPr lang="en-CA">
              <a:latin typeface="Arial"/>
              <a:cs typeface="Arial"/>
            </a:endParaRPr>
          </a:p>
          <a:p>
            <a:pPr marL="0" indent="0">
              <a:buNone/>
            </a:pPr>
            <a:endParaRPr lang="en-CA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>
                <a:latin typeface="Arial"/>
                <a:cs typeface="Arial"/>
              </a:rPr>
              <a:t>Updated: </a:t>
            </a:r>
            <a:r>
              <a:rPr lang="en-CA">
                <a:latin typeface="Arial"/>
                <a:cs typeface="Arial"/>
                <a:hlinkClick r:id="rId10"/>
              </a:rPr>
              <a:t>#583: Inclusion of traditional land acknowledgement information in iteration demos</a:t>
            </a:r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endParaRPr lang="en-CA">
              <a:latin typeface="Arial"/>
              <a:cs typeface="Arial"/>
            </a:endParaRPr>
          </a:p>
          <a:p>
            <a:pPr marL="0" indent="0">
              <a:buNone/>
            </a:pPr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6A045-BA4D-4AD4-95EB-CED0D1845926}"/>
              </a:ext>
            </a:extLst>
          </p:cNvPr>
          <p:cNvSpPr txBox="1"/>
          <p:nvPr/>
        </p:nvSpPr>
        <p:spPr>
          <a:xfrm>
            <a:off x="6096000" y="5022430"/>
            <a:ext cx="290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/>
              <a:t>https://native-land.ca/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7F480A8-4C8C-43F0-8E98-D4A0FABE8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2511" y="2854418"/>
            <a:ext cx="2992369" cy="1846462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DD35EB92-6118-408A-892C-57CBC79E8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2510" y="913760"/>
            <a:ext cx="2992370" cy="1846463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78B51E5-BC6F-409D-9C26-F8AE2B8F5B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5472" y="2134074"/>
            <a:ext cx="2992370" cy="1846463"/>
          </a:xfrm>
          <a:prstGeom prst="rect">
            <a:avLst/>
          </a:prstGeom>
        </p:spPr>
      </p:pic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9E44E99C-9431-4277-BC4C-330251EA69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5473" y="168950"/>
            <a:ext cx="2992369" cy="1846462"/>
          </a:xfrm>
          <a:prstGeom prst="rect">
            <a:avLst/>
          </a:prstGeom>
        </p:spPr>
      </p:pic>
      <p:pic>
        <p:nvPicPr>
          <p:cNvPr id="38" name="Picture 37" descr="A picture containing map&#10;&#10;Description automatically generated">
            <a:extLst>
              <a:ext uri="{FF2B5EF4-FFF2-40B4-BE49-F238E27FC236}">
                <a16:creationId xmlns:a16="http://schemas.microsoft.com/office/drawing/2014/main" id="{BA78E9C2-F907-40F5-B5BF-611CD48C6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473" y="4099199"/>
            <a:ext cx="2992369" cy="18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02AD2-0E09-B8C5-8A00-F0A9AA79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163D-1CB5-A7C3-FE24-D5F33974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049" y="445320"/>
            <a:ext cx="10987616" cy="66516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5100">
                <a:latin typeface="Arial"/>
                <a:cs typeface="Arial"/>
              </a:rPr>
              <a:t>Dashboard </a:t>
            </a:r>
            <a:r>
              <a:rPr lang="en-US" sz="5100" err="1">
                <a:latin typeface="Arial"/>
                <a:cs typeface="Arial"/>
              </a:rPr>
              <a:t>PowerBI</a:t>
            </a:r>
            <a:endParaRPr lang="en-US" sz="5100">
              <a:latin typeface="Arial"/>
              <a:cs typeface="Arial"/>
            </a:endParaRPr>
          </a:p>
          <a:p>
            <a:r>
              <a:rPr lang="en-CA"/>
              <a:t>Presented By: Adriana </a:t>
            </a:r>
            <a:endParaRPr lang="en-US"/>
          </a:p>
        </p:txBody>
      </p:sp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1C5F4D-4548-09E8-6127-20C91E3D34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47208" y="1689661"/>
            <a:ext cx="6731503" cy="347727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36064-D257-4271-6FD4-47F159D3CB0A}"/>
              </a:ext>
            </a:extLst>
          </p:cNvPr>
          <p:cNvSpPr/>
          <p:nvPr/>
        </p:nvSpPr>
        <p:spPr>
          <a:xfrm rot="16200000">
            <a:off x="8595400" y="3291776"/>
            <a:ext cx="6858002" cy="265158"/>
          </a:xfrm>
          <a:prstGeom prst="rect">
            <a:avLst/>
          </a:prstGeom>
          <a:solidFill>
            <a:srgbClr val="EAA3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lIns="91440" tIns="45720" rIns="91440" bIns="45720" rtlCol="0" anchor="ctr"/>
          <a:lstStyle/>
          <a:p>
            <a:pPr algn="ctr"/>
            <a:endParaRPr lang="en-CA" b="1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38BC95E-8324-B5AD-0D40-7D0D7222A5E8}"/>
              </a:ext>
            </a:extLst>
          </p:cNvPr>
          <p:cNvSpPr/>
          <p:nvPr/>
        </p:nvSpPr>
        <p:spPr>
          <a:xfrm flipH="1">
            <a:off x="10576022" y="68813"/>
            <a:ext cx="1312142" cy="2057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800">
                <a:cs typeface="Calibri"/>
              </a:rPr>
              <a:t>Data / Info Management</a:t>
            </a:r>
          </a:p>
        </p:txBody>
      </p:sp>
      <p:pic>
        <p:nvPicPr>
          <p:cNvPr id="11" name="Picture 11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6E32AD06-93B9-12BA-C6F8-0830644C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1799773"/>
            <a:ext cx="4446494" cy="2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0442-3452-4813-A47E-43ADF6D4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7928-B996-4FB6-99FF-B7D9B13B8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02288"/>
            <a:ext cx="10987616" cy="665162"/>
          </a:xfrm>
        </p:spPr>
        <p:txBody>
          <a:bodyPr/>
          <a:lstStyle/>
          <a:p>
            <a:r>
              <a:rPr lang="en-CA"/>
              <a:t>Service Repository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1BB5B-9462-4F8B-A08E-630FE3D990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099566"/>
            <a:ext cx="4092626" cy="4892861"/>
          </a:xfrm>
        </p:spPr>
        <p:txBody>
          <a:bodyPr>
            <a:normAutofit/>
          </a:bodyPr>
          <a:lstStyle/>
          <a:p>
            <a:r>
              <a:rPr lang="en-CA"/>
              <a:t>Structure</a:t>
            </a:r>
          </a:p>
          <a:p>
            <a:pPr lvl="1"/>
            <a:r>
              <a:rPr lang="en-CA"/>
              <a:t>Document Re-org</a:t>
            </a:r>
          </a:p>
          <a:p>
            <a:pPr lvl="1"/>
            <a:r>
              <a:rPr lang="en-CA"/>
              <a:t>Canonical Docs</a:t>
            </a:r>
          </a:p>
          <a:p>
            <a:endParaRPr lang="en-CA"/>
          </a:p>
          <a:p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96EC99-6D83-4B71-8080-0760B64C630D}"/>
              </a:ext>
            </a:extLst>
          </p:cNvPr>
          <p:cNvGrpSpPr/>
          <p:nvPr/>
        </p:nvGrpSpPr>
        <p:grpSpPr>
          <a:xfrm>
            <a:off x="10657224" y="-2"/>
            <a:ext cx="1534776" cy="6858002"/>
            <a:chOff x="5031779" y="-4646"/>
            <a:chExt cx="1534776" cy="685800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7C7EE39B-E665-47AD-A055-BEFDC1598384}"/>
                </a:ext>
              </a:extLst>
            </p:cNvPr>
            <p:cNvSpPr/>
            <p:nvPr/>
          </p:nvSpPr>
          <p:spPr>
            <a:xfrm flipH="1">
              <a:off x="5031779" y="91904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800">
                  <a:cs typeface="Calibri"/>
                </a:rPr>
                <a:t>Data / Info Management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0878A1-810E-4981-8F39-5788BAF64EF2}"/>
                </a:ext>
              </a:extLst>
            </p:cNvPr>
            <p:cNvSpPr/>
            <p:nvPr/>
          </p:nvSpPr>
          <p:spPr>
            <a:xfrm rot="16200000">
              <a:off x="3004975" y="3291776"/>
              <a:ext cx="6858002" cy="265158"/>
            </a:xfrm>
            <a:prstGeom prst="rect">
              <a:avLst/>
            </a:prstGeom>
            <a:solidFill>
              <a:srgbClr val="EAA3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1E2360F-4119-4BE4-A5AE-42CBE6B0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36" y="634869"/>
            <a:ext cx="3715268" cy="4839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9FABF-3AA4-4042-9897-9DFF3FAC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209" y="967450"/>
            <a:ext cx="2867425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4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0442-3452-4813-A47E-43ADF6D4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7928-B996-4FB6-99FF-B7D9B13B8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02288"/>
            <a:ext cx="10987616" cy="665162"/>
          </a:xfrm>
        </p:spPr>
        <p:txBody>
          <a:bodyPr/>
          <a:lstStyle/>
          <a:p>
            <a:r>
              <a:rPr lang="en-CA"/>
              <a:t>Release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1BB5B-9462-4F8B-A08E-630FE3D990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3" y="1099566"/>
            <a:ext cx="5501217" cy="4892861"/>
          </a:xfrm>
        </p:spPr>
        <p:txBody>
          <a:bodyPr>
            <a:normAutofit lnSpcReduction="10000"/>
          </a:bodyPr>
          <a:lstStyle/>
          <a:p>
            <a:r>
              <a:rPr lang="en-CA"/>
              <a:t>Automated Release Packaging</a:t>
            </a:r>
          </a:p>
          <a:p>
            <a:pPr lvl="1"/>
            <a:r>
              <a:rPr lang="en-CA"/>
              <a:t>./scripts/release.bat</a:t>
            </a:r>
          </a:p>
          <a:p>
            <a:pPr lvl="2"/>
            <a:r>
              <a:rPr lang="en-CA"/>
              <a:t>./build</a:t>
            </a:r>
          </a:p>
          <a:p>
            <a:pPr lvl="2"/>
            <a:r>
              <a:rPr lang="en-CA"/>
              <a:t>./temp</a:t>
            </a:r>
          </a:p>
          <a:p>
            <a:pPr lvl="2"/>
            <a:r>
              <a:rPr lang="en-CA"/>
              <a:t>./release</a:t>
            </a:r>
          </a:p>
          <a:p>
            <a:pPr lvl="1"/>
            <a:r>
              <a:rPr lang="en-CA"/>
              <a:t>LOCAL Build Directory</a:t>
            </a:r>
          </a:p>
          <a:p>
            <a:pPr lvl="1"/>
            <a:r>
              <a:rPr lang="en-CA"/>
              <a:t>Tape Archive using Tar</a:t>
            </a:r>
          </a:p>
          <a:p>
            <a:pPr lvl="2"/>
            <a:r>
              <a:rPr lang="en-CA" err="1"/>
              <a:t>Tarball</a:t>
            </a:r>
            <a:endParaRPr lang="en-CA"/>
          </a:p>
          <a:p>
            <a:pPr lvl="2"/>
            <a:r>
              <a:rPr lang="en-CA"/>
              <a:t>GCmobility-VERSION.tar.gz</a:t>
            </a:r>
          </a:p>
          <a:p>
            <a:r>
              <a:rPr lang="it-IT" sz="1500"/>
              <a:t>tar -a </a:t>
            </a:r>
            <a:r>
              <a:rPr lang="it-IT" sz="1500" b="1"/>
              <a:t>-C PathToArchive </a:t>
            </a:r>
            <a:r>
              <a:rPr lang="it-IT" sz="1500"/>
              <a:t>-czf ArchiveName </a:t>
            </a:r>
            <a:r>
              <a:rPr lang="it-IT" sz="1500" b="1"/>
              <a:t>DirToArchive</a:t>
            </a:r>
            <a:endParaRPr lang="en-CA" sz="1500" b="1"/>
          </a:p>
          <a:p>
            <a:pPr lvl="1"/>
            <a:endParaRPr lang="en-CA"/>
          </a:p>
          <a:p>
            <a:pPr lvl="2"/>
            <a:endParaRPr lang="en-CA"/>
          </a:p>
          <a:p>
            <a:endParaRPr lang="en-CA"/>
          </a:p>
          <a:p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96EC99-6D83-4B71-8080-0760B64C630D}"/>
              </a:ext>
            </a:extLst>
          </p:cNvPr>
          <p:cNvGrpSpPr/>
          <p:nvPr/>
        </p:nvGrpSpPr>
        <p:grpSpPr>
          <a:xfrm>
            <a:off x="10657224" y="-2"/>
            <a:ext cx="1534776" cy="6858002"/>
            <a:chOff x="5031779" y="-4646"/>
            <a:chExt cx="1534776" cy="685800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7C7EE39B-E665-47AD-A055-BEFDC1598384}"/>
                </a:ext>
              </a:extLst>
            </p:cNvPr>
            <p:cNvSpPr/>
            <p:nvPr/>
          </p:nvSpPr>
          <p:spPr>
            <a:xfrm flipH="1">
              <a:off x="5031779" y="91904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800">
                  <a:cs typeface="Calibri"/>
                </a:rPr>
                <a:t>Data / Info Management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0878A1-810E-4981-8F39-5788BAF64EF2}"/>
                </a:ext>
              </a:extLst>
            </p:cNvPr>
            <p:cNvSpPr/>
            <p:nvPr/>
          </p:nvSpPr>
          <p:spPr>
            <a:xfrm rot="16200000">
              <a:off x="3004975" y="3291776"/>
              <a:ext cx="6858002" cy="265158"/>
            </a:xfrm>
            <a:prstGeom prst="rect">
              <a:avLst/>
            </a:prstGeom>
            <a:solidFill>
              <a:srgbClr val="EAA3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1E2360F-4119-4BE4-A5AE-42CBE6B0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18" y="851814"/>
            <a:ext cx="3715268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8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EC7EB-2FAB-47B2-A717-612850C1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10AF-EA2D-42C2-9A46-1C163AB56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57243-E480-4E25-A808-516D2D67F9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401835"/>
            <a:ext cx="4615059" cy="4590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b="1">
                <a:latin typeface="Arial"/>
                <a:cs typeface="Arial"/>
              </a:rPr>
              <a:t>Forms</a:t>
            </a:r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Intake</a:t>
            </a:r>
          </a:p>
          <a:p>
            <a:pPr lvl="2"/>
            <a:r>
              <a:rPr lang="en-CA" sz="1100">
                <a:latin typeface="Arial"/>
                <a:cs typeface="Arial"/>
              </a:rPr>
              <a:t>Features closed until 1.0</a:t>
            </a:r>
          </a:p>
          <a:p>
            <a:pPr lvl="1"/>
            <a:r>
              <a:rPr lang="en-CA" sz="2000">
                <a:latin typeface="Arial"/>
                <a:cs typeface="Arial"/>
              </a:rPr>
              <a:t>Feedback</a:t>
            </a:r>
          </a:p>
          <a:p>
            <a:pPr lvl="2"/>
            <a:r>
              <a:rPr lang="en-CA" sz="1100">
                <a:latin typeface="Arial"/>
                <a:cs typeface="Arial"/>
              </a:rPr>
              <a:t>Features closed until 1.0</a:t>
            </a:r>
          </a:p>
          <a:p>
            <a:r>
              <a:rPr lang="en-CA" sz="2800" b="1">
                <a:latin typeface="Arial"/>
                <a:cs typeface="Arial"/>
              </a:rPr>
              <a:t>Flow</a:t>
            </a:r>
          </a:p>
          <a:p>
            <a:pPr lvl="1"/>
            <a:r>
              <a:rPr lang="en-CA" sz="2000">
                <a:latin typeface="Arial"/>
                <a:cs typeface="Arial"/>
              </a:rPr>
              <a:t>Intake (Flow1)</a:t>
            </a:r>
          </a:p>
          <a:p>
            <a:pPr lvl="2"/>
            <a:r>
              <a:rPr lang="en-CA" sz="1100">
                <a:latin typeface="Arial"/>
                <a:cs typeface="Arial"/>
              </a:rPr>
              <a:t>Features closed until 1.0</a:t>
            </a:r>
          </a:p>
          <a:p>
            <a:pPr lvl="1"/>
            <a:r>
              <a:rPr lang="en-CA" sz="2000">
                <a:latin typeface="Arial"/>
                <a:cs typeface="Arial"/>
              </a:rPr>
              <a:t>Opt-In (Flow2)</a:t>
            </a:r>
          </a:p>
          <a:p>
            <a:pPr lvl="2"/>
            <a:r>
              <a:rPr lang="en-CA" sz="1100">
                <a:latin typeface="Arial"/>
                <a:cs typeface="Arial"/>
              </a:rPr>
              <a:t>No outstanding issues</a:t>
            </a:r>
          </a:p>
          <a:p>
            <a:pPr lvl="1"/>
            <a:r>
              <a:rPr lang="en-CA" sz="2000">
                <a:latin typeface="Arial"/>
                <a:cs typeface="Arial"/>
              </a:rPr>
              <a:t>Feedback Flow (Flow3)</a:t>
            </a:r>
          </a:p>
          <a:p>
            <a:pPr lvl="2"/>
            <a:r>
              <a:rPr lang="en-CA" sz="1100">
                <a:latin typeface="Arial"/>
                <a:cs typeface="Arial"/>
              </a:rPr>
              <a:t>To Be Created for 1.0</a:t>
            </a:r>
          </a:p>
          <a:p>
            <a:pPr marL="457200" lvl="1" indent="0">
              <a:buNone/>
            </a:pPr>
            <a:endParaRPr lang="en-CA" sz="1600"/>
          </a:p>
          <a:p>
            <a:pPr lvl="1"/>
            <a:endParaRPr lang="en-CA" sz="1600"/>
          </a:p>
          <a:p>
            <a:pPr marL="0" indent="0">
              <a:buNone/>
            </a:pPr>
            <a:endParaRPr lang="en-CA" sz="16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A7B17F-A031-4250-90A3-52CD4ECEF5D9}"/>
              </a:ext>
            </a:extLst>
          </p:cNvPr>
          <p:cNvGrpSpPr/>
          <p:nvPr/>
        </p:nvGrpSpPr>
        <p:grpSpPr>
          <a:xfrm>
            <a:off x="10691030" y="0"/>
            <a:ext cx="1500970" cy="6858002"/>
            <a:chOff x="562486" y="-1"/>
            <a:chExt cx="1500970" cy="6858002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DFB91EC-5A08-47E2-88EA-22E386FD0B99}"/>
                </a:ext>
              </a:extLst>
            </p:cNvPr>
            <p:cNvSpPr/>
            <p:nvPr/>
          </p:nvSpPr>
          <p:spPr>
            <a:xfrm flipH="1">
              <a:off x="562486" y="98950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Planning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6F9DDE-4390-42AE-818D-5B48C4398E37}"/>
                </a:ext>
              </a:extLst>
            </p:cNvPr>
            <p:cNvSpPr/>
            <p:nvPr/>
          </p:nvSpPr>
          <p:spPr>
            <a:xfrm rot="16200000">
              <a:off x="-1498124" y="3296421"/>
              <a:ext cx="6858002" cy="265158"/>
            </a:xfrm>
            <a:prstGeom prst="rect">
              <a:avLst/>
            </a:prstGeom>
            <a:solidFill>
              <a:srgbClr val="F6EEC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408AC5-F908-4FAF-8E42-A5DE217F2B46}"/>
              </a:ext>
            </a:extLst>
          </p:cNvPr>
          <p:cNvSpPr txBox="1">
            <a:spLocks/>
          </p:cNvSpPr>
          <p:nvPr/>
        </p:nvSpPr>
        <p:spPr>
          <a:xfrm>
            <a:off x="6096651" y="1072382"/>
            <a:ext cx="4943383" cy="4590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>
                <a:latin typeface="Arial"/>
                <a:cs typeface="Arial"/>
              </a:rPr>
              <a:t>List</a:t>
            </a:r>
            <a:r>
              <a:rPr lang="en-CA" sz="2400">
                <a:latin typeface="Arial"/>
                <a:cs typeface="Arial"/>
              </a:rPr>
              <a:t> </a:t>
            </a:r>
          </a:p>
          <a:p>
            <a:pPr lvl="2"/>
            <a:r>
              <a:rPr lang="en-CA" sz="1800">
                <a:latin typeface="Arial"/>
                <a:cs typeface="Arial"/>
              </a:rPr>
              <a:t>Features closed until 1.0</a:t>
            </a:r>
          </a:p>
          <a:p>
            <a:r>
              <a:rPr lang="en-CA" sz="2200" b="1">
                <a:latin typeface="Arial"/>
                <a:cs typeface="Arial"/>
              </a:rPr>
              <a:t>Email Templates</a:t>
            </a:r>
          </a:p>
          <a:p>
            <a:pPr lvl="2"/>
            <a:r>
              <a:rPr lang="en-CA" sz="1800">
                <a:latin typeface="Arial"/>
                <a:cs typeface="Arial"/>
              </a:rPr>
              <a:t>Features closed until 1.0</a:t>
            </a:r>
          </a:p>
          <a:p>
            <a:r>
              <a:rPr lang="en-CA" sz="2400" b="1">
                <a:latin typeface="Arial"/>
                <a:cs typeface="Arial"/>
              </a:rPr>
              <a:t>Dashboard</a:t>
            </a:r>
          </a:p>
          <a:p>
            <a:pPr lvl="1"/>
            <a:r>
              <a:rPr lang="en-CA" sz="1800">
                <a:latin typeface="Arial"/>
                <a:cs typeface="Arial"/>
              </a:rPr>
              <a:t>Confirm all Admin can run the automation.</a:t>
            </a:r>
          </a:p>
          <a:p>
            <a:r>
              <a:rPr lang="en-CA" sz="2400" b="1">
                <a:latin typeface="Arial"/>
                <a:cs typeface="Arial"/>
              </a:rPr>
              <a:t>Releases</a:t>
            </a:r>
          </a:p>
          <a:p>
            <a:pPr lvl="1"/>
            <a:r>
              <a:rPr lang="en-CA" sz="1800">
                <a:latin typeface="Arial"/>
                <a:cs typeface="Arial"/>
              </a:rPr>
              <a:t>Iteration 42 Demo: 2022-12-15</a:t>
            </a:r>
          </a:p>
          <a:p>
            <a:pPr lvl="2"/>
            <a:r>
              <a:rPr lang="en-CA" sz="1050">
                <a:latin typeface="Arial"/>
                <a:cs typeface="Arial"/>
              </a:rPr>
              <a:t>9:00am to 11:00am (Eastern)</a:t>
            </a:r>
            <a:endParaRPr lang="en-CA" sz="1050"/>
          </a:p>
          <a:p>
            <a:pPr marL="457200" lvl="1" indent="0">
              <a:buFont typeface="Arial"/>
              <a:buNone/>
            </a:pPr>
            <a:endParaRPr lang="en-CA" sz="1600"/>
          </a:p>
          <a:p>
            <a:pPr lvl="1"/>
            <a:endParaRPr lang="en-CA" sz="1600"/>
          </a:p>
          <a:p>
            <a:pPr marL="0" indent="0">
              <a:buFont typeface="Arial"/>
              <a:buNone/>
            </a:pPr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379351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Tooling / Connectors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3" y="1577398"/>
            <a:ext cx="1190791" cy="1486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55" y="1672661"/>
            <a:ext cx="1152686" cy="1438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322" y="1615503"/>
            <a:ext cx="1171739" cy="1448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836" y="1615503"/>
            <a:ext cx="1209844" cy="1495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916" y="1653608"/>
            <a:ext cx="1171739" cy="14765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00" y="1667897"/>
            <a:ext cx="1162212" cy="14480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704" y="3239068"/>
            <a:ext cx="1219370" cy="1486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070" y="3275571"/>
            <a:ext cx="1190791" cy="1448002"/>
          </a:xfrm>
          <a:prstGeom prst="rect">
            <a:avLst/>
          </a:prstGeom>
        </p:spPr>
      </p:pic>
      <p:pic>
        <p:nvPicPr>
          <p:cNvPr id="4" name="Picture 4" descr="OneDrive.png">
            <a:extLst>
              <a:ext uri="{FF2B5EF4-FFF2-40B4-BE49-F238E27FC236}">
                <a16:creationId xmlns:a16="http://schemas.microsoft.com/office/drawing/2014/main" id="{8E60F1FE-29A5-CE99-0DBF-B497463C2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645" y="3239184"/>
            <a:ext cx="1205512" cy="1214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2AAB5-BF28-4964-2C7F-57CDF383AF9F}"/>
              </a:ext>
            </a:extLst>
          </p:cNvPr>
          <p:cNvSpPr txBox="1"/>
          <p:nvPr/>
        </p:nvSpPr>
        <p:spPr>
          <a:xfrm>
            <a:off x="4058221" y="4450627"/>
            <a:ext cx="9043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OneDrive</a:t>
            </a:r>
            <a:endParaRPr lang="en-US" sz="140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00393-7011-4A7E-A959-AC446543B1C1}"/>
              </a:ext>
            </a:extLst>
          </p:cNvPr>
          <p:cNvSpPr txBox="1"/>
          <p:nvPr/>
        </p:nvSpPr>
        <p:spPr>
          <a:xfrm>
            <a:off x="5876072" y="4453662"/>
            <a:ext cx="54345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Visio</a:t>
            </a:r>
            <a:endParaRPr lang="en-US" sz="1400">
              <a:cs typeface="Calibri"/>
            </a:endParaRPr>
          </a:p>
        </p:txBody>
      </p:sp>
      <p:pic>
        <p:nvPicPr>
          <p:cNvPr id="7174" name="Picture 6" descr="Image result for visio Logo">
            <a:extLst>
              <a:ext uri="{FF2B5EF4-FFF2-40B4-BE49-F238E27FC236}">
                <a16:creationId xmlns:a16="http://schemas.microsoft.com/office/drawing/2014/main" id="{664D4D87-A33A-484B-95E4-48A7A42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55" y="3297340"/>
            <a:ext cx="1105982" cy="10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A8C78-43E5-48C4-9C27-B39105E97A19}"/>
              </a:ext>
            </a:extLst>
          </p:cNvPr>
          <p:cNvSpPr txBox="1"/>
          <p:nvPr/>
        </p:nvSpPr>
        <p:spPr>
          <a:xfrm>
            <a:off x="6845300" y="4450627"/>
            <a:ext cx="1448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/>
              <a:t>PowerBi</a:t>
            </a:r>
            <a:endParaRPr lang="en-US" sz="1400">
              <a:cs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98F3CBC-280A-418E-9026-BAAAFE2D8A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7859" y="3320249"/>
            <a:ext cx="1052505" cy="105250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0C9A1DB-9967-4CB8-99F5-CB96B888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17" y="3320249"/>
            <a:ext cx="1097713" cy="10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82E165-3F38-4BDA-B10F-DC378ED6B259}"/>
              </a:ext>
            </a:extLst>
          </p:cNvPr>
          <p:cNvSpPr txBox="1"/>
          <p:nvPr/>
        </p:nvSpPr>
        <p:spPr>
          <a:xfrm>
            <a:off x="8634639" y="4428347"/>
            <a:ext cx="1448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Calibri"/>
              </a:rPr>
              <a:t>Plain Text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0D44EB5-DC0D-4CA9-9F5A-8F5D6032B3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7972" y="4758404"/>
            <a:ext cx="1033374" cy="11076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315258-D3DE-4C00-A117-5379C8A23F04}"/>
              </a:ext>
            </a:extLst>
          </p:cNvPr>
          <p:cNvSpPr txBox="1"/>
          <p:nvPr/>
        </p:nvSpPr>
        <p:spPr>
          <a:xfrm>
            <a:off x="2183054" y="5817490"/>
            <a:ext cx="1448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Mastodon</a:t>
            </a:r>
            <a:endParaRPr lang="en-US" sz="1400">
              <a:cs typeface="Calibri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A0B60A3-DED6-4B8E-A76B-2828372A05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0691" y="4774904"/>
            <a:ext cx="1011395" cy="10113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9E1BE1-C194-4317-80DA-41D8DEE2AD72}"/>
              </a:ext>
            </a:extLst>
          </p:cNvPr>
          <p:cNvSpPr txBox="1"/>
          <p:nvPr/>
        </p:nvSpPr>
        <p:spPr>
          <a:xfrm>
            <a:off x="594784" y="5813550"/>
            <a:ext cx="1448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Twitter</a:t>
            </a:r>
            <a:endParaRPr lang="en-US" sz="140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CFA385-7596-484D-A53F-A784065B2B6B}"/>
              </a:ext>
            </a:extLst>
          </p:cNvPr>
          <p:cNvSpPr txBox="1"/>
          <p:nvPr/>
        </p:nvSpPr>
        <p:spPr>
          <a:xfrm>
            <a:off x="3631409" y="5813550"/>
            <a:ext cx="15644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Command Prompt</a:t>
            </a:r>
            <a:endParaRPr lang="en-US" sz="1400">
              <a:cs typeface="Calibri"/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DE031FE-3CBB-4C90-8C98-26EE956F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6" y="4758404"/>
            <a:ext cx="1153615" cy="11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irr App">
            <a:extLst>
              <a:ext uri="{FF2B5EF4-FFF2-40B4-BE49-F238E27FC236}">
                <a16:creationId xmlns:a16="http://schemas.microsoft.com/office/drawing/2014/main" id="{56F6F756-4823-4801-9FC6-2CA83A18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8" y="4783786"/>
            <a:ext cx="1102849" cy="11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F63B97-3B0D-4ACF-8893-049468095A65}"/>
              </a:ext>
            </a:extLst>
          </p:cNvPr>
          <p:cNvSpPr txBox="1"/>
          <p:nvPr/>
        </p:nvSpPr>
        <p:spPr>
          <a:xfrm>
            <a:off x="5342234" y="5810137"/>
            <a:ext cx="15644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Chirr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6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Follow GCmobility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839279" y="1401835"/>
            <a:ext cx="4065553" cy="4034249"/>
          </a:xfrm>
        </p:spPr>
        <p:txBody>
          <a:bodyPr>
            <a:normAutofit fontScale="85000" lnSpcReduction="10000"/>
          </a:bodyPr>
          <a:lstStyle/>
          <a:p>
            <a:r>
              <a:rPr lang="en-CA" sz="2400"/>
              <a:t>If you’re @ ESDC:</a:t>
            </a:r>
          </a:p>
          <a:p>
            <a:pPr lvl="1"/>
            <a:r>
              <a:rPr lang="en-CA" sz="2000"/>
              <a:t>Join the </a:t>
            </a:r>
            <a:r>
              <a:rPr lang="en-CA" sz="2000" b="1"/>
              <a:t>GCmobility Teams </a:t>
            </a:r>
            <a:r>
              <a:rPr lang="en-CA" sz="2000"/>
              <a:t>channels </a:t>
            </a:r>
            <a:r>
              <a:rPr lang="en-CA" sz="2000">
                <a:hlinkClick r:id="rId2"/>
              </a:rPr>
              <a:t>here</a:t>
            </a:r>
            <a:endParaRPr lang="en-CA" sz="2000"/>
          </a:p>
          <a:p>
            <a:pPr lvl="1"/>
            <a:r>
              <a:rPr lang="en-CA" sz="2000"/>
              <a:t>Check Out </a:t>
            </a:r>
            <a:r>
              <a:rPr lang="en-CA" sz="2000">
                <a:hlinkClick r:id="rId3"/>
              </a:rPr>
              <a:t>GCmobility SharePoint</a:t>
            </a:r>
            <a:endParaRPr lang="en-CA" sz="2000"/>
          </a:p>
          <a:p>
            <a:pPr lvl="1"/>
            <a:r>
              <a:rPr lang="en-CA" sz="2000"/>
              <a:t>Review </a:t>
            </a:r>
            <a:r>
              <a:rPr lang="en-CA" sz="2000">
                <a:hlinkClick r:id="rId4"/>
              </a:rPr>
              <a:t>Previous Demos</a:t>
            </a:r>
            <a:endParaRPr lang="en-CA" sz="2000">
              <a:hlinkClick r:id="rId2"/>
            </a:endParaRPr>
          </a:p>
          <a:p>
            <a:r>
              <a:rPr lang="en-CA" sz="2400"/>
              <a:t>If you’re in another department, join us on </a:t>
            </a:r>
            <a:r>
              <a:rPr lang="en-CA" sz="2400" b="1" err="1"/>
              <a:t>GCExchange</a:t>
            </a:r>
            <a:endParaRPr lang="en-CA" sz="2400" b="1"/>
          </a:p>
          <a:p>
            <a:pPr lvl="1"/>
            <a:r>
              <a:rPr lang="en-CA" sz="2000"/>
              <a:t>Join the GCmobility Teams channels </a:t>
            </a:r>
            <a:r>
              <a:rPr lang="en-CA" sz="2000">
                <a:hlinkClick r:id="rId5"/>
              </a:rPr>
              <a:t>here</a:t>
            </a:r>
            <a:endParaRPr lang="en-CA" sz="2000"/>
          </a:p>
          <a:p>
            <a:r>
              <a:rPr lang="en-CA" sz="2400"/>
              <a:t>Reach out to Jon for a chat! </a:t>
            </a:r>
          </a:p>
          <a:p>
            <a:pPr lvl="1"/>
            <a:r>
              <a:rPr lang="en-CA" sz="2000"/>
              <a:t>Teams, </a:t>
            </a:r>
          </a:p>
          <a:p>
            <a:pPr lvl="1"/>
            <a:r>
              <a:rPr lang="en-CA" sz="2000"/>
              <a:t>Email, </a:t>
            </a:r>
          </a:p>
          <a:p>
            <a:pPr lvl="1"/>
            <a:r>
              <a:rPr lang="en-CA" sz="2000"/>
              <a:t>Meeting request</a:t>
            </a:r>
            <a:endParaRPr lang="en-CA" sz="2000" b="1"/>
          </a:p>
          <a:p>
            <a:pPr marL="0" indent="0" algn="ctr">
              <a:buNone/>
            </a:pPr>
            <a:endParaRPr lang="en-CA" sz="24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D007D-FC5B-4697-AB24-F3DA0C586212}"/>
              </a:ext>
            </a:extLst>
          </p:cNvPr>
          <p:cNvGrpSpPr/>
          <p:nvPr/>
        </p:nvGrpSpPr>
        <p:grpSpPr>
          <a:xfrm>
            <a:off x="10690649" y="0"/>
            <a:ext cx="1501351" cy="6121329"/>
            <a:chOff x="1682160" y="-4647"/>
            <a:chExt cx="1501351" cy="686264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DF1A543-3C94-4CE0-A2FB-61447915448F}"/>
                </a:ext>
              </a:extLst>
            </p:cNvPr>
            <p:cNvSpPr/>
            <p:nvPr/>
          </p:nvSpPr>
          <p:spPr>
            <a:xfrm flipH="1">
              <a:off x="1682160" y="100013"/>
              <a:ext cx="1312142" cy="19761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Communications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2E3606-99C8-4A7E-B78A-DA4D4402208F}"/>
                </a:ext>
              </a:extLst>
            </p:cNvPr>
            <p:cNvSpPr/>
            <p:nvPr/>
          </p:nvSpPr>
          <p:spPr>
            <a:xfrm rot="16200000">
              <a:off x="-380391" y="3294097"/>
              <a:ext cx="6862646" cy="265158"/>
            </a:xfrm>
            <a:prstGeom prst="rect">
              <a:avLst/>
            </a:prstGeom>
            <a:solidFill>
              <a:srgbClr val="D8CCE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79C00B-3B27-4D3E-BC69-A7B73605AAE6}"/>
              </a:ext>
            </a:extLst>
          </p:cNvPr>
          <p:cNvGrpSpPr/>
          <p:nvPr/>
        </p:nvGrpSpPr>
        <p:grpSpPr>
          <a:xfrm>
            <a:off x="10342768" y="302277"/>
            <a:ext cx="1498349" cy="5819059"/>
            <a:chOff x="4434187" y="-4648"/>
            <a:chExt cx="1498349" cy="6862650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088A9B36-551E-4653-A440-B7060BECA33A}"/>
                </a:ext>
              </a:extLst>
            </p:cNvPr>
            <p:cNvSpPr/>
            <p:nvPr/>
          </p:nvSpPr>
          <p:spPr>
            <a:xfrm flipH="1">
              <a:off x="4434187" y="53664"/>
              <a:ext cx="1312142" cy="209794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Collaboration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36768B-9786-41BE-8A9A-675DF40171F5}"/>
                </a:ext>
              </a:extLst>
            </p:cNvPr>
            <p:cNvSpPr/>
            <p:nvPr/>
          </p:nvSpPr>
          <p:spPr>
            <a:xfrm rot="16200000">
              <a:off x="2368632" y="3294098"/>
              <a:ext cx="6862650" cy="265158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C119DB-35D8-4A66-ADBC-2793FF648FBA}"/>
              </a:ext>
            </a:extLst>
          </p:cNvPr>
          <p:cNvGrpSpPr/>
          <p:nvPr/>
        </p:nvGrpSpPr>
        <p:grpSpPr>
          <a:xfrm>
            <a:off x="9996604" y="570383"/>
            <a:ext cx="1500071" cy="5550944"/>
            <a:chOff x="3371829" y="-2325"/>
            <a:chExt cx="1500071" cy="5550944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D2C80DA7-3BB1-43D7-B987-49AE856B561B}"/>
                </a:ext>
              </a:extLst>
            </p:cNvPr>
            <p:cNvSpPr/>
            <p:nvPr/>
          </p:nvSpPr>
          <p:spPr>
            <a:xfrm flipH="1">
              <a:off x="3371829" y="33140"/>
              <a:ext cx="1312142" cy="19924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Engagement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BF61A-E8E5-4C96-9829-DB964CD43223}"/>
                </a:ext>
              </a:extLst>
            </p:cNvPr>
            <p:cNvSpPr/>
            <p:nvPr/>
          </p:nvSpPr>
          <p:spPr>
            <a:xfrm rot="16200000">
              <a:off x="1963849" y="2640568"/>
              <a:ext cx="5550944" cy="265158"/>
            </a:xfrm>
            <a:prstGeom prst="rect">
              <a:avLst/>
            </a:prstGeom>
            <a:solidFill>
              <a:srgbClr val="EAEEE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5997C4-B434-41A1-B4D9-E66AE7C93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275" y="2501505"/>
            <a:ext cx="1011395" cy="1011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C7A11A-2CFE-4C9C-AF94-1E88C320EB07}"/>
              </a:ext>
            </a:extLst>
          </p:cNvPr>
          <p:cNvSpPr txBox="1"/>
          <p:nvPr/>
        </p:nvSpPr>
        <p:spPr>
          <a:xfrm>
            <a:off x="7812636" y="2589570"/>
            <a:ext cx="238824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800" b="1"/>
              <a:t>Twitter</a:t>
            </a:r>
          </a:p>
          <a:p>
            <a:r>
              <a:rPr lang="en-CA" sz="1800">
                <a:hlinkClick r:id="rId7"/>
              </a:rPr>
              <a:t>@GCmobility</a:t>
            </a:r>
            <a:endParaRPr lang="en-CA" sz="1800">
              <a:cs typeface="Calibri"/>
              <a:hlinkClick r:id="rId7"/>
            </a:endParaRPr>
          </a:p>
          <a:p>
            <a:r>
              <a:rPr lang="en-CA" sz="1800">
                <a:hlinkClick r:id="rId8"/>
              </a:rPr>
              <a:t>@jondotgov</a:t>
            </a:r>
            <a:endParaRPr lang="en-CA">
              <a:cs typeface="Calibri"/>
              <a:hlinkClick r:id="rId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339DF-7E2A-40C2-8DE5-0AAF5D24AFE7}"/>
              </a:ext>
            </a:extLst>
          </p:cNvPr>
          <p:cNvSpPr txBox="1"/>
          <p:nvPr/>
        </p:nvSpPr>
        <p:spPr>
          <a:xfrm>
            <a:off x="7699820" y="1200768"/>
            <a:ext cx="246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b="1"/>
              <a:t>Mastodon</a:t>
            </a:r>
            <a:endParaRPr lang="en-CA" sz="1800" b="1">
              <a:hlinkClick r:id="rId9"/>
            </a:endParaRPr>
          </a:p>
          <a:p>
            <a:r>
              <a:rPr lang="en-CA" sz="1800">
                <a:hlinkClick r:id="rId9"/>
              </a:rPr>
              <a:t>mstdn.ca/@GCmobility </a:t>
            </a:r>
            <a:r>
              <a:rPr lang="en-CA" sz="1800">
                <a:hlinkClick r:id="rId10"/>
              </a:rPr>
              <a:t>mstdn.ca/@jondotgov</a:t>
            </a:r>
            <a:endParaRPr lang="en-CA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278C610-A517-4EE0-A1FD-1758FA9E9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5285" y="1139151"/>
            <a:ext cx="1033374" cy="1107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623C79-3B41-4EBE-8C37-B2795D04C6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2288" y="3804057"/>
            <a:ext cx="1219370" cy="14861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5E12E5-6557-46EC-9076-8F49EA0B0CA9}"/>
              </a:ext>
            </a:extLst>
          </p:cNvPr>
          <p:cNvSpPr txBox="1"/>
          <p:nvPr/>
        </p:nvSpPr>
        <p:spPr>
          <a:xfrm>
            <a:off x="7161658" y="3988495"/>
            <a:ext cx="396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b="1"/>
              <a:t>E-Mail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mobiliteGCmobility@hrsdc-rhdcc.gc.ca</a:t>
            </a:r>
            <a:endParaRPr lang="en-C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>
                <a:hlinkClick r:id="rId14"/>
              </a:rPr>
              <a:t>Jonathan.Moore@servicecanada.gc.ca</a:t>
            </a:r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8E65F8-37E8-4C81-9BCE-1DE7E6C21C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647" y="1522831"/>
            <a:ext cx="1162212" cy="1448002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1AD46CD1-0C5A-B7F9-C149-E50345ED0B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648" y="3090520"/>
            <a:ext cx="1039014" cy="1043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3940EC-0413-81B4-D82E-17C776C3C5EF}"/>
              </a:ext>
            </a:extLst>
          </p:cNvPr>
          <p:cNvSpPr txBox="1"/>
          <p:nvPr/>
        </p:nvSpPr>
        <p:spPr>
          <a:xfrm>
            <a:off x="614441" y="4173107"/>
            <a:ext cx="10987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cs typeface="Calibri"/>
              </a:rPr>
              <a:t>GCExchange</a:t>
            </a:r>
            <a:endParaRPr lang="en-US" sz="1400">
              <a:cs typeface="Calibri"/>
            </a:endParaRPr>
          </a:p>
        </p:txBody>
      </p:sp>
      <p:pic>
        <p:nvPicPr>
          <p:cNvPr id="24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D118D4-EFC6-22BC-FDCC-8F12DD0ECA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881" y="4568054"/>
            <a:ext cx="988548" cy="9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1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-955589"/>
            <a:ext cx="12192000" cy="81320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400" y="143342"/>
            <a:ext cx="11336400" cy="459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33333C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745" y="2565869"/>
            <a:ext cx="3580490" cy="108914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0103" y="-602497"/>
            <a:ext cx="10987616" cy="665162"/>
          </a:xfrm>
        </p:spPr>
        <p:txBody>
          <a:bodyPr/>
          <a:lstStyle/>
          <a:p>
            <a:r>
              <a:rPr lang="en-CA" b="1"/>
              <a:t>Managing Mobility Using A Partnership Approach</a:t>
            </a:r>
          </a:p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3" y="2238009"/>
            <a:ext cx="3895668" cy="18576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00" y="4095616"/>
            <a:ext cx="5201723" cy="3715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3E4109-EB8B-48AD-A303-9C3FB14A37EC}"/>
              </a:ext>
            </a:extLst>
          </p:cNvPr>
          <p:cNvSpPr txBox="1"/>
          <p:nvPr/>
        </p:nvSpPr>
        <p:spPr>
          <a:xfrm>
            <a:off x="103694" y="143342"/>
            <a:ext cx="6181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/>
              <a:t>Thanks for participating in today’s demo</a:t>
            </a:r>
          </a:p>
          <a:p>
            <a:r>
              <a:rPr lang="en-CA" sz="2800" b="1"/>
              <a:t>We’d appreciate hearing your feedback,</a:t>
            </a:r>
          </a:p>
          <a:p>
            <a:r>
              <a:rPr lang="en-CA" sz="2800" b="1"/>
              <a:t>Please fill out the form located </a:t>
            </a:r>
            <a:r>
              <a:rPr lang="en-CA" sz="2800" b="1">
                <a:hlinkClick r:id="rId7"/>
              </a:rPr>
              <a:t>here</a:t>
            </a:r>
            <a:endParaRPr lang="en-CA" sz="2800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4BEC8F-2D11-4F69-A2EE-56AE1C41E0A6}"/>
              </a:ext>
            </a:extLst>
          </p:cNvPr>
          <p:cNvGrpSpPr/>
          <p:nvPr/>
        </p:nvGrpSpPr>
        <p:grpSpPr>
          <a:xfrm>
            <a:off x="9869864" y="4897225"/>
            <a:ext cx="2083323" cy="1960775"/>
            <a:chOff x="6372520" y="4637988"/>
            <a:chExt cx="2083323" cy="1960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20FFF2-F834-4776-B321-3BD4074FE31B}"/>
                </a:ext>
              </a:extLst>
            </p:cNvPr>
            <p:cNvSpPr/>
            <p:nvPr/>
          </p:nvSpPr>
          <p:spPr>
            <a:xfrm>
              <a:off x="6372520" y="4637988"/>
              <a:ext cx="2083323" cy="1960775"/>
            </a:xfrm>
            <a:prstGeom prst="rect">
              <a:avLst/>
            </a:prstGeom>
            <a:solidFill>
              <a:srgbClr val="FA2D2D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Qr code&#10;&#10;Description automatically generated">
              <a:extLst>
                <a:ext uri="{FF2B5EF4-FFF2-40B4-BE49-F238E27FC236}">
                  <a16:creationId xmlns:a16="http://schemas.microsoft.com/office/drawing/2014/main" id="{E437A922-5133-4E41-9BC6-A4F8B81D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0217" y="4854411"/>
              <a:ext cx="1527928" cy="1527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04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kitchen appliance&#10;&#10;Description automatically generated">
            <a:extLst>
              <a:ext uri="{FF2B5EF4-FFF2-40B4-BE49-F238E27FC236}">
                <a16:creationId xmlns:a16="http://schemas.microsoft.com/office/drawing/2014/main" id="{8470CB9E-8409-4217-B8AC-80D0C704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825"/>
            <a:ext cx="12192000" cy="5086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E88EC-B4AD-4D12-9C94-6CC296B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88E9-1F1C-46A5-B023-15940B8F2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0307" y="1078200"/>
            <a:ext cx="6471385" cy="3142308"/>
          </a:xfrm>
        </p:spPr>
        <p:txBody>
          <a:bodyPr>
            <a:noAutofit/>
          </a:bodyPr>
          <a:lstStyle/>
          <a:p>
            <a:pPr algn="ctr"/>
            <a:r>
              <a:rPr lang="en-CA" sz="8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PARKING</a:t>
            </a:r>
          </a:p>
          <a:p>
            <a:pPr algn="ctr"/>
            <a:r>
              <a:rPr lang="en-CA" sz="8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</a:p>
        </p:txBody>
      </p:sp>
    </p:spTree>
    <p:extLst>
      <p:ext uri="{BB962C8B-B14F-4D97-AF65-F5344CB8AC3E}">
        <p14:creationId xmlns:p14="http://schemas.microsoft.com/office/powerpoint/2010/main" val="158653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D3ED5-FD0A-4148-9423-49BE3869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24815-10C8-424F-83CD-343C18CC2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Iteration Resource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8FCBB-E76F-4497-9817-F42C508B39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784" y="1812926"/>
            <a:ext cx="3609823" cy="1465036"/>
          </a:xfrm>
        </p:spPr>
        <p:txBody>
          <a:bodyPr>
            <a:normAutofit/>
          </a:bodyPr>
          <a:lstStyle/>
          <a:p>
            <a:r>
              <a:rPr lang="en-CA" sz="1800"/>
              <a:t>(Contains assets and information to be used in all future decks, such as color swatches </a:t>
            </a:r>
            <a:r>
              <a:rPr lang="en-CA" sz="1800" err="1"/>
              <a:t>etc</a:t>
            </a:r>
            <a:r>
              <a:rPr lang="en-CA" sz="1800"/>
              <a:t> – not to go live – unless we’re demoing it!)</a:t>
            </a:r>
          </a:p>
          <a:p>
            <a:pPr marL="0" indent="0">
              <a:buNone/>
            </a:pPr>
            <a:endParaRPr lang="en-CA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5F49C-D4F5-4E5A-BCD9-CA709D43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55" y="1812926"/>
            <a:ext cx="5027253" cy="11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D7363-DBF3-45C1-8CF7-044EF5A9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29</a:t>
            </a:fld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59E95DF-887B-49A0-82EE-3B9993DD435F}"/>
              </a:ext>
            </a:extLst>
          </p:cNvPr>
          <p:cNvGrpSpPr/>
          <p:nvPr/>
        </p:nvGrpSpPr>
        <p:grpSpPr>
          <a:xfrm>
            <a:off x="-1877136" y="-2326"/>
            <a:ext cx="1467692" cy="6862647"/>
            <a:chOff x="3669367" y="-2326"/>
            <a:chExt cx="1467692" cy="6862647"/>
          </a:xfrm>
        </p:grpSpPr>
        <p:sp>
          <p:nvSpPr>
            <p:cNvPr id="77" name="Arrow: Pentagon 76">
              <a:extLst>
                <a:ext uri="{FF2B5EF4-FFF2-40B4-BE49-F238E27FC236}">
                  <a16:creationId xmlns:a16="http://schemas.microsoft.com/office/drawing/2014/main" id="{E233F1B2-BDA7-4C72-ACA0-199B1DE4ACDD}"/>
                </a:ext>
              </a:extLst>
            </p:cNvPr>
            <p:cNvSpPr/>
            <p:nvPr/>
          </p:nvSpPr>
          <p:spPr>
            <a:xfrm flipH="1">
              <a:off x="3669367" y="85725"/>
              <a:ext cx="1312142" cy="21193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Management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F3B147-1E38-4662-91A0-F52256466B52}"/>
                </a:ext>
              </a:extLst>
            </p:cNvPr>
            <p:cNvSpPr/>
            <p:nvPr/>
          </p:nvSpPr>
          <p:spPr>
            <a:xfrm rot="16200000">
              <a:off x="1573156" y="3296419"/>
              <a:ext cx="6862647" cy="265158"/>
            </a:xfrm>
            <a:prstGeom prst="rect">
              <a:avLst/>
            </a:prstGeom>
            <a:solidFill>
              <a:srgbClr val="E2D1C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DB3E71C-286F-47EB-8AA5-5AF90C913995}"/>
              </a:ext>
            </a:extLst>
          </p:cNvPr>
          <p:cNvGrpSpPr/>
          <p:nvPr/>
        </p:nvGrpSpPr>
        <p:grpSpPr>
          <a:xfrm>
            <a:off x="-671346" y="-3471"/>
            <a:ext cx="1368171" cy="6862647"/>
            <a:chOff x="4034047" y="-2326"/>
            <a:chExt cx="1368171" cy="6862647"/>
          </a:xfrm>
        </p:grpSpPr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627CDCB8-69AC-44C4-B984-3146EED66DD5}"/>
                </a:ext>
              </a:extLst>
            </p:cNvPr>
            <p:cNvSpPr/>
            <p:nvPr/>
          </p:nvSpPr>
          <p:spPr>
            <a:xfrm flipH="1">
              <a:off x="4034047" y="87928"/>
              <a:ext cx="1312142" cy="209794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Reporting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5EFDE0-A358-4C6C-A214-2B4B7323D91F}"/>
                </a:ext>
              </a:extLst>
            </p:cNvPr>
            <p:cNvSpPr/>
            <p:nvPr/>
          </p:nvSpPr>
          <p:spPr>
            <a:xfrm rot="16200000">
              <a:off x="1838315" y="3296419"/>
              <a:ext cx="6862647" cy="265158"/>
            </a:xfrm>
            <a:prstGeom prst="rect">
              <a:avLst/>
            </a:prstGeom>
            <a:solidFill>
              <a:srgbClr val="C50C1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1595C0D-85BE-4065-BD42-B1EB3FB8C64C}"/>
              </a:ext>
            </a:extLst>
          </p:cNvPr>
          <p:cNvGrpSpPr/>
          <p:nvPr/>
        </p:nvGrpSpPr>
        <p:grpSpPr>
          <a:xfrm>
            <a:off x="560213" y="-2326"/>
            <a:ext cx="1448929" cy="6862647"/>
            <a:chOff x="4218448" y="-2326"/>
            <a:chExt cx="1448929" cy="6862647"/>
          </a:xfrm>
        </p:grpSpPr>
        <p:sp>
          <p:nvSpPr>
            <p:cNvPr id="79" name="Arrow: Pentagon 78">
              <a:extLst>
                <a:ext uri="{FF2B5EF4-FFF2-40B4-BE49-F238E27FC236}">
                  <a16:creationId xmlns:a16="http://schemas.microsoft.com/office/drawing/2014/main" id="{E89A8915-0A12-4857-8072-3E98E75C678F}"/>
                </a:ext>
              </a:extLst>
            </p:cNvPr>
            <p:cNvSpPr/>
            <p:nvPr/>
          </p:nvSpPr>
          <p:spPr>
            <a:xfrm flipH="1">
              <a:off x="4218448" y="87850"/>
              <a:ext cx="1312142" cy="209794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Governance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A0D2D4-48E9-4A16-AD71-2C79ED06A12F}"/>
                </a:ext>
              </a:extLst>
            </p:cNvPr>
            <p:cNvSpPr/>
            <p:nvPr/>
          </p:nvSpPr>
          <p:spPr>
            <a:xfrm rot="16200000">
              <a:off x="2103474" y="3296419"/>
              <a:ext cx="6862647" cy="265158"/>
            </a:xfrm>
            <a:prstGeom prst="rect">
              <a:avLst/>
            </a:prstGeom>
            <a:solidFill>
              <a:srgbClr val="DA3A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2E6E43-3680-48B4-B1C4-E077A1D66128}"/>
              </a:ext>
            </a:extLst>
          </p:cNvPr>
          <p:cNvGrpSpPr/>
          <p:nvPr/>
        </p:nvGrpSpPr>
        <p:grpSpPr>
          <a:xfrm>
            <a:off x="1743713" y="-4648"/>
            <a:ext cx="1533253" cy="6862650"/>
            <a:chOff x="4399283" y="-4648"/>
            <a:chExt cx="1533253" cy="6862650"/>
          </a:xfrm>
        </p:grpSpPr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01CD6E66-A57D-4B75-894B-5079C1AD43A7}"/>
                </a:ext>
              </a:extLst>
            </p:cNvPr>
            <p:cNvSpPr/>
            <p:nvPr/>
          </p:nvSpPr>
          <p:spPr>
            <a:xfrm flipH="1">
              <a:off x="4399283" y="87850"/>
              <a:ext cx="1312142" cy="209794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Collaboration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65D4FD-C408-4AEE-AC14-7B090B0BE326}"/>
                </a:ext>
              </a:extLst>
            </p:cNvPr>
            <p:cNvSpPr/>
            <p:nvPr/>
          </p:nvSpPr>
          <p:spPr>
            <a:xfrm rot="16200000">
              <a:off x="2368632" y="3294098"/>
              <a:ext cx="6862650" cy="265158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A2CD96-10A1-460D-A310-1D3F9EC2CF91}"/>
              </a:ext>
            </a:extLst>
          </p:cNvPr>
          <p:cNvGrpSpPr/>
          <p:nvPr/>
        </p:nvGrpSpPr>
        <p:grpSpPr>
          <a:xfrm>
            <a:off x="3013749" y="-4646"/>
            <a:ext cx="1534776" cy="6858002"/>
            <a:chOff x="5031779" y="-4646"/>
            <a:chExt cx="1534776" cy="6858002"/>
          </a:xfrm>
        </p:grpSpPr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23368932-0A84-426E-9B0B-C8624FBF5C76}"/>
                </a:ext>
              </a:extLst>
            </p:cNvPr>
            <p:cNvSpPr/>
            <p:nvPr/>
          </p:nvSpPr>
          <p:spPr>
            <a:xfrm flipH="1">
              <a:off x="5031779" y="91904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800">
                  <a:cs typeface="Calibri"/>
                </a:rPr>
                <a:t>Data / Info Management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0B19C-8B75-4422-8BD2-CEFE52C806AC}"/>
                </a:ext>
              </a:extLst>
            </p:cNvPr>
            <p:cNvSpPr/>
            <p:nvPr/>
          </p:nvSpPr>
          <p:spPr>
            <a:xfrm rot="16200000">
              <a:off x="3004975" y="3291776"/>
              <a:ext cx="6858002" cy="265158"/>
            </a:xfrm>
            <a:prstGeom prst="rect">
              <a:avLst/>
            </a:prstGeom>
            <a:solidFill>
              <a:srgbClr val="EAA3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989F7C-4F34-4E42-AC62-2B508AFD6F78}"/>
              </a:ext>
            </a:extLst>
          </p:cNvPr>
          <p:cNvGrpSpPr/>
          <p:nvPr/>
        </p:nvGrpSpPr>
        <p:grpSpPr>
          <a:xfrm>
            <a:off x="4285149" y="-3175"/>
            <a:ext cx="1532229" cy="6858002"/>
            <a:chOff x="4285149" y="-3175"/>
            <a:chExt cx="1532229" cy="6858002"/>
          </a:xfrm>
        </p:grpSpPr>
        <p:sp>
          <p:nvSpPr>
            <p:cNvPr id="82" name="Arrow: Pentagon 81">
              <a:extLst>
                <a:ext uri="{FF2B5EF4-FFF2-40B4-BE49-F238E27FC236}">
                  <a16:creationId xmlns:a16="http://schemas.microsoft.com/office/drawing/2014/main" id="{352FECD3-9159-4DAA-9B3D-9EEBF25344D3}"/>
                </a:ext>
              </a:extLst>
            </p:cNvPr>
            <p:cNvSpPr/>
            <p:nvPr/>
          </p:nvSpPr>
          <p:spPr>
            <a:xfrm flipH="1">
              <a:off x="4285149" y="91903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Capacity Building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19605A-6466-4673-9E5C-675752E04F3F}"/>
                </a:ext>
              </a:extLst>
            </p:cNvPr>
            <p:cNvSpPr/>
            <p:nvPr/>
          </p:nvSpPr>
          <p:spPr>
            <a:xfrm rot="16200000">
              <a:off x="2255798" y="3293247"/>
              <a:ext cx="6858002" cy="265158"/>
            </a:xfrm>
            <a:prstGeom prst="rect">
              <a:avLst/>
            </a:prstGeom>
            <a:solidFill>
              <a:srgbClr val="11A10C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C5A1213-B521-4392-9821-1445C9DE2355}"/>
              </a:ext>
            </a:extLst>
          </p:cNvPr>
          <p:cNvGrpSpPr/>
          <p:nvPr/>
        </p:nvGrpSpPr>
        <p:grpSpPr>
          <a:xfrm>
            <a:off x="5550716" y="-2940"/>
            <a:ext cx="1530063" cy="6858002"/>
            <a:chOff x="6937965" y="-2327"/>
            <a:chExt cx="1530063" cy="6858002"/>
          </a:xfrm>
        </p:grpSpPr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18300D82-FE63-4EFE-BB31-6CD9AD789E4E}"/>
                </a:ext>
              </a:extLst>
            </p:cNvPr>
            <p:cNvSpPr/>
            <p:nvPr/>
          </p:nvSpPr>
          <p:spPr>
            <a:xfrm flipH="1">
              <a:off x="6937965" y="92516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Design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A083E2-86A6-4DA9-9A59-A38417F42B86}"/>
                </a:ext>
              </a:extLst>
            </p:cNvPr>
            <p:cNvSpPr/>
            <p:nvPr/>
          </p:nvSpPr>
          <p:spPr>
            <a:xfrm rot="16200000">
              <a:off x="4906448" y="3294095"/>
              <a:ext cx="6858002" cy="265158"/>
            </a:xfrm>
            <a:prstGeom prst="rect">
              <a:avLst/>
            </a:prstGeom>
            <a:solidFill>
              <a:srgbClr val="00B7C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E11EB0D-A1E2-4B9C-B014-C9DB263E6470}"/>
              </a:ext>
            </a:extLst>
          </p:cNvPr>
          <p:cNvGrpSpPr/>
          <p:nvPr/>
        </p:nvGrpSpPr>
        <p:grpSpPr>
          <a:xfrm>
            <a:off x="6829228" y="-3175"/>
            <a:ext cx="1488464" cy="6860322"/>
            <a:chOff x="8173884" y="-2323"/>
            <a:chExt cx="1488464" cy="6860322"/>
          </a:xfrm>
        </p:grpSpPr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4D73C4BB-A432-49AF-823A-9DB692DA4B3C}"/>
                </a:ext>
              </a:extLst>
            </p:cNvPr>
            <p:cNvSpPr/>
            <p:nvPr/>
          </p:nvSpPr>
          <p:spPr>
            <a:xfrm flipH="1">
              <a:off x="8173884" y="92755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Prototyping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68F466-8767-4A4A-A425-CDA068F7A85F}"/>
                </a:ext>
              </a:extLst>
            </p:cNvPr>
            <p:cNvSpPr/>
            <p:nvPr/>
          </p:nvSpPr>
          <p:spPr>
            <a:xfrm rot="16200000">
              <a:off x="6099608" y="3295259"/>
              <a:ext cx="6860322" cy="26515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C10CC74-C762-4830-9205-9A3A7B2BBAB9}"/>
              </a:ext>
            </a:extLst>
          </p:cNvPr>
          <p:cNvGrpSpPr/>
          <p:nvPr/>
        </p:nvGrpSpPr>
        <p:grpSpPr>
          <a:xfrm>
            <a:off x="8069928" y="-4027"/>
            <a:ext cx="1547560" cy="6857999"/>
            <a:chOff x="9375281" y="1"/>
            <a:chExt cx="1547560" cy="6857999"/>
          </a:xfrm>
        </p:grpSpPr>
        <p:sp>
          <p:nvSpPr>
            <p:cNvPr id="108" name="Arrow: Pentagon 107">
              <a:extLst>
                <a:ext uri="{FF2B5EF4-FFF2-40B4-BE49-F238E27FC236}">
                  <a16:creationId xmlns:a16="http://schemas.microsoft.com/office/drawing/2014/main" id="{45072B51-C7CC-47DD-BE05-5EC9EB4F2562}"/>
                </a:ext>
              </a:extLst>
            </p:cNvPr>
            <p:cNvSpPr/>
            <p:nvPr/>
          </p:nvSpPr>
          <p:spPr>
            <a:xfrm flipH="1">
              <a:off x="9375281" y="95932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Risk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CB3D3BA-9C72-4ACC-A619-9D2892ADBC86}"/>
                </a:ext>
              </a:extLst>
            </p:cNvPr>
            <p:cNvSpPr/>
            <p:nvPr/>
          </p:nvSpPr>
          <p:spPr>
            <a:xfrm rot="16200000">
              <a:off x="7361262" y="3296422"/>
              <a:ext cx="6857999" cy="265158"/>
            </a:xfrm>
            <a:prstGeom prst="rect">
              <a:avLst/>
            </a:prstGeom>
            <a:solidFill>
              <a:srgbClr val="7A757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CF69B12-9813-4CF0-B95B-CBC615140FA0}"/>
              </a:ext>
            </a:extLst>
          </p:cNvPr>
          <p:cNvGrpSpPr/>
          <p:nvPr/>
        </p:nvGrpSpPr>
        <p:grpSpPr>
          <a:xfrm>
            <a:off x="9355803" y="-4027"/>
            <a:ext cx="1547560" cy="6857999"/>
            <a:chOff x="9375281" y="1"/>
            <a:chExt cx="1547560" cy="6857999"/>
          </a:xfrm>
        </p:grpSpPr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D9DDE178-6C1A-457D-9ADF-922F74443D09}"/>
                </a:ext>
              </a:extLst>
            </p:cNvPr>
            <p:cNvSpPr/>
            <p:nvPr/>
          </p:nvSpPr>
          <p:spPr>
            <a:xfrm flipH="1">
              <a:off x="9375281" y="95932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Automation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8369BE-E91C-4CA8-869E-F1BA87138909}"/>
                </a:ext>
              </a:extLst>
            </p:cNvPr>
            <p:cNvSpPr/>
            <p:nvPr/>
          </p:nvSpPr>
          <p:spPr>
            <a:xfrm rot="16200000">
              <a:off x="7361262" y="3296422"/>
              <a:ext cx="6857999" cy="265158"/>
            </a:xfrm>
            <a:prstGeom prst="rect">
              <a:avLst/>
            </a:prstGeom>
            <a:solidFill>
              <a:srgbClr val="7160E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A29F58-CEA5-46E9-B6CE-F0843618CC29}"/>
              </a:ext>
            </a:extLst>
          </p:cNvPr>
          <p:cNvGrpSpPr/>
          <p:nvPr/>
        </p:nvGrpSpPr>
        <p:grpSpPr>
          <a:xfrm>
            <a:off x="10635711" y="1"/>
            <a:ext cx="1549366" cy="6857999"/>
            <a:chOff x="10635711" y="1"/>
            <a:chExt cx="1549366" cy="6857999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FD2FEB8-DB84-4884-BD9E-CC16E70C6B64}"/>
                </a:ext>
              </a:extLst>
            </p:cNvPr>
            <p:cNvSpPr/>
            <p:nvPr/>
          </p:nvSpPr>
          <p:spPr>
            <a:xfrm flipH="1">
              <a:off x="10635711" y="91905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Other (non GCm)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5838F6-45FB-C809-89A4-686B14732263}"/>
                </a:ext>
              </a:extLst>
            </p:cNvPr>
            <p:cNvSpPr/>
            <p:nvPr/>
          </p:nvSpPr>
          <p:spPr>
            <a:xfrm rot="16200000">
              <a:off x="8623498" y="3296422"/>
              <a:ext cx="6857999" cy="265158"/>
            </a:xfrm>
            <a:prstGeom prst="rect">
              <a:avLst/>
            </a:prstGeom>
            <a:solidFill>
              <a:srgbClr val="39414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230727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E0330-2A0D-4CCD-B128-949FF49A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C0B84-35A2-418F-9ABE-EE35FE70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1" y="346399"/>
            <a:ext cx="10338318" cy="58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82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D7363-DBF3-45C1-8CF7-044EF5A9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30</a:t>
            </a:fld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058A38-4ECC-4B73-BE46-33397C08CD40}"/>
              </a:ext>
            </a:extLst>
          </p:cNvPr>
          <p:cNvGrpSpPr/>
          <p:nvPr/>
        </p:nvGrpSpPr>
        <p:grpSpPr>
          <a:xfrm>
            <a:off x="-1651800" y="-5"/>
            <a:ext cx="1498566" cy="6858003"/>
            <a:chOff x="34572" y="-1"/>
            <a:chExt cx="1498566" cy="6858003"/>
          </a:xfrm>
        </p:grpSpPr>
        <p:sp>
          <p:nvSpPr>
            <p:cNvPr id="53" name="Arrow: Pentagon 52">
              <a:extLst>
                <a:ext uri="{FF2B5EF4-FFF2-40B4-BE49-F238E27FC236}">
                  <a16:creationId xmlns:a16="http://schemas.microsoft.com/office/drawing/2014/main" id="{16E2DBCD-7CB9-45AC-8EB0-0E7B3C087B3C}"/>
                </a:ext>
              </a:extLst>
            </p:cNvPr>
            <p:cNvSpPr/>
            <p:nvPr/>
          </p:nvSpPr>
          <p:spPr>
            <a:xfrm flipH="1">
              <a:off x="34572" y="96657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Project</a:t>
              </a:r>
              <a:endParaRPr lang="en-CA" sz="1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76D68C-EDF5-4B1E-954D-DDFE3C4BBB8C}"/>
                </a:ext>
              </a:extLst>
            </p:cNvPr>
            <p:cNvSpPr/>
            <p:nvPr/>
          </p:nvSpPr>
          <p:spPr>
            <a:xfrm rot="16200000">
              <a:off x="-2028443" y="3296422"/>
              <a:ext cx="6858003" cy="265158"/>
            </a:xfrm>
            <a:prstGeom prst="rect">
              <a:avLst/>
            </a:prstGeom>
            <a:solidFill>
              <a:srgbClr val="FBDDF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A052C58-CA3D-400D-9FD3-E0D3657ADD23}"/>
              </a:ext>
            </a:extLst>
          </p:cNvPr>
          <p:cNvGrpSpPr/>
          <p:nvPr/>
        </p:nvGrpSpPr>
        <p:grpSpPr>
          <a:xfrm>
            <a:off x="-419560" y="-3"/>
            <a:ext cx="1496996" cy="6858002"/>
            <a:chOff x="301301" y="-1"/>
            <a:chExt cx="1496996" cy="6858002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DF947071-48BB-4B2A-8D87-A54463958DFB}"/>
                </a:ext>
              </a:extLst>
            </p:cNvPr>
            <p:cNvSpPr/>
            <p:nvPr/>
          </p:nvSpPr>
          <p:spPr>
            <a:xfrm flipH="1">
              <a:off x="301301" y="98953"/>
              <a:ext cx="1312142" cy="2034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Product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2DA2AA-4CE4-4B36-9BD6-41D67D24F3EB}"/>
                </a:ext>
              </a:extLst>
            </p:cNvPr>
            <p:cNvSpPr/>
            <p:nvPr/>
          </p:nvSpPr>
          <p:spPr>
            <a:xfrm rot="16200000">
              <a:off x="-1763283" y="3296421"/>
              <a:ext cx="6858002" cy="265158"/>
            </a:xfrm>
            <a:prstGeom prst="rect">
              <a:avLst/>
            </a:prstGeom>
            <a:solidFill>
              <a:srgbClr val="E9C7CD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039283-7665-4D7A-BD5E-89D8F3E90E2F}"/>
              </a:ext>
            </a:extLst>
          </p:cNvPr>
          <p:cNvGrpSpPr/>
          <p:nvPr/>
        </p:nvGrpSpPr>
        <p:grpSpPr>
          <a:xfrm>
            <a:off x="815774" y="0"/>
            <a:ext cx="1500970" cy="6858002"/>
            <a:chOff x="562486" y="-1"/>
            <a:chExt cx="1500970" cy="6858002"/>
          </a:xfrm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F8325150-4C28-4017-BEDE-00FAE3ACA03F}"/>
                </a:ext>
              </a:extLst>
            </p:cNvPr>
            <p:cNvSpPr/>
            <p:nvPr/>
          </p:nvSpPr>
          <p:spPr>
            <a:xfrm flipH="1">
              <a:off x="562486" y="98950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Planning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8B4F53-30D2-4F5F-AD02-E5252702B34B}"/>
                </a:ext>
              </a:extLst>
            </p:cNvPr>
            <p:cNvSpPr/>
            <p:nvPr/>
          </p:nvSpPr>
          <p:spPr>
            <a:xfrm rot="16200000">
              <a:off x="-1498124" y="3296421"/>
              <a:ext cx="6858002" cy="265158"/>
            </a:xfrm>
            <a:prstGeom prst="rect">
              <a:avLst/>
            </a:prstGeom>
            <a:solidFill>
              <a:srgbClr val="F6EEC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84060F-F2F9-4810-944F-FE27531EC227}"/>
              </a:ext>
            </a:extLst>
          </p:cNvPr>
          <p:cNvGrpSpPr/>
          <p:nvPr/>
        </p:nvGrpSpPr>
        <p:grpSpPr>
          <a:xfrm>
            <a:off x="2056013" y="0"/>
            <a:ext cx="1495583" cy="6858002"/>
            <a:chOff x="833032" y="-1"/>
            <a:chExt cx="1495583" cy="6858002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78DD7E08-693E-4C29-8D9E-8B0BC0D26677}"/>
                </a:ext>
              </a:extLst>
            </p:cNvPr>
            <p:cNvSpPr/>
            <p:nvPr/>
          </p:nvSpPr>
          <p:spPr>
            <a:xfrm flipH="1">
              <a:off x="833032" y="103445"/>
              <a:ext cx="1312142" cy="198973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Team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3F2888-78F0-4E44-8030-C549A13BB7A4}"/>
                </a:ext>
              </a:extLst>
            </p:cNvPr>
            <p:cNvSpPr/>
            <p:nvPr/>
          </p:nvSpPr>
          <p:spPr>
            <a:xfrm rot="16200000">
              <a:off x="-1232965" y="3296421"/>
              <a:ext cx="6858002" cy="265158"/>
            </a:xfrm>
            <a:prstGeom prst="rect">
              <a:avLst/>
            </a:prstGeom>
            <a:solidFill>
              <a:srgbClr val="DBEBC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83BE539-F085-4D7B-8681-D5C4A29B0359}"/>
              </a:ext>
            </a:extLst>
          </p:cNvPr>
          <p:cNvGrpSpPr/>
          <p:nvPr/>
        </p:nvGrpSpPr>
        <p:grpSpPr>
          <a:xfrm>
            <a:off x="3287906" y="0"/>
            <a:ext cx="1495097" cy="6862645"/>
            <a:chOff x="1098677" y="-2325"/>
            <a:chExt cx="1495097" cy="6862645"/>
          </a:xfrm>
        </p:grpSpPr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5056CA15-1850-4F82-AA2F-884BE4F5ABA1}"/>
                </a:ext>
              </a:extLst>
            </p:cNvPr>
            <p:cNvSpPr/>
            <p:nvPr/>
          </p:nvSpPr>
          <p:spPr>
            <a:xfrm flipH="1">
              <a:off x="1098677" y="102450"/>
              <a:ext cx="1312142" cy="19761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100">
                  <a:cs typeface="Calibri"/>
                </a:rPr>
                <a:t>Training / Learning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46BFEB-3280-4F00-A8D7-E2A0C83C4442}"/>
                </a:ext>
              </a:extLst>
            </p:cNvPr>
            <p:cNvSpPr/>
            <p:nvPr/>
          </p:nvSpPr>
          <p:spPr>
            <a:xfrm rot="16200000">
              <a:off x="-970128" y="3296419"/>
              <a:ext cx="6862645" cy="265158"/>
            </a:xfrm>
            <a:prstGeom prst="rect">
              <a:avLst/>
            </a:prstGeom>
            <a:solidFill>
              <a:srgbClr val="D0E7F8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5E33ECA-49DD-4525-8178-989E76BABEF2}"/>
              </a:ext>
            </a:extLst>
          </p:cNvPr>
          <p:cNvGrpSpPr/>
          <p:nvPr/>
        </p:nvGrpSpPr>
        <p:grpSpPr>
          <a:xfrm>
            <a:off x="4525383" y="115"/>
            <a:ext cx="1501351" cy="6862646"/>
            <a:chOff x="1682160" y="-4647"/>
            <a:chExt cx="1501351" cy="6862646"/>
          </a:xfrm>
        </p:grpSpPr>
        <p:sp>
          <p:nvSpPr>
            <p:cNvPr id="71" name="Arrow: Pentagon 70">
              <a:extLst>
                <a:ext uri="{FF2B5EF4-FFF2-40B4-BE49-F238E27FC236}">
                  <a16:creationId xmlns:a16="http://schemas.microsoft.com/office/drawing/2014/main" id="{A6EC4468-06A2-4C1A-8C70-FF3C6FA04097}"/>
                </a:ext>
              </a:extLst>
            </p:cNvPr>
            <p:cNvSpPr/>
            <p:nvPr/>
          </p:nvSpPr>
          <p:spPr>
            <a:xfrm flipH="1">
              <a:off x="1682160" y="100013"/>
              <a:ext cx="1312142" cy="19761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Communications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4717E-2D46-4218-9860-853F45C2DDD5}"/>
                </a:ext>
              </a:extLst>
            </p:cNvPr>
            <p:cNvSpPr/>
            <p:nvPr/>
          </p:nvSpPr>
          <p:spPr>
            <a:xfrm rot="16200000">
              <a:off x="-380391" y="3294097"/>
              <a:ext cx="6862646" cy="265158"/>
            </a:xfrm>
            <a:prstGeom prst="rect">
              <a:avLst/>
            </a:prstGeom>
            <a:solidFill>
              <a:srgbClr val="D8CCE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26B40F-D049-4FCE-B5AB-CB0BBE8133A2}"/>
              </a:ext>
            </a:extLst>
          </p:cNvPr>
          <p:cNvGrpSpPr/>
          <p:nvPr/>
        </p:nvGrpSpPr>
        <p:grpSpPr>
          <a:xfrm>
            <a:off x="5762044" y="114"/>
            <a:ext cx="1499014" cy="6862648"/>
            <a:chOff x="1949656" y="-4648"/>
            <a:chExt cx="1499014" cy="6862648"/>
          </a:xfrm>
        </p:grpSpPr>
        <p:sp>
          <p:nvSpPr>
            <p:cNvPr id="72" name="Arrow: Pentagon 71">
              <a:extLst>
                <a:ext uri="{FF2B5EF4-FFF2-40B4-BE49-F238E27FC236}">
                  <a16:creationId xmlns:a16="http://schemas.microsoft.com/office/drawing/2014/main" id="{EB9DC713-F597-497D-9562-9D2C6FE34B2E}"/>
                </a:ext>
              </a:extLst>
            </p:cNvPr>
            <p:cNvSpPr/>
            <p:nvPr/>
          </p:nvSpPr>
          <p:spPr>
            <a:xfrm flipH="1">
              <a:off x="1949656" y="100692"/>
              <a:ext cx="1312142" cy="196938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Research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B61D55-2055-4BC4-B4EA-E683B789C309}"/>
                </a:ext>
              </a:extLst>
            </p:cNvPr>
            <p:cNvSpPr/>
            <p:nvPr/>
          </p:nvSpPr>
          <p:spPr>
            <a:xfrm rot="16200000">
              <a:off x="-115233" y="3294097"/>
              <a:ext cx="6862648" cy="265158"/>
            </a:xfrm>
            <a:prstGeom prst="rect">
              <a:avLst/>
            </a:prstGeom>
            <a:solidFill>
              <a:srgbClr val="F1D9CC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450E3FE-F944-4269-B4C7-67BF784E7572}"/>
              </a:ext>
            </a:extLst>
          </p:cNvPr>
          <p:cNvGrpSpPr/>
          <p:nvPr/>
        </p:nvGrpSpPr>
        <p:grpSpPr>
          <a:xfrm>
            <a:off x="6996591" y="114"/>
            <a:ext cx="1503563" cy="6862648"/>
            <a:chOff x="2210266" y="-4648"/>
            <a:chExt cx="1503563" cy="6862648"/>
          </a:xfrm>
        </p:grpSpPr>
        <p:sp>
          <p:nvSpPr>
            <p:cNvPr id="73" name="Arrow: Pentagon 72">
              <a:extLst>
                <a:ext uri="{FF2B5EF4-FFF2-40B4-BE49-F238E27FC236}">
                  <a16:creationId xmlns:a16="http://schemas.microsoft.com/office/drawing/2014/main" id="{13988305-B9DF-402A-A763-154B901C728C}"/>
                </a:ext>
              </a:extLst>
            </p:cNvPr>
            <p:cNvSpPr/>
            <p:nvPr/>
          </p:nvSpPr>
          <p:spPr>
            <a:xfrm flipH="1">
              <a:off x="2210266" y="98685"/>
              <a:ext cx="1312142" cy="198945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200">
                  <a:cs typeface="Calibri"/>
                </a:rPr>
                <a:t>User Experience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1C9D51-9BE1-4112-9059-96092B0F04F1}"/>
                </a:ext>
              </a:extLst>
            </p:cNvPr>
            <p:cNvSpPr/>
            <p:nvPr/>
          </p:nvSpPr>
          <p:spPr>
            <a:xfrm rot="16200000">
              <a:off x="149926" y="3294097"/>
              <a:ext cx="6862648" cy="265158"/>
            </a:xfrm>
            <a:prstGeom prst="rect">
              <a:avLst/>
            </a:prstGeom>
            <a:solidFill>
              <a:srgbClr val="E5F3D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ED6494-511B-400D-9347-975058FCB10F}"/>
              </a:ext>
            </a:extLst>
          </p:cNvPr>
          <p:cNvGrpSpPr/>
          <p:nvPr/>
        </p:nvGrpSpPr>
        <p:grpSpPr>
          <a:xfrm>
            <a:off x="8229008" y="114"/>
            <a:ext cx="1541180" cy="6862648"/>
            <a:chOff x="2437808" y="-4648"/>
            <a:chExt cx="1541180" cy="6862648"/>
          </a:xfrm>
        </p:grpSpPr>
        <p:sp>
          <p:nvSpPr>
            <p:cNvPr id="74" name="Arrow: Pentagon 73">
              <a:extLst>
                <a:ext uri="{FF2B5EF4-FFF2-40B4-BE49-F238E27FC236}">
                  <a16:creationId xmlns:a16="http://schemas.microsoft.com/office/drawing/2014/main" id="{D1DC52D1-1533-41A8-91B0-8D76B5F82C39}"/>
                </a:ext>
              </a:extLst>
            </p:cNvPr>
            <p:cNvSpPr/>
            <p:nvPr/>
          </p:nvSpPr>
          <p:spPr>
            <a:xfrm flipH="1">
              <a:off x="2437808" y="100693"/>
              <a:ext cx="1312142" cy="198944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Requirement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88F425-A1B4-49B0-85BE-9AA5B543821D}"/>
                </a:ext>
              </a:extLst>
            </p:cNvPr>
            <p:cNvSpPr/>
            <p:nvPr/>
          </p:nvSpPr>
          <p:spPr>
            <a:xfrm rot="16200000">
              <a:off x="415085" y="3294097"/>
              <a:ext cx="6862648" cy="265158"/>
            </a:xfrm>
            <a:prstGeom prst="rect">
              <a:avLst/>
            </a:prstGeom>
            <a:solidFill>
              <a:srgbClr val="C2E7E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DC8C6F5-F417-4D1D-8D68-129C8902E78E}"/>
              </a:ext>
            </a:extLst>
          </p:cNvPr>
          <p:cNvGrpSpPr/>
          <p:nvPr/>
        </p:nvGrpSpPr>
        <p:grpSpPr>
          <a:xfrm>
            <a:off x="9503429" y="-621"/>
            <a:ext cx="1436793" cy="6862646"/>
            <a:chOff x="2807354" y="-6971"/>
            <a:chExt cx="1436793" cy="6862646"/>
          </a:xfrm>
        </p:grpSpPr>
        <p:sp>
          <p:nvSpPr>
            <p:cNvPr id="75" name="Arrow: Pentagon 74">
              <a:extLst>
                <a:ext uri="{FF2B5EF4-FFF2-40B4-BE49-F238E27FC236}">
                  <a16:creationId xmlns:a16="http://schemas.microsoft.com/office/drawing/2014/main" id="{87F43E3D-C6A0-4276-9F11-1F3607A53FC2}"/>
                </a:ext>
              </a:extLst>
            </p:cNvPr>
            <p:cNvSpPr/>
            <p:nvPr/>
          </p:nvSpPr>
          <p:spPr>
            <a:xfrm flipH="1">
              <a:off x="2807354" y="98425"/>
              <a:ext cx="1312142" cy="199623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Funding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989D63-E3C6-401E-8EC2-00BF7B5B02CB}"/>
                </a:ext>
              </a:extLst>
            </p:cNvPr>
            <p:cNvSpPr/>
            <p:nvPr/>
          </p:nvSpPr>
          <p:spPr>
            <a:xfrm rot="16200000">
              <a:off x="680245" y="3291773"/>
              <a:ext cx="6862646" cy="265158"/>
            </a:xfrm>
            <a:prstGeom prst="rect">
              <a:avLst/>
            </a:prstGeom>
            <a:solidFill>
              <a:srgbClr val="E5E4E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6EB2195-94B1-45DC-BD0A-62BA89D65C1E}"/>
              </a:ext>
            </a:extLst>
          </p:cNvPr>
          <p:cNvGrpSpPr/>
          <p:nvPr/>
        </p:nvGrpSpPr>
        <p:grpSpPr>
          <a:xfrm>
            <a:off x="10668406" y="0"/>
            <a:ext cx="1528131" cy="6862646"/>
            <a:chOff x="3343769" y="-2325"/>
            <a:chExt cx="1528131" cy="6862646"/>
          </a:xfrm>
        </p:grpSpPr>
        <p:sp>
          <p:nvSpPr>
            <p:cNvPr id="76" name="Arrow: Pentagon 75">
              <a:extLst>
                <a:ext uri="{FF2B5EF4-FFF2-40B4-BE49-F238E27FC236}">
                  <a16:creationId xmlns:a16="http://schemas.microsoft.com/office/drawing/2014/main" id="{0AB711BD-C3BE-439A-B6AF-AD4CC0DD2E73}"/>
                </a:ext>
              </a:extLst>
            </p:cNvPr>
            <p:cNvSpPr/>
            <p:nvPr/>
          </p:nvSpPr>
          <p:spPr>
            <a:xfrm flipH="1">
              <a:off x="3343769" y="103129"/>
              <a:ext cx="1312142" cy="19924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Engagement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2A136C-A715-4598-BC78-4CC20874FDA0}"/>
                </a:ext>
              </a:extLst>
            </p:cNvPr>
            <p:cNvSpPr/>
            <p:nvPr/>
          </p:nvSpPr>
          <p:spPr>
            <a:xfrm rot="16200000">
              <a:off x="1307998" y="3296419"/>
              <a:ext cx="6862646" cy="265158"/>
            </a:xfrm>
            <a:prstGeom prst="rect">
              <a:avLst/>
            </a:prstGeom>
            <a:solidFill>
              <a:srgbClr val="EAEEE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263453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" y="2705749"/>
            <a:ext cx="2016644" cy="278771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63079" y="777648"/>
            <a:ext cx="5003572" cy="5132375"/>
          </a:xfrm>
        </p:spPr>
        <p:txBody>
          <a:bodyPr>
            <a:normAutofit fontScale="92500"/>
          </a:bodyPr>
          <a:lstStyle/>
          <a:p>
            <a:r>
              <a:rPr lang="en-CA"/>
              <a:t>We Believe </a:t>
            </a:r>
          </a:p>
          <a:p>
            <a:endParaRPr lang="en-CA"/>
          </a:p>
          <a:p>
            <a:r>
              <a:rPr lang="en-CA"/>
              <a:t>Managing Effective Mobility</a:t>
            </a:r>
          </a:p>
          <a:p>
            <a:r>
              <a:rPr lang="en-CA"/>
              <a:t> </a:t>
            </a:r>
          </a:p>
          <a:p>
            <a:r>
              <a:rPr lang="en-CA"/>
              <a:t>Is Not Only Possible</a:t>
            </a:r>
          </a:p>
          <a:p>
            <a:endParaRPr lang="en-CA"/>
          </a:p>
          <a:p>
            <a:r>
              <a:rPr lang="en-CA"/>
              <a:t>But Required</a:t>
            </a:r>
          </a:p>
          <a:p>
            <a:endParaRPr lang="en-CA"/>
          </a:p>
          <a:p>
            <a:r>
              <a:rPr lang="en-CA"/>
              <a:t>For a Modern Public Service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72746" y="861312"/>
            <a:ext cx="4854824" cy="5107268"/>
            <a:chOff x="7535627" y="1590082"/>
            <a:chExt cx="3657600" cy="38477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32EAE6-45F9-4E7A-BE41-E097B0A48C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5627" y="1590082"/>
              <a:ext cx="3657600" cy="384779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47A015-8B5C-49C2-ADDB-4D451D454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6900" y="2117421"/>
              <a:ext cx="2655054" cy="27931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C8C7A4-EBB0-4191-8BDF-03BA25122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0136" y="2761398"/>
              <a:ext cx="1463438" cy="1539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33333C"/>
                </a:solidFill>
                <a:latin typeface="Calibri" panose="020F0502020204030204"/>
              </a:endParaRP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429FF3B2-6E8B-4B89-8AAD-D8DFB45525D1}"/>
                </a:ext>
              </a:extLst>
            </p:cNvPr>
            <p:cNvSpPr txBox="1"/>
            <p:nvPr/>
          </p:nvSpPr>
          <p:spPr>
            <a:xfrm rot="18928913">
              <a:off x="8394939" y="2538225"/>
              <a:ext cx="65191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Iterate</a:t>
              </a: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294C9C4C-0C11-4EB5-8FAA-F2EA98175EB0}"/>
                </a:ext>
              </a:extLst>
            </p:cNvPr>
            <p:cNvSpPr txBox="1"/>
            <p:nvPr/>
          </p:nvSpPr>
          <p:spPr>
            <a:xfrm rot="19037673">
              <a:off x="9659100" y="4085729"/>
              <a:ext cx="80592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Measure</a:t>
              </a: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378F952F-E6FE-4546-8EC2-41DB3D5F3F5A}"/>
                </a:ext>
              </a:extLst>
            </p:cNvPr>
            <p:cNvSpPr txBox="1"/>
            <p:nvPr/>
          </p:nvSpPr>
          <p:spPr>
            <a:xfrm>
              <a:off x="8903282" y="3167729"/>
              <a:ext cx="921407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Mobile</a:t>
              </a:r>
            </a:p>
            <a:p>
              <a:pPr algn="ctr" defTabSz="685800">
                <a:defRPr/>
              </a:pPr>
              <a:endParaRPr lang="en-CA" sz="1350">
                <a:solidFill>
                  <a:srgbClr val="33333C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Workforce</a:t>
              </a: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6F0DE015-2569-4525-8D66-A8318E9BADEB}"/>
                </a:ext>
              </a:extLst>
            </p:cNvPr>
            <p:cNvSpPr txBox="1"/>
            <p:nvPr/>
          </p:nvSpPr>
          <p:spPr>
            <a:xfrm rot="2694214">
              <a:off x="9550573" y="2628400"/>
              <a:ext cx="9957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Experiment</a:t>
              </a:r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5C62B642-5F81-47FC-8FB4-D74E9F0FD2C3}"/>
                </a:ext>
              </a:extLst>
            </p:cNvPr>
            <p:cNvSpPr txBox="1"/>
            <p:nvPr/>
          </p:nvSpPr>
          <p:spPr>
            <a:xfrm rot="3238594">
              <a:off x="8063979" y="4030049"/>
              <a:ext cx="9968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Collaborate</a:t>
              </a: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C0507AC8-FEC3-42CE-893B-572C2D380B4F}"/>
                </a:ext>
              </a:extLst>
            </p:cNvPr>
            <p:cNvSpPr txBox="1"/>
            <p:nvPr/>
          </p:nvSpPr>
          <p:spPr>
            <a:xfrm>
              <a:off x="8903282" y="1747289"/>
              <a:ext cx="921407" cy="22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       Mobility</a:t>
              </a:r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31BCE6EE-CD1F-4DF8-B210-934905B365FD}"/>
                </a:ext>
              </a:extLst>
            </p:cNvPr>
            <p:cNvSpPr txBox="1"/>
            <p:nvPr/>
          </p:nvSpPr>
          <p:spPr>
            <a:xfrm rot="5400000">
              <a:off x="10309827" y="3363935"/>
              <a:ext cx="123264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Cross Boarding</a:t>
              </a: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56B78CA0-927B-4EC6-9224-0D14FBA54910}"/>
                </a:ext>
              </a:extLst>
            </p:cNvPr>
            <p:cNvSpPr txBox="1"/>
            <p:nvPr/>
          </p:nvSpPr>
          <p:spPr>
            <a:xfrm rot="16200000">
              <a:off x="7348382" y="3381123"/>
              <a:ext cx="91877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Autonomy</a:t>
              </a: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B108D9D8-24C2-4239-BC02-619F95B7D591}"/>
                </a:ext>
              </a:extLst>
            </p:cNvPr>
            <p:cNvSpPr txBox="1"/>
            <p:nvPr/>
          </p:nvSpPr>
          <p:spPr>
            <a:xfrm>
              <a:off x="8969797" y="5039865"/>
              <a:ext cx="694385" cy="22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CA" sz="1350">
                  <a:solidFill>
                    <a:srgbClr val="33333C"/>
                  </a:solidFill>
                  <a:latin typeface="Calibri" panose="020F0502020204030204"/>
                </a:rPr>
                <a:t>       Value</a:t>
              </a:r>
            </a:p>
          </p:txBody>
        </p:sp>
        <p:sp>
          <p:nvSpPr>
            <p:cNvPr id="34" name="Up Arrow 17">
              <a:extLst>
                <a:ext uri="{FF2B5EF4-FFF2-40B4-BE49-F238E27FC236}">
                  <a16:creationId xmlns:a16="http://schemas.microsoft.com/office/drawing/2014/main" id="{7C9F4F74-F9E0-453B-AD71-1EE6AA287B5D}"/>
                </a:ext>
              </a:extLst>
            </p:cNvPr>
            <p:cNvSpPr/>
            <p:nvPr/>
          </p:nvSpPr>
          <p:spPr>
            <a:xfrm>
              <a:off x="8969798" y="1769715"/>
              <a:ext cx="105996" cy="21165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Up Arrow 18">
              <a:extLst>
                <a:ext uri="{FF2B5EF4-FFF2-40B4-BE49-F238E27FC236}">
                  <a16:creationId xmlns:a16="http://schemas.microsoft.com/office/drawing/2014/main" id="{EE2E0A02-B528-42EF-8CAD-F3A1CF492155}"/>
                </a:ext>
              </a:extLst>
            </p:cNvPr>
            <p:cNvSpPr/>
            <p:nvPr/>
          </p:nvSpPr>
          <p:spPr>
            <a:xfrm>
              <a:off x="9043169" y="5068085"/>
              <a:ext cx="105996" cy="21165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6" name="Up Arrow 21">
              <a:extLst>
                <a:ext uri="{FF2B5EF4-FFF2-40B4-BE49-F238E27FC236}">
                  <a16:creationId xmlns:a16="http://schemas.microsoft.com/office/drawing/2014/main" id="{E93ABB6C-351E-44B9-A488-0C3E67D267B4}"/>
                </a:ext>
              </a:extLst>
            </p:cNvPr>
            <p:cNvSpPr/>
            <p:nvPr/>
          </p:nvSpPr>
          <p:spPr>
            <a:xfrm>
              <a:off x="7588583" y="3408147"/>
              <a:ext cx="105996" cy="21165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Up Arrow 22">
              <a:extLst>
                <a:ext uri="{FF2B5EF4-FFF2-40B4-BE49-F238E27FC236}">
                  <a16:creationId xmlns:a16="http://schemas.microsoft.com/office/drawing/2014/main" id="{E3EB4700-A3B5-442F-9487-AB77C5D9CFBA}"/>
                </a:ext>
              </a:extLst>
            </p:cNvPr>
            <p:cNvSpPr/>
            <p:nvPr/>
          </p:nvSpPr>
          <p:spPr>
            <a:xfrm flipV="1">
              <a:off x="11054345" y="3302318"/>
              <a:ext cx="105996" cy="21165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CA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6" name="Curved Connector 5"/>
            <p:cNvCxnSpPr>
              <a:endCxn id="31" idx="1"/>
            </p:cNvCxnSpPr>
            <p:nvPr/>
          </p:nvCxnSpPr>
          <p:spPr>
            <a:xfrm>
              <a:off x="9765068" y="1876683"/>
              <a:ext cx="1161080" cy="1045232"/>
            </a:xfrm>
            <a:prstGeom prst="curvedConnector2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31" idx="3"/>
              <a:endCxn id="33" idx="3"/>
            </p:cNvCxnSpPr>
            <p:nvPr/>
          </p:nvCxnSpPr>
          <p:spPr>
            <a:xfrm rot="5400000">
              <a:off x="9727521" y="3979739"/>
              <a:ext cx="1072328" cy="1324927"/>
            </a:xfrm>
            <a:prstGeom prst="curvedConnector2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32" idx="1"/>
              <a:endCxn id="33" idx="1"/>
            </p:cNvCxnSpPr>
            <p:nvPr/>
          </p:nvCxnSpPr>
          <p:spPr>
            <a:xfrm rot="16200000" flipH="1">
              <a:off x="7819822" y="4028387"/>
              <a:ext cx="1137927" cy="1162028"/>
            </a:xfrm>
            <a:prstGeom prst="curvedConnector2">
              <a:avLst/>
            </a:prstGeom>
            <a:ln w="31750">
              <a:solidFill>
                <a:schemeClr val="accent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32" idx="3"/>
              <a:endCxn id="30" idx="1"/>
            </p:cNvCxnSpPr>
            <p:nvPr/>
          </p:nvCxnSpPr>
          <p:spPr>
            <a:xfrm rot="5400000" flipH="1" flipV="1">
              <a:off x="7749804" y="1918298"/>
              <a:ext cx="1211446" cy="1095511"/>
            </a:xfrm>
            <a:prstGeom prst="curvedConnector2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3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7" y="2584883"/>
            <a:ext cx="3548214" cy="23639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Goal: Cross-boarding Employees In 2 Weeks Or Less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88" y="2856053"/>
            <a:ext cx="2353048" cy="1764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0" y="2773567"/>
            <a:ext cx="2777856" cy="1847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210" y="2170323"/>
            <a:ext cx="1369711" cy="2392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9437" y="5094966"/>
            <a:ext cx="202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Source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663" y="5094966"/>
            <a:ext cx="24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Destination Department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7347" y="5094966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Mobile Employee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627586" y="3289568"/>
            <a:ext cx="670048" cy="489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>
            <a:off x="8469520" y="3328776"/>
            <a:ext cx="670048" cy="489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>
            <a:off x="721010" y="1281949"/>
            <a:ext cx="10517426" cy="489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Cross boarding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98652" y="5705727"/>
            <a:ext cx="10539784" cy="489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5852865" y="3249229"/>
            <a:ext cx="670048" cy="489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6519762" y="5094966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Hiring Manager</a:t>
            </a:r>
          </a:p>
        </p:txBody>
      </p:sp>
    </p:spTree>
    <p:extLst>
      <p:ext uri="{BB962C8B-B14F-4D97-AF65-F5344CB8AC3E}">
        <p14:creationId xmlns:p14="http://schemas.microsoft.com/office/powerpoint/2010/main" val="249441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4A6BB-F0C7-4448-955C-C2E487A1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23BA-E5F4-4EC6-A4C7-1A0F2B7C4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How Will We Accomplish This Goal?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E1F83C-F1D6-4254-9883-D337F23A0F6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11291444"/>
              </p:ext>
            </p:extLst>
          </p:nvPr>
        </p:nvGraphicFramePr>
        <p:xfrm>
          <a:off x="595313" y="1812925"/>
          <a:ext cx="10987087" cy="377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5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Team GCmobility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66697" y="4959719"/>
            <a:ext cx="2317092" cy="686691"/>
          </a:xfrm>
        </p:spPr>
        <p:txBody>
          <a:bodyPr>
            <a:normAutofit fontScale="70000" lnSpcReduction="20000"/>
          </a:bodyPr>
          <a:lstStyle/>
          <a:p>
            <a:r>
              <a:rPr lang="en-CA">
                <a:hlinkClick r:id="rId2"/>
              </a:rPr>
              <a:t>Dave Sampson</a:t>
            </a:r>
            <a:r>
              <a:rPr lang="en-CA"/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673988" y="4959719"/>
            <a:ext cx="2639405" cy="657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hlinkClick r:id="rId3"/>
              </a:rPr>
              <a:t>Jonathan </a:t>
            </a:r>
            <a:br>
              <a:rPr lang="en-CA">
                <a:hlinkClick r:id="rId3"/>
              </a:rPr>
            </a:br>
            <a:r>
              <a:rPr lang="en-CA">
                <a:hlinkClick r:id="rId3"/>
              </a:rPr>
              <a:t>Moore</a:t>
            </a:r>
            <a:endParaRPr lang="en-CA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01324" y="4959721"/>
            <a:ext cx="2136374" cy="68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hlinkClick r:id="rId4"/>
              </a:rPr>
              <a:t>Kerry</a:t>
            </a:r>
            <a:br>
              <a:rPr lang="en-CA">
                <a:hlinkClick r:id="rId4"/>
              </a:rPr>
            </a:br>
            <a:r>
              <a:rPr lang="en-CA">
                <a:hlinkClick r:id="rId4"/>
              </a:rPr>
              <a:t>Roberts</a:t>
            </a:r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71065" y="1840156"/>
            <a:ext cx="2826896" cy="2847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21" y="1756780"/>
            <a:ext cx="2953388" cy="295338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3F6CFB-608C-4634-880B-A7FE39B2229B}"/>
              </a:ext>
            </a:extLst>
          </p:cNvPr>
          <p:cNvSpPr txBox="1">
            <a:spLocks/>
          </p:cNvSpPr>
          <p:nvPr/>
        </p:nvSpPr>
        <p:spPr>
          <a:xfrm>
            <a:off x="5937656" y="4959721"/>
            <a:ext cx="2136374" cy="68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hlinkClick r:id="rId7"/>
              </a:rPr>
              <a:t>Adriana</a:t>
            </a:r>
            <a:br>
              <a:rPr lang="en-CA">
                <a:hlinkClick r:id="rId7"/>
              </a:rPr>
            </a:br>
            <a:r>
              <a:rPr lang="en-CA">
                <a:hlinkClick r:id="rId7"/>
              </a:rPr>
              <a:t>Melendez</a:t>
            </a:r>
            <a:endParaRPr lang="en-CA"/>
          </a:p>
        </p:txBody>
      </p:sp>
      <p:pic>
        <p:nvPicPr>
          <p:cNvPr id="9" name="Picture 8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17BC2E34-30AB-4F43-A4D8-7CDE79149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851" y="1795418"/>
            <a:ext cx="2892380" cy="289238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EC45E89-4DC2-4B1F-A653-7F781645F5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66" r="6666"/>
          <a:stretch/>
        </p:blipFill>
        <p:spPr>
          <a:xfrm>
            <a:off x="378210" y="1860903"/>
            <a:ext cx="2317093" cy="282689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3078FF5-13FC-5B19-3610-988E70BCB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974" y="1327617"/>
            <a:ext cx="5499286" cy="54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BFDD3-AB2A-4E94-8B18-58D26279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95B35-3BDB-476D-A804-7A12A84F615F}"/>
              </a:ext>
            </a:extLst>
          </p:cNvPr>
          <p:cNvSpPr/>
          <p:nvPr/>
        </p:nvSpPr>
        <p:spPr>
          <a:xfrm>
            <a:off x="541056" y="2905761"/>
            <a:ext cx="2043867" cy="122632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0BCBD-AF03-4D91-9F66-8876AE3587BF}"/>
              </a:ext>
            </a:extLst>
          </p:cNvPr>
          <p:cNvSpPr txBox="1"/>
          <p:nvPr/>
        </p:nvSpPr>
        <p:spPr>
          <a:xfrm>
            <a:off x="4015849" y="2449286"/>
            <a:ext cx="3565451" cy="213927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4000" kern="1200">
                <a:solidFill>
                  <a:schemeClr val="tx1"/>
                </a:solidFill>
              </a:rPr>
              <a:t>Generic</a:t>
            </a:r>
            <a:r>
              <a:rPr lang="fr-CA" sz="4000" kern="1200">
                <a:solidFill>
                  <a:schemeClr val="tx1"/>
                </a:solidFill>
              </a:rPr>
              <a:t> Service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>
                <a:solidFill>
                  <a:schemeClr val="tx1"/>
                </a:solidFill>
              </a:rPr>
              <a:t>(System Design)</a:t>
            </a:r>
            <a:endParaRPr lang="en-CA" sz="2000" kern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58246-8DA7-49DB-AB2C-75A5BE74F0D8}"/>
              </a:ext>
            </a:extLst>
          </p:cNvPr>
          <p:cNvSpPr/>
          <p:nvPr/>
        </p:nvSpPr>
        <p:spPr>
          <a:xfrm>
            <a:off x="8800437" y="2905761"/>
            <a:ext cx="2043867" cy="122632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754B2-11E3-469F-BC1E-64DF21A7150C}"/>
              </a:ext>
            </a:extLst>
          </p:cNvPr>
          <p:cNvSpPr/>
          <p:nvPr/>
        </p:nvSpPr>
        <p:spPr>
          <a:xfrm>
            <a:off x="4180114" y="3635827"/>
            <a:ext cx="3222172" cy="81121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1779"/>
              <a:satOff val="-169"/>
              <a:lumOff val="985"/>
              <a:alphaOff val="0"/>
            </a:schemeClr>
          </a:fillRef>
          <a:effectRef idx="0">
            <a:schemeClr val="accent1">
              <a:shade val="80000"/>
              <a:hueOff val="11779"/>
              <a:satOff val="-169"/>
              <a:lumOff val="9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Business Process</a:t>
            </a: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B05ADA4F-3B8E-4F32-A475-6F39394EEECF}"/>
              </a:ext>
            </a:extLst>
          </p:cNvPr>
          <p:cNvSpPr/>
          <p:nvPr/>
        </p:nvSpPr>
        <p:spPr>
          <a:xfrm>
            <a:off x="7697754" y="3290594"/>
            <a:ext cx="914400" cy="345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E07871A-FE66-413D-864C-611106002B44}"/>
              </a:ext>
            </a:extLst>
          </p:cNvPr>
          <p:cNvSpPr/>
          <p:nvPr/>
        </p:nvSpPr>
        <p:spPr>
          <a:xfrm>
            <a:off x="2758921" y="3368131"/>
            <a:ext cx="914400" cy="345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E0211B-9F22-4A66-AE49-EC14CC895657}"/>
              </a:ext>
            </a:extLst>
          </p:cNvPr>
          <p:cNvSpPr txBox="1">
            <a:spLocks/>
          </p:cNvSpPr>
          <p:nvPr/>
        </p:nvSpPr>
        <p:spPr>
          <a:xfrm>
            <a:off x="747184" y="889073"/>
            <a:ext cx="10987616" cy="6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Generic Service Model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30F28F-270E-4D89-98CA-B6096F870449}"/>
              </a:ext>
            </a:extLst>
          </p:cNvPr>
          <p:cNvGrpSpPr/>
          <p:nvPr/>
        </p:nvGrpSpPr>
        <p:grpSpPr>
          <a:xfrm>
            <a:off x="10679784" y="0"/>
            <a:ext cx="1530063" cy="6858002"/>
            <a:chOff x="6937965" y="-2327"/>
            <a:chExt cx="1530063" cy="6858002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FFB04CD3-77B4-4802-91A8-E0BA58084446}"/>
                </a:ext>
              </a:extLst>
            </p:cNvPr>
            <p:cNvSpPr/>
            <p:nvPr/>
          </p:nvSpPr>
          <p:spPr>
            <a:xfrm flipH="1">
              <a:off x="6937965" y="92516"/>
              <a:ext cx="1312142" cy="20574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Design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E58AD0-CACD-4786-90FD-1A399103BB46}"/>
                </a:ext>
              </a:extLst>
            </p:cNvPr>
            <p:cNvSpPr/>
            <p:nvPr/>
          </p:nvSpPr>
          <p:spPr>
            <a:xfrm rot="16200000">
              <a:off x="4906448" y="3294095"/>
              <a:ext cx="6858002" cy="265158"/>
            </a:xfrm>
            <a:prstGeom prst="rect">
              <a:avLst/>
            </a:prstGeom>
            <a:solidFill>
              <a:srgbClr val="00B7C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</p:spTree>
    <p:extLst>
      <p:ext uri="{BB962C8B-B14F-4D97-AF65-F5344CB8AC3E}">
        <p14:creationId xmlns:p14="http://schemas.microsoft.com/office/powerpoint/2010/main" val="20368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524E9-59A3-4561-A3C7-C68AE7E2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7975E-771E-44A2-8E73-69D3CF0AC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946" y="0"/>
            <a:ext cx="10987616" cy="665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Release “0.8” Goals 1/2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D1B08-ED78-4209-A5B9-DA103C8D79C0}"/>
              </a:ext>
            </a:extLst>
          </p:cNvPr>
          <p:cNvGrpSpPr/>
          <p:nvPr/>
        </p:nvGrpSpPr>
        <p:grpSpPr>
          <a:xfrm>
            <a:off x="10691030" y="0"/>
            <a:ext cx="1500970" cy="6858002"/>
            <a:chOff x="562486" y="-1"/>
            <a:chExt cx="1500970" cy="6858002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E9E39F9-6B13-4F77-BF07-A8AD6DD9ED34}"/>
                </a:ext>
              </a:extLst>
            </p:cNvPr>
            <p:cNvSpPr/>
            <p:nvPr/>
          </p:nvSpPr>
          <p:spPr>
            <a:xfrm flipH="1">
              <a:off x="562486" y="98950"/>
              <a:ext cx="1312142" cy="20574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400">
                  <a:cs typeface="Calibri"/>
                </a:rPr>
                <a:t>Planning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1441D3-54C8-430F-97C7-B9D5C0D7E01F}"/>
                </a:ext>
              </a:extLst>
            </p:cNvPr>
            <p:cNvSpPr/>
            <p:nvPr/>
          </p:nvSpPr>
          <p:spPr>
            <a:xfrm rot="16200000">
              <a:off x="-1498124" y="3296421"/>
              <a:ext cx="6858002" cy="265158"/>
            </a:xfrm>
            <a:prstGeom prst="rect">
              <a:avLst/>
            </a:prstGeom>
            <a:solidFill>
              <a:srgbClr val="F6EEC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lIns="91440" tIns="45720" rIns="91440" bIns="45720" rtlCol="0" anchor="ctr"/>
            <a:lstStyle/>
            <a:p>
              <a:pPr algn="ctr"/>
              <a:endParaRPr lang="en-CA" b="1"/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B4B772E-7120-40EC-9063-7715A56933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749" y="933883"/>
            <a:ext cx="6155726" cy="4638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Release 0.8</a:t>
            </a:r>
            <a:endParaRPr lang="en-CA"/>
          </a:p>
          <a:p>
            <a:pPr lvl="1">
              <a:buFont typeface="Arial" panose="020B0604020202020204" pitchFamily="34" charset="0"/>
              <a:buChar char="•"/>
            </a:pPr>
            <a:r>
              <a:rPr lang="en-CA">
                <a:latin typeface="Arial"/>
                <a:cs typeface="Arial"/>
              </a:rPr>
              <a:t>Backlog Grooming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>
                <a:latin typeface="Arial"/>
                <a:cs typeface="Arial"/>
              </a:rPr>
              <a:t>Cards updated to further sort and clarify release elements</a:t>
            </a:r>
            <a:endParaRPr lang="en-CA">
              <a:latin typeface="Arial"/>
              <a:ea typeface="Calibri" panose="020F0502020204030204" pitchFamily="34" charset="0"/>
              <a:cs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CA" sz="1800">
              <a:latin typeface="Calibri"/>
              <a:cs typeface="Times New Roman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1800">
                <a:latin typeface="Arial"/>
                <a:cs typeface="Arial"/>
              </a:rPr>
              <a:t>#680: User Intake Service: Flow2 0.8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1800">
                <a:latin typeface="Arial"/>
                <a:cs typeface="Arial"/>
              </a:rPr>
              <a:t>#682: User Intake Service: Email Template(s) Update 0.8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CA" sz="1800"/>
          </a:p>
          <a:p>
            <a:pPr lvl="2">
              <a:buFont typeface="Arial" panose="020B0604020202020204" pitchFamily="34" charset="0"/>
              <a:buChar char="•"/>
            </a:pPr>
            <a:endParaRPr lang="en-US" sz="1800"/>
          </a:p>
          <a:p>
            <a:pPr lvl="2">
              <a:buFont typeface="Arial" panose="020B0604020202020204" pitchFamily="34" charset="0"/>
              <a:buChar char="•"/>
            </a:pPr>
            <a:endParaRPr lang="en-US" sz="1800"/>
          </a:p>
          <a:p>
            <a:pPr lvl="1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9EA98-5BB6-469C-BE0C-A74101EC3E81}"/>
              </a:ext>
            </a:extLst>
          </p:cNvPr>
          <p:cNvSpPr txBox="1"/>
          <p:nvPr/>
        </p:nvSpPr>
        <p:spPr>
          <a:xfrm>
            <a:off x="6029036" y="1241232"/>
            <a:ext cx="5417127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600">
                <a:latin typeface="Calibri"/>
                <a:cs typeface="Times New Roman"/>
              </a:rPr>
              <a:t>Flow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Flow updates SharePoint list with Opt-in status if user chooses to Opt-in from initial email received.</a:t>
            </a:r>
            <a:endParaRPr lang="en-US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190949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1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b34cc2-f32f-4162-9cab-6dc624691e4e">
      <UserInfo>
        <DisplayName>Thompson, Marsha M [NC]</DisplayName>
        <AccountId>306</AccountId>
        <AccountType/>
      </UserInfo>
    </SharedWithUsers>
    <lcf76f155ced4ddcb4097134ff3c332f xmlns="00b77b8a-2878-4715-b626-7cf9f569e8f3">
      <Terms xmlns="http://schemas.microsoft.com/office/infopath/2007/PartnerControls"/>
    </lcf76f155ced4ddcb4097134ff3c332f>
    <TaxCatchAll xmlns="f76aaf80-9812-406c-9dd3-ccb851cf3a75" xsi:nil="true"/>
    <Email_x005f_x0020_Date xmlns="f76aaf80-9812-406c-9dd3-ccb851cf3a75" xsi:nil="true"/>
    <Email_x005f_x0020_Attachments xmlns="f76aaf80-9812-406c-9dd3-ccb851cf3a75" xsi:nil="true"/>
    <Email_x005f_x0020_From xmlns="f76aaf80-9812-406c-9dd3-ccb851cf3a75" xsi:nil="true"/>
    <Email_x005f_x0020_To xmlns="f76aaf80-9812-406c-9dd3-ccb851cf3a75" xsi:nil="true"/>
    <Email_x005f_x0020_Subject xmlns="f76aaf80-9812-406c-9dd3-ccb851cf3a75" xsi:nil="true"/>
    <Email_x005f_x0020_Conversation_x005f_x0020_Topic xmlns="f76aaf80-9812-406c-9dd3-ccb851cf3a75" xsi:nil="true"/>
    <Email_x005f_x0020_CC xmlns="f76aaf80-9812-406c-9dd3-ccb851cf3a75" xsi:nil="true"/>
    <_dlc_DocId xmlns="06b34cc2-f32f-4162-9cab-6dc624691e4e">Y7XMESDXZXHR-539813635-2283</_dlc_DocId>
    <_dlc_DocIdUrl xmlns="06b34cc2-f32f-4162-9cab-6dc624691e4e">
      <Url>https://014gc.sharepoint.com/sites/GCmobility/_layouts/15/DocIdRedir.aspx?ID=Y7XMESDXZXHR-539813635-2283</Url>
      <Description>Y7XMESDXZXHR-539813635-2283</Description>
    </_dlc_DocIdUrl>
    <RTF xmlns="00b77b8a-2878-4715-b626-7cf9f569e8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A1045EF02B44CA6AA470EDEB43E3B" ma:contentTypeVersion="30" ma:contentTypeDescription="Create a new document." ma:contentTypeScope="" ma:versionID="f5dfeb99740c65d139fd30aa3204f309">
  <xsd:schema xmlns:xsd="http://www.w3.org/2001/XMLSchema" xmlns:xs="http://www.w3.org/2001/XMLSchema" xmlns:p="http://schemas.microsoft.com/office/2006/metadata/properties" xmlns:ns2="00b77b8a-2878-4715-b626-7cf9f569e8f3" xmlns:ns3="06b34cc2-f32f-4162-9cab-6dc624691e4e" xmlns:ns4="f76aaf80-9812-406c-9dd3-ccb851cf3a75" targetNamespace="http://schemas.microsoft.com/office/2006/metadata/properties" ma:root="true" ma:fieldsID="5ba7bd13ac9573b1549085951559bc9c" ns2:_="" ns3:_="" ns4:_="">
    <xsd:import namespace="00b77b8a-2878-4715-b626-7cf9f569e8f3"/>
    <xsd:import namespace="06b34cc2-f32f-4162-9cab-6dc624691e4e"/>
    <xsd:import namespace="f76aaf80-9812-406c-9dd3-ccb851cf3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4:Email_x005f_x0020_To" minOccurs="0"/>
                <xsd:element ref="ns4:Email_x005f_x0020_From" minOccurs="0"/>
                <xsd:element ref="ns4:Email_x005f_x0020_Subject" minOccurs="0"/>
                <xsd:element ref="ns4:Email_x005f_x0020_Conversation_x005f_x0020_Topic" minOccurs="0"/>
                <xsd:element ref="ns4:Email_x005f_x0020_CC" minOccurs="0"/>
                <xsd:element ref="ns4:Email_x005f_x0020_Date" minOccurs="0"/>
                <xsd:element ref="ns4:Email_x005f_x0020_Attachments" minOccurs="0"/>
                <xsd:element ref="ns3:_dlc_DocId" minOccurs="0"/>
                <xsd:element ref="ns3:_dlc_DocIdUrl" minOccurs="0"/>
                <xsd:element ref="ns3:_dlc_DocIdPersistId" minOccurs="0"/>
                <xsd:element ref="ns2:RT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77b8a-2878-4715-b626-7cf9f569e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a6f064-5af2-4239-ab23-685642d59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TF" ma:index="33" nillable="true" ma:displayName="RTF" ma:format="Dropdown" ma:internalName="RT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34cc2-f32f-4162-9cab-6dc624691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af80-9812-406c-9dd3-ccb851cf3a7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3f3a135-aaab-47d7-ad5e-62fc62915105}" ma:internalName="TaxCatchAll" ma:showField="CatchAllData" ma:web="06b34cc2-f32f-4162-9cab-6dc624691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ail_x005f_x0020_To" ma:index="23" nillable="true" ma:displayName="Email To" ma:description="Email To" ma:hidden="true" ma:internalName="Email_x0020_To" ma:readOnly="false">
      <xsd:simpleType>
        <xsd:restriction base="dms:Text">
          <xsd:maxLength value="255"/>
        </xsd:restriction>
      </xsd:simpleType>
    </xsd:element>
    <xsd:element name="Email_x005f_x0020_From" ma:index="24" nillable="true" ma:displayName="Email From" ma:description="Email From" ma:hidden="true" ma:internalName="Email_x0020_From" ma:readOnly="false">
      <xsd:simpleType>
        <xsd:restriction base="dms:Text">
          <xsd:maxLength value="255"/>
        </xsd:restriction>
      </xsd:simpleType>
    </xsd:element>
    <xsd:element name="Email_x005f_x0020_Subject" ma:index="25" nillable="true" ma:displayName="Email Subject" ma:description="Email Subject" ma:hidden="true" ma:internalName="Email_x0020_Subject" ma:readOnly="false">
      <xsd:simpleType>
        <xsd:restriction base="dms:Text">
          <xsd:maxLength value="255"/>
        </xsd:restriction>
      </xsd:simpleType>
    </xsd:element>
    <xsd:element name="Email_x005f_x0020_Conversation_x005f_x0020_Topic" ma:index="26" nillable="true" ma:displayName="Email Conversation Topic" ma:description="Email Conversation Topic" ma:hidden="true" ma:internalName="Email_x0020_Conversation_x0020_Topic" ma:readOnly="false">
      <xsd:simpleType>
        <xsd:restriction base="dms:Text">
          <xsd:maxLength value="255"/>
        </xsd:restriction>
      </xsd:simpleType>
    </xsd:element>
    <xsd:element name="Email_x005f_x0020_CC" ma:index="27" nillable="true" ma:displayName="Email CC" ma:description="Email CC" ma:hidden="true" ma:internalName="Email_x0020_CC" ma:readOnly="false">
      <xsd:simpleType>
        <xsd:restriction base="dms:Text">
          <xsd:maxLength value="255"/>
        </xsd:restriction>
      </xsd:simpleType>
    </xsd:element>
    <xsd:element name="Email_x005f_x0020_Date" ma:index="28" nillable="true" ma:displayName="Email Date" ma:description="Email Date" ma:format="DateOnly" ma:hidden="true" ma:internalName="Email_x0020_Date" ma:readOnly="false">
      <xsd:simpleType>
        <xsd:restriction base="dms:DateTime"/>
      </xsd:simpleType>
    </xsd:element>
    <xsd:element name="Email_x005f_x0020_Attachments" ma:index="29" nillable="true" ma:displayName="Email Attachments" ma:description="Email Attachments" ma:hidden="true" ma:internalName="Email_x0020_Attachment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E0C8D-2B00-420B-8830-D5890B9C9977}">
  <ds:schemaRefs>
    <ds:schemaRef ds:uri="00b77b8a-2878-4715-b626-7cf9f569e8f3"/>
    <ds:schemaRef ds:uri="06b34cc2-f32f-4162-9cab-6dc624691e4e"/>
    <ds:schemaRef ds:uri="f76aaf80-9812-406c-9dd3-ccb851cf3a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09D37B-B986-4B7F-99D8-986FD9D0A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02BFE-7E5F-4BBB-A163-1AB8A62362F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F8840C8-1999-4AE7-BD26-C1B5A2DC9B31}">
  <ds:schemaRefs>
    <ds:schemaRef ds:uri="00b77b8a-2878-4715-b626-7cf9f569e8f3"/>
    <ds:schemaRef ds:uri="06b34cc2-f32f-4162-9cab-6dc624691e4e"/>
    <ds:schemaRef ds:uri="f76aaf80-9812-406c-9dd3-ccb851cf3a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1525</Words>
  <Application>Microsoft Office PowerPoint</Application>
  <PresentationFormat>Widescreen</PresentationFormat>
  <Paragraphs>421</Paragraphs>
  <Slides>30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Arial</vt:lpstr>
      <vt:lpstr>Arial,Sans-Serif</vt:lpstr>
      <vt:lpstr>Calibri</vt:lpstr>
      <vt:lpstr>Century Gothic</vt:lpstr>
      <vt:lpstr>Symbol</vt:lpstr>
      <vt:lpstr>Verdana</vt:lpstr>
      <vt:lpstr>Colour Palette 1 - ESDC-Service Canada</vt:lpstr>
      <vt:lpstr>   mobilitéGCmobility Initiative  Iteration 42: Erso December 5th – December 15th  2 Week Service Build:  Release 0.8 December 14,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ESDC/SC Departmental Presentation Template</dc:title>
  <dc:creator>Dounev, Dean D [NC];david.sampson@hrsdc-rhdcc.gc.ca</dc:creator>
  <cp:lastModifiedBy>Moore, Jonathan JM [NC]</cp:lastModifiedBy>
  <cp:revision>2</cp:revision>
  <cp:lastPrinted>2018-01-17T15:41:52Z</cp:lastPrinted>
  <dcterms:created xsi:type="dcterms:W3CDTF">2018-02-12T11:28:33Z</dcterms:created>
  <dcterms:modified xsi:type="dcterms:W3CDTF">2022-12-14T19:58:39Z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0x010100944A1045EF02B44CA6AA470EDEB43E3B</vt:lpwstr>
  </property>
  <property fmtid="{D5CDD505-2E9C-101B-9397-08002B2CF9AE}" pid="3" name="MediaServiceImageTags">
    <vt:lpwstr/>
  </property>
  <property fmtid="{D5CDD505-2E9C-101B-9397-08002B2CF9AE}" pid="4" name="_dlc_DocIdItemGuid">
    <vt:lpwstr>0b78c29c-fa77-499d-9890-fb4381a59254</vt:lpwstr>
  </property>
</Properties>
</file>