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264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Opening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2375" y="194300"/>
            <a:ext cx="844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674275"/>
            <a:ext cx="8520600" cy="3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chema.org/GovernmentBenefitsType" TargetMode="External"/><Relationship Id="rId4" Type="http://schemas.openxmlformats.org/officeDocument/2006/relationships/hyperlink" Target="https://www.canada.ca/en/government/system/digital-government/guideline-service-digital.html#ToC8_3_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emaapp.com/schema-markup/knowledge-graph-semantics-101/" TargetMode="External"/><Relationship Id="rId3" Type="http://schemas.openxmlformats.org/officeDocument/2006/relationships/hyperlink" Target="https://developers.google.com/search/docs/appearance/structured-data/intro-structured-data" TargetMode="External"/><Relationship Id="rId7" Type="http://schemas.openxmlformats.org/officeDocument/2006/relationships/hyperlink" Target="https://validator.schem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chema.org/" TargetMode="External"/><Relationship Id="rId5" Type="http://schemas.openxmlformats.org/officeDocument/2006/relationships/hyperlink" Target="https://support.google.com/knowledgepanel/answer/9787176?hl=en" TargetMode="External"/><Relationship Id="rId10" Type="http://schemas.openxmlformats.org/officeDocument/2006/relationships/hyperlink" Target="https://www.schemaapp.com/wikidata-lookup-by-name/" TargetMode="External"/><Relationship Id="rId4" Type="http://schemas.openxmlformats.org/officeDocument/2006/relationships/hyperlink" Target="https://developers.google.com/search/docs/appearance/structured-data/search-gallery" TargetMode="External"/><Relationship Id="rId9" Type="http://schemas.openxmlformats.org/officeDocument/2006/relationships/hyperlink" Target="https://www.schemaapp.com/blo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ne.stewart@cds-snc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0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311700" y="148195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 sz="3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Bilan de repérabilité de Canada.ca </a:t>
            </a:r>
            <a:endParaRPr sz="4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ubTitle" idx="1"/>
          </p:nvPr>
        </p:nvSpPr>
        <p:spPr>
          <a:xfrm>
            <a:off x="311700" y="24680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Repérabilité pour un </a:t>
            </a:r>
            <a:r>
              <a:rPr lang="fr-CA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Web en évolution</a:t>
            </a: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411879" y="23439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 txBox="1">
            <a:spLocks noGrp="1"/>
          </p:cNvSpPr>
          <p:nvPr>
            <p:ph type="subTitle" idx="1"/>
          </p:nvPr>
        </p:nvSpPr>
        <p:spPr>
          <a:xfrm>
            <a:off x="333300" y="4176700"/>
            <a:ext cx="8520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-CA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Priorités Web du GC • 6 décembre 2023</a:t>
            </a:r>
            <a:endParaRPr sz="167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/>
        </p:nvSpPr>
        <p:spPr>
          <a:xfrm>
            <a:off x="-216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372725" y="285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Balisage de schéma : organization (organisme)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34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375" y="1742025"/>
            <a:ext cx="5887189" cy="32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/>
          <p:nvPr/>
        </p:nvSpPr>
        <p:spPr>
          <a:xfrm>
            <a:off x="5745075" y="4030575"/>
            <a:ext cx="2782200" cy="572700"/>
          </a:xfrm>
          <a:prstGeom prst="wedgeRoundRectCallout">
            <a:avLst>
              <a:gd name="adj1" fmla="val -60000"/>
              <a:gd name="adj2" fmla="val -176052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Créer un graphique de connaissances en créant un lien vers la page Wikipédia sur la même entité 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/>
          <p:nvPr/>
        </p:nvSpPr>
        <p:spPr>
          <a:xfrm>
            <a:off x="-216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372725" y="285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Balisage de schéma : service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525" y="1614625"/>
            <a:ext cx="8439785" cy="304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/>
          <p:nvPr/>
        </p:nvSpPr>
        <p:spPr>
          <a:xfrm>
            <a:off x="4948000" y="3391400"/>
            <a:ext cx="2782200" cy="572700"/>
          </a:xfrm>
          <a:prstGeom prst="wedgeRoundRectCallout">
            <a:avLst>
              <a:gd name="adj1" fmla="val -78110"/>
              <a:gd name="adj2" fmla="val 14340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Insérer la valeur du modèle de référence du gouvernement du Canada (voir la </a:t>
            </a:r>
            <a:r>
              <a:rPr lang="fr-CA" sz="1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Ligne directrice sur les services et le numérique, C.3.2)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6111125" y="4278750"/>
            <a:ext cx="2782200" cy="447000"/>
          </a:xfrm>
          <a:prstGeom prst="wedgeRoundRectCallout">
            <a:avLst>
              <a:gd name="adj1" fmla="val -79644"/>
              <a:gd name="adj2" fmla="val 2170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Utiliser la valeur </a:t>
            </a:r>
            <a:r>
              <a:rPr lang="fr-CA" sz="1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gouvernementBenefitType</a:t>
            </a:r>
            <a:r>
              <a:rPr lang="fr-CA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l’énumération de schema.org 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/>
          <p:nvPr/>
        </p:nvSpPr>
        <p:spPr>
          <a:xfrm>
            <a:off x="-21600" y="-12575"/>
            <a:ext cx="9187200" cy="132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372725" y="285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Balisage de schéma : task (tâche)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6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925" y="1926500"/>
            <a:ext cx="6618800" cy="30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/>
          <p:nvPr/>
        </p:nvSpPr>
        <p:spPr>
          <a:xfrm>
            <a:off x="3421500" y="1639300"/>
            <a:ext cx="2691600" cy="1030200"/>
          </a:xfrm>
          <a:prstGeom prst="wedgeRoundRectCallout">
            <a:avLst>
              <a:gd name="adj1" fmla="val -76453"/>
              <a:gd name="adj2" fmla="val -13955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CA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Nous ne recommandons pas la création de FAQ, mais nous allons faire l’essai du balisage de schéma pour les FAQ afin d’identifier les paires questions/réponses sur les pages de service.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/>
          <p:nvPr/>
        </p:nvSpPr>
        <p:spPr>
          <a:xfrm>
            <a:off x="-21600" y="-12575"/>
            <a:ext cx="9187200" cy="132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372725" y="285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Ressources utiles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347250" y="1309825"/>
            <a:ext cx="8449500" cy="3679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fr-CA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Données structurées Google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Introduction au fonctionnement des données structurées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Guides des caractéristiques</a:t>
            </a: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pour les données structurées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Open Sans"/>
              <a:buChar char="○"/>
            </a:pPr>
            <a:r>
              <a:rPr lang="fr-CA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Fonctionnement du graphique de connaissances de Google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fr-CA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schema.org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Open Sans"/>
              <a:buChar char="○"/>
            </a:pPr>
            <a:r>
              <a:rPr lang="fr-CA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Validateur de balisage de schéma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fr-CA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SchemaApp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Guide 101 sur la sémantique des graphiques de connaissances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Open Sans"/>
              <a:buChar char="○"/>
            </a:pPr>
            <a:r>
              <a:rPr lang="fr-CA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Blogue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90"/>
              <a:buFont typeface="Open Sans"/>
              <a:buChar char="○"/>
            </a:pPr>
            <a:r>
              <a:rPr lang="fr-CA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Recherche Wikidata par nom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/>
          <p:nvPr/>
        </p:nvSpPr>
        <p:spPr>
          <a:xfrm>
            <a:off x="-29400" y="-155975"/>
            <a:ext cx="9144000" cy="5143500"/>
          </a:xfrm>
          <a:prstGeom prst="rect">
            <a:avLst/>
          </a:prstGeom>
          <a:solidFill>
            <a:srgbClr val="2637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8472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fr-CA" sz="3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Merci, d’autres analyses suivront!</a:t>
            </a:r>
            <a:endParaRPr sz="3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38"/>
          <p:cNvSpPr/>
          <p:nvPr/>
        </p:nvSpPr>
        <p:spPr>
          <a:xfrm>
            <a:off x="449676" y="115812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311700" y="1655055"/>
            <a:ext cx="4317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Jane Stewart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jane.stewart@cds-snc.ca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Consultante / Architecte de l’information 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38"/>
          <p:cNvSpPr txBox="1"/>
          <p:nvPr/>
        </p:nvSpPr>
        <p:spPr>
          <a:xfrm>
            <a:off x="311700" y="2881580"/>
            <a:ext cx="4317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2841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Comment le Web évolue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11876" y="7670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411875" y="1275625"/>
            <a:ext cx="8060700" cy="3781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fr-CA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IA générative / agents virtuels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ChatGPT, Bard (Google), Bing (Microsoft)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Emploi de grands modèles de langage pour la génération de réponses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 grands modèles de langage sont alimentés des données sur internet.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fr-CA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Graphiques de connaissances / recherche sémantique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Lier les données sur les entités (les notions!) et leurs relations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 grands modèles de langage font appel aux graphiques de connaissances pour améliorer leur précision.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fr-CA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Contenu en tant que données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Fournir du contenu au moyen d’interfaces de programmation d’applications (API)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Système de gestion de contenu sans tête : diffusion sur le Web, applications, centres d’appels, médias sociaux et courriels	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2841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Comment la repérabilité évolue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411876" y="7670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411875" y="1275625"/>
            <a:ext cx="8490600" cy="3781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●"/>
            </a:pPr>
            <a:r>
              <a:rPr lang="fr-CA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Recherche sémantique plutôt que lexicale : « recherche de notions plutôt que de chaînes de texte »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●"/>
            </a:pPr>
            <a:r>
              <a:rPr lang="fr-CA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 graphiques de connaissances illustrent les entités et leurs relations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●"/>
            </a:pPr>
            <a:r>
              <a:rPr lang="fr-CA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 entités sont des personnes, des lieux, des organismes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●"/>
            </a:pPr>
            <a:r>
              <a:rPr lang="fr-CA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Aide les ordinateurs dans  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○"/>
            </a:pPr>
            <a:r>
              <a:rPr lang="fr-CA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désambiguïsation des notions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Open Sans"/>
              <a:buChar char="○"/>
            </a:pPr>
            <a:r>
              <a:rPr lang="fr-CA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l’inférence de nouvelles connaissances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275" y="90975"/>
            <a:ext cx="6776850" cy="477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Règles de Google : incidence majeure sur l’optimisation du référencement d’un site (SEO) telle qu’elle a été pratiquée précédemment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Intention de l’utilisateur·rice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Information (apprendre)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Navigation (emmenez-moi vers)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Commerce (boutique)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Transaction (faire/acheter)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E-E-A-T : Expertise, Experience, Authority, Trustworthiness (Expertise, Expérience, Autorité, Fiabilité)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Balisage de schéma (données structurées à l’aide des types et propriétés de </a:t>
            </a:r>
            <a:r>
              <a:rPr lang="fr-CA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schema.org</a:t>
            </a: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Pour les fonctionnalités de la page de résultats des moteurs de recherche (SERP), oui…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Plus important : l’autorité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REPÉRABILITÉ POUR UN WEB EN ÉVOLUTION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2841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Comment Google évolue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30"/>
          <p:cNvSpPr/>
          <p:nvPr/>
        </p:nvSpPr>
        <p:spPr>
          <a:xfrm>
            <a:off x="411876" y="7670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50" y="1524200"/>
            <a:ext cx="8286512" cy="320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Limites des fonctionnalités de schema.org et de Google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Très peu de types de schémas schema.org et de fonctionnalités de « données structurées » de Google répondent aux besoins des gouvernements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GovernmentOrganization (organisme gouvernemental)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jurisdiction (compétence)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AdministrativeArea (domaine administratif)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GovernmentService (service gouvernemental)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serviceOutputType (type de produit offert)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GovernmentBenefitsType (type d’avantage gouvernemental)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Legislation (législation)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L’extension de schema.org est une possibilité, mais nécessiterait des ressources dédiées et des efforts coordonnés.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Multifonctionnel… touche la TI, l’AI, la messagerie instantanée et l’IA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REPÉRABILITÉ POUR UN WEB EN ÉVOLUTION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Limites des fonctionnalités de schema.org et de Google (suite)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 fonctions de données structurées ne correspondent pas toujours bien au contenu du GC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Chemin de navigation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 FAQ servent bel et bien à répondre aux questions les plus fréquentes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marche à suivre a bien fonctionné pour les tâches comportant des étapes spécifiques, mais est maintenant obsolète.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Dans le cadre du projet pilote sur le thème des activités opérationnelles, le BTN déploiera un balisage de schéma expérimental et examinera l’impact sur les résultats de recherche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REPÉRABILITÉ POUR UN WEB EN ÉVOLUTION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22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Stratégie de balisage de schéma pour le contenu Web du GC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Pour l’instant, travailler avec schema.org tel quel, malgré ses contraintes.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Élaborer une stratégie à déployer sur les pages prioritaires.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Tâches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Réponses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Processus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Pages d’accueil organisationnelles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Pages contactez-nous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Évaluer et réviser au besoin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Proposer la création du canal #schema-markup-balisage pour partager les résultats et apprendre les uns des autres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REPÉRABILITÉ POUR UN WEB EN ÉVOLUTION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On-screen Show (16:9)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</vt:lpstr>
      <vt:lpstr>Arial</vt:lpstr>
      <vt:lpstr>Lato</vt:lpstr>
      <vt:lpstr>Simple Light</vt:lpstr>
      <vt:lpstr>Simple Light</vt:lpstr>
      <vt:lpstr>Bilan de repérabilité de Canada.ca </vt:lpstr>
      <vt:lpstr>Comment le Web évolue</vt:lpstr>
      <vt:lpstr>Comment la repérabilité évolue</vt:lpstr>
      <vt:lpstr>PowerPoint Presentation</vt:lpstr>
      <vt:lpstr>Règles de Google : incidence majeure sur l’optimisation du référencement d’un site (SEO) telle qu’elle a été pratiquée précédemment</vt:lpstr>
      <vt:lpstr>Comment Google évolue </vt:lpstr>
      <vt:lpstr>Limites des fonctionnalités de schema.org et de Google</vt:lpstr>
      <vt:lpstr>Limites des fonctionnalités de schema.org et de Google (suite)</vt:lpstr>
      <vt:lpstr>Stratégie de balisage de schéma pour le contenu Web du GC</vt:lpstr>
      <vt:lpstr>Balisage de schéma : organization (organisme) </vt:lpstr>
      <vt:lpstr>Balisage de schéma : service </vt:lpstr>
      <vt:lpstr>Balisage de schéma : task (tâche) </vt:lpstr>
      <vt:lpstr>Ressources utiles </vt:lpstr>
      <vt:lpstr>Merci, d’autres analyses suivront!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 repérabilité de Canada.ca </dc:title>
  <cp:lastModifiedBy>Boudreau, Rob</cp:lastModifiedBy>
  <cp:revision>1</cp:revision>
  <dcterms:modified xsi:type="dcterms:W3CDTF">2024-01-24T15:38:03Z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15d617-256d-4284-aedb-1064be1c4b48_Enabled">
    <vt:lpwstr>true</vt:lpwstr>
  </property>
  <property fmtid="{D5CDD505-2E9C-101B-9397-08002B2CF9AE}" pid="3" name="MSIP_Label_3515d617-256d-4284-aedb-1064be1c4b48_SetDate">
    <vt:lpwstr>2024-01-24T15:38:02Z</vt:lpwstr>
  </property>
  <property fmtid="{D5CDD505-2E9C-101B-9397-08002B2CF9AE}" pid="4" name="MSIP_Label_3515d617-256d-4284-aedb-1064be1c4b48_Method">
    <vt:lpwstr>Privileged</vt:lpwstr>
  </property>
  <property fmtid="{D5CDD505-2E9C-101B-9397-08002B2CF9AE}" pid="5" name="MSIP_Label_3515d617-256d-4284-aedb-1064be1c4b48_Name">
    <vt:lpwstr>3515d617-256d-4284-aedb-1064be1c4b48</vt:lpwstr>
  </property>
  <property fmtid="{D5CDD505-2E9C-101B-9397-08002B2CF9AE}" pid="6" name="MSIP_Label_3515d617-256d-4284-aedb-1064be1c4b48_SiteId">
    <vt:lpwstr>6397df10-4595-4047-9c4f-03311282152b</vt:lpwstr>
  </property>
  <property fmtid="{D5CDD505-2E9C-101B-9397-08002B2CF9AE}" pid="7" name="MSIP_Label_3515d617-256d-4284-aedb-1064be1c4b48_ActionId">
    <vt:lpwstr>c5ca9764-a79f-43e1-bff4-c5b9345ebd7f</vt:lpwstr>
  </property>
  <property fmtid="{D5CDD505-2E9C-101B-9397-08002B2CF9AE}" pid="8" name="MSIP_Label_3515d617-256d-4284-aedb-1064be1c4b48_ContentBits">
    <vt:lpwstr>0</vt:lpwstr>
  </property>
</Properties>
</file>