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1.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8"/>
  </p:notesMasterIdLst>
  <p:sldIdLst>
    <p:sldId id="259" r:id="rId5"/>
    <p:sldId id="293" r:id="rId6"/>
    <p:sldId id="271" r:id="rId7"/>
    <p:sldId id="290" r:id="rId8"/>
    <p:sldId id="284" r:id="rId9"/>
    <p:sldId id="296" r:id="rId10"/>
    <p:sldId id="291" r:id="rId11"/>
    <p:sldId id="294" r:id="rId12"/>
    <p:sldId id="292" r:id="rId13"/>
    <p:sldId id="268" r:id="rId14"/>
    <p:sldId id="297" r:id="rId15"/>
    <p:sldId id="298" r:id="rId16"/>
    <p:sldId id="299" r:id="rId17"/>
  </p:sldIdLst>
  <p:sldSz cx="9144000" cy="6858000" type="screen4x3"/>
  <p:notesSz cx="6858000" cy="9144000"/>
  <p:defaultTextStyle>
    <a:defPPr>
      <a:defRPr lang="fr-ca"/>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achon, Sacha SV [NC]" initials="VSS[" lastIdx="4" clrIdx="0">
    <p:extLst>
      <p:ext uri="{19B8F6BF-5375-455C-9EA6-DF929625EA0E}">
        <p15:presenceInfo xmlns:p15="http://schemas.microsoft.com/office/powerpoint/2012/main" userId="S-1-5-21-2836628367-1582996139-4062659285-566402" providerId="AD"/>
      </p:ext>
    </p:extLst>
  </p:cmAuthor>
  <p:cmAuthor id="2" name="PERUSSE, Chantal" initials="PC" lastIdx="1" clrIdx="1">
    <p:extLst>
      <p:ext uri="{19B8F6BF-5375-455C-9EA6-DF929625EA0E}">
        <p15:presenceInfo xmlns:p15="http://schemas.microsoft.com/office/powerpoint/2012/main" userId="S::cperusse@amplexor.com::72fe86cf-e1bd-4d06-8df8-6da08b89bc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89189" autoAdjust="0"/>
  </p:normalViewPr>
  <p:slideViewPr>
    <p:cSldViewPr snapToGrid="0" snapToObjects="1">
      <p:cViewPr varScale="1">
        <p:scale>
          <a:sx n="78" d="100"/>
          <a:sy n="78" d="100"/>
        </p:scale>
        <p:origin x="162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6/27/2023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DD8B1A-5049-5C4B-AFE6-32830630CA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1940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873895-D186-4EEE-A698-21130B60AB12}" type="slidenum">
              <a:rPr lang="en-CA" smtClean="0"/>
              <a:t>11</a:t>
            </a:fld>
            <a:endParaRPr lang="en-CA"/>
          </a:p>
        </p:txBody>
      </p:sp>
    </p:spTree>
    <p:extLst>
      <p:ext uri="{BB962C8B-B14F-4D97-AF65-F5344CB8AC3E}">
        <p14:creationId xmlns:p14="http://schemas.microsoft.com/office/powerpoint/2010/main" val="189183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3873895-D186-4EEE-A698-21130B60AB12}" type="slidenum">
              <a:rPr lang="en-CA" smtClean="0"/>
              <a:t>12</a:t>
            </a:fld>
            <a:endParaRPr lang="en-CA"/>
          </a:p>
        </p:txBody>
      </p:sp>
    </p:spTree>
    <p:extLst>
      <p:ext uri="{BB962C8B-B14F-4D97-AF65-F5344CB8AC3E}">
        <p14:creationId xmlns:p14="http://schemas.microsoft.com/office/powerpoint/2010/main" val="1567811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493647" y="2130425"/>
            <a:ext cx="4062903" cy="1470025"/>
          </a:xfrm>
        </p:spPr>
        <p:txBody>
          <a:bodyPr>
            <a:noAutofit/>
          </a:bodyPr>
          <a:lstStyle>
            <a:lvl1pPr algn="l">
              <a:defRPr sz="3600" b="1" i="0">
                <a:latin typeface="Arial"/>
                <a:cs typeface="Verdana"/>
              </a:defRPr>
            </a:lvl1pPr>
          </a:lstStyle>
          <a:p>
            <a:r>
              <a:rPr lang="en-US"/>
              <a:t>Click to edit Master title style</a:t>
            </a:r>
            <a:endParaRPr lang="en-US" dirty="0"/>
          </a:p>
        </p:txBody>
      </p:sp>
      <p:sp>
        <p:nvSpPr>
          <p:cNvPr id="3" name="Subtitle 2"/>
          <p:cNvSpPr>
            <a:spLocks noGrp="1"/>
          </p:cNvSpPr>
          <p:nvPr>
            <p:ph type="subTitle" idx="1"/>
          </p:nvPr>
        </p:nvSpPr>
        <p:spPr>
          <a:xfrm>
            <a:off x="4493648" y="3886200"/>
            <a:ext cx="4062903" cy="175260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D208E4-588A-D444-A7CC-20EDBE44F587}"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D208E4-588A-D444-A7CC-20EDBE44F587}"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D208E4-588A-D444-A7CC-20EDBE44F587}"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D208E4-588A-D444-A7CC-20EDBE44F587}"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D208E4-588A-D444-A7CC-20EDBE44F587}"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D208E4-588A-D444-A7CC-20EDBE44F587}"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D208E4-588A-D444-A7CC-20EDBE44F587}"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208E4-588A-D444-A7CC-20EDBE44F587}"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D208E4-588A-D444-A7CC-20EDBE44F587}"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208E4-588A-D444-A7CC-20EDBE44F587}" type="datetimeFigureOut">
              <a:rPr lang="en-US" smtClean="0"/>
              <a:t>6/27/2023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4.png"/><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7" Type="http://schemas.openxmlformats.org/officeDocument/2006/relationships/image" Target="../media/image5.png"/><Relationship Id="rId2" Type="http://schemas.openxmlformats.org/officeDocument/2006/relationships/tags" Target="../tags/tag35.xml"/><Relationship Id="rId1" Type="http://schemas.openxmlformats.org/officeDocument/2006/relationships/tags" Target="../tags/tag34.xml"/><Relationship Id="rId6" Type="http://schemas.openxmlformats.org/officeDocument/2006/relationships/notesSlide" Target="../notesSlides/notesSlide3.xml"/><Relationship Id="rId5" Type="http://schemas.openxmlformats.org/officeDocument/2006/relationships/slideLayout" Target="../slideLayouts/slideLayout2.xml"/><Relationship Id="rId4" Type="http://schemas.openxmlformats.org/officeDocument/2006/relationships/tags" Target="../tags/tag37.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6.jpeg"/><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3.png"/><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custDataLst>
              <p:tags r:id="rId1"/>
            </p:custDataLst>
          </p:nvPr>
        </p:nvSpPr>
        <p:spPr>
          <a:xfrm>
            <a:off x="4792585" y="82294"/>
            <a:ext cx="4263492" cy="738664"/>
          </a:xfrm>
          <a:prstGeom prst="rect">
            <a:avLst/>
          </a:prstGeom>
        </p:spPr>
        <p:txBody>
          <a:bodyPr wrap="square">
            <a:spAutoFit/>
          </a:bodyPr>
          <a:lstStyle/>
          <a:p>
            <a:endParaRPr lang="fr-ca" sz="1200" dirty="0">
              <a:latin typeface="Arial" panose="020B0604020202020204" pitchFamily="34" charset="0"/>
              <a:sym typeface=""/>
            </a:endParaRPr>
          </a:p>
          <a:p>
            <a:endParaRPr lang="fr-ca" sz="1200" dirty="0">
              <a:latin typeface="Arial" panose="020B0604020202020204" pitchFamily="34" charset="0"/>
              <a:sym typeface=""/>
            </a:endParaRPr>
          </a:p>
          <a:p>
            <a:endParaRPr lang="fr-ca" dirty="0"/>
          </a:p>
        </p:txBody>
      </p:sp>
      <p:sp>
        <p:nvSpPr>
          <p:cNvPr id="5" name="Title 1"/>
          <p:cNvSpPr>
            <a:spLocks noGrp="1"/>
          </p:cNvSpPr>
          <p:nvPr>
            <p:ph type="ctrTitle"/>
            <p:custDataLst>
              <p:tags r:id="rId2"/>
            </p:custDataLst>
          </p:nvPr>
        </p:nvSpPr>
        <p:spPr>
          <a:xfrm>
            <a:off x="4493647" y="2520569"/>
            <a:ext cx="4562430" cy="2253316"/>
          </a:xfrm>
        </p:spPr>
        <p:txBody>
          <a:bodyPr/>
          <a:lstStyle/>
          <a:p>
            <a:pPr algn="l" rtl="0"/>
            <a:r>
              <a:rPr lang="fr-ca" b="1" i="0" u="none" baseline="0" dirty="0">
                <a:latin typeface="Arial" panose="020B0604020202020204" pitchFamily="34" charset="0"/>
                <a:cs typeface="+mn-cs"/>
                <a:sym typeface=""/>
              </a:rPr>
              <a:t>Aller de l’avant </a:t>
            </a:r>
            <a:r>
              <a:rPr lang="fr-ca" dirty="0" smtClean="0">
                <a:latin typeface="Arial" panose="020B0604020202020204" pitchFamily="34" charset="0"/>
                <a:cs typeface="+mn-cs"/>
                <a:sym typeface=""/>
              </a:rPr>
              <a:t>avec</a:t>
            </a:r>
            <a:r>
              <a:rPr lang="fr-ca" b="1" i="0" u="none" baseline="0" dirty="0" smtClean="0">
                <a:latin typeface="Arial" panose="020B0604020202020204" pitchFamily="34" charset="0"/>
                <a:cs typeface="+mn-cs"/>
                <a:sym typeface=""/>
              </a:rPr>
              <a:t> </a:t>
            </a:r>
            <a:r>
              <a:rPr lang="fr-ca" b="1" i="0" u="none" baseline="0" dirty="0" smtClean="0">
                <a:latin typeface="Arial" panose="020B0604020202020204" pitchFamily="34" charset="0"/>
                <a:cs typeface="+mn-cs"/>
                <a:sym typeface=""/>
              </a:rPr>
              <a:t>l’Optique d’Analyse </a:t>
            </a:r>
            <a:r>
              <a:rPr lang="fr-ca" dirty="0">
                <a:latin typeface="Arial" panose="020B0604020202020204" pitchFamily="34" charset="0"/>
                <a:cs typeface="+mn-cs"/>
                <a:sym typeface=""/>
              </a:rPr>
              <a:t>C</a:t>
            </a:r>
            <a:r>
              <a:rPr lang="fr-ca" b="1" i="0" u="none" baseline="0" dirty="0" smtClean="0">
                <a:latin typeface="Arial" panose="020B0604020202020204" pitchFamily="34" charset="0"/>
                <a:cs typeface="+mn-cs"/>
                <a:sym typeface=""/>
              </a:rPr>
              <a:t>entrée </a:t>
            </a:r>
            <a:r>
              <a:rPr lang="fr-ca" b="1" i="0" u="none" baseline="0" dirty="0">
                <a:latin typeface="Arial" panose="020B0604020202020204" pitchFamily="34" charset="0"/>
                <a:cs typeface="+mn-cs"/>
                <a:sym typeface=""/>
              </a:rPr>
              <a:t>sur les Noirs</a:t>
            </a:r>
            <a:endParaRPr lang="fr-ca" dirty="0">
              <a:latin typeface="Arial" panose="020B0604020202020204" pitchFamily="34" charset="0"/>
              <a:cs typeface="+mn-cs"/>
              <a:sym typeface=""/>
            </a:endParaRPr>
          </a:p>
        </p:txBody>
      </p:sp>
      <p:sp>
        <p:nvSpPr>
          <p:cNvPr id="6" name="Subtitle 2"/>
          <p:cNvSpPr>
            <a:spLocks noGrp="1"/>
          </p:cNvSpPr>
          <p:nvPr>
            <p:ph type="subTitle" idx="1"/>
            <p:custDataLst>
              <p:tags r:id="rId3"/>
            </p:custDataLst>
          </p:nvPr>
        </p:nvSpPr>
        <p:spPr>
          <a:xfrm>
            <a:off x="2347547" y="5204012"/>
            <a:ext cx="6209004" cy="954741"/>
          </a:xfrm>
        </p:spPr>
        <p:txBody>
          <a:bodyPr/>
          <a:lstStyle/>
          <a:p>
            <a:pPr lvl="0" algn="r" rtl="0">
              <a:buClr>
                <a:srgbClr val="7A82AA"/>
              </a:buClr>
            </a:pPr>
            <a:r>
              <a:rPr lang="fr-ca" sz="2000" b="0" i="0" u="none" baseline="0" dirty="0">
                <a:solidFill>
                  <a:schemeClr val="tx1">
                    <a:lumMod val="100000"/>
                  </a:schemeClr>
                </a:solidFill>
                <a:latin typeface="Arial" panose="020B0604020202020204" pitchFamily="34" charset="0"/>
                <a:cs typeface="+mn-cs"/>
                <a:sym typeface=""/>
              </a:rPr>
              <a:t>EDSC - DGPSS</a:t>
            </a:r>
          </a:p>
          <a:p>
            <a:pPr lvl="0" algn="r" rtl="0">
              <a:buClr>
                <a:srgbClr val="7A82AA"/>
              </a:buClr>
            </a:pPr>
            <a:r>
              <a:rPr lang="fr-ca" sz="1400" b="0" i="0" u="none" kern="0" baseline="0" dirty="0">
                <a:solidFill>
                  <a:schemeClr val="tx1"/>
                </a:solidFill>
                <a:latin typeface="Arial" panose="020B0604020202020204" pitchFamily="34" charset="0"/>
                <a:cs typeface="+mn-cs"/>
                <a:sym typeface=""/>
              </a:rPr>
              <a:t>ARAN</a:t>
            </a:r>
            <a:r>
              <a:rPr lang="fr-CA" sz="1400" b="0" i="0" u="none" kern="0" baseline="0" dirty="0">
                <a:solidFill>
                  <a:schemeClr val="tx1"/>
                </a:solidFill>
                <a:latin typeface="Arial" panose="020B0604020202020204" pitchFamily="34" charset="0"/>
                <a:cs typeface="+mn-cs"/>
                <a:sym typeface=""/>
              </a:rPr>
              <a:t> </a:t>
            </a:r>
            <a:r>
              <a:rPr lang="fr-ca" sz="1400" b="0" i="0" u="none" kern="0" baseline="0" dirty="0">
                <a:solidFill>
                  <a:schemeClr val="tx1"/>
                </a:solidFill>
                <a:latin typeface="Arial" panose="020B0604020202020204" pitchFamily="34" charset="0"/>
                <a:cs typeface="+mn-cs"/>
                <a:sym typeface=""/>
              </a:rPr>
              <a:t>: 28</a:t>
            </a:r>
            <a:r>
              <a:rPr lang="fr-CA" sz="1400" b="0" i="0" u="none" kern="0" baseline="0" dirty="0">
                <a:solidFill>
                  <a:schemeClr val="tx1"/>
                </a:solidFill>
                <a:latin typeface="Arial" panose="020B0604020202020204" pitchFamily="34" charset="0"/>
                <a:cs typeface="+mn-cs"/>
                <a:sym typeface=""/>
              </a:rPr>
              <a:t> </a:t>
            </a:r>
            <a:r>
              <a:rPr lang="fr-ca" sz="1400" b="0" i="0" u="none" kern="0" baseline="0" dirty="0">
                <a:solidFill>
                  <a:schemeClr val="tx1"/>
                </a:solidFill>
                <a:latin typeface="Arial" panose="020B0604020202020204" pitchFamily="34" charset="0"/>
                <a:cs typeface="+mn-cs"/>
                <a:sym typeface=""/>
              </a:rPr>
              <a:t>juin</a:t>
            </a:r>
            <a:r>
              <a:rPr lang="fr-CA" sz="1400" b="0" i="0" u="none" kern="0" baseline="0" dirty="0">
                <a:solidFill>
                  <a:schemeClr val="tx1"/>
                </a:solidFill>
                <a:latin typeface="Arial" panose="020B0604020202020204" pitchFamily="34" charset="0"/>
                <a:cs typeface="+mn-cs"/>
                <a:sym typeface=""/>
              </a:rPr>
              <a:t> </a:t>
            </a:r>
            <a:r>
              <a:rPr lang="fr-ca" sz="1400" b="0" i="0" u="none" kern="0" baseline="0" dirty="0">
                <a:solidFill>
                  <a:schemeClr val="tx1"/>
                </a:solidFill>
                <a:latin typeface="Arial" panose="020B0604020202020204" pitchFamily="34" charset="0"/>
                <a:cs typeface="+mn-cs"/>
                <a:sym typeface=""/>
              </a:rPr>
              <a:t>2023</a:t>
            </a:r>
          </a:p>
          <a:p>
            <a:endParaRPr lang="fr-ca" dirty="0"/>
          </a:p>
        </p:txBody>
      </p:sp>
    </p:spTree>
    <p:extLst>
      <p:ext uri="{BB962C8B-B14F-4D97-AF65-F5344CB8AC3E}">
        <p14:creationId xmlns:p14="http://schemas.microsoft.com/office/powerpoint/2010/main" val="1548756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l" rtl="0"/>
            <a:r>
              <a:rPr lang="fr-ca" b="1" i="0" u="none" baseline="0" dirty="0">
                <a:latin typeface="Arial" panose="020B0604020202020204" pitchFamily="34" charset="0"/>
                <a:cs typeface="+mn-cs"/>
                <a:sym typeface=""/>
              </a:rPr>
              <a:t>Prochaines étapes</a:t>
            </a:r>
            <a:endParaRPr lang="fr-ca"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p:txBody>
          <a:bodyPr>
            <a:normAutofit/>
          </a:bodyPr>
          <a:lstStyle/>
          <a:p>
            <a:pPr marL="571500" lvl="4" indent="-457200" algn="l" rtl="0">
              <a:buFont typeface="Arial" panose="020B0604020202020204" pitchFamily="34" charset="0"/>
              <a:buChar char="•"/>
            </a:pPr>
            <a:r>
              <a:rPr lang="fr-ca" sz="2800" b="0" i="0" u="none" baseline="0" dirty="0">
                <a:latin typeface="Arial" panose="020B0604020202020204" pitchFamily="34" charset="0"/>
                <a:cs typeface="+mn-cs"/>
                <a:sym typeface=""/>
              </a:rPr>
              <a:t>Tirer parti de l’expertise interne pour préparer une approche de formation des formateurs dans toutes les directions générales.</a:t>
            </a:r>
          </a:p>
          <a:p>
            <a:pPr marL="571500" lvl="4" indent="-457200" algn="l" rtl="0">
              <a:buFont typeface="Arial" panose="020B0604020202020204" pitchFamily="34" charset="0"/>
              <a:buChar char="•"/>
            </a:pPr>
            <a:endParaRPr lang="fr-ca" sz="2800" dirty="0">
              <a:latin typeface="Arial" panose="020B0604020202020204" pitchFamily="34" charset="0"/>
              <a:cs typeface="+mn-cs"/>
              <a:sym typeface=""/>
            </a:endParaRPr>
          </a:p>
          <a:p>
            <a:pPr marL="571500" lvl="4" indent="-457200" algn="l" rtl="0">
              <a:buFont typeface="Arial" panose="020B0604020202020204" pitchFamily="34" charset="0"/>
              <a:buChar char="•"/>
            </a:pPr>
            <a:r>
              <a:rPr lang="fr-ca" sz="2800" b="0" i="0" u="none" baseline="0" dirty="0">
                <a:latin typeface="Arial" panose="020B0604020202020204" pitchFamily="34" charset="0"/>
                <a:cs typeface="+mn-cs"/>
                <a:sym typeface=""/>
              </a:rPr>
              <a:t>Mettre en œuvre l’optique au sein des équipes clés et poursuivre le projet </a:t>
            </a:r>
            <a:r>
              <a:rPr lang="fr-ca" sz="2800" b="0" i="0" u="none" baseline="0" dirty="0" smtClean="0">
                <a:latin typeface="Arial" panose="020B0604020202020204" pitchFamily="34" charset="0"/>
                <a:cs typeface="+mn-cs"/>
                <a:sym typeface=""/>
              </a:rPr>
              <a:t>pilote.</a:t>
            </a:r>
            <a:endParaRPr lang="fr-ca" sz="2800" b="0" i="0" u="none" baseline="0" dirty="0">
              <a:latin typeface="Arial" panose="020B0604020202020204" pitchFamily="34" charset="0"/>
              <a:cs typeface="+mn-cs"/>
              <a:sym typeface=""/>
            </a:endParaRPr>
          </a:p>
          <a:p>
            <a:pPr marL="571500" lvl="4" indent="-457200" algn="l" rtl="0">
              <a:buFont typeface="Arial" panose="020B0604020202020204" pitchFamily="34" charset="0"/>
              <a:buChar char="•"/>
            </a:pPr>
            <a:endParaRPr lang="fr-ca" sz="2800" dirty="0">
              <a:latin typeface="Arial" panose="020B0604020202020204" pitchFamily="34" charset="0"/>
              <a:cs typeface="+mn-cs"/>
              <a:sym typeface=""/>
            </a:endParaRPr>
          </a:p>
          <a:p>
            <a:pPr marL="571500" lvl="4" indent="-457200" algn="l" rtl="0">
              <a:buFont typeface="Arial" panose="020B0604020202020204" pitchFamily="34" charset="0"/>
              <a:buChar char="•"/>
            </a:pPr>
            <a:r>
              <a:rPr lang="fr-ca" sz="2800" b="0" i="0" u="none" baseline="0" dirty="0">
                <a:latin typeface="Arial" panose="020B0604020202020204" pitchFamily="34" charset="0"/>
                <a:cs typeface="+mn-cs"/>
                <a:sym typeface=""/>
              </a:rPr>
              <a:t>Continuer à améliorer le document au fil du temps.</a:t>
            </a:r>
          </a:p>
          <a:p>
            <a:pPr marL="114300" lvl="4" indent="0" algn="l" rtl="0">
              <a:buNone/>
            </a:pPr>
            <a:endParaRPr lang="fr-ca" sz="2800" dirty="0">
              <a:latin typeface="Arial" panose="020B0604020202020204" pitchFamily="34" charset="0"/>
              <a:cs typeface="+mn-cs"/>
              <a:sym typeface=""/>
            </a:endParaRPr>
          </a:p>
          <a:p>
            <a:pPr marL="571500" lvl="4" indent="-457200" algn="l" rtl="0">
              <a:buFont typeface="Arial" panose="020B0604020202020204" pitchFamily="34" charset="0"/>
              <a:buChar char="•"/>
            </a:pPr>
            <a:endParaRPr lang="fr-ca" sz="2800" dirty="0">
              <a:latin typeface="Arial" panose="020B0604020202020204" pitchFamily="34" charset="0"/>
              <a:cs typeface="+mn-cs"/>
              <a:sym typeface=""/>
            </a:endParaRPr>
          </a:p>
          <a:p>
            <a:pPr marL="571500" lvl="4" indent="-457200" algn="l" rtl="0">
              <a:buFont typeface="Arial" panose="020B0604020202020204" pitchFamily="34" charset="0"/>
              <a:buChar char="•"/>
            </a:pPr>
            <a:endParaRPr lang="fr-ca" sz="2800" dirty="0">
              <a:latin typeface="Arial" panose="020B0604020202020204" pitchFamily="34" charset="0"/>
              <a:cs typeface="+mn-cs"/>
              <a:sym typeface=""/>
            </a:endParaRPr>
          </a:p>
          <a:p>
            <a:pPr marL="571500" lvl="5" indent="0" algn="l" rtl="0">
              <a:buNone/>
            </a:pPr>
            <a:endParaRPr lang="fr-ca" sz="2800" dirty="0">
              <a:latin typeface="Arial" panose="020B0604020202020204" pitchFamily="34" charset="0"/>
              <a:sym typeface=""/>
            </a:endParaRPr>
          </a:p>
          <a:p>
            <a:pPr marL="400050" lvl="4" indent="-285750" algn="l" rtl="0">
              <a:buFont typeface="Arial" panose="020B0604020202020204" pitchFamily="34" charset="0"/>
              <a:buChar char="•"/>
            </a:pPr>
            <a:endParaRPr lang="fr-ca" sz="2800" dirty="0">
              <a:latin typeface="Arial" panose="020B0604020202020204" pitchFamily="34" charset="0"/>
              <a:cs typeface="+mn-cs"/>
              <a:sym typeface=""/>
            </a:endParaRPr>
          </a:p>
          <a:p>
            <a:pPr marL="400050" lvl="4" indent="-285750" algn="l" rtl="0">
              <a:buFont typeface="Arial" panose="020B0604020202020204" pitchFamily="34" charset="0"/>
              <a:buChar char="•"/>
            </a:pPr>
            <a:endParaRPr lang="fr-ca" sz="2800" dirty="0"/>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10</a:t>
            </a:fld>
            <a:endParaRPr lang="fr-ca" dirty="0">
              <a:latin typeface="Arial" panose="020B0604020202020204" pitchFamily="34" charset="0"/>
              <a:sym typeface=""/>
            </a:endParaRPr>
          </a:p>
        </p:txBody>
      </p:sp>
    </p:spTree>
    <p:extLst>
      <p:ext uri="{BB962C8B-B14F-4D97-AF65-F5344CB8AC3E}">
        <p14:creationId xmlns:p14="http://schemas.microsoft.com/office/powerpoint/2010/main" val="203469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E24AC7-6828-3DCB-D65C-6D0F7335B57D}"/>
              </a:ext>
            </a:extLst>
          </p:cNvPr>
          <p:cNvSpPr>
            <a:spLocks noGrp="1"/>
          </p:cNvSpPr>
          <p:nvPr>
            <p:ph idx="1"/>
            <p:custDataLst>
              <p:tags r:id="rId1"/>
            </p:custDataLst>
          </p:nvPr>
        </p:nvSpPr>
        <p:spPr>
          <a:xfrm>
            <a:off x="541421" y="2151565"/>
            <a:ext cx="7706226" cy="1976854"/>
          </a:xfrm>
        </p:spPr>
        <p:txBody>
          <a:bodyPr vert="horz" lIns="68580" tIns="34290" rIns="68580" bIns="34290" rtlCol="0" anchor="t">
            <a:normAutofit fontScale="92500" lnSpcReduction="10000"/>
          </a:bodyPr>
          <a:lstStyle/>
          <a:p>
            <a:pPr marL="342900" lvl="1" indent="0" algn="ctr">
              <a:buNone/>
            </a:pPr>
            <a:endParaRPr lang="fr-CA" sz="1650" b="1" dirty="0">
              <a:latin typeface="Arial" panose="020B0604020202020204" pitchFamily="34" charset="0"/>
              <a:cs typeface="+mn-cs"/>
              <a:sym typeface=""/>
            </a:endParaRPr>
          </a:p>
          <a:p>
            <a:pPr marL="0" indent="0" algn="ctr">
              <a:buNone/>
            </a:pPr>
            <a:endParaRPr lang="fr-CA" sz="1800" b="1" dirty="0">
              <a:latin typeface="Arial" panose="020B0604020202020204" pitchFamily="34" charset="0"/>
              <a:cs typeface="+mn-cs"/>
              <a:sym typeface=""/>
            </a:endParaRPr>
          </a:p>
          <a:p>
            <a:pPr marL="0" indent="0" algn="ctr">
              <a:buNone/>
            </a:pPr>
            <a:endParaRPr lang="fr-CA" sz="1800" b="1" dirty="0">
              <a:latin typeface="Arial" panose="020B0604020202020204" pitchFamily="34" charset="0"/>
              <a:cs typeface="+mn-cs"/>
              <a:sym typeface=""/>
            </a:endParaRPr>
          </a:p>
          <a:p>
            <a:pPr marL="0" indent="0" algn="ctr">
              <a:buNone/>
            </a:pPr>
            <a:r>
              <a:rPr lang="fr-CA" sz="2250" b="1" dirty="0">
                <a:latin typeface="Arial" panose="020B0604020202020204" pitchFamily="34" charset="0"/>
                <a:cs typeface="+mn-cs"/>
                <a:sym typeface=""/>
              </a:rPr>
              <a:t>Fixez la norme dans votre milieu de travail.  </a:t>
            </a:r>
          </a:p>
          <a:p>
            <a:pPr marL="0" indent="0" algn="ctr">
              <a:buNone/>
            </a:pPr>
            <a:r>
              <a:rPr lang="fr-CA" sz="1800" b="1" dirty="0">
                <a:latin typeface="Arial" panose="020B0604020202020204" pitchFamily="34" charset="0"/>
                <a:cs typeface="+mn-cs"/>
                <a:sym typeface=""/>
              </a:rPr>
              <a:t>Vous pourriez, par exemple, appliquer une politique de tolérance zéro à l’égard de toute forme de racisme envers les Noirs et de pratiques discriminatoires envers les employés noirs et les Canadiens noirs.</a:t>
            </a:r>
          </a:p>
          <a:p>
            <a:endParaRPr lang="en-US" dirty="0"/>
          </a:p>
        </p:txBody>
      </p:sp>
      <p:sp>
        <p:nvSpPr>
          <p:cNvPr id="4" name="Slide Number Placeholder 3">
            <a:extLst>
              <a:ext uri="{FF2B5EF4-FFF2-40B4-BE49-F238E27FC236}">
                <a16:creationId xmlns:a16="http://schemas.microsoft.com/office/drawing/2014/main" id="{86D5B672-C71D-4709-0A6A-73E13BB14DEF}"/>
              </a:ext>
            </a:extLst>
          </p:cNvPr>
          <p:cNvSpPr>
            <a:spLocks noGrp="1"/>
          </p:cNvSpPr>
          <p:nvPr>
            <p:ph type="sldNum" sz="quarter" idx="12"/>
            <p:custDataLst>
              <p:tags r:id="rId2"/>
            </p:custDataLst>
          </p:nvPr>
        </p:nvSpPr>
        <p:spPr/>
        <p:txBody>
          <a:bodyPr/>
          <a:lstStyle/>
          <a:p>
            <a:pPr defTabSz="342900"/>
            <a:fld id="{2E86C063-E22E-2E4C-A523-54089486E38F}" type="slidenum">
              <a:rPr lang="fr-CA" smtClean="0">
                <a:solidFill>
                  <a:srgbClr val="000000">
                    <a:tint val="75000"/>
                  </a:srgbClr>
                </a:solidFill>
                <a:latin typeface="Arial" panose="020B0604020202020204" pitchFamily="34" charset="0"/>
                <a:sym typeface=""/>
              </a:rPr>
              <a:pPr defTabSz="342900"/>
              <a:t>11</a:t>
            </a:fld>
            <a:endParaRPr lang="fr-CA" dirty="0">
              <a:solidFill>
                <a:srgbClr val="000000">
                  <a:tint val="75000"/>
                </a:srgbClr>
              </a:solidFill>
              <a:latin typeface="Arial" panose="020B0604020202020204" pitchFamily="34" charset="0"/>
              <a:sym typeface=""/>
            </a:endParaRPr>
          </a:p>
        </p:txBody>
      </p:sp>
      <p:pic>
        <p:nvPicPr>
          <p:cNvPr id="2054" name="Picture 6" descr="⚠️ Warning Emoji | Attention Emoji"/>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3621411" y="998433"/>
            <a:ext cx="1766742" cy="176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98684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1000"/>
                                        <p:tgtEl>
                                          <p:spTgt spid="2054"/>
                                        </p:tgtEl>
                                      </p:cBhvr>
                                    </p:animEffect>
                                    <p:anim calcmode="lin" valueType="num">
                                      <p:cBhvr>
                                        <p:cTn id="8" dur="1000" fill="hold"/>
                                        <p:tgtEl>
                                          <p:spTgt spid="2054"/>
                                        </p:tgtEl>
                                        <p:attrNameLst>
                                          <p:attrName>ppt_x</p:attrName>
                                        </p:attrNameLst>
                                      </p:cBhvr>
                                      <p:tavLst>
                                        <p:tav tm="0">
                                          <p:val>
                                            <p:strVal val="#ppt_x"/>
                                          </p:val>
                                        </p:tav>
                                        <p:tav tm="100000">
                                          <p:val>
                                            <p:strVal val="#ppt_x"/>
                                          </p:val>
                                        </p:tav>
                                      </p:tavLst>
                                    </p:anim>
                                    <p:anim calcmode="lin" valueType="num">
                                      <p:cBhvr>
                                        <p:cTn id="9" dur="1000" fill="hold"/>
                                        <p:tgtEl>
                                          <p:spTgt spid="205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C4DF0-9BA7-E82A-D0F2-5DC21A2F4D65}"/>
              </a:ext>
            </a:extLst>
          </p:cNvPr>
          <p:cNvSpPr>
            <a:spLocks noGrp="1"/>
          </p:cNvSpPr>
          <p:nvPr>
            <p:ph type="title"/>
            <p:custDataLst>
              <p:tags r:id="rId1"/>
            </p:custDataLst>
          </p:nvPr>
        </p:nvSpPr>
        <p:spPr>
          <a:xfrm>
            <a:off x="1432796" y="1469045"/>
            <a:ext cx="6172200" cy="857250"/>
          </a:xfrm>
        </p:spPr>
        <p:txBody>
          <a:bodyPr/>
          <a:lstStyle/>
          <a:p>
            <a:pPr algn="ctr" rtl="0"/>
            <a:r>
              <a:rPr lang="fr-ca" b="1" i="0" u="none" baseline="0" dirty="0">
                <a:latin typeface="Arial" panose="020B0604020202020204" pitchFamily="34" charset="0"/>
                <a:cs typeface="+mn-cs"/>
                <a:sym typeface=""/>
              </a:rPr>
              <a:t>Matière à </a:t>
            </a:r>
            <a:r>
              <a:rPr lang="fr-ca" b="1" i="0" u="none" baseline="0" dirty="0" smtClean="0">
                <a:latin typeface="Arial" panose="020B0604020202020204" pitchFamily="34" charset="0"/>
                <a:cs typeface="+mn-cs"/>
                <a:sym typeface=""/>
              </a:rPr>
              <a:t>réflexion</a:t>
            </a:r>
            <a:r>
              <a:rPr lang="fr-ca" b="1" i="0" u="none" baseline="0" dirty="0">
                <a:latin typeface="Arial" panose="020B0604020202020204" pitchFamily="34" charset="0"/>
                <a:cs typeface="+mn-cs"/>
                <a:sym typeface=""/>
              </a:rPr>
              <a:t> :</a:t>
            </a:r>
            <a:endParaRPr lang="fr-ca" dirty="0">
              <a:latin typeface="Arial" panose="020B0604020202020204" pitchFamily="34" charset="0"/>
              <a:cs typeface="+mn-cs"/>
              <a:sym typeface=""/>
            </a:endParaRPr>
          </a:p>
        </p:txBody>
      </p:sp>
      <p:sp>
        <p:nvSpPr>
          <p:cNvPr id="3" name="Content Placeholder 2">
            <a:extLst>
              <a:ext uri="{FF2B5EF4-FFF2-40B4-BE49-F238E27FC236}">
                <a16:creationId xmlns:a16="http://schemas.microsoft.com/office/drawing/2014/main" id="{2CE24AC7-6828-3DCB-D65C-6D0F7335B57D}"/>
              </a:ext>
            </a:extLst>
          </p:cNvPr>
          <p:cNvSpPr>
            <a:spLocks noGrp="1"/>
          </p:cNvSpPr>
          <p:nvPr>
            <p:ph idx="1"/>
            <p:custDataLst>
              <p:tags r:id="rId2"/>
            </p:custDataLst>
          </p:nvPr>
        </p:nvSpPr>
        <p:spPr>
          <a:xfrm>
            <a:off x="737054" y="2376172"/>
            <a:ext cx="7563684" cy="1728917"/>
          </a:xfrm>
        </p:spPr>
        <p:txBody>
          <a:bodyPr vert="horz" lIns="68580" tIns="34290" rIns="68580" bIns="34290" rtlCol="0" anchor="t">
            <a:normAutofit fontScale="70000" lnSpcReduction="20000"/>
          </a:bodyPr>
          <a:lstStyle/>
          <a:p>
            <a:pPr marL="0" indent="0" algn="l" rtl="0">
              <a:buNone/>
            </a:pPr>
            <a:r>
              <a:rPr lang="fr-ca" sz="3900" b="0" i="0" u="none" baseline="0" dirty="0">
                <a:latin typeface="Arial" panose="020B0604020202020204" pitchFamily="34" charset="0"/>
                <a:cs typeface="+mn-cs"/>
                <a:sym typeface=""/>
              </a:rPr>
              <a:t>Comment votre expertise et votre travail peuvent-ils être utilisés pour participer à la lutte contre le racisme envers les Noirs dans nos programmes, politiques et services et dans notre milieu de travail?</a:t>
            </a:r>
          </a:p>
          <a:p>
            <a:endParaRPr lang="fr-ca" dirty="0">
              <a:latin typeface="Arial" panose="020B0604020202020204" pitchFamily="34" charset="0"/>
              <a:cs typeface="+mn-cs"/>
              <a:sym typeface=""/>
            </a:endParaRPr>
          </a:p>
          <a:p>
            <a:endParaRPr lang="fr-ca" dirty="0"/>
          </a:p>
        </p:txBody>
      </p:sp>
      <p:sp>
        <p:nvSpPr>
          <p:cNvPr id="4" name="Slide Number Placeholder 3">
            <a:extLst>
              <a:ext uri="{FF2B5EF4-FFF2-40B4-BE49-F238E27FC236}">
                <a16:creationId xmlns:a16="http://schemas.microsoft.com/office/drawing/2014/main" id="{86D5B672-C71D-4709-0A6A-73E13BB14DEF}"/>
              </a:ext>
            </a:extLst>
          </p:cNvPr>
          <p:cNvSpPr>
            <a:spLocks noGrp="1"/>
          </p:cNvSpPr>
          <p:nvPr>
            <p:ph type="sldNum" sz="quarter" idx="12"/>
            <p:custDataLst>
              <p:tags r:id="rId3"/>
            </p:custDataLst>
          </p:nvPr>
        </p:nvSpPr>
        <p:spPr/>
        <p:txBody>
          <a:bodyPr/>
          <a:lstStyle/>
          <a:p>
            <a:pPr algn="r" defTabSz="342900" rtl="0"/>
            <a:fld id="{2E86C063-E22E-2E4C-A523-54089486E38F}" type="slidenum">
              <a:rPr>
                <a:solidFill>
                  <a:srgbClr val="000000">
                    <a:tint val="75000"/>
                  </a:srgbClr>
                </a:solidFill>
                <a:latin typeface="Arial" panose="020B0604020202020204" pitchFamily="34" charset="0"/>
                <a:sym typeface=""/>
              </a:rPr>
              <a:pPr defTabSz="342900"/>
              <a:t>12</a:t>
            </a:fld>
            <a:endParaRPr lang="fr-ca" dirty="0">
              <a:solidFill>
                <a:srgbClr val="000000">
                  <a:tint val="75000"/>
                </a:srgbClr>
              </a:solidFill>
              <a:latin typeface="Arial" panose="020B0604020202020204" pitchFamily="34" charset="0"/>
              <a:sym typeface=""/>
            </a:endParaRPr>
          </a:p>
        </p:txBody>
      </p:sp>
      <p:pic>
        <p:nvPicPr>
          <p:cNvPr id="5" name="Picture 4"/>
          <p:cNvPicPr>
            <a:picLocks noChangeAspect="1"/>
          </p:cNvPicPr>
          <p:nvPr>
            <p:custDataLst>
              <p:tags r:id="rId4"/>
            </p:custDataLst>
          </p:nvPr>
        </p:nvPicPr>
        <p:blipFill>
          <a:blip r:embed="rId7"/>
          <a:stretch>
            <a:fillRect/>
          </a:stretch>
        </p:blipFill>
        <p:spPr>
          <a:xfrm>
            <a:off x="7381702" y="1100643"/>
            <a:ext cx="1614779" cy="1275529"/>
          </a:xfrm>
          <a:prstGeom prst="rect">
            <a:avLst/>
          </a:prstGeom>
        </p:spPr>
      </p:pic>
    </p:spTree>
    <p:extLst>
      <p:ext uri="{BB962C8B-B14F-4D97-AF65-F5344CB8AC3E}">
        <p14:creationId xmlns:p14="http://schemas.microsoft.com/office/powerpoint/2010/main" val="3978259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pPr algn="ctr"/>
            <a:r>
              <a:rPr lang="fr-CA" dirty="0">
                <a:latin typeface="Arial" panose="020B0604020202020204" pitchFamily="34" charset="0"/>
                <a:cs typeface="+mn-cs"/>
                <a:sym typeface=""/>
              </a:rPr>
              <a:t>MERCI!</a:t>
            </a:r>
          </a:p>
        </p:txBody>
      </p:sp>
      <p:sp>
        <p:nvSpPr>
          <p:cNvPr id="4" name="Slide Number Placeholder 3"/>
          <p:cNvSpPr>
            <a:spLocks noGrp="1"/>
          </p:cNvSpPr>
          <p:nvPr>
            <p:ph type="sldNum" sz="quarter" idx="12"/>
            <p:custDataLst>
              <p:tags r:id="rId2"/>
            </p:custDataLst>
          </p:nvPr>
        </p:nvSpPr>
        <p:spPr/>
        <p:txBody>
          <a:bodyPr/>
          <a:lstStyle/>
          <a:p>
            <a:fld id="{2E86C063-E22E-2E4C-A523-54089486E38F}" type="slidenum">
              <a:rPr lang="fr-CA" smtClean="0">
                <a:latin typeface="Arial" panose="020B0604020202020204" pitchFamily="34" charset="0"/>
                <a:sym typeface=""/>
              </a:rPr>
              <a:t>13</a:t>
            </a:fld>
            <a:endParaRPr lang="fr-CA" dirty="0">
              <a:latin typeface="Arial" panose="020B0604020202020204" pitchFamily="34" charset="0"/>
              <a:sym typeface=""/>
            </a:endParaRPr>
          </a:p>
        </p:txBody>
      </p:sp>
      <p:pic>
        <p:nvPicPr>
          <p:cNvPr id="2050" name="Picture 2" descr="Equity, Diversity, Inclusion, and Belonging | RTI"/>
          <p:cNvPicPr>
            <a:picLocks noGrp="1" noChangeAspect="1" noChangeArrowheads="1"/>
          </p:cNvPicPr>
          <p:nvPr>
            <p:ph idx="1"/>
            <p:custDataLst>
              <p:tags r:id="rId3"/>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1714500" y="2241665"/>
            <a:ext cx="5715000"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18054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p:cTn id="12" dur="1000" fill="hold"/>
                                        <p:tgtEl>
                                          <p:spTgt spid="2050"/>
                                        </p:tgtEl>
                                        <p:attrNameLst>
                                          <p:attrName>ppt_w</p:attrName>
                                        </p:attrNameLst>
                                      </p:cBhvr>
                                      <p:tavLst>
                                        <p:tav tm="0">
                                          <p:val>
                                            <p:fltVal val="0"/>
                                          </p:val>
                                        </p:tav>
                                        <p:tav tm="100000">
                                          <p:val>
                                            <p:strVal val="#ppt_w"/>
                                          </p:val>
                                        </p:tav>
                                      </p:tavLst>
                                    </p:anim>
                                    <p:anim calcmode="lin" valueType="num">
                                      <p:cBhvr>
                                        <p:cTn id="13" dur="1000" fill="hold"/>
                                        <p:tgtEl>
                                          <p:spTgt spid="2050"/>
                                        </p:tgtEl>
                                        <p:attrNameLst>
                                          <p:attrName>ppt_h</p:attrName>
                                        </p:attrNameLst>
                                      </p:cBhvr>
                                      <p:tavLst>
                                        <p:tav tm="0">
                                          <p:val>
                                            <p:fltVal val="0"/>
                                          </p:val>
                                        </p:tav>
                                        <p:tav tm="100000">
                                          <p:val>
                                            <p:strVal val="#ppt_h"/>
                                          </p:val>
                                        </p:tav>
                                      </p:tavLst>
                                    </p:anim>
                                    <p:anim calcmode="lin" valueType="num">
                                      <p:cBhvr>
                                        <p:cTn id="14" dur="1000" fill="hold"/>
                                        <p:tgtEl>
                                          <p:spTgt spid="2050"/>
                                        </p:tgtEl>
                                        <p:attrNameLst>
                                          <p:attrName>style.rotation</p:attrName>
                                        </p:attrNameLst>
                                      </p:cBhvr>
                                      <p:tavLst>
                                        <p:tav tm="0">
                                          <p:val>
                                            <p:fltVal val="90"/>
                                          </p:val>
                                        </p:tav>
                                        <p:tav tm="100000">
                                          <p:val>
                                            <p:fltVal val="0"/>
                                          </p:val>
                                        </p:tav>
                                      </p:tavLst>
                                    </p:anim>
                                    <p:animEffect transition="in" filter="fade">
                                      <p:cBhvr>
                                        <p:cTn id="15"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86007"/>
            <a:ext cx="8229600" cy="857250"/>
          </a:xfrm>
        </p:spPr>
        <p:txBody>
          <a:bodyPr>
            <a:normAutofit/>
          </a:bodyPr>
          <a:lstStyle/>
          <a:p>
            <a:r>
              <a:rPr lang="fr-CA" dirty="0">
                <a:latin typeface="Arial" panose="020B0604020202020204" pitchFamily="34" charset="0"/>
                <a:cs typeface="+mn-cs"/>
                <a:sym typeface=""/>
              </a:rPr>
              <a:t>Déclaration sur l’espace sûr </a:t>
            </a:r>
            <a:endParaRPr lang="fr-CA" dirty="0">
              <a:solidFill>
                <a:srgbClr val="FF0000"/>
              </a:solidFill>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457200" y="1481555"/>
            <a:ext cx="8229600" cy="3705623"/>
          </a:xfrm>
        </p:spPr>
        <p:txBody>
          <a:bodyPr vert="horz" lIns="68580" tIns="34290" rIns="68580" bIns="34290" rtlCol="0" anchor="t">
            <a:normAutofit fontScale="92500" lnSpcReduction="20000"/>
          </a:bodyPr>
          <a:lstStyle/>
          <a:p>
            <a:pPr marL="0" indent="0" algn="ctr">
              <a:buNone/>
            </a:pPr>
            <a:r>
              <a:rPr lang="fr-CA" sz="1950" dirty="0">
                <a:latin typeface="Arial" panose="020B0604020202020204" pitchFamily="34" charset="0"/>
                <a:cs typeface="+mn-cs"/>
                <a:sym typeface=""/>
              </a:rPr>
              <a:t>Chacun d’entre nous a le droit de travailler dans un espace sûr : un espace sans peur, intimidation, harcèlement ou micro-agressions. Nous travaillerons ensemble en honorant nos différences et en célébrant les connaissances et l’expertise que nous apportons au groupe.</a:t>
            </a:r>
          </a:p>
          <a:p>
            <a:pPr marL="0" indent="0" algn="ctr">
              <a:buNone/>
            </a:pPr>
            <a:endParaRPr lang="fr-CA" sz="1950" dirty="0">
              <a:latin typeface="Arial" panose="020B0604020202020204" pitchFamily="34" charset="0"/>
              <a:cs typeface="+mn-cs"/>
              <a:sym typeface=""/>
            </a:endParaRPr>
          </a:p>
          <a:p>
            <a:pPr marL="0" indent="0" algn="ctr">
              <a:buNone/>
            </a:pPr>
            <a:r>
              <a:rPr lang="fr-CA" sz="1950" kern="0" dirty="0">
                <a:solidFill>
                  <a:schemeClr val="tx1">
                    <a:lumMod val="100000"/>
                  </a:schemeClr>
                </a:solidFill>
                <a:latin typeface="Arial" panose="020B0604020202020204" pitchFamily="34" charset="0"/>
                <a:cs typeface="+mn-cs"/>
                <a:sym typeface=""/>
              </a:rPr>
              <a:t>Tous les participants peuvent s’attendre à bénéficier du même niveau de respect et de sécurité, indépendamment de leur race, de leur origine ethnique, de leur classe sociale, de leur sexe, de leur orientation sexuelle, de leur âge, de leurs capacités, de leur appartenance religieuse, de leur statut d’immigrant, ou de toute autre interrelation entre des facteurs identitaires.  </a:t>
            </a:r>
          </a:p>
          <a:p>
            <a:pPr algn="ctr"/>
            <a:endParaRPr lang="fr-CA" sz="1950" dirty="0">
              <a:latin typeface="Arial" panose="020B0604020202020204" pitchFamily="34" charset="0"/>
              <a:cs typeface="+mn-cs"/>
              <a:sym typeface=""/>
            </a:endParaRPr>
          </a:p>
          <a:p>
            <a:pPr algn="ctr"/>
            <a:endParaRPr lang="fr-CA" sz="1950" dirty="0">
              <a:latin typeface="Arial" panose="020B0604020202020204" pitchFamily="34" charset="0"/>
              <a:cs typeface="+mn-cs"/>
              <a:sym typeface=""/>
            </a:endParaRPr>
          </a:p>
          <a:p>
            <a:pPr marL="0" indent="0" algn="ctr">
              <a:buNone/>
            </a:pPr>
            <a:r>
              <a:rPr lang="fr-CA" sz="1950" dirty="0">
                <a:latin typeface="Arial" panose="020B0604020202020204" pitchFamily="34" charset="0"/>
                <a:cs typeface="+mn-cs"/>
                <a:sym typeface=""/>
              </a:rPr>
              <a:t>Il s’agit d’un espace de lutte contre le racisme qui respecte les expériences de tous ceux qui sont présents.</a:t>
            </a:r>
            <a:endParaRPr lang="fr-CA" dirty="0">
              <a:latin typeface="Arial" panose="020B0604020202020204" pitchFamily="34" charset="0"/>
              <a:cs typeface="+mn-cs"/>
              <a:sym typeface=""/>
            </a:endParaRPr>
          </a:p>
        </p:txBody>
      </p:sp>
      <p:sp>
        <p:nvSpPr>
          <p:cNvPr id="4" name="Slide Number Placeholder 3"/>
          <p:cNvSpPr>
            <a:spLocks noGrp="1"/>
          </p:cNvSpPr>
          <p:nvPr>
            <p:ph type="sldNum" sz="quarter" idx="12"/>
            <p:custDataLst>
              <p:tags r:id="rId3"/>
            </p:custDataLst>
          </p:nvPr>
        </p:nvSpPr>
        <p:spPr/>
        <p:txBody>
          <a:bodyPr/>
          <a:lstStyle/>
          <a:p>
            <a:fld id="{2E86C063-E22E-2E4C-A523-54089486E38F}" type="slidenum">
              <a:rPr lang="fr-CA" smtClean="0">
                <a:latin typeface="Arial" panose="020B0604020202020204" pitchFamily="34" charset="0"/>
                <a:sym typeface=""/>
              </a:rPr>
              <a:t>2</a:t>
            </a:fld>
            <a:endParaRPr lang="fr-CA" dirty="0">
              <a:latin typeface="Arial" panose="020B0604020202020204" pitchFamily="34" charset="0"/>
              <a:sym typeface=""/>
            </a:endParaRPr>
          </a:p>
        </p:txBody>
      </p:sp>
    </p:spTree>
    <p:extLst>
      <p:ext uri="{BB962C8B-B14F-4D97-AF65-F5344CB8AC3E}">
        <p14:creationId xmlns:p14="http://schemas.microsoft.com/office/powerpoint/2010/main" val="4076637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arn(inVertical)">
                                      <p:cBhvr>
                                        <p:cTn id="10" dur="500"/>
                                        <p:tgtEl>
                                          <p:spTgt spid="3">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barn(inVertical)">
                                      <p:cBhvr>
                                        <p:cTn id="1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fr-CA" dirty="0">
                <a:latin typeface="Arial" panose="020B0604020202020204" pitchFamily="34" charset="0"/>
                <a:cs typeface="+mn-cs"/>
                <a:sym typeface=""/>
              </a:rPr>
              <a:t>Contexte</a:t>
            </a:r>
          </a:p>
        </p:txBody>
      </p:sp>
      <p:sp>
        <p:nvSpPr>
          <p:cNvPr id="3" name="Content Placeholder 2"/>
          <p:cNvSpPr>
            <a:spLocks noGrp="1"/>
          </p:cNvSpPr>
          <p:nvPr>
            <p:ph idx="1"/>
            <p:custDataLst>
              <p:tags r:id="rId2"/>
            </p:custDataLst>
          </p:nvPr>
        </p:nvSpPr>
        <p:spPr>
          <a:xfrm>
            <a:off x="457199" y="1245092"/>
            <a:ext cx="8402715" cy="4782845"/>
          </a:xfrm>
        </p:spPr>
        <p:txBody>
          <a:bodyPr>
            <a:normAutofit fontScale="70000" lnSpcReduction="20000"/>
          </a:bodyPr>
          <a:lstStyle/>
          <a:p>
            <a:pPr lvl="0">
              <a:buFont typeface="Symbol" panose="05050102010706020507" pitchFamily="18" charset="2"/>
              <a:buChar char=""/>
              <a:tabLst>
                <a:tab pos="457200" algn="l"/>
              </a:tabLst>
            </a:pPr>
            <a:r>
              <a:rPr lang="fr-CA" sz="2300" kern="0" dirty="0">
                <a:solidFill>
                  <a:schemeClr val="tx1">
                    <a:lumMod val="100000"/>
                  </a:schemeClr>
                </a:solidFill>
                <a:latin typeface="Arial" panose="020B0604020202020204" pitchFamily="34" charset="0"/>
                <a:ea typeface="SimSun" panose="02010600030101010101" pitchFamily="2" charset="-122"/>
                <a:cs typeface="+mn-cs"/>
                <a:sym typeface=""/>
              </a:rPr>
              <a:t>À la fin de 2020, dans le cadre des efforts déployés par EDSC pour soutenir la Décennie internationale des personnes d’ascendance africaine des Nations Unies </a:t>
            </a:r>
            <a:r>
              <a:rPr lang="fr-CA" sz="2300" kern="0" dirty="0" smtClean="0">
                <a:solidFill>
                  <a:schemeClr val="tx1">
                    <a:lumMod val="100000"/>
                  </a:schemeClr>
                </a:solidFill>
                <a:latin typeface="Arial" panose="020B0604020202020204" pitchFamily="34" charset="0"/>
                <a:ea typeface="SimSun" panose="02010600030101010101" pitchFamily="2" charset="-122"/>
                <a:cs typeface="+mn-cs"/>
                <a:sym typeface=""/>
              </a:rPr>
              <a:t>et à </a:t>
            </a:r>
            <a:r>
              <a:rPr lang="fr-CA" sz="2300" kern="0" dirty="0">
                <a:solidFill>
                  <a:schemeClr val="tx1">
                    <a:lumMod val="100000"/>
                  </a:schemeClr>
                </a:solidFill>
                <a:latin typeface="Arial" panose="020B0604020202020204" pitchFamily="34" charset="0"/>
                <a:ea typeface="SimSun" panose="02010600030101010101" pitchFamily="2" charset="-122"/>
                <a:cs typeface="+mn-cs"/>
                <a:sym typeface=""/>
              </a:rPr>
              <a:t>la lumière des événements à l’échelle mondiale qui ont illustré la nécessité de lutter contre le racisme envers les Noirs, le Ministère s’est engagé auprès de l’ancien ministre de la Famille, des Enfants et du Développement social à créer une optique d’analyse centrée sur les Noirs (l’optique d’analyse) dans le cadre de l’Analyse comparative entre les sexes Plus pour doter les employés des connaissances et des ressources qui les aideront à s’attaquer aux disparités auxquelles sont confrontées les communautés noires diversifiées et intersectionnelles.</a:t>
            </a:r>
            <a:endParaRPr lang="fr-CA" sz="2300" kern="0" dirty="0">
              <a:solidFill>
                <a:schemeClr val="tx1">
                  <a:lumMod val="100000"/>
                </a:schemeClr>
              </a:solidFill>
              <a:effectLst/>
              <a:latin typeface="Arial" panose="020B0604020202020204" pitchFamily="34" charset="0"/>
              <a:ea typeface="SimSun" panose="02010600030101010101" pitchFamily="2" charset="-122"/>
              <a:cs typeface="+mn-cs"/>
              <a:sym typeface=""/>
            </a:endParaRPr>
          </a:p>
          <a:p>
            <a:pPr marL="0" lvl="0" indent="0">
              <a:buNone/>
              <a:tabLst>
                <a:tab pos="457200" algn="l"/>
              </a:tabLst>
            </a:pPr>
            <a:r>
              <a:rPr lang="fr-CA" sz="2300" dirty="0">
                <a:effectLst/>
                <a:latin typeface="Arial" panose="020B0604020202020204" pitchFamily="34" charset="0"/>
                <a:ea typeface="SimSun" panose="02010600030101010101" pitchFamily="2" charset="-122"/>
                <a:cs typeface="+mn-cs"/>
                <a:sym typeface=""/>
              </a:rPr>
              <a:t> </a:t>
            </a:r>
          </a:p>
          <a:p>
            <a:pPr lvl="0">
              <a:buFont typeface="Symbol" panose="05050102010706020507" pitchFamily="18" charset="2"/>
              <a:buChar char=""/>
              <a:tabLst>
                <a:tab pos="457200" algn="l"/>
              </a:tabLst>
            </a:pPr>
            <a:r>
              <a:rPr lang="fr-CA" sz="2300" dirty="0">
                <a:latin typeface="Arial" panose="020B0604020202020204" pitchFamily="34" charset="0"/>
                <a:ea typeface="SimSun" panose="02010600030101010101" pitchFamily="2" charset="-122"/>
                <a:cs typeface="+mn-cs"/>
                <a:sym typeface=""/>
              </a:rPr>
              <a:t>Grâce à d’importants efforts de mobilisation </a:t>
            </a:r>
            <a:r>
              <a:rPr lang="fr-CA" sz="2300" dirty="0" err="1">
                <a:latin typeface="Arial" panose="020B0604020202020204" pitchFamily="34" charset="0"/>
                <a:ea typeface="SimSun" panose="02010600030101010101" pitchFamily="2" charset="-122"/>
                <a:cs typeface="+mn-cs"/>
                <a:sym typeface=""/>
              </a:rPr>
              <a:t>intraministérielle</a:t>
            </a:r>
            <a:r>
              <a:rPr lang="fr-CA" sz="2300" dirty="0">
                <a:latin typeface="Arial" panose="020B0604020202020204" pitchFamily="34" charset="0"/>
                <a:ea typeface="SimSun" panose="02010600030101010101" pitchFamily="2" charset="-122"/>
                <a:cs typeface="+mn-cs"/>
                <a:sym typeface=""/>
              </a:rPr>
              <a:t> et interministérielle, ainsi qu’à la participation d’organisations externes, l’optique d’analyse centrée sur les Noirs a été élaborée en tant que ressource interne que tous les employés peuvent utiliser pour mieux tenir compte des besoins et des points de vue des Canadiens noirs dans leur travail.</a:t>
            </a:r>
          </a:p>
          <a:p>
            <a:pPr marL="0" lvl="0" indent="0">
              <a:buNone/>
              <a:tabLst>
                <a:tab pos="457200" algn="l"/>
              </a:tabLst>
            </a:pPr>
            <a:endParaRPr lang="fr-CA" sz="2300" dirty="0">
              <a:effectLst/>
              <a:latin typeface="Arial" panose="020B0604020202020204" pitchFamily="34" charset="0"/>
              <a:ea typeface="SimSun" panose="02010600030101010101" pitchFamily="2" charset="-122"/>
              <a:cs typeface="+mn-cs"/>
              <a:sym typeface=""/>
            </a:endParaRPr>
          </a:p>
          <a:p>
            <a:pPr>
              <a:buFont typeface="Symbol" panose="05050102010706020507" pitchFamily="18" charset="2"/>
              <a:buChar char=""/>
              <a:tabLst>
                <a:tab pos="457200" algn="l"/>
              </a:tabLst>
            </a:pPr>
            <a:r>
              <a:rPr lang="fr-CA" sz="2300" kern="0" dirty="0">
                <a:solidFill>
                  <a:schemeClr val="tx1">
                    <a:lumMod val="100000"/>
                  </a:schemeClr>
                </a:solidFill>
                <a:latin typeface="Arial" panose="020B0604020202020204" pitchFamily="34" charset="0"/>
                <a:ea typeface="Arial" panose="020B0604020202020204" pitchFamily="34" charset="0"/>
                <a:cs typeface="+mn-cs"/>
                <a:sym typeface=""/>
              </a:rPr>
              <a:t>La création de l’optique d’analyse est également fondée sur </a:t>
            </a:r>
            <a:r>
              <a:rPr lang="fr-CA" sz="2300" kern="0" dirty="0" smtClean="0">
                <a:solidFill>
                  <a:schemeClr val="tx1">
                    <a:lumMod val="100000"/>
                  </a:schemeClr>
                </a:solidFill>
                <a:latin typeface="Arial" panose="020B0604020202020204" pitchFamily="34" charset="0"/>
                <a:ea typeface="Arial" panose="020B0604020202020204" pitchFamily="34" charset="0"/>
                <a:cs typeface="+mn-cs"/>
                <a:sym typeface=""/>
              </a:rPr>
              <a:t>l’Appel </a:t>
            </a:r>
            <a:r>
              <a:rPr lang="fr-CA" sz="2300" kern="0" dirty="0">
                <a:solidFill>
                  <a:schemeClr val="tx1">
                    <a:lumMod val="100000"/>
                  </a:schemeClr>
                </a:solidFill>
                <a:latin typeface="Arial" panose="020B0604020202020204" pitchFamily="34" charset="0"/>
                <a:ea typeface="Arial" panose="020B0604020202020204" pitchFamily="34" charset="0"/>
                <a:cs typeface="+mn-cs"/>
                <a:sym typeface=""/>
              </a:rPr>
              <a:t>à l’action en faveur de la lutte contre le racisme, de l’équité et de l’inclusion dans la fonction publique fédérale, car il s’agit d’un outil éducatif qui aidera tous les employés à en apprendre davantage sur le racisme envers les Noirs.</a:t>
            </a:r>
            <a:r>
              <a:rPr lang="fr-CA" sz="2300" kern="0" dirty="0">
                <a:solidFill>
                  <a:schemeClr val="tx1">
                    <a:lumMod val="100000"/>
                  </a:schemeClr>
                </a:solidFill>
                <a:effectLst/>
                <a:latin typeface="Arial" panose="020B0604020202020204" pitchFamily="34" charset="0"/>
                <a:ea typeface="Arial" panose="020B0604020202020204" pitchFamily="34" charset="0"/>
                <a:cs typeface="+mn-cs"/>
                <a:sym typeface=""/>
              </a:rPr>
              <a:t> </a:t>
            </a:r>
            <a:endParaRPr lang="fr-CA" sz="2100" kern="0" dirty="0">
              <a:solidFill>
                <a:schemeClr val="tx1">
                  <a:lumMod val="100000"/>
                </a:schemeClr>
              </a:solidFill>
              <a:latin typeface="Arial" panose="020B0604020202020204" pitchFamily="34" charset="0"/>
              <a:cs typeface="+mn-cs"/>
              <a:sym typeface=""/>
            </a:endParaRPr>
          </a:p>
        </p:txBody>
      </p:sp>
      <p:sp>
        <p:nvSpPr>
          <p:cNvPr id="4" name="Slide Number Placeholder 3"/>
          <p:cNvSpPr>
            <a:spLocks noGrp="1"/>
          </p:cNvSpPr>
          <p:nvPr>
            <p:ph type="sldNum" sz="quarter" idx="12"/>
            <p:custDataLst>
              <p:tags r:id="rId3"/>
            </p:custDataLst>
          </p:nvPr>
        </p:nvSpPr>
        <p:spPr/>
        <p:txBody>
          <a:bodyPr/>
          <a:lstStyle/>
          <a:p>
            <a:fld id="{2E86C063-E22E-2E4C-A523-54089486E38F}" type="slidenum">
              <a:rPr lang="fr-CA" smtClean="0">
                <a:latin typeface="Arial" panose="020B0604020202020204" pitchFamily="34" charset="0"/>
                <a:sym typeface=""/>
              </a:rPr>
              <a:t>3</a:t>
            </a:fld>
            <a:endParaRPr lang="fr-CA" dirty="0">
              <a:latin typeface="Arial" panose="020B0604020202020204" pitchFamily="34" charset="0"/>
              <a:sym typeface=""/>
            </a:endParaRPr>
          </a:p>
        </p:txBody>
      </p:sp>
    </p:spTree>
    <p:extLst>
      <p:ext uri="{BB962C8B-B14F-4D97-AF65-F5344CB8AC3E}">
        <p14:creationId xmlns:p14="http://schemas.microsoft.com/office/powerpoint/2010/main" val="3520906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390617" y="177800"/>
            <a:ext cx="8229600" cy="1143000"/>
          </a:xfrm>
        </p:spPr>
        <p:txBody>
          <a:bodyPr>
            <a:normAutofit fontScale="90000"/>
          </a:bodyPr>
          <a:lstStyle/>
          <a:p>
            <a:pPr algn="l" rtl="0"/>
            <a:r>
              <a:rPr lang="fr-ca" b="1" i="0" u="none" baseline="0" dirty="0">
                <a:latin typeface="Arial" panose="020B0604020202020204" pitchFamily="34" charset="0"/>
                <a:cs typeface="+mn-cs"/>
                <a:sym typeface=""/>
              </a:rPr>
              <a:t>Aller de l’avant </a:t>
            </a:r>
            <a:r>
              <a:rPr lang="fr-ca" b="1" i="0" u="none" baseline="0" dirty="0" smtClean="0">
                <a:latin typeface="Arial" panose="020B0604020202020204" pitchFamily="34" charset="0"/>
                <a:cs typeface="+mn-cs"/>
                <a:sym typeface=""/>
              </a:rPr>
              <a:t>avec </a:t>
            </a:r>
            <a:r>
              <a:rPr lang="fr-ca" b="1" i="0" u="none" baseline="0" dirty="0">
                <a:latin typeface="Arial" panose="020B0604020202020204" pitchFamily="34" charset="0"/>
                <a:cs typeface="+mn-cs"/>
                <a:sym typeface=""/>
              </a:rPr>
              <a:t>l’optique d’analyse centrée sur les Noirs</a:t>
            </a:r>
            <a:endParaRPr lang="fr-ca"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390617" y="1229519"/>
            <a:ext cx="8296183" cy="5218112"/>
          </a:xfrm>
        </p:spPr>
        <p:txBody>
          <a:bodyPr>
            <a:normAutofit fontScale="92500"/>
          </a:bodyPr>
          <a:lstStyle/>
          <a:p>
            <a:pPr algn="l" rtl="0"/>
            <a:r>
              <a:rPr lang="fr-ca" sz="1800" b="0" i="0" u="none" baseline="0" dirty="0">
                <a:latin typeface="Arial" panose="020B0604020202020204" pitchFamily="34" charset="0"/>
                <a:cs typeface="+mn-cs"/>
                <a:sym typeface=""/>
              </a:rPr>
              <a:t>Des pans entiers de l’histoire des Noirs sont souvent difficiles à découvrir, et l’optique d’analyse montre l’enracinement profond du racisme envers les Noirs au Canada.  </a:t>
            </a:r>
          </a:p>
          <a:p>
            <a:endParaRPr lang="fr-ca" sz="1800" dirty="0">
              <a:latin typeface="Arial" panose="020B0604020202020204" pitchFamily="34" charset="0"/>
              <a:cs typeface="+mn-cs"/>
              <a:sym typeface=""/>
            </a:endParaRPr>
          </a:p>
          <a:p>
            <a:pPr algn="l" rtl="0"/>
            <a:r>
              <a:rPr lang="fr-ca" sz="1800" b="0" i="0" u="none" baseline="0" dirty="0">
                <a:latin typeface="Arial" panose="020B0604020202020204" pitchFamily="34" charset="0"/>
                <a:cs typeface="+mn-cs"/>
                <a:sym typeface=""/>
              </a:rPr>
              <a:t>L’optique d’analyse déconstruit un sujet complexe et délicat, et présente l’information d’une manière facile à comprendre afin d’aider</a:t>
            </a:r>
            <a:r>
              <a:rPr lang="fr-CA" sz="1800" b="0" i="0" u="none" baseline="0" dirty="0">
                <a:latin typeface="Arial" panose="020B0604020202020204" pitchFamily="34" charset="0"/>
                <a:cs typeface="+mn-cs"/>
                <a:sym typeface=""/>
              </a:rPr>
              <a:t> </a:t>
            </a:r>
            <a:r>
              <a:rPr lang="fr-ca" sz="1800" b="0" i="0" u="none" baseline="0" dirty="0">
                <a:latin typeface="Arial" panose="020B0604020202020204" pitchFamily="34" charset="0"/>
                <a:cs typeface="+mn-cs"/>
                <a:sym typeface=""/>
              </a:rPr>
              <a:t>:</a:t>
            </a:r>
          </a:p>
          <a:p>
            <a:pPr lvl="1" algn="l" rtl="0">
              <a:buFont typeface="Arial" panose="020B0604020202020204" pitchFamily="34" charset="0"/>
              <a:buChar char="•"/>
            </a:pPr>
            <a:r>
              <a:rPr lang="fr-ca" sz="1600" b="0" i="0" u="none" baseline="0" dirty="0">
                <a:latin typeface="Arial" panose="020B0604020202020204" pitchFamily="34" charset="0"/>
                <a:cs typeface="+mn-cs"/>
                <a:sym typeface=""/>
              </a:rPr>
              <a:t>les employés d’EDSC à mieux comprendre l’histoire, les besoins et les expériences vécues des communautés noires diversifiées au Canada;</a:t>
            </a:r>
          </a:p>
          <a:p>
            <a:pPr lvl="1" algn="l" rtl="0">
              <a:buFont typeface="Arial" panose="020B0604020202020204" pitchFamily="34" charset="0"/>
              <a:buChar char="•"/>
            </a:pPr>
            <a:r>
              <a:rPr lang="fr-ca" sz="1600" b="0" i="0" u="none" baseline="0" dirty="0">
                <a:latin typeface="Arial" panose="020B0604020202020204" pitchFamily="34" charset="0"/>
                <a:cs typeface="+mn-cs"/>
                <a:sym typeface=""/>
              </a:rPr>
              <a:t>le Ministère à prendre des décisions plus éclairées en matière de conception et d’application de politiques, d’exécution de programmes et de prestation de services.</a:t>
            </a:r>
          </a:p>
          <a:p>
            <a:pPr marL="457200" lvl="1" indent="0" algn="l" rtl="0">
              <a:buNone/>
            </a:pPr>
            <a:endParaRPr lang="fr-ca" sz="1800" dirty="0">
              <a:latin typeface="Arial" panose="020B0604020202020204" pitchFamily="34" charset="0"/>
              <a:cs typeface="+mn-cs"/>
              <a:sym typeface=""/>
            </a:endParaRPr>
          </a:p>
          <a:p>
            <a:pPr algn="l" rtl="0"/>
            <a:r>
              <a:rPr lang="fr-ca" sz="1800" b="0" i="0" u="none" baseline="0" dirty="0">
                <a:latin typeface="Arial" panose="020B0604020202020204" pitchFamily="34" charset="0"/>
                <a:cs typeface="+mn-cs"/>
                <a:sym typeface=""/>
              </a:rPr>
              <a:t>Elle soutient également l’avancement de l’approche de l’analyse comparative entre les sexes Plus en reconnaissant les obstacles uniques auxquels sont confrontés de nombreux Noirs, notamment ceux liés à l’intersectionnalité. </a:t>
            </a:r>
          </a:p>
          <a:p>
            <a:endParaRPr lang="fr-ca" sz="1800" dirty="0">
              <a:latin typeface="Arial" panose="020B0604020202020204" pitchFamily="34" charset="0"/>
              <a:cs typeface="+mn-cs"/>
              <a:sym typeface=""/>
            </a:endParaRPr>
          </a:p>
          <a:p>
            <a:pPr algn="l" rtl="0">
              <a:buFont typeface="Arial" panose="020B0604020202020204" pitchFamily="34" charset="0"/>
              <a:buChar char="•"/>
            </a:pPr>
            <a:r>
              <a:rPr lang="fr-ca" sz="1800" b="0" i="0" u="none" baseline="0" dirty="0">
                <a:latin typeface="Arial" panose="020B0604020202020204" pitchFamily="34" charset="0"/>
                <a:ea typeface="Arial" panose="020B0604020202020204" pitchFamily="34" charset="0"/>
                <a:cs typeface="+mn-cs"/>
                <a:sym typeface=""/>
              </a:rPr>
              <a:t>L’optique est un outil d’EDSC et nous invitons les autres ministères à tirer parti de l’outil et à l’utiliser pour leurs propres besoins en fonction de leur situation, de leur mandat, etc. </a:t>
            </a:r>
            <a:endParaRPr lang="fr-ca" sz="1800" dirty="0">
              <a:latin typeface="Arial" panose="020B0604020202020204" pitchFamily="34" charset="0"/>
              <a:ea typeface="Arial" panose="020B0604020202020204" pitchFamily="34" charset="0"/>
              <a:cs typeface="+mn-cs"/>
              <a:sym typeface=""/>
            </a:endParaRPr>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4</a:t>
            </a:fld>
            <a:endParaRPr lang="fr-ca" dirty="0">
              <a:latin typeface="Arial" panose="020B0604020202020204" pitchFamily="34" charset="0"/>
              <a:sym typeface=""/>
            </a:endParaRPr>
          </a:p>
        </p:txBody>
      </p:sp>
    </p:spTree>
    <p:extLst>
      <p:ext uri="{BB962C8B-B14F-4D97-AF65-F5344CB8AC3E}">
        <p14:creationId xmlns:p14="http://schemas.microsoft.com/office/powerpoint/2010/main" val="4103613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70422"/>
            <a:ext cx="8229600" cy="1143000"/>
          </a:xfrm>
        </p:spPr>
        <p:txBody>
          <a:bodyPr/>
          <a:lstStyle/>
          <a:p>
            <a:pPr algn="l" rtl="0"/>
            <a:r>
              <a:rPr lang="fr-ca" b="1" i="0" u="none" baseline="0" dirty="0">
                <a:latin typeface="Arial" panose="020B0604020202020204" pitchFamily="34" charset="0"/>
                <a:cs typeface="+mn-cs"/>
                <a:sym typeface=""/>
              </a:rPr>
              <a:t>Situation actuelle</a:t>
            </a:r>
            <a:endParaRPr lang="fr-ca"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377300" y="1182624"/>
            <a:ext cx="8438225" cy="5047488"/>
          </a:xfrm>
        </p:spPr>
        <p:txBody>
          <a:bodyPr>
            <a:normAutofit fontScale="92500" lnSpcReduction="20000"/>
          </a:bodyPr>
          <a:lstStyle/>
          <a:p>
            <a:pPr marL="342900" lvl="0" indent="-342900" algn="l" rtl="0">
              <a:buFont typeface="Symbol" panose="05050102010706020507" pitchFamily="18" charset="2"/>
              <a:buChar char=""/>
              <a:tabLst>
                <a:tab pos="457200" algn="l"/>
                <a:tab pos="2743200" algn="l"/>
              </a:tabLst>
            </a:pPr>
            <a:r>
              <a:rPr lang="fr-ca" sz="2000" b="0" i="0" u="none" baseline="0" dirty="0">
                <a:effectLst/>
                <a:latin typeface="Arial" panose="020B0604020202020204" pitchFamily="34" charset="0"/>
                <a:ea typeface="Times New Roman" panose="02020603050405020304" pitchFamily="18" charset="0"/>
                <a:cs typeface="+mn-cs"/>
                <a:sym typeface=""/>
              </a:rPr>
              <a:t>L’optique a été officiellement lancée le 22 février 2023.</a:t>
            </a:r>
          </a:p>
          <a:p>
            <a:pPr lvl="1" indent="-342900" algn="l" rtl="0">
              <a:buFont typeface="Wingdings" panose="05000000000000000000" pitchFamily="2" charset="2"/>
              <a:buChar char="Ø"/>
              <a:tabLst>
                <a:tab pos="457200" algn="l"/>
                <a:tab pos="2743200" algn="l"/>
              </a:tabLst>
            </a:pPr>
            <a:r>
              <a:rPr lang="fr-ca" sz="1600" b="0" i="0" u="none" baseline="0" dirty="0">
                <a:latin typeface="Arial" panose="020B0604020202020204" pitchFamily="34" charset="0"/>
                <a:cs typeface="+mn-cs"/>
                <a:sym typeface=""/>
              </a:rPr>
              <a:t>L’équipe des communications d’EDSC a créé une série d’articles dans Intersection sur l’optique d’analyse centrée sur les Noirs (OACN) qui sont diffusés régulièrement.</a:t>
            </a:r>
          </a:p>
          <a:p>
            <a:pPr marL="400050" lvl="1" indent="0" algn="l" rtl="0">
              <a:buNone/>
              <a:tabLst>
                <a:tab pos="457200" algn="l"/>
                <a:tab pos="2743200" algn="l"/>
              </a:tabLst>
            </a:pPr>
            <a:r>
              <a:rPr lang="fr-ca" sz="1600" b="0" i="0" u="none" baseline="0" dirty="0">
                <a:effectLst/>
                <a:latin typeface="Arial" panose="020B0604020202020204" pitchFamily="34" charset="0"/>
                <a:ea typeface="Times New Roman" panose="02020603050405020304" pitchFamily="18" charset="0"/>
                <a:cs typeface="+mn-cs"/>
                <a:sym typeface=""/>
              </a:rPr>
              <a:t>  </a:t>
            </a:r>
          </a:p>
          <a:p>
            <a:pPr marL="342900" lvl="0" indent="-342900" algn="l" rtl="0">
              <a:buFont typeface="Symbol" panose="05050102010706020507" pitchFamily="18" charset="2"/>
              <a:buChar char=""/>
              <a:tabLst>
                <a:tab pos="457200" algn="l"/>
                <a:tab pos="2743200" algn="l"/>
              </a:tabLst>
            </a:pPr>
            <a:endParaRPr lang="fr-ca" sz="1200" dirty="0">
              <a:effectLst/>
              <a:latin typeface="Arial" panose="020B0604020202020204" pitchFamily="34" charset="0"/>
              <a:ea typeface="Arial" panose="020B0604020202020204" pitchFamily="34" charset="0"/>
              <a:cs typeface="+mn-cs"/>
              <a:sym typeface=""/>
            </a:endParaRPr>
          </a:p>
          <a:p>
            <a:pPr lvl="0" algn="l" rtl="0">
              <a:buFont typeface="Symbol" panose="05050102010706020507" pitchFamily="18" charset="2"/>
              <a:buChar char=""/>
              <a:tabLst>
                <a:tab pos="457200" algn="l"/>
                <a:tab pos="2743200" algn="l"/>
              </a:tabLst>
            </a:pPr>
            <a:r>
              <a:rPr lang="fr-ca" sz="2000" b="0" i="0" u="none" kern="0" baseline="0" dirty="0">
                <a:solidFill>
                  <a:schemeClr val="tx1">
                    <a:lumMod val="100000"/>
                  </a:schemeClr>
                </a:solidFill>
                <a:latin typeface="Arial" panose="020B0604020202020204" pitchFamily="34" charset="0"/>
                <a:ea typeface="Arial" panose="020B0604020202020204" pitchFamily="34" charset="0"/>
                <a:cs typeface="+mn-cs"/>
                <a:sym typeface=""/>
              </a:rPr>
              <a:t>L’utilisation de l’optique d’analyse a été mise à l’essai par l’équipe des Services mobiles et de liaison aux communautés (SMLC) de la région de l’Ontario de Service Canada afin d’améliorer les services aux Canadiens noirs.</a:t>
            </a:r>
            <a:r>
              <a:rPr lang="fr-ca" sz="2000" b="0" i="0" u="none" kern="0" baseline="0" dirty="0">
                <a:solidFill>
                  <a:schemeClr val="tx1">
                    <a:lumMod val="100000"/>
                  </a:schemeClr>
                </a:solidFill>
                <a:effectLst/>
                <a:latin typeface="Arial" panose="020B0604020202020204" pitchFamily="34" charset="0"/>
                <a:ea typeface="Arial" panose="020B0604020202020204" pitchFamily="34" charset="0"/>
                <a:cs typeface="+mn-cs"/>
                <a:sym typeface=""/>
              </a:rPr>
              <a:t> </a:t>
            </a:r>
          </a:p>
          <a:p>
            <a:pPr lvl="1" indent="-342900" algn="l" rtl="0">
              <a:buFont typeface="Wingdings" panose="05000000000000000000" pitchFamily="2" charset="2"/>
              <a:buChar char="Ø"/>
              <a:tabLst>
                <a:tab pos="457200" algn="l"/>
                <a:tab pos="2743200" algn="l"/>
              </a:tabLst>
            </a:pPr>
            <a:r>
              <a:rPr lang="fr-ca" sz="1600" b="0" i="0" u="none" kern="0" baseline="0" dirty="0">
                <a:solidFill>
                  <a:schemeClr val="tx1">
                    <a:lumMod val="100000"/>
                  </a:schemeClr>
                </a:solidFill>
                <a:latin typeface="Arial" panose="020B0604020202020204" pitchFamily="34" charset="0"/>
                <a:ea typeface="Arial" panose="020B0604020202020204" pitchFamily="34" charset="0"/>
                <a:cs typeface="+mn-cs"/>
                <a:sym typeface=""/>
              </a:rPr>
              <a:t>Les commentaires des employés professionnels et des cadres ont été positifs, ce qui </a:t>
            </a:r>
            <a:r>
              <a:rPr lang="fr-ca" sz="1600" b="0" i="0" u="none" kern="0" baseline="0" dirty="0">
                <a:latin typeface="Arial" panose="020B0604020202020204" pitchFamily="34" charset="0"/>
                <a:ea typeface="Arial" panose="020B0604020202020204" pitchFamily="34" charset="0"/>
                <a:cs typeface="+mn-cs"/>
                <a:sym typeface=""/>
              </a:rPr>
              <a:t>indique que cela contribuera à améliorer leur travail avec les communautés noires à l’avenir.</a:t>
            </a:r>
            <a:r>
              <a:rPr lang="fr-ca" sz="1600" b="0" i="0" u="none" kern="0" baseline="0" dirty="0">
                <a:effectLst/>
                <a:latin typeface="Arial" panose="020B0604020202020204" pitchFamily="34" charset="0"/>
                <a:ea typeface="Arial" panose="020B0604020202020204" pitchFamily="34" charset="0"/>
                <a:cs typeface="+mn-cs"/>
                <a:sym typeface=""/>
              </a:rPr>
              <a:t> </a:t>
            </a:r>
            <a:endParaRPr lang="fr-ca" sz="1600" kern="0" dirty="0">
              <a:latin typeface="Arial" panose="020B0604020202020204" pitchFamily="34" charset="0"/>
              <a:ea typeface="Arial" panose="020B0604020202020204" pitchFamily="34" charset="0"/>
              <a:cs typeface="+mn-cs"/>
              <a:sym typeface=""/>
            </a:endParaRPr>
          </a:p>
          <a:p>
            <a:pPr lvl="1" indent="-342900" algn="l" rtl="0">
              <a:buFont typeface="Wingdings" panose="05000000000000000000" pitchFamily="2" charset="2"/>
              <a:buChar char="Ø"/>
              <a:tabLst>
                <a:tab pos="457200" algn="l"/>
                <a:tab pos="2743200" algn="l"/>
              </a:tabLst>
            </a:pPr>
            <a:endParaRPr lang="fr-ca" sz="1600" dirty="0">
              <a:latin typeface="Arial" panose="020B0604020202020204" pitchFamily="34" charset="0"/>
              <a:cs typeface="+mn-cs"/>
              <a:sym typeface=""/>
            </a:endParaRPr>
          </a:p>
          <a:p>
            <a:pPr lvl="0" algn="l" rtl="0">
              <a:buFont typeface="Symbol" panose="05050102010706020507" pitchFamily="18" charset="2"/>
              <a:buChar char=""/>
              <a:tabLst>
                <a:tab pos="457200" algn="l"/>
                <a:tab pos="2743200" algn="l"/>
              </a:tabLst>
            </a:pPr>
            <a:r>
              <a:rPr lang="fr-ca" sz="2000" b="0" i="0" u="none" baseline="0" dirty="0">
                <a:latin typeface="Arial" panose="020B0604020202020204" pitchFamily="34" charset="0"/>
                <a:ea typeface="Times New Roman" panose="02020603050405020304" pitchFamily="18" charset="0"/>
                <a:cs typeface="+mn-cs"/>
                <a:sym typeface=""/>
              </a:rPr>
              <a:t>L’optique a gagné en visibilité auprès d’autres ministères. </a:t>
            </a:r>
          </a:p>
          <a:p>
            <a:pPr lvl="1" algn="l" rtl="0">
              <a:buFont typeface="Wingdings" panose="05000000000000000000" pitchFamily="2" charset="2"/>
              <a:buChar char="Ø"/>
              <a:tabLst>
                <a:tab pos="457200" algn="l"/>
                <a:tab pos="2743200" algn="l"/>
              </a:tabLst>
            </a:pPr>
            <a:r>
              <a:rPr lang="fr-ca" sz="1600" b="0" i="0" u="none" baseline="0" dirty="0">
                <a:latin typeface="Arial" panose="020B0604020202020204" pitchFamily="34" charset="0"/>
                <a:ea typeface="Times New Roman" panose="02020603050405020304" pitchFamily="18" charset="0"/>
                <a:cs typeface="+mn-cs"/>
                <a:sym typeface=""/>
              </a:rPr>
              <a:t>L’équipe a fait une présentation à Affaires </a:t>
            </a:r>
            <a:r>
              <a:rPr lang="fr-ca" sz="1600" b="0" i="0" u="none" baseline="0" dirty="0" smtClean="0">
                <a:latin typeface="Arial" panose="020B0604020202020204" pitchFamily="34" charset="0"/>
                <a:ea typeface="Times New Roman" panose="02020603050405020304" pitchFamily="18" charset="0"/>
                <a:cs typeface="+mn-cs"/>
                <a:sym typeface=""/>
              </a:rPr>
              <a:t>mondiales Canada, </a:t>
            </a:r>
            <a:r>
              <a:rPr lang="fr-ca" sz="1600" b="0" i="0" u="none" baseline="0" dirty="0">
                <a:latin typeface="Arial" panose="020B0604020202020204" pitchFamily="34" charset="0"/>
                <a:ea typeface="Times New Roman" panose="02020603050405020304" pitchFamily="18" charset="0"/>
                <a:cs typeface="+mn-cs"/>
                <a:sym typeface=""/>
              </a:rPr>
              <a:t>à Services partagés Canada et à l’Agence canadienne d’inspection des aliments.</a:t>
            </a:r>
          </a:p>
          <a:p>
            <a:pPr lvl="1" algn="l" rtl="0">
              <a:buFont typeface="Wingdings" panose="05000000000000000000" pitchFamily="2" charset="2"/>
              <a:buChar char="Ø"/>
              <a:tabLst>
                <a:tab pos="457200" algn="l"/>
                <a:tab pos="2743200" algn="l"/>
              </a:tabLst>
            </a:pPr>
            <a:endParaRPr lang="fr-ca" sz="1600" dirty="0">
              <a:latin typeface="Arial" panose="020B0604020202020204" pitchFamily="34" charset="0"/>
              <a:ea typeface="Times New Roman" panose="02020603050405020304" pitchFamily="18" charset="0"/>
              <a:cs typeface="+mn-cs"/>
              <a:sym typeface=""/>
            </a:endParaRPr>
          </a:p>
          <a:p>
            <a:pPr lvl="0" algn="l" rtl="0">
              <a:buFont typeface="Symbol" panose="05050102010706020507" pitchFamily="18" charset="2"/>
              <a:buChar char=""/>
              <a:tabLst>
                <a:tab pos="457200" algn="l"/>
                <a:tab pos="2743200" algn="l"/>
              </a:tabLst>
            </a:pPr>
            <a:r>
              <a:rPr lang="fr-ca" sz="2100" b="0" i="0" u="none" kern="0" baseline="0" dirty="0">
                <a:latin typeface="Arial" panose="020B0604020202020204" pitchFamily="34" charset="0"/>
                <a:ea typeface="Times New Roman" panose="02020603050405020304" pitchFamily="18" charset="0"/>
                <a:cs typeface="+mn-cs"/>
                <a:sym typeface=""/>
              </a:rPr>
              <a:t>L’ACS </a:t>
            </a:r>
            <a:r>
              <a:rPr lang="fr-ca" sz="2100" b="0" i="0" u="none" kern="0" baseline="0" dirty="0" smtClean="0">
                <a:latin typeface="Arial" panose="020B0604020202020204" pitchFamily="34" charset="0"/>
                <a:ea typeface="Times New Roman" panose="02020603050405020304" pitchFamily="18" charset="0"/>
                <a:cs typeface="+mn-cs"/>
                <a:sym typeface=""/>
              </a:rPr>
              <a:t>Plus </a:t>
            </a:r>
            <a:r>
              <a:rPr lang="fr-ca" sz="2100" b="0" i="0" u="none" kern="0" baseline="0" dirty="0">
                <a:latin typeface="Arial" panose="020B0604020202020204" pitchFamily="34" charset="0"/>
                <a:ea typeface="Times New Roman" panose="02020603050405020304" pitchFamily="18" charset="0"/>
                <a:cs typeface="+mn-cs"/>
                <a:sym typeface=""/>
              </a:rPr>
              <a:t>a créé un réseau d’ambassadeurs de l’OACN pour appuyer les travaux de mise en œuvre de l’optique et a tenu sa première réunion le 1</a:t>
            </a:r>
            <a:r>
              <a:rPr lang="fr-ca" sz="2100" b="0" i="0" u="none" kern="0" baseline="30000" dirty="0">
                <a:latin typeface="Arial" panose="020B0604020202020204" pitchFamily="34" charset="0"/>
                <a:ea typeface="Times New Roman" panose="02020603050405020304" pitchFamily="18" charset="0"/>
                <a:cs typeface="+mn-cs"/>
                <a:sym typeface=""/>
              </a:rPr>
              <a:t>er</a:t>
            </a:r>
            <a:r>
              <a:rPr lang="fr-ca" sz="2100" b="0" i="0" u="none" kern="0" baseline="0" dirty="0">
                <a:latin typeface="Arial" panose="020B0604020202020204" pitchFamily="34" charset="0"/>
                <a:ea typeface="Times New Roman" panose="02020603050405020304" pitchFamily="18" charset="0"/>
                <a:cs typeface="+mn-cs"/>
                <a:sym typeface=""/>
              </a:rPr>
              <a:t> juin 2023. </a:t>
            </a:r>
            <a:endParaRPr lang="fr-ca" sz="2100" kern="0" dirty="0">
              <a:effectLst/>
              <a:latin typeface="Arial" panose="020B0604020202020204" pitchFamily="34" charset="0"/>
              <a:ea typeface="Times New Roman" panose="02020603050405020304" pitchFamily="18" charset="0"/>
              <a:cs typeface="+mn-cs"/>
              <a:sym typeface=""/>
            </a:endParaRPr>
          </a:p>
          <a:p>
            <a:endParaRPr lang="fr-ca" dirty="0"/>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5</a:t>
            </a:fld>
            <a:endParaRPr lang="fr-ca" dirty="0">
              <a:latin typeface="Arial" panose="020B0604020202020204" pitchFamily="34" charset="0"/>
              <a:sym typeface=""/>
            </a:endParaRPr>
          </a:p>
        </p:txBody>
      </p:sp>
    </p:spTree>
    <p:extLst>
      <p:ext uri="{BB962C8B-B14F-4D97-AF65-F5344CB8AC3E}">
        <p14:creationId xmlns:p14="http://schemas.microsoft.com/office/powerpoint/2010/main" val="493997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1245243" y="879440"/>
            <a:ext cx="6172200" cy="642938"/>
          </a:xfrm>
        </p:spPr>
        <p:txBody>
          <a:bodyPr>
            <a:normAutofit fontScale="90000"/>
          </a:bodyPr>
          <a:lstStyle/>
          <a:p>
            <a:pPr algn="ctr"/>
            <a:r>
              <a:rPr lang="fr-CA" i="1" dirty="0">
                <a:latin typeface="Arial" panose="020B0604020202020204" pitchFamily="34" charset="0"/>
                <a:cs typeface="+mn-cs"/>
                <a:sym typeface=""/>
              </a:rPr>
              <a:t>Pourquoi créer une optique d’analyse centrée sur les Noirs?</a:t>
            </a:r>
          </a:p>
        </p:txBody>
      </p:sp>
      <p:sp>
        <p:nvSpPr>
          <p:cNvPr id="4" name="Rectangle 3"/>
          <p:cNvSpPr/>
          <p:nvPr>
            <p:custDataLst>
              <p:tags r:id="rId2"/>
            </p:custDataLst>
          </p:nvPr>
        </p:nvSpPr>
        <p:spPr>
          <a:xfrm>
            <a:off x="444500" y="1843847"/>
            <a:ext cx="8255000" cy="3381695"/>
          </a:xfrm>
          <a:prstGeom prst="rect">
            <a:avLst/>
          </a:prstGeom>
        </p:spPr>
        <p:txBody>
          <a:bodyPr wrap="square">
            <a:spAutoFit/>
          </a:bodyPr>
          <a:lstStyle/>
          <a:p>
            <a:pPr marL="342900" indent="-342900" algn="ctr">
              <a:buFont typeface="+mj-lt"/>
              <a:buAutoNum type="arabicPeriod"/>
            </a:pPr>
            <a:endParaRPr lang="fr-CA" sz="1425" b="1" dirty="0">
              <a:latin typeface="Arial" panose="020B0604020202020204" pitchFamily="34" charset="0"/>
              <a:sym typeface=""/>
            </a:endParaRPr>
          </a:p>
          <a:p>
            <a:pPr marL="342900" indent="-342900">
              <a:buFont typeface="+mj-lt"/>
              <a:buAutoNum type="arabicPeriod"/>
            </a:pPr>
            <a:r>
              <a:rPr lang="fr-CA" sz="1425" dirty="0">
                <a:latin typeface="Arial" panose="020B0604020202020204" pitchFamily="34" charset="0"/>
                <a:sym typeface=""/>
              </a:rPr>
              <a:t>Souligner l’importance de comprendre les contextes historiques pendant l’élaboration et la mise en œuvre d’initiatives ayant une incidence sur les populations noires.</a:t>
            </a:r>
          </a:p>
          <a:p>
            <a:pPr marL="342900" indent="-342900">
              <a:buFont typeface="+mj-lt"/>
              <a:buAutoNum type="arabicPeriod"/>
            </a:pPr>
            <a:endParaRPr lang="fr-CA" sz="1425" dirty="0">
              <a:latin typeface="Arial" panose="020B0604020202020204" pitchFamily="34" charset="0"/>
              <a:sym typeface=""/>
            </a:endParaRPr>
          </a:p>
          <a:p>
            <a:pPr marL="342900" indent="-342900">
              <a:buFont typeface="+mj-lt"/>
              <a:buAutoNum type="arabicPeriod"/>
            </a:pPr>
            <a:r>
              <a:rPr lang="fr-CA" sz="1425" dirty="0">
                <a:latin typeface="Arial" panose="020B0604020202020204" pitchFamily="34" charset="0"/>
                <a:sym typeface=""/>
              </a:rPr>
              <a:t>Comprendre la démographie et les conditions socioéconomiques des populations noires au Canada, y compris les facteurs clés des disparités en matière de qualité de vie et des lacunes dans la recherche et l’analyse.</a:t>
            </a:r>
          </a:p>
          <a:p>
            <a:pPr marL="342900" indent="-342900">
              <a:buFont typeface="+mj-lt"/>
              <a:buAutoNum type="arabicPeriod"/>
            </a:pPr>
            <a:endParaRPr lang="fr-CA" sz="1425" dirty="0">
              <a:latin typeface="Arial" panose="020B0604020202020204" pitchFamily="34" charset="0"/>
              <a:sym typeface=""/>
            </a:endParaRPr>
          </a:p>
          <a:p>
            <a:pPr marL="342900" indent="-342900">
              <a:buFont typeface="+mj-lt"/>
              <a:buAutoNum type="arabicPeriod"/>
            </a:pPr>
            <a:r>
              <a:rPr lang="fr-CA" sz="1425" dirty="0">
                <a:latin typeface="Arial" panose="020B0604020202020204" pitchFamily="34" charset="0"/>
                <a:sym typeface=""/>
              </a:rPr>
              <a:t>Souligner l’importance des expériences vécues par les populations noires, en mettant l’accent sur les préoccupations récurrentes exprimées par les organisations dirigées par les Noirs ou au service de ceux-ci afin que les employés aient une compréhension de base des expériences vécues par les Canadiens noirs.</a:t>
            </a:r>
          </a:p>
          <a:p>
            <a:pPr marL="342900" indent="-342900">
              <a:buFont typeface="+mj-lt"/>
              <a:buAutoNum type="arabicPeriod"/>
            </a:pPr>
            <a:endParaRPr lang="fr-CA" sz="1425" dirty="0">
              <a:latin typeface="Arial" panose="020B0604020202020204" pitchFamily="34" charset="0"/>
              <a:sym typeface=""/>
            </a:endParaRPr>
          </a:p>
          <a:p>
            <a:pPr marL="342900" indent="-342900">
              <a:buFont typeface="+mj-lt"/>
              <a:buAutoNum type="arabicPeriod"/>
            </a:pPr>
            <a:r>
              <a:rPr lang="fr-CA" sz="1425" dirty="0">
                <a:latin typeface="Arial" panose="020B0604020202020204" pitchFamily="34" charset="0"/>
                <a:sym typeface=""/>
              </a:rPr>
              <a:t>Présenter au personnel les meilleures pratiques et les éléments clés à considérer au moment d’appliquer l’optique d’analyse centrée sur les Noirs.</a:t>
            </a:r>
          </a:p>
        </p:txBody>
      </p:sp>
      <p:pic>
        <p:nvPicPr>
          <p:cNvPr id="3" name="Picture 2"/>
          <p:cNvPicPr>
            <a:picLocks noChangeAspect="1"/>
          </p:cNvPicPr>
          <p:nvPr>
            <p:custDataLst>
              <p:tags r:id="rId3"/>
            </p:custDataLst>
          </p:nvPr>
        </p:nvPicPr>
        <p:blipFill>
          <a:blip r:embed="rId6"/>
          <a:stretch>
            <a:fillRect/>
          </a:stretch>
        </p:blipFill>
        <p:spPr>
          <a:xfrm>
            <a:off x="7958890" y="965382"/>
            <a:ext cx="1092533" cy="1092533"/>
          </a:xfrm>
          <a:prstGeom prst="rect">
            <a:avLst/>
          </a:prstGeom>
        </p:spPr>
      </p:pic>
    </p:spTree>
    <p:extLst>
      <p:ext uri="{BB962C8B-B14F-4D97-AF65-F5344CB8AC3E}">
        <p14:creationId xmlns:p14="http://schemas.microsoft.com/office/powerpoint/2010/main" val="2400845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000"/>
                                        <p:tgtEl>
                                          <p:spTgt spid="4">
                                            <p:txEl>
                                              <p:pRg st="3" end="3"/>
                                            </p:txEl>
                                          </p:spTgt>
                                        </p:tgtEl>
                                      </p:cBhvr>
                                    </p:animEffect>
                                    <p:anim calcmode="lin" valueType="num">
                                      <p:cBhvr>
                                        <p:cTn id="1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1000"/>
                                        <p:tgtEl>
                                          <p:spTgt spid="4">
                                            <p:txEl>
                                              <p:pRg st="5" end="5"/>
                                            </p:txEl>
                                          </p:spTgt>
                                        </p:tgtEl>
                                      </p:cBhvr>
                                    </p:animEffect>
                                    <p:anim calcmode="lin" valueType="num">
                                      <p:cBhvr>
                                        <p:cTn id="21"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animEffect transition="in" filter="fade">
                                      <p:cBhvr>
                                        <p:cTn id="27" dur="1000"/>
                                        <p:tgtEl>
                                          <p:spTgt spid="4">
                                            <p:txEl>
                                              <p:pRg st="7" end="7"/>
                                            </p:txEl>
                                          </p:spTgt>
                                        </p:tgtEl>
                                      </p:cBhvr>
                                    </p:animEffect>
                                    <p:anim calcmode="lin" valueType="num">
                                      <p:cBhvr>
                                        <p:cTn id="2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0"/>
            <a:ext cx="8229600" cy="1143000"/>
          </a:xfrm>
        </p:spPr>
        <p:txBody>
          <a:bodyPr>
            <a:normAutofit/>
          </a:bodyPr>
          <a:lstStyle/>
          <a:p>
            <a:pPr algn="l" rtl="0"/>
            <a:r>
              <a:rPr lang="fr-ca" b="1" i="0" u="none" kern="0" baseline="0" dirty="0">
                <a:latin typeface="Arial" panose="020B0604020202020204" pitchFamily="34" charset="0"/>
                <a:cs typeface="+mn-cs"/>
                <a:sym typeface=""/>
              </a:rPr>
              <a:t>Mise en œuvre de l’optique à EDSC</a:t>
            </a:r>
            <a:endParaRPr lang="fr-ca" kern="0"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371856" y="1048512"/>
            <a:ext cx="8229600" cy="5132832"/>
          </a:xfrm>
        </p:spPr>
        <p:txBody>
          <a:bodyPr>
            <a:normAutofit fontScale="62500" lnSpcReduction="20000"/>
          </a:bodyPr>
          <a:lstStyle/>
          <a:p>
            <a:pPr lvl="1" algn="l" rtl="0">
              <a:buFont typeface="Courier New" panose="02070309020205020404" pitchFamily="49" charset="0"/>
              <a:buChar char="o"/>
            </a:pPr>
            <a:r>
              <a:rPr lang="fr-ca" sz="2700" b="1" i="0" u="none" kern="0" baseline="0" dirty="0">
                <a:latin typeface="Arial" panose="020B0604020202020204" pitchFamily="34" charset="0"/>
                <a:cs typeface="+mn-cs"/>
                <a:sym typeface=""/>
              </a:rPr>
              <a:t>Direction générale des services de ressources humaines et </a:t>
            </a:r>
            <a:r>
              <a:rPr lang="fr-ca" sz="2700" b="1" i="0" u="none" kern="0" baseline="0" dirty="0" smtClean="0">
                <a:latin typeface="Arial" panose="020B0604020202020204" pitchFamily="34" charset="0"/>
                <a:cs typeface="+mn-cs"/>
                <a:sym typeface=""/>
              </a:rPr>
              <a:t>Équipe </a:t>
            </a:r>
            <a:r>
              <a:rPr lang="fr-ca" sz="2700" b="1" i="0" u="none" kern="0" baseline="0" dirty="0">
                <a:latin typeface="Arial" panose="020B0604020202020204" pitchFamily="34" charset="0"/>
                <a:cs typeface="+mn-cs"/>
                <a:sym typeface=""/>
              </a:rPr>
              <a:t>de promotion et d’engagement des Noirs (EPEN) </a:t>
            </a:r>
            <a:r>
              <a:rPr lang="fr-ca" sz="2700" b="0" i="0" u="none" kern="0" baseline="0" dirty="0">
                <a:latin typeface="Arial" panose="020B0604020202020204" pitchFamily="34" charset="0"/>
                <a:cs typeface="+mn-cs"/>
                <a:sym typeface=""/>
              </a:rPr>
              <a:t>:</a:t>
            </a:r>
          </a:p>
          <a:p>
            <a:pPr lvl="4" algn="l" rtl="0">
              <a:buFont typeface="Courier New" panose="02070309020205020404" pitchFamily="49" charset="0"/>
              <a:buChar char="o"/>
            </a:pPr>
            <a:r>
              <a:rPr lang="fr-ca" sz="2500" b="0" i="0" u="none" baseline="0" dirty="0">
                <a:latin typeface="Arial" panose="020B0604020202020204" pitchFamily="34" charset="0"/>
                <a:cs typeface="+mn-cs"/>
                <a:sym typeface=""/>
              </a:rPr>
              <a:t>Cercle d’enrichissement communautaire collectif – Dans le respect de l’approche de </a:t>
            </a:r>
            <a:r>
              <a:rPr lang="fr-ca" sz="2500" b="0" i="0" u="none" baseline="0" dirty="0" smtClean="0">
                <a:latin typeface="Arial" panose="020B0604020202020204" pitchFamily="34" charset="0"/>
                <a:cs typeface="+mn-cs"/>
                <a:sym typeface=""/>
              </a:rPr>
              <a:t>l’optique d’analyse </a:t>
            </a:r>
            <a:r>
              <a:rPr lang="fr-ca" sz="2500" b="0" i="0" u="none" baseline="0" dirty="0">
                <a:latin typeface="Arial" panose="020B0604020202020204" pitchFamily="34" charset="0"/>
                <a:cs typeface="+mn-cs"/>
                <a:sym typeface=""/>
              </a:rPr>
              <a:t>centrée sur les Noirs, le programme entre pairs offre aux employés l’occasion de progresser dans leur cheminement de carrière et d’améliorer l’accès aux réseaux, aux outils et aux ressources.</a:t>
            </a:r>
          </a:p>
          <a:p>
            <a:pPr lvl="4" algn="l" rtl="0">
              <a:buFont typeface="Courier New" panose="02070309020205020404" pitchFamily="49" charset="0"/>
              <a:buChar char="o"/>
            </a:pPr>
            <a:r>
              <a:rPr lang="fr-ca" sz="2500" b="0" i="0" u="none" baseline="0" dirty="0">
                <a:latin typeface="Arial" panose="020B0604020202020204" pitchFamily="34" charset="0"/>
                <a:cs typeface="+mn-cs"/>
                <a:sym typeface=""/>
              </a:rPr>
              <a:t>Nous avons créé plusieurs formations conformément à une </a:t>
            </a:r>
            <a:r>
              <a:rPr lang="fr-ca" sz="2500" b="0" i="0" u="none" baseline="0" dirty="0" smtClean="0">
                <a:latin typeface="Arial" panose="020B0604020202020204" pitchFamily="34" charset="0"/>
                <a:cs typeface="+mn-cs"/>
                <a:sym typeface=""/>
              </a:rPr>
              <a:t>optique d’analyse </a:t>
            </a:r>
            <a:r>
              <a:rPr lang="fr-ca" sz="2500" b="0" i="0" u="none" baseline="0" dirty="0">
                <a:latin typeface="Arial" panose="020B0604020202020204" pitchFamily="34" charset="0"/>
                <a:cs typeface="+mn-cs"/>
                <a:sym typeface=""/>
              </a:rPr>
              <a:t>centrée sur les Noirs où chaque sujet est abordé à l’aide d’exemples tirés de l’expérience des Canadiens noirs.</a:t>
            </a:r>
          </a:p>
          <a:p>
            <a:pPr lvl="4" algn="l" rtl="0">
              <a:buFont typeface="Courier New" panose="02070309020205020404" pitchFamily="49" charset="0"/>
              <a:buChar char="o"/>
            </a:pPr>
            <a:r>
              <a:rPr lang="fr-ca" sz="2500" b="0" i="0" u="none" baseline="0" dirty="0">
                <a:latin typeface="Arial" panose="020B0604020202020204" pitchFamily="34" charset="0"/>
                <a:cs typeface="+mn-cs"/>
                <a:sym typeface=""/>
              </a:rPr>
              <a:t>Nous avons appliqué une </a:t>
            </a:r>
            <a:r>
              <a:rPr lang="fr-ca" sz="2500" b="0" i="0" u="none" baseline="0" dirty="0" smtClean="0">
                <a:latin typeface="Arial" panose="020B0604020202020204" pitchFamily="34" charset="0"/>
                <a:cs typeface="+mn-cs"/>
                <a:sym typeface=""/>
              </a:rPr>
              <a:t>optique d’analyse </a:t>
            </a:r>
            <a:r>
              <a:rPr lang="fr-ca" sz="2500" b="0" i="0" u="none" baseline="0" dirty="0">
                <a:latin typeface="Arial" panose="020B0604020202020204" pitchFamily="34" charset="0"/>
                <a:cs typeface="+mn-cs"/>
                <a:sym typeface=""/>
              </a:rPr>
              <a:t>centrée sur les Noirs pour créer le Design Jam 2022 (exercice d’entraînement à la formulation), où les questions ont pris une perspective « pour nous et par nous ».</a:t>
            </a:r>
          </a:p>
          <a:p>
            <a:pPr lvl="1" algn="l" rtl="0">
              <a:buFont typeface="Courier New" panose="02070309020205020404" pitchFamily="49" charset="0"/>
              <a:buChar char="o"/>
            </a:pPr>
            <a:endParaRPr lang="fr-ca" sz="2500" dirty="0">
              <a:latin typeface="Arial" panose="020B0604020202020204" pitchFamily="34" charset="0"/>
              <a:cs typeface="+mn-cs"/>
              <a:sym typeface=""/>
            </a:endParaRPr>
          </a:p>
          <a:p>
            <a:pPr lvl="1" algn="l" rtl="0">
              <a:buFont typeface="Courier New" panose="02070309020205020404" pitchFamily="49" charset="0"/>
              <a:buChar char="o"/>
            </a:pPr>
            <a:r>
              <a:rPr lang="fr-ca" sz="2700" b="0" i="0" u="none" kern="0" baseline="0" dirty="0">
                <a:latin typeface="Arial" panose="020B0604020202020204" pitchFamily="34" charset="0"/>
                <a:cs typeface="+mn-cs"/>
                <a:sym typeface=""/>
              </a:rPr>
              <a:t>La </a:t>
            </a:r>
            <a:r>
              <a:rPr lang="fr-ca" sz="2700" b="1" i="0" u="none" kern="0" baseline="0" dirty="0">
                <a:latin typeface="Arial" panose="020B0604020202020204" pitchFamily="34" charset="0"/>
                <a:cs typeface="+mn-cs"/>
                <a:sym typeface=""/>
              </a:rPr>
              <a:t>Direction générale du travail d’EDSC </a:t>
            </a:r>
            <a:r>
              <a:rPr lang="fr-ca" sz="2700" b="0" i="0" u="none" kern="0" baseline="0" dirty="0">
                <a:latin typeface="Arial" panose="020B0604020202020204" pitchFamily="34" charset="0"/>
                <a:cs typeface="+mn-cs"/>
                <a:sym typeface=""/>
              </a:rPr>
              <a:t>lance une série de </a:t>
            </a:r>
            <a:r>
              <a:rPr lang="fr-ca" sz="2700" b="0" i="0" u="none" kern="0" baseline="0" dirty="0" smtClean="0">
                <a:latin typeface="Arial" panose="020B0604020202020204" pitchFamily="34" charset="0"/>
                <a:cs typeface="+mn-cs"/>
                <a:sym typeface=""/>
              </a:rPr>
              <a:t>discussions </a:t>
            </a:r>
            <a:r>
              <a:rPr lang="fr-ca" sz="2700" b="0" i="0" u="none" kern="0" baseline="0" dirty="0">
                <a:latin typeface="Arial" panose="020B0604020202020204" pitchFamily="34" charset="0"/>
                <a:cs typeface="+mn-cs"/>
                <a:sym typeface=""/>
              </a:rPr>
              <a:t>sur le racisme envers les </a:t>
            </a:r>
            <a:r>
              <a:rPr lang="fr-ca" sz="2700" b="0" i="0" u="none" kern="0" baseline="0" dirty="0" smtClean="0">
                <a:latin typeface="Arial" panose="020B0604020202020204" pitchFamily="34" charset="0"/>
                <a:cs typeface="+mn-cs"/>
                <a:sym typeface=""/>
              </a:rPr>
              <a:t>Noirs </a:t>
            </a:r>
            <a:r>
              <a:rPr lang="fr-ca" sz="2700" b="0" i="0" u="none" kern="0" baseline="0" dirty="0">
                <a:latin typeface="Arial" panose="020B0604020202020204" pitchFamily="34" charset="0"/>
                <a:cs typeface="+mn-cs"/>
                <a:sym typeface=""/>
              </a:rPr>
              <a:t>qui mettra en lumière le contexte historique des Canadiens noirs sous l’angle de l’optique.</a:t>
            </a:r>
          </a:p>
          <a:p>
            <a:pPr marL="457200" lvl="1" indent="0" algn="l" rtl="0">
              <a:buNone/>
            </a:pPr>
            <a:endParaRPr lang="fr-ca" sz="2700" dirty="0">
              <a:latin typeface="Arial" panose="020B0604020202020204" pitchFamily="34" charset="0"/>
              <a:cs typeface="+mn-cs"/>
              <a:sym typeface=""/>
            </a:endParaRPr>
          </a:p>
          <a:p>
            <a:pPr lvl="1" algn="l" rtl="0">
              <a:buFont typeface="Courier New" panose="02070309020205020404" pitchFamily="49" charset="0"/>
              <a:buChar char="o"/>
            </a:pPr>
            <a:r>
              <a:rPr lang="fr-ca" sz="2700" b="0" i="0" u="none" kern="0" baseline="0" dirty="0">
                <a:latin typeface="Arial" panose="020B0604020202020204" pitchFamily="34" charset="0"/>
                <a:cs typeface="+mn-cs"/>
                <a:sym typeface=""/>
              </a:rPr>
              <a:t>La </a:t>
            </a:r>
            <a:r>
              <a:rPr lang="fr-ca" sz="2700" b="1" i="0" u="none" kern="0" baseline="0" dirty="0">
                <a:latin typeface="Arial" panose="020B0604020202020204" pitchFamily="34" charset="0"/>
                <a:cs typeface="+mn-cs"/>
                <a:sym typeface=""/>
              </a:rPr>
              <a:t>Direction générale des prestations et des services intégrés</a:t>
            </a:r>
            <a:r>
              <a:rPr lang="fr-ca" sz="2700" b="0" i="0" u="none" kern="0" baseline="0" dirty="0">
                <a:latin typeface="Arial" panose="020B0604020202020204" pitchFamily="34" charset="0"/>
                <a:cs typeface="+mn-cs"/>
                <a:sym typeface=""/>
              </a:rPr>
              <a:t> renforce la capacité des processus d’apprentissage sur </a:t>
            </a:r>
            <a:r>
              <a:rPr lang="fr-ca" sz="2700" b="0" i="0" u="none" kern="0" baseline="0" dirty="0" smtClean="0">
                <a:latin typeface="Arial" panose="020B0604020202020204" pitchFamily="34" charset="0"/>
                <a:cs typeface="+mn-cs"/>
                <a:sym typeface=""/>
              </a:rPr>
              <a:t>l’ACS</a:t>
            </a:r>
            <a:r>
              <a:rPr lang="fr-ca" sz="2700" b="0" i="0" u="none" kern="0" dirty="0" smtClean="0">
                <a:latin typeface="Arial" panose="020B0604020202020204" pitchFamily="34" charset="0"/>
                <a:cs typeface="+mn-cs"/>
                <a:sym typeface=""/>
              </a:rPr>
              <a:t> Plus</a:t>
            </a:r>
            <a:r>
              <a:rPr lang="fr-ca" sz="2700" b="0" i="0" u="none" kern="0" baseline="0" dirty="0" smtClean="0">
                <a:latin typeface="Arial" panose="020B0604020202020204" pitchFamily="34" charset="0"/>
                <a:cs typeface="+mn-cs"/>
                <a:sym typeface=""/>
              </a:rPr>
              <a:t> </a:t>
            </a:r>
            <a:r>
              <a:rPr lang="fr-ca" sz="2700" b="0" i="0" u="none" kern="0" baseline="0" dirty="0">
                <a:latin typeface="Arial" panose="020B0604020202020204" pitchFamily="34" charset="0"/>
                <a:cs typeface="+mn-cs"/>
                <a:sym typeface=""/>
              </a:rPr>
              <a:t>et l’OACN afin d’intégrer ces outils à Service Canada.</a:t>
            </a:r>
          </a:p>
          <a:p>
            <a:pPr lvl="1" algn="l" rtl="0">
              <a:buFont typeface="Courier New" panose="02070309020205020404" pitchFamily="49" charset="0"/>
              <a:buChar char="o"/>
            </a:pPr>
            <a:endParaRPr lang="fr-ca" dirty="0"/>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7</a:t>
            </a:fld>
            <a:endParaRPr lang="fr-ca" dirty="0">
              <a:latin typeface="Arial" panose="020B0604020202020204" pitchFamily="34" charset="0"/>
              <a:sym typeface=""/>
            </a:endParaRPr>
          </a:p>
        </p:txBody>
      </p:sp>
    </p:spTree>
    <p:extLst>
      <p:ext uri="{BB962C8B-B14F-4D97-AF65-F5344CB8AC3E}">
        <p14:creationId xmlns:p14="http://schemas.microsoft.com/office/powerpoint/2010/main" val="1043832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pPr algn="l" rtl="0"/>
            <a:r>
              <a:rPr lang="fr-ca" b="1" i="0" u="none" baseline="0" dirty="0">
                <a:latin typeface="Arial" panose="020B0604020202020204" pitchFamily="34" charset="0"/>
                <a:cs typeface="+mn-cs"/>
                <a:sym typeface=""/>
              </a:rPr>
              <a:t>Mise en œuvre de l’optique à EDSC (suite)</a:t>
            </a:r>
            <a:endParaRPr lang="fr-ca"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457200" y="1270000"/>
            <a:ext cx="8229600" cy="4525963"/>
          </a:xfrm>
        </p:spPr>
        <p:txBody>
          <a:bodyPr>
            <a:normAutofit fontScale="77500" lnSpcReduction="20000"/>
          </a:bodyPr>
          <a:lstStyle/>
          <a:p>
            <a:pPr marL="457200" lvl="1" indent="0" algn="l" rtl="0">
              <a:buNone/>
            </a:pPr>
            <a:endParaRPr lang="fr-ca" sz="2500" dirty="0">
              <a:latin typeface="Arial" panose="020B0604020202020204" pitchFamily="34" charset="0"/>
              <a:cs typeface="+mn-cs"/>
              <a:sym typeface=""/>
            </a:endParaRPr>
          </a:p>
          <a:p>
            <a:pPr lvl="1" algn="l" rtl="0">
              <a:buFont typeface="Courier New" panose="02070309020205020404" pitchFamily="49" charset="0"/>
              <a:buChar char="o"/>
            </a:pPr>
            <a:r>
              <a:rPr lang="fr-ca" sz="2500" b="0" i="0" u="none" kern="0" baseline="0" dirty="0">
                <a:latin typeface="Arial" panose="020B0604020202020204" pitchFamily="34" charset="0"/>
                <a:cs typeface="+mn-cs"/>
                <a:sym typeface=""/>
              </a:rPr>
              <a:t>La </a:t>
            </a:r>
            <a:r>
              <a:rPr lang="fr-ca" sz="2500" b="1" i="0" u="none" kern="0" baseline="0" dirty="0">
                <a:latin typeface="Arial" panose="020B0604020202020204" pitchFamily="34" charset="0"/>
                <a:cs typeface="+mn-cs"/>
                <a:sym typeface=""/>
              </a:rPr>
              <a:t>Direction générale de l’apprentissage</a:t>
            </a:r>
            <a:r>
              <a:rPr lang="fr-ca" sz="2500" b="0" i="0" u="none" kern="0" baseline="0" dirty="0">
                <a:latin typeface="Arial" panose="020B0604020202020204" pitchFamily="34" charset="0"/>
                <a:cs typeface="+mn-cs"/>
                <a:sym typeface=""/>
              </a:rPr>
              <a:t> utilisera l’optique pour préparer sa séance de consultation auprès des jeunes Canadiens dans le cadre d’un nouveau programme.</a:t>
            </a:r>
            <a:r>
              <a:rPr lang="fr-ca" sz="2500" kern="0" dirty="0">
                <a:latin typeface="Arial" panose="020B0604020202020204" pitchFamily="34" charset="0"/>
                <a:cs typeface="+mn-cs"/>
                <a:sym typeface=""/>
              </a:rPr>
              <a:t/>
            </a:r>
            <a:br>
              <a:rPr lang="fr-ca" sz="2500" kern="0" dirty="0">
                <a:latin typeface="Arial" panose="020B0604020202020204" pitchFamily="34" charset="0"/>
                <a:cs typeface="+mn-cs"/>
                <a:sym typeface=""/>
              </a:rPr>
            </a:br>
            <a:endParaRPr lang="fr-ca" sz="2500" kern="0" dirty="0">
              <a:latin typeface="Arial" panose="020B0604020202020204" pitchFamily="34" charset="0"/>
              <a:cs typeface="+mn-cs"/>
              <a:sym typeface=""/>
            </a:endParaRPr>
          </a:p>
          <a:p>
            <a:pPr lvl="1" algn="l" rtl="0">
              <a:buFont typeface="Courier New" panose="02070309020205020404" pitchFamily="49" charset="0"/>
              <a:buChar char="o"/>
            </a:pPr>
            <a:r>
              <a:rPr lang="fr-ca" sz="2500" b="0" i="0" u="none" kern="0" baseline="0" dirty="0">
                <a:latin typeface="Arial" panose="020B0604020202020204" pitchFamily="34" charset="0"/>
                <a:cs typeface="+mn-cs"/>
                <a:sym typeface=""/>
              </a:rPr>
              <a:t>La </a:t>
            </a:r>
            <a:r>
              <a:rPr lang="fr-ca" sz="2500" b="1" i="0" u="none" kern="0" baseline="0" dirty="0">
                <a:latin typeface="Arial" panose="020B0604020202020204" pitchFamily="34" charset="0"/>
                <a:cs typeface="+mn-cs"/>
                <a:sym typeface=""/>
              </a:rPr>
              <a:t>région de l’Atlantique </a:t>
            </a:r>
            <a:r>
              <a:rPr lang="fr-ca" sz="2500" b="0" i="0" u="none" kern="0" baseline="0" dirty="0">
                <a:latin typeface="Arial" panose="020B0604020202020204" pitchFamily="34" charset="0"/>
                <a:cs typeface="+mn-cs"/>
                <a:sym typeface=""/>
              </a:rPr>
              <a:t>lancera une série d’ateliers d’ambassadeurs sur l’OACN à l’intention de ses employés.</a:t>
            </a:r>
          </a:p>
          <a:p>
            <a:pPr lvl="1" algn="l" rtl="0">
              <a:buFont typeface="Courier New" panose="02070309020205020404" pitchFamily="49" charset="0"/>
              <a:buChar char="o"/>
            </a:pPr>
            <a:endParaRPr lang="fr-ca" sz="2500" dirty="0">
              <a:latin typeface="Arial" panose="020B0604020202020204" pitchFamily="34" charset="0"/>
              <a:cs typeface="+mn-cs"/>
              <a:sym typeface=""/>
            </a:endParaRPr>
          </a:p>
          <a:p>
            <a:pPr lvl="1" algn="l" rtl="0">
              <a:buFont typeface="Courier New" panose="02070309020205020404" pitchFamily="49" charset="0"/>
              <a:buChar char="o"/>
            </a:pPr>
            <a:r>
              <a:rPr lang="fr-ca" sz="2500" b="0" i="0" u="none" kern="0" baseline="0" dirty="0">
                <a:latin typeface="Arial" panose="020B0604020202020204" pitchFamily="34" charset="0"/>
                <a:cs typeface="+mn-cs"/>
                <a:sym typeface=""/>
              </a:rPr>
              <a:t>Le </a:t>
            </a:r>
            <a:r>
              <a:rPr lang="fr-ca" sz="2500" b="1" i="0" u="none" kern="0" baseline="0" dirty="0">
                <a:latin typeface="Arial" panose="020B0604020202020204" pitchFamily="34" charset="0"/>
                <a:cs typeface="+mn-cs"/>
                <a:sym typeface=""/>
              </a:rPr>
              <a:t>Bureau de la dirigeante principale des données </a:t>
            </a:r>
            <a:r>
              <a:rPr lang="fr-ca" sz="2500" b="0" i="0" u="none" kern="0" baseline="0" dirty="0">
                <a:latin typeface="Arial" panose="020B0604020202020204" pitchFamily="34" charset="0"/>
                <a:cs typeface="+mn-cs"/>
                <a:sym typeface=""/>
              </a:rPr>
              <a:t>appuiera le Ministère dans la collecte des données nécessaires à l’élaboration et à la modification des programmes et services destinés aux Canadiens </a:t>
            </a:r>
            <a:r>
              <a:rPr lang="fr-ca" sz="2500" b="0" i="0" u="none" kern="0" baseline="0" dirty="0" err="1" smtClean="0">
                <a:latin typeface="Arial" panose="020B0604020202020204" pitchFamily="34" charset="0"/>
                <a:cs typeface="+mn-cs"/>
                <a:sym typeface=""/>
              </a:rPr>
              <a:t>racisés</a:t>
            </a:r>
            <a:r>
              <a:rPr lang="fr-ca" sz="2500" b="0" i="0" u="none" kern="0" baseline="0" dirty="0" smtClean="0">
                <a:latin typeface="Arial" panose="020B0604020202020204" pitchFamily="34" charset="0"/>
                <a:cs typeface="+mn-cs"/>
                <a:sym typeface=""/>
              </a:rPr>
              <a:t>.</a:t>
            </a:r>
            <a:endParaRPr lang="fr-ca" sz="2500" b="0" i="0" u="none" kern="0" baseline="0" dirty="0">
              <a:latin typeface="Arial" panose="020B0604020202020204" pitchFamily="34" charset="0"/>
              <a:cs typeface="+mn-cs"/>
              <a:sym typeface=""/>
            </a:endParaRPr>
          </a:p>
          <a:p>
            <a:pPr lvl="1" algn="l" rtl="0">
              <a:buFont typeface="Courier New" panose="02070309020205020404" pitchFamily="49" charset="0"/>
              <a:buChar char="o"/>
            </a:pPr>
            <a:endParaRPr lang="fr-ca" sz="2500" dirty="0">
              <a:latin typeface="Arial" panose="020B0604020202020204" pitchFamily="34" charset="0"/>
              <a:cs typeface="+mn-cs"/>
              <a:sym typeface=""/>
            </a:endParaRPr>
          </a:p>
          <a:p>
            <a:pPr lvl="1" algn="l" rtl="0">
              <a:buFont typeface="Courier New" panose="02070309020205020404" pitchFamily="49" charset="0"/>
              <a:buChar char="o"/>
            </a:pPr>
            <a:r>
              <a:rPr lang="fr-ca" sz="2500" b="1" i="0" u="none" kern="0" baseline="0" dirty="0">
                <a:latin typeface="Arial" panose="020B0604020202020204" pitchFamily="34" charset="0"/>
                <a:cs typeface="+mn-cs"/>
                <a:sym typeface=""/>
              </a:rPr>
              <a:t>Les Affaires du Cabinet et l’Unité de contrôle du SCT </a:t>
            </a:r>
            <a:r>
              <a:rPr lang="fr-ca" sz="2500" b="0" i="0" u="none" kern="0" baseline="0" dirty="0">
                <a:latin typeface="Arial" panose="020B0604020202020204" pitchFamily="34" charset="0"/>
                <a:cs typeface="+mn-cs"/>
                <a:sym typeface=""/>
              </a:rPr>
              <a:t>ont envisagé d’</a:t>
            </a:r>
            <a:r>
              <a:rPr lang="fr-ca" sz="2500" b="1" i="0" u="none" kern="0" baseline="0" dirty="0">
                <a:latin typeface="Arial" panose="020B0604020202020204" pitchFamily="34" charset="0"/>
                <a:cs typeface="+mn-cs"/>
                <a:sym typeface=""/>
              </a:rPr>
              <a:t>ajouter l’OACN comme document de référence pour tous les employés lorsqu’ils rédigent des présentations au Conseil du Trésor.</a:t>
            </a:r>
          </a:p>
          <a:p>
            <a:endParaRPr lang="fr-ca" dirty="0"/>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8</a:t>
            </a:fld>
            <a:endParaRPr lang="fr-ca" dirty="0">
              <a:latin typeface="Arial" panose="020B0604020202020204" pitchFamily="34" charset="0"/>
              <a:sym typeface=""/>
            </a:endParaRPr>
          </a:p>
        </p:txBody>
      </p:sp>
    </p:spTree>
    <p:extLst>
      <p:ext uri="{BB962C8B-B14F-4D97-AF65-F5344CB8AC3E}">
        <p14:creationId xmlns:p14="http://schemas.microsoft.com/office/powerpoint/2010/main" val="866728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146819"/>
            <a:ext cx="8229600" cy="1143000"/>
          </a:xfrm>
        </p:spPr>
        <p:txBody>
          <a:bodyPr/>
          <a:lstStyle/>
          <a:p>
            <a:pPr algn="l" rtl="0"/>
            <a:r>
              <a:rPr lang="fr-ca" b="1" i="0" u="none" baseline="0" dirty="0">
                <a:latin typeface="Arial" panose="020B0604020202020204" pitchFamily="34" charset="0"/>
                <a:cs typeface="+mn-cs"/>
                <a:sym typeface=""/>
              </a:rPr>
              <a:t>Observations et leçons apprises</a:t>
            </a:r>
            <a:endParaRPr lang="fr-ca" dirty="0">
              <a:latin typeface="Arial" panose="020B0604020202020204" pitchFamily="34" charset="0"/>
              <a:cs typeface="+mn-cs"/>
              <a:sym typeface=""/>
            </a:endParaRPr>
          </a:p>
        </p:txBody>
      </p:sp>
      <p:sp>
        <p:nvSpPr>
          <p:cNvPr id="3" name="Content Placeholder 2"/>
          <p:cNvSpPr>
            <a:spLocks noGrp="1"/>
          </p:cNvSpPr>
          <p:nvPr>
            <p:ph idx="1"/>
            <p:custDataLst>
              <p:tags r:id="rId2"/>
            </p:custDataLst>
          </p:nvPr>
        </p:nvSpPr>
        <p:spPr>
          <a:xfrm>
            <a:off x="457200" y="970535"/>
            <a:ext cx="8229600" cy="5385815"/>
          </a:xfrm>
        </p:spPr>
        <p:txBody>
          <a:bodyPr>
            <a:normAutofit fontScale="40000" lnSpcReduction="20000"/>
          </a:bodyPr>
          <a:lstStyle/>
          <a:p>
            <a:endParaRPr lang="fr-ca" sz="3500" dirty="0">
              <a:latin typeface="Arial" panose="020B0604020202020204" pitchFamily="34" charset="0"/>
              <a:cs typeface="+mn-cs"/>
              <a:sym typeface=""/>
            </a:endParaRPr>
          </a:p>
          <a:p>
            <a:pPr algn="l" rtl="0"/>
            <a:r>
              <a:rPr lang="fr-ca" sz="3500" b="0" i="0" u="none" kern="0" baseline="0" dirty="0">
                <a:latin typeface="Arial" panose="020B0604020202020204" pitchFamily="34" charset="0"/>
                <a:cs typeface="+mn-cs"/>
                <a:sym typeface=""/>
              </a:rPr>
              <a:t>L’optique doit toujours </a:t>
            </a:r>
            <a:r>
              <a:rPr lang="fr-ca" sz="3500" b="1" i="0" u="none" kern="0" baseline="0" dirty="0">
                <a:latin typeface="Arial" panose="020B0604020202020204" pitchFamily="34" charset="0"/>
                <a:cs typeface="+mn-cs"/>
                <a:sym typeface=""/>
              </a:rPr>
              <a:t>évoluer</a:t>
            </a:r>
            <a:r>
              <a:rPr lang="fr-ca" sz="3500" b="0" i="0" u="none" kern="0" baseline="0" dirty="0">
                <a:latin typeface="Arial" panose="020B0604020202020204" pitchFamily="34" charset="0"/>
                <a:cs typeface="+mn-cs"/>
                <a:sym typeface=""/>
              </a:rPr>
              <a:t>. </a:t>
            </a:r>
          </a:p>
          <a:p>
            <a:endParaRPr lang="fr-ca" sz="3500" dirty="0">
              <a:latin typeface="Arial" panose="020B0604020202020204" pitchFamily="34" charset="0"/>
              <a:cs typeface="+mn-cs"/>
              <a:sym typeface=""/>
            </a:endParaRPr>
          </a:p>
          <a:p>
            <a:pPr algn="l" rtl="0"/>
            <a:r>
              <a:rPr lang="fr-ca" sz="3500" b="0" i="0" u="none" kern="0" baseline="0" dirty="0">
                <a:latin typeface="Arial" panose="020B0604020202020204" pitchFamily="34" charset="0"/>
                <a:cs typeface="+mn-cs"/>
                <a:sym typeface=""/>
              </a:rPr>
              <a:t>« </a:t>
            </a:r>
            <a:r>
              <a:rPr lang="fr-ca" sz="3500" b="1" i="0" u="none" kern="0" baseline="0" dirty="0">
                <a:latin typeface="Arial" panose="020B0604020202020204" pitchFamily="34" charset="0"/>
                <a:cs typeface="+mn-cs"/>
                <a:sym typeface=""/>
              </a:rPr>
              <a:t>Rien sur nous, sans nous</a:t>
            </a:r>
            <a:r>
              <a:rPr lang="fr-ca" sz="3500" b="0" i="0" u="none" kern="0" baseline="0" dirty="0">
                <a:latin typeface="Arial" panose="020B0604020202020204" pitchFamily="34" charset="0"/>
                <a:cs typeface="+mn-cs"/>
                <a:sym typeface=""/>
              </a:rPr>
              <a:t> » – Avez-vous tenu compte du contexte historique, des expériences vécues et des besoins des Canadiens noirs lors de l’élaboration et de la modification de programmes, de services et de politiques?</a:t>
            </a:r>
          </a:p>
          <a:p>
            <a:endParaRPr lang="fr-ca" sz="3500" dirty="0">
              <a:latin typeface="Arial" panose="020B0604020202020204" pitchFamily="34" charset="0"/>
              <a:cs typeface="+mn-cs"/>
              <a:sym typeface=""/>
            </a:endParaRPr>
          </a:p>
          <a:p>
            <a:pPr algn="l" rtl="0"/>
            <a:r>
              <a:rPr lang="fr-ca" sz="3500" b="1" i="0" u="none" kern="0" baseline="0" dirty="0">
                <a:latin typeface="Arial" panose="020B0604020202020204" pitchFamily="34" charset="0"/>
                <a:cs typeface="+mn-cs"/>
                <a:sym typeface=""/>
              </a:rPr>
              <a:t>Pour élaborer une meilleure </a:t>
            </a:r>
            <a:r>
              <a:rPr lang="fr-ca" sz="3500" b="1" i="0" u="none" kern="0" baseline="0" dirty="0" smtClean="0">
                <a:latin typeface="Arial" panose="020B0604020202020204" pitchFamily="34" charset="0"/>
                <a:cs typeface="+mn-cs"/>
                <a:sym typeface=""/>
              </a:rPr>
              <a:t>initiative qui est </a:t>
            </a:r>
            <a:r>
              <a:rPr lang="fr-ca" sz="3500" b="1" i="0" u="none" kern="0" baseline="0" dirty="0">
                <a:latin typeface="Arial" panose="020B0604020202020204" pitchFamily="34" charset="0"/>
                <a:cs typeface="+mn-cs"/>
                <a:sym typeface=""/>
              </a:rPr>
              <a:t>inclusive</a:t>
            </a:r>
            <a:r>
              <a:rPr lang="fr-ca" sz="3500" b="0" i="0" u="none" kern="0" baseline="0" dirty="0">
                <a:latin typeface="Arial" panose="020B0604020202020204" pitchFamily="34" charset="0"/>
                <a:cs typeface="+mn-cs"/>
                <a:sym typeface=""/>
              </a:rPr>
              <a:t> : vous devez être en contact avec les employés de divers paliers qui participent aux programmes et aux opérations (connaissances de niveau opérationnel pour régler le problème, p. ex. analystes, conseiller de programme, chef d’équipe, spécialistes de service aux citoyens – </a:t>
            </a:r>
            <a:r>
              <a:rPr lang="fr-ca" sz="3500" b="0" i="0" u="sng" kern="0" baseline="0" dirty="0">
                <a:latin typeface="Arial" panose="020B0604020202020204" pitchFamily="34" charset="0"/>
                <a:cs typeface="+mn-cs"/>
                <a:sym typeface=""/>
              </a:rPr>
              <a:t>le travail en vase clos ne fonctionne pas</a:t>
            </a:r>
            <a:r>
              <a:rPr lang="fr-ca" sz="3500" b="0" i="0" u="none" kern="0" baseline="0" dirty="0">
                <a:latin typeface="Arial" panose="020B0604020202020204" pitchFamily="34" charset="0"/>
                <a:cs typeface="+mn-cs"/>
                <a:sym typeface=""/>
              </a:rPr>
              <a:t>).</a:t>
            </a:r>
          </a:p>
          <a:p>
            <a:endParaRPr lang="fr-ca" sz="3500" dirty="0">
              <a:latin typeface="Arial" panose="020B0604020202020204" pitchFamily="34" charset="0"/>
              <a:cs typeface="+mn-cs"/>
              <a:sym typeface=""/>
            </a:endParaRPr>
          </a:p>
          <a:p>
            <a:pPr algn="l" rtl="0"/>
            <a:r>
              <a:rPr lang="fr-ca" sz="3500" b="1" i="0" u="none" kern="0" baseline="0" dirty="0">
                <a:latin typeface="Arial" panose="020B0604020202020204" pitchFamily="34" charset="0"/>
                <a:cs typeface="+mn-cs"/>
                <a:sym typeface=""/>
              </a:rPr>
              <a:t>Le concept de sensibilisation aux problèmes </a:t>
            </a:r>
            <a:r>
              <a:rPr lang="fr-ca" sz="3500" b="0" i="0" u="none" kern="0" baseline="0" dirty="0">
                <a:latin typeface="Arial" panose="020B0604020202020204" pitchFamily="34" charset="0"/>
                <a:cs typeface="+mn-cs"/>
                <a:sym typeface=""/>
              </a:rPr>
              <a:t>: Le véritable défi pour les organisations n’est pas de répondre à la question « </a:t>
            </a:r>
            <a:r>
              <a:rPr lang="fr-ca" sz="3500" kern="0" dirty="0" smtClean="0">
                <a:latin typeface="Arial" panose="020B0604020202020204" pitchFamily="34" charset="0"/>
                <a:cs typeface="+mn-cs"/>
                <a:sym typeface=""/>
              </a:rPr>
              <a:t>q</a:t>
            </a:r>
            <a:r>
              <a:rPr lang="fr-ca" sz="3500" b="0" i="0" u="none" kern="0" baseline="0" dirty="0" smtClean="0">
                <a:latin typeface="Arial" panose="020B0604020202020204" pitchFamily="34" charset="0"/>
                <a:cs typeface="+mn-cs"/>
                <a:sym typeface=""/>
              </a:rPr>
              <a:t>ue </a:t>
            </a:r>
            <a:r>
              <a:rPr lang="fr-ca" sz="3500" b="0" i="0" u="none" kern="0" baseline="0" dirty="0">
                <a:latin typeface="Arial" panose="020B0604020202020204" pitchFamily="34" charset="0"/>
                <a:cs typeface="+mn-cs"/>
                <a:sym typeface=""/>
              </a:rPr>
              <a:t>pouvons-nous faire? », mais plutôt de déterminer « </a:t>
            </a:r>
            <a:r>
              <a:rPr lang="fr-ca" sz="3500" b="0" i="0" u="none" kern="0" baseline="0" dirty="0" smtClean="0">
                <a:latin typeface="Arial" panose="020B0604020202020204" pitchFamily="34" charset="0"/>
                <a:cs typeface="+mn-cs"/>
                <a:sym typeface=""/>
              </a:rPr>
              <a:t>sommes-nous </a:t>
            </a:r>
            <a:r>
              <a:rPr lang="fr-ca" sz="3500" b="0" i="0" u="none" kern="0" baseline="0" dirty="0">
                <a:latin typeface="Arial" panose="020B0604020202020204" pitchFamily="34" charset="0"/>
                <a:cs typeface="+mn-cs"/>
                <a:sym typeface=""/>
              </a:rPr>
              <a:t>prêts à le faire? </a:t>
            </a:r>
            <a:r>
              <a:rPr lang="fr-ca" sz="3500" b="0" i="0" u="none" kern="0" baseline="0" dirty="0" smtClean="0">
                <a:latin typeface="Arial" panose="020B0604020202020204" pitchFamily="34" charset="0"/>
                <a:cs typeface="+mn-cs"/>
                <a:sym typeface=""/>
              </a:rPr>
              <a:t>».</a:t>
            </a:r>
            <a:endParaRPr lang="fr-ca" sz="3500" b="0" i="0" u="none" kern="0" baseline="0" dirty="0">
              <a:latin typeface="Arial" panose="020B0604020202020204" pitchFamily="34" charset="0"/>
              <a:cs typeface="+mn-cs"/>
              <a:sym typeface=""/>
            </a:endParaRPr>
          </a:p>
          <a:p>
            <a:endParaRPr lang="fr-ca" sz="3500" dirty="0">
              <a:latin typeface="Arial" panose="020B0604020202020204" pitchFamily="34" charset="0"/>
              <a:cs typeface="+mn-cs"/>
              <a:sym typeface=""/>
            </a:endParaRPr>
          </a:p>
          <a:p>
            <a:pPr algn="l" rtl="0"/>
            <a:r>
              <a:rPr lang="fr-ca" sz="3500" b="1" i="0" u="none" kern="0" baseline="0" dirty="0">
                <a:latin typeface="Arial" panose="020B0604020202020204" pitchFamily="34" charset="0"/>
                <a:cs typeface="+mn-cs"/>
                <a:sym typeface=""/>
              </a:rPr>
              <a:t>Comprendre l’empathie</a:t>
            </a:r>
            <a:r>
              <a:rPr lang="fr-ca" sz="3500" b="0" i="0" u="none" kern="0" baseline="0" dirty="0">
                <a:latin typeface="Arial" panose="020B0604020202020204" pitchFamily="34" charset="0"/>
                <a:cs typeface="+mn-cs"/>
                <a:sym typeface=""/>
              </a:rPr>
              <a:t> – L’une des façons d’accroître l’empathie est l’exposition et l’éducation.</a:t>
            </a:r>
          </a:p>
          <a:p>
            <a:endParaRPr lang="fr-ca" sz="3500" dirty="0">
              <a:latin typeface="Arial" panose="020B0604020202020204" pitchFamily="34" charset="0"/>
              <a:cs typeface="+mn-cs"/>
              <a:sym typeface=""/>
            </a:endParaRPr>
          </a:p>
          <a:p>
            <a:pPr algn="l" rtl="0"/>
            <a:r>
              <a:rPr lang="fr-ca" sz="3500" b="0" i="0" u="none" kern="0" baseline="0" dirty="0">
                <a:latin typeface="Arial" panose="020B0604020202020204" pitchFamily="34" charset="0"/>
                <a:cs typeface="+mn-cs"/>
                <a:sym typeface=""/>
              </a:rPr>
              <a:t>NOUS avons besoin d’une </a:t>
            </a:r>
            <a:r>
              <a:rPr lang="fr-ca" sz="3500" b="1" i="0" u="none" kern="0" baseline="0" dirty="0">
                <a:latin typeface="Arial" panose="020B0604020202020204" pitchFamily="34" charset="0"/>
                <a:cs typeface="+mn-cs"/>
                <a:sym typeface=""/>
              </a:rPr>
              <a:t>stratégie</a:t>
            </a:r>
            <a:r>
              <a:rPr lang="fr-ca" sz="3500" b="0" i="0" u="none" kern="0" baseline="0" dirty="0">
                <a:latin typeface="Arial" panose="020B0604020202020204" pitchFamily="34" charset="0"/>
                <a:cs typeface="+mn-cs"/>
                <a:sym typeface=""/>
              </a:rPr>
              <a:t> – EDSC travaille à la création d’un engagement ministériel concernant l’OACN.</a:t>
            </a:r>
          </a:p>
          <a:p>
            <a:endParaRPr lang="fr-ca" sz="3500" dirty="0">
              <a:latin typeface="Arial" panose="020B0604020202020204" pitchFamily="34" charset="0"/>
              <a:cs typeface="+mn-cs"/>
              <a:sym typeface=""/>
            </a:endParaRPr>
          </a:p>
          <a:p>
            <a:pPr algn="l" rtl="0"/>
            <a:r>
              <a:rPr lang="fr-ca" sz="3500" b="0" i="0" u="none" kern="0" baseline="0" dirty="0">
                <a:latin typeface="Arial" panose="020B0604020202020204" pitchFamily="34" charset="0"/>
                <a:cs typeface="+mn-cs"/>
                <a:sym typeface=""/>
              </a:rPr>
              <a:t>Il y a encore beaucoup de </a:t>
            </a:r>
            <a:r>
              <a:rPr lang="fr-ca" sz="3500" b="1" i="0" u="none" kern="0" baseline="0" dirty="0">
                <a:latin typeface="Arial" panose="020B0604020202020204" pitchFamily="34" charset="0"/>
                <a:cs typeface="+mn-cs"/>
                <a:sym typeface=""/>
              </a:rPr>
              <a:t>résistance – lassitude à l’égard des optiques.</a:t>
            </a:r>
          </a:p>
          <a:p>
            <a:endParaRPr lang="fr-ca" sz="3500" b="1" dirty="0">
              <a:latin typeface="Arial" panose="020B0604020202020204" pitchFamily="34" charset="0"/>
              <a:cs typeface="+mn-cs"/>
              <a:sym typeface=""/>
            </a:endParaRPr>
          </a:p>
          <a:p>
            <a:pPr algn="l" rtl="0"/>
            <a:r>
              <a:rPr lang="fr-ca" sz="3500" b="0" i="0" u="none" kern="0" baseline="0" dirty="0">
                <a:latin typeface="Arial" panose="020B0604020202020204" pitchFamily="34" charset="0"/>
                <a:cs typeface="+mn-cs"/>
                <a:sym typeface=""/>
              </a:rPr>
              <a:t>EDSC est au cœur d’une transformation qui se poursuivra pour les années à venir. Un </a:t>
            </a:r>
            <a:r>
              <a:rPr lang="fr-ca" sz="3500" b="1" i="0" u="none" kern="0" baseline="0" dirty="0">
                <a:latin typeface="Arial" panose="020B0604020202020204" pitchFamily="34" charset="0"/>
                <a:cs typeface="+mn-cs"/>
                <a:sym typeface=""/>
              </a:rPr>
              <a:t>leadership solide </a:t>
            </a:r>
            <a:r>
              <a:rPr lang="fr-ca" sz="3500" b="0" i="0" u="none" kern="0" baseline="0" dirty="0">
                <a:latin typeface="Arial" panose="020B0604020202020204" pitchFamily="34" charset="0"/>
                <a:cs typeface="+mn-cs"/>
                <a:sym typeface=""/>
              </a:rPr>
              <a:t>sera nécessaire pour composer avec le changement et maintenir la mobilisation de l’équipe, facteurs essentiels au succès de cette transformation. </a:t>
            </a:r>
          </a:p>
          <a:p>
            <a:endParaRPr lang="fr-ca" sz="3300" b="1" dirty="0">
              <a:latin typeface="Arial" panose="020B0604020202020204" pitchFamily="34" charset="0"/>
              <a:cs typeface="+mn-cs"/>
              <a:sym typeface=""/>
            </a:endParaRPr>
          </a:p>
          <a:p>
            <a:endParaRPr lang="fr-ca" dirty="0"/>
          </a:p>
        </p:txBody>
      </p:sp>
      <p:sp>
        <p:nvSpPr>
          <p:cNvPr id="4" name="Slide Number Placeholder 3"/>
          <p:cNvSpPr>
            <a:spLocks noGrp="1"/>
          </p:cNvSpPr>
          <p:nvPr>
            <p:ph type="sldNum" sz="quarter" idx="12"/>
            <p:custDataLst>
              <p:tags r:id="rId3"/>
            </p:custDataLst>
          </p:nvPr>
        </p:nvSpPr>
        <p:spPr/>
        <p:txBody>
          <a:bodyPr/>
          <a:lstStyle/>
          <a:p>
            <a:pPr algn="r" rtl="0"/>
            <a:fld id="{2E86C063-E22E-2E4C-A523-54089486E38F}" type="slidenum">
              <a:rPr>
                <a:latin typeface="Arial" panose="020B0604020202020204" pitchFamily="34" charset="0"/>
                <a:sym typeface=""/>
              </a:rPr>
              <a:t>9</a:t>
            </a:fld>
            <a:endParaRPr lang="fr-ca" dirty="0">
              <a:latin typeface="Arial" panose="020B0604020202020204" pitchFamily="34" charset="0"/>
              <a:sym typeface=""/>
            </a:endParaRPr>
          </a:p>
        </p:txBody>
      </p:sp>
    </p:spTree>
    <p:extLst>
      <p:ext uri="{BB962C8B-B14F-4D97-AF65-F5344CB8AC3E}">
        <p14:creationId xmlns:p14="http://schemas.microsoft.com/office/powerpoint/2010/main" val="41563131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4"/>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PPT_EDSC_Final_FR01">
  <a:themeElements>
    <a:clrScheme name="EDSC - Couleur 1">
      <a:dk1>
        <a:srgbClr val="000000"/>
      </a:dk1>
      <a:lt1>
        <a:sysClr val="window" lastClr="FFFFFF"/>
      </a:lt1>
      <a:dk2>
        <a:srgbClr val="1395A5"/>
      </a:dk2>
      <a:lt2>
        <a:srgbClr val="A4DFE3"/>
      </a:lt2>
      <a:accent1>
        <a:srgbClr val="D51740"/>
      </a:accent1>
      <a:accent2>
        <a:srgbClr val="E66C85"/>
      </a:accent2>
      <a:accent3>
        <a:srgbClr val="5BAF9E"/>
      </a:accent3>
      <a:accent4>
        <a:srgbClr val="98CFC3"/>
      </a:accent4>
      <a:accent5>
        <a:srgbClr val="E5725B"/>
      </a:accent5>
      <a:accent6>
        <a:srgbClr val="EFA798"/>
      </a:accent6>
      <a:hlink>
        <a:srgbClr val="0000FF"/>
      </a:hlink>
      <a:folHlink>
        <a:srgbClr val="A4DFE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126</AccountId>
        <AccountType/>
      </UserInfo>
    </PgResponsibleResponsable>
    <C_ClpServices xmlns="4f810ac0-7940-4b47-8510-ccc18747f34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B51B31-92FB-4663-BEA6-5235C0F3982D}">
  <ds:schemaRefs>
    <ds:schemaRef ds:uri="http://schemas.microsoft.com/sharepoint/v4"/>
    <ds:schemaRef ds:uri="http://schemas.microsoft.com/office/2006/documentManagement/types"/>
    <ds:schemaRef ds:uri="http://schemas.openxmlformats.org/package/2006/metadata/core-properties"/>
    <ds:schemaRef ds:uri="http://purl.org/dc/dcmitype/"/>
    <ds:schemaRef ds:uri="http://purl.org/dc/elements/1.1/"/>
    <ds:schemaRef ds:uri="aeabe285-28c2-4b4a-a8cd-631679229c94"/>
    <ds:schemaRef ds:uri="http://schemas.microsoft.com/office/2006/metadata/properties"/>
    <ds:schemaRef ds:uri="4f810ac0-7940-4b47-8510-ccc18747f341"/>
    <ds:schemaRef ds:uri="http://purl.org/dc/terms/"/>
    <ds:schemaRef ds:uri="http://schemas.microsoft.com/sharepoint/v3"/>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1C4CA2A9-6A0F-49B2-9CD6-D886C543E0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3F642D-4094-4BCB-8F32-632A7E8C0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Rose_EDSC_Final_FR</Template>
  <TotalTime>202</TotalTime>
  <Words>1571</Words>
  <Application>Microsoft Office PowerPoint</Application>
  <PresentationFormat>On-screen Show (4:3)</PresentationFormat>
  <Paragraphs>114</Paragraphs>
  <Slides>13</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SimSun</vt:lpstr>
      <vt:lpstr>Arial</vt:lpstr>
      <vt:lpstr>Calibri</vt:lpstr>
      <vt:lpstr>Courier New</vt:lpstr>
      <vt:lpstr>Symbol</vt:lpstr>
      <vt:lpstr>Times New Roman</vt:lpstr>
      <vt:lpstr>Verdana</vt:lpstr>
      <vt:lpstr>Wingdings</vt:lpstr>
      <vt:lpstr>PPT_EDSC_Final_FR01</vt:lpstr>
      <vt:lpstr>Aller de l’avant avec l’Optique d’Analyse Centrée sur les Noirs</vt:lpstr>
      <vt:lpstr>Déclaration sur l’espace sûr </vt:lpstr>
      <vt:lpstr>Contexte</vt:lpstr>
      <vt:lpstr>Aller de l’avant avec l’optique d’analyse centrée sur les Noirs</vt:lpstr>
      <vt:lpstr>Situation actuelle</vt:lpstr>
      <vt:lpstr>Pourquoi créer une optique d’analyse centrée sur les Noirs?</vt:lpstr>
      <vt:lpstr>Mise en œuvre de l’optique à EDSC</vt:lpstr>
      <vt:lpstr>Mise en œuvre de l’optique à EDSC (suite)</vt:lpstr>
      <vt:lpstr>Observations et leçons apprises</vt:lpstr>
      <vt:lpstr>Prochaines étapes</vt:lpstr>
      <vt:lpstr>PowerPoint Presentation</vt:lpstr>
      <vt:lpstr>Matière à réflexion :</vt:lpstr>
      <vt:lpstr>MERCI!</vt:lpstr>
    </vt:vector>
  </TitlesOfParts>
  <Company>Gouvernement du Canada - Government of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Forward on the Black-Centric Lens</dc:title>
  <dc:creator>Vaillant, Karine K [NC]</dc:creator>
  <cp:lastModifiedBy>Keita, Aissatou A [NC]</cp:lastModifiedBy>
  <cp:revision>24</cp:revision>
  <dcterms:created xsi:type="dcterms:W3CDTF">2023-06-21T17:40:28Z</dcterms:created>
  <dcterms:modified xsi:type="dcterms:W3CDTF">2023-06-27T19:35:46Z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
  </property>
  <property fmtid="{D5CDD505-2E9C-101B-9397-08002B2CF9AE}" pid="3" name="ContentTypeId">
    <vt:lpwstr>0x0101040003A63F095AE43C418C5EB8D418AD87E4008A2F70CE93A5824AB942A768F5BED4E8</vt:lpwstr>
  </property>
  <property fmtid="{D5CDD505-2E9C-101B-9397-08002B2CF9AE}" pid="4" name="ItemRetentionFormula">
    <vt:lpwstr/>
  </property>
  <property fmtid="{D5CDD505-2E9C-101B-9397-08002B2CF9AE}" pid="5" name="WorkflowChangePath">
    <vt:lpwstr>7ab30019-3554-4919-b6f6-c90dc74a1bdf,4;</vt:lpwstr>
  </property>
</Properties>
</file>