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79" r:id="rId5"/>
    <p:sldId id="285" r:id="rId6"/>
    <p:sldId id="286" r:id="rId7"/>
    <p:sldId id="289" r:id="rId8"/>
    <p:sldId id="336" r:id="rId9"/>
    <p:sldId id="293" r:id="rId10"/>
    <p:sldId id="294" r:id="rId11"/>
    <p:sldId id="341" r:id="rId12"/>
    <p:sldId id="298" r:id="rId13"/>
    <p:sldId id="301" r:id="rId14"/>
    <p:sldId id="342" r:id="rId15"/>
    <p:sldId id="309" r:id="rId16"/>
    <p:sldId id="310" r:id="rId17"/>
    <p:sldId id="311" r:id="rId18"/>
    <p:sldId id="312" r:id="rId19"/>
    <p:sldId id="338" r:id="rId20"/>
    <p:sldId id="316" r:id="rId21"/>
    <p:sldId id="317" r:id="rId22"/>
    <p:sldId id="318" r:id="rId23"/>
    <p:sldId id="319" r:id="rId24"/>
    <p:sldId id="339" r:id="rId25"/>
    <p:sldId id="328" r:id="rId26"/>
    <p:sldId id="333" r:id="rId27"/>
    <p:sldId id="340" r:id="rId2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74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96457" y="7107820"/>
            <a:ext cx="3218688" cy="38862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2343849" y="719749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3600" y="64842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3DF6CE-9BF0-4903-8550-B6E171E57C6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146185"/>
            <a:ext cx="1372931" cy="3886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>
            <a:extLst>
              <a:ext uri="{FF2B5EF4-FFF2-40B4-BE49-F238E27FC236}">
                <a16:creationId xmlns:a16="http://schemas.microsoft.com/office/drawing/2014/main" id="{B87A4A7B-60E0-49EE-8977-83682E546EDF}"/>
              </a:ext>
            </a:extLst>
          </p:cNvPr>
          <p:cNvPicPr/>
          <p:nvPr/>
        </p:nvPicPr>
        <p:blipFill rotWithShape="1">
          <a:blip r:embed="rId2" cstate="print"/>
          <a:srcRect l="53933" b="3243"/>
          <a:stretch/>
        </p:blipFill>
        <p:spPr>
          <a:xfrm>
            <a:off x="2590800" y="685800"/>
            <a:ext cx="4800600" cy="6400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00DEB-8EE4-46DB-BF42-9F179B9F01F3}"/>
              </a:ext>
            </a:extLst>
          </p:cNvPr>
          <p:cNvSpPr txBox="1"/>
          <p:nvPr/>
        </p:nvSpPr>
        <p:spPr>
          <a:xfrm>
            <a:off x="2667000" y="1143000"/>
            <a:ext cx="1447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Understand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the WHY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It Starts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With the Story</a:t>
            </a:r>
            <a:endParaRPr lang="en-CA" sz="9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FA248-10D4-4BFF-BFEA-4325D7A51EAE}"/>
              </a:ext>
            </a:extLst>
          </p:cNvPr>
          <p:cNvSpPr txBox="1"/>
          <p:nvPr/>
        </p:nvSpPr>
        <p:spPr>
          <a:xfrm>
            <a:off x="4273550" y="1185319"/>
            <a:ext cx="1447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Understand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the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Challenges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4615A-2DCD-4053-9EF1-3F7F30352B41}"/>
              </a:ext>
            </a:extLst>
          </p:cNvPr>
          <p:cNvSpPr txBox="1"/>
          <p:nvPr/>
        </p:nvSpPr>
        <p:spPr>
          <a:xfrm>
            <a:off x="5715000" y="976962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Healthcare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Excellence Canada</a:t>
            </a: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AGE-WELL</a:t>
            </a: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Centre for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Aging &amp; Brain Health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Innovation</a:t>
            </a:r>
            <a:endParaRPr lang="en-US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37F56-86DB-4F0F-951F-FC2CD12C6FE8}"/>
              </a:ext>
            </a:extLst>
          </p:cNvPr>
          <p:cNvSpPr txBox="1"/>
          <p:nvPr/>
        </p:nvSpPr>
        <p:spPr>
          <a:xfrm>
            <a:off x="3545412" y="2588162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Altumview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Sentinare</a:t>
            </a: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2</a:t>
            </a:r>
            <a:endParaRPr lang="en-CA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C80E-5955-4D01-BB4C-1C7DA359F590}"/>
              </a:ext>
            </a:extLst>
          </p:cNvPr>
          <p:cNvSpPr txBox="1"/>
          <p:nvPr/>
        </p:nvSpPr>
        <p:spPr>
          <a:xfrm>
            <a:off x="5065190" y="25748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wetraQ</a:t>
            </a:r>
            <a:endParaRPr lang="en-US" sz="11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GuardIO</a:t>
            </a:r>
            <a:endParaRPr lang="en-CA" sz="6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373E6-B251-4ED7-A7AC-E075300898FB}"/>
              </a:ext>
            </a:extLst>
          </p:cNvPr>
          <p:cNvSpPr txBox="1"/>
          <p:nvPr/>
        </p:nvSpPr>
        <p:spPr>
          <a:xfrm>
            <a:off x="4267200" y="38862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Silverts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Adaptive Apparel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528372-84D4-4BD6-A12C-6EC5A8CB0247}"/>
              </a:ext>
            </a:extLst>
          </p:cNvPr>
          <p:cNvSpPr txBox="1"/>
          <p:nvPr/>
        </p:nvSpPr>
        <p:spPr>
          <a:xfrm>
            <a:off x="5715000" y="3826467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ImaginAble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Solutions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Guided Hands™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69CF0-5057-4112-AF9C-772BEF7AAA27}"/>
              </a:ext>
            </a:extLst>
          </p:cNvPr>
          <p:cNvSpPr txBox="1"/>
          <p:nvPr/>
        </p:nvSpPr>
        <p:spPr>
          <a:xfrm>
            <a:off x="2798546" y="4898151"/>
            <a:ext cx="445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anose="00000500000000000000" pitchFamily="2" charset="0"/>
              </a:rPr>
              <a:t>Innovations in Aging </a:t>
            </a:r>
            <a:r>
              <a:rPr lang="en-US" sz="16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(and Living) </a:t>
            </a:r>
            <a:r>
              <a:rPr lang="en-US" sz="1600" b="1" dirty="0">
                <a:latin typeface="Montserrat" panose="00000500000000000000" pitchFamily="2" charset="0"/>
              </a:rPr>
              <a:t>in Place</a:t>
            </a:r>
          </a:p>
          <a:p>
            <a:r>
              <a:rPr lang="en-US" sz="1600" b="1" i="1" dirty="0">
                <a:latin typeface="Montserrat" panose="00000500000000000000" pitchFamily="2" charset="0"/>
              </a:rPr>
              <a:t>A Caregiver's Experience</a:t>
            </a:r>
            <a:endParaRPr lang="en-CA" sz="1600" b="1" i="1" dirty="0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345C6-62AB-43C7-84B3-9443F3DD31D3}"/>
              </a:ext>
            </a:extLst>
          </p:cNvPr>
          <p:cNvSpPr txBox="1"/>
          <p:nvPr/>
        </p:nvSpPr>
        <p:spPr>
          <a:xfrm>
            <a:off x="2798546" y="5800912"/>
            <a:ext cx="2247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Ron Beleno</a:t>
            </a:r>
          </a:p>
          <a:p>
            <a:r>
              <a:rPr lang="en-CA" sz="1200" dirty="0"/>
              <a:t>E-mail:      ron@rb33.com</a:t>
            </a:r>
          </a:p>
          <a:p>
            <a:r>
              <a:rPr lang="en-CA" sz="1200" dirty="0"/>
              <a:t>Web:         www.rb33.com</a:t>
            </a:r>
          </a:p>
          <a:p>
            <a:r>
              <a:rPr lang="en-CA" sz="1200" dirty="0"/>
              <a:t>Twitter:    @rb33Canada</a:t>
            </a:r>
          </a:p>
          <a:p>
            <a:r>
              <a:rPr lang="en-CA" sz="1200" dirty="0"/>
              <a:t>LinkedIn:  </a:t>
            </a:r>
            <a:r>
              <a:rPr lang="en-CA" sz="1200" dirty="0" err="1"/>
              <a:t>ronbeleno</a:t>
            </a:r>
            <a:endParaRPr lang="en-CA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29AA4-6016-41ED-AE1A-E124B329B2E3}"/>
              </a:ext>
            </a:extLst>
          </p:cNvPr>
          <p:cNvSpPr txBox="1"/>
          <p:nvPr/>
        </p:nvSpPr>
        <p:spPr>
          <a:xfrm>
            <a:off x="4343400" y="6291568"/>
            <a:ext cx="2971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12, 2022</a:t>
            </a:r>
          </a:p>
          <a:p>
            <a:pPr algn="r"/>
            <a:r>
              <a:rPr lang="en-CA" sz="900" dirty="0">
                <a:solidFill>
                  <a:schemeClr val="bg1">
                    <a:lumMod val="50000"/>
                  </a:schemeClr>
                </a:solidFill>
              </a:rPr>
              <a:t>Canada School of Public Service</a:t>
            </a:r>
          </a:p>
          <a:p>
            <a:pPr algn="r"/>
            <a:r>
              <a:rPr lang="en-CA" sz="900" dirty="0">
                <a:solidFill>
                  <a:schemeClr val="bg1">
                    <a:lumMod val="50000"/>
                  </a:schemeClr>
                </a:solidFill>
              </a:rPr>
              <a:t>Understanding Aging in Place:</a:t>
            </a:r>
          </a:p>
          <a:p>
            <a:pPr algn="r"/>
            <a:r>
              <a:rPr lang="en-CA" sz="900" dirty="0">
                <a:solidFill>
                  <a:schemeClr val="bg1">
                    <a:lumMod val="50000"/>
                  </a:schemeClr>
                </a:solidFill>
              </a:rPr>
              <a:t>Improving Quality of Life Through Innovation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7303" r="3371"/>
          <a:stretch/>
        </p:blipFill>
        <p:spPr>
          <a:xfrm>
            <a:off x="375475" y="478411"/>
            <a:ext cx="9296400" cy="58541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11</a:t>
            </a:fld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72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3121"/>
          <a:stretch/>
        </p:blipFill>
        <p:spPr>
          <a:xfrm>
            <a:off x="482600" y="482600"/>
            <a:ext cx="9042400" cy="49275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12</a:t>
            </a:fld>
            <a:r>
              <a:rPr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F4158-1429-4CA7-83EA-5B59682B25EB}"/>
              </a:ext>
            </a:extLst>
          </p:cNvPr>
          <p:cNvSpPr txBox="1"/>
          <p:nvPr/>
        </p:nvSpPr>
        <p:spPr>
          <a:xfrm>
            <a:off x="1066800" y="2362200"/>
            <a:ext cx="40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Canada’s Technology and Aging Network 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8901"/>
            <a:ext cx="10058400" cy="56578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45382" y="-56931"/>
            <a:ext cx="7213018" cy="72959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14</a:t>
            </a:fld>
            <a:r>
              <a:rPr dirty="0"/>
              <a:t>.</a:t>
            </a:r>
          </a:p>
        </p:txBody>
      </p:sp>
      <p:pic>
        <p:nvPicPr>
          <p:cNvPr id="8" name="Picture 7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5ED7B30-CD37-4957-AD9B-3F3C60275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399"/>
            <a:ext cx="2166810" cy="1080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38AFC-2793-4E93-A49B-768C2F863319}"/>
              </a:ext>
            </a:extLst>
          </p:cNvPr>
          <p:cNvSpPr txBox="1"/>
          <p:nvPr/>
        </p:nvSpPr>
        <p:spPr>
          <a:xfrm>
            <a:off x="3657600" y="2971800"/>
            <a:ext cx="2743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Canada’s Technology and Aging Network </a:t>
            </a:r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2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19400" y="-56931"/>
            <a:ext cx="7239000" cy="73222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15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3090"/>
          <a:stretch/>
        </p:blipFill>
        <p:spPr>
          <a:xfrm>
            <a:off x="642175" y="457200"/>
            <a:ext cx="87630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17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18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19400" y="-56931"/>
            <a:ext cx="7239000" cy="73222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19</a:t>
            </a:fld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60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</a:t>
            </a:fld>
            <a:r>
              <a:rPr dirty="0"/>
              <a:t>.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E85460DC-D106-4878-915B-76446918D1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9042400" cy="508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105DA-1E66-46CA-B2C9-CC30166FA83F}"/>
              </a:ext>
            </a:extLst>
          </p:cNvPr>
          <p:cNvSpPr txBox="1"/>
          <p:nvPr/>
        </p:nvSpPr>
        <p:spPr>
          <a:xfrm>
            <a:off x="965200" y="1371600"/>
            <a:ext cx="8534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Montserrat" panose="00000500000000000000" pitchFamily="2" charset="0"/>
              </a:rPr>
              <a:t>Innovations in Aging </a:t>
            </a:r>
            <a:r>
              <a:rPr lang="en-US" sz="30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(and Living) </a:t>
            </a:r>
            <a:r>
              <a:rPr lang="en-US" sz="3000" b="1" dirty="0">
                <a:latin typeface="Montserrat" panose="00000500000000000000" pitchFamily="2" charset="0"/>
              </a:rPr>
              <a:t>in Place</a:t>
            </a:r>
          </a:p>
          <a:p>
            <a:r>
              <a:rPr lang="en-US" sz="3000" b="1" i="1" dirty="0">
                <a:latin typeface="Montserrat" panose="00000500000000000000" pitchFamily="2" charset="0"/>
              </a:rPr>
              <a:t>A Caregiver's Experience</a:t>
            </a:r>
            <a:endParaRPr lang="en-CA" sz="3000" b="1" i="1" dirty="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B1A27-B6F1-4C58-BF64-97B7DC0C995D}"/>
              </a:ext>
            </a:extLst>
          </p:cNvPr>
          <p:cNvSpPr txBox="1"/>
          <p:nvPr/>
        </p:nvSpPr>
        <p:spPr>
          <a:xfrm>
            <a:off x="939800" y="3124200"/>
            <a:ext cx="37651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solidFill>
                  <a:srgbClr val="0070C0"/>
                </a:solidFill>
              </a:rPr>
              <a:t>Ron Beleno</a:t>
            </a:r>
          </a:p>
          <a:p>
            <a:r>
              <a:rPr lang="en-CA" sz="2400" dirty="0"/>
              <a:t>E-mail:      ron@rb33.com</a:t>
            </a:r>
          </a:p>
          <a:p>
            <a:r>
              <a:rPr lang="en-CA" sz="2400" dirty="0"/>
              <a:t>Web:         www.rb33.com</a:t>
            </a:r>
          </a:p>
          <a:p>
            <a:r>
              <a:rPr lang="en-CA" sz="2400" dirty="0"/>
              <a:t>Twitter:    @rb33Canada</a:t>
            </a:r>
          </a:p>
          <a:p>
            <a:r>
              <a:rPr lang="en-CA" sz="2400" dirty="0"/>
              <a:t>LinkedIn:  </a:t>
            </a:r>
            <a:r>
              <a:rPr lang="en-CA" sz="2400" dirty="0" err="1"/>
              <a:t>ronbeleno</a:t>
            </a:r>
            <a:endParaRPr lang="en-C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E1A28-8C20-4D91-A42C-E9492395339B}"/>
              </a:ext>
            </a:extLst>
          </p:cNvPr>
          <p:cNvSpPr txBox="1"/>
          <p:nvPr/>
        </p:nvSpPr>
        <p:spPr>
          <a:xfrm>
            <a:off x="5542362" y="4201418"/>
            <a:ext cx="376510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12, 2022</a:t>
            </a:r>
          </a:p>
          <a:p>
            <a:pPr algn="r"/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Canada School of Public Service</a:t>
            </a:r>
          </a:p>
          <a:p>
            <a:pPr algn="r"/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Understanding Aging in Place:</a:t>
            </a:r>
          </a:p>
          <a:p>
            <a:pPr algn="r"/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Improving Quality of Life Through Innovation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743200" y="-56931"/>
            <a:ext cx="7315200" cy="739928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21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22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743200" y="-56931"/>
            <a:ext cx="7315200" cy="739928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24</a:t>
            </a:fld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88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19400" y="-56931"/>
            <a:ext cx="7239000" cy="73222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25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19400" y="-56931"/>
            <a:ext cx="7239000" cy="73222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>
            <a:extLst>
              <a:ext uri="{FF2B5EF4-FFF2-40B4-BE49-F238E27FC236}">
                <a16:creationId xmlns:a16="http://schemas.microsoft.com/office/drawing/2014/main" id="{B87A4A7B-60E0-49EE-8977-83682E546EDF}"/>
              </a:ext>
            </a:extLst>
          </p:cNvPr>
          <p:cNvPicPr/>
          <p:nvPr/>
        </p:nvPicPr>
        <p:blipFill rotWithShape="1">
          <a:blip r:embed="rId2" cstate="print"/>
          <a:srcRect l="53933" b="3243"/>
          <a:stretch/>
        </p:blipFill>
        <p:spPr>
          <a:xfrm>
            <a:off x="2590800" y="685800"/>
            <a:ext cx="4800600" cy="64007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372600" y="7391400"/>
            <a:ext cx="28067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sz="1200" dirty="0"/>
              <a:t>27</a:t>
            </a:fld>
            <a:r>
              <a:rPr sz="1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00DEB-8EE4-46DB-BF42-9F179B9F01F3}"/>
              </a:ext>
            </a:extLst>
          </p:cNvPr>
          <p:cNvSpPr txBox="1"/>
          <p:nvPr/>
        </p:nvSpPr>
        <p:spPr>
          <a:xfrm>
            <a:off x="2667000" y="1143000"/>
            <a:ext cx="1447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Understand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the WHY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It Starts</a:t>
            </a:r>
          </a:p>
          <a:p>
            <a:pPr algn="ctr"/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With the Story</a:t>
            </a:r>
            <a:endParaRPr lang="en-CA" sz="9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FA248-10D4-4BFF-BFEA-4325D7A51EAE}"/>
              </a:ext>
            </a:extLst>
          </p:cNvPr>
          <p:cNvSpPr txBox="1"/>
          <p:nvPr/>
        </p:nvSpPr>
        <p:spPr>
          <a:xfrm>
            <a:off x="4273550" y="1185319"/>
            <a:ext cx="1447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Understand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the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Challenges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4615A-2DCD-4053-9EF1-3F7F30352B41}"/>
              </a:ext>
            </a:extLst>
          </p:cNvPr>
          <p:cNvSpPr txBox="1"/>
          <p:nvPr/>
        </p:nvSpPr>
        <p:spPr>
          <a:xfrm>
            <a:off x="5715000" y="976962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Healthcare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Excellence Canada</a:t>
            </a: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AGE-WELL</a:t>
            </a: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Centre for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Aging &amp; Brain Health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Innovation</a:t>
            </a:r>
            <a:endParaRPr lang="en-US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37F56-86DB-4F0F-951F-FC2CD12C6FE8}"/>
              </a:ext>
            </a:extLst>
          </p:cNvPr>
          <p:cNvSpPr txBox="1"/>
          <p:nvPr/>
        </p:nvSpPr>
        <p:spPr>
          <a:xfrm>
            <a:off x="3545412" y="2588162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Altumview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Sentinare</a:t>
            </a: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2</a:t>
            </a:r>
            <a:endParaRPr lang="en-CA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C80E-5955-4D01-BB4C-1C7DA359F590}"/>
              </a:ext>
            </a:extLst>
          </p:cNvPr>
          <p:cNvSpPr txBox="1"/>
          <p:nvPr/>
        </p:nvSpPr>
        <p:spPr>
          <a:xfrm>
            <a:off x="5065190" y="25748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wetraQ</a:t>
            </a:r>
            <a:endParaRPr lang="en-US" sz="11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GuardIO</a:t>
            </a:r>
            <a:endParaRPr lang="en-CA" sz="6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373E6-B251-4ED7-A7AC-E075300898FB}"/>
              </a:ext>
            </a:extLst>
          </p:cNvPr>
          <p:cNvSpPr txBox="1"/>
          <p:nvPr/>
        </p:nvSpPr>
        <p:spPr>
          <a:xfrm>
            <a:off x="4267200" y="388620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Silverts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Adaptive Apparel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528372-84D4-4BD6-A12C-6EC5A8CB0247}"/>
              </a:ext>
            </a:extLst>
          </p:cNvPr>
          <p:cNvSpPr txBox="1"/>
          <p:nvPr/>
        </p:nvSpPr>
        <p:spPr>
          <a:xfrm>
            <a:off x="5715000" y="3826467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ImaginAble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Solutions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Guided Hands™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69CF0-5057-4112-AF9C-772BEF7AAA27}"/>
              </a:ext>
            </a:extLst>
          </p:cNvPr>
          <p:cNvSpPr txBox="1"/>
          <p:nvPr/>
        </p:nvSpPr>
        <p:spPr>
          <a:xfrm>
            <a:off x="2798546" y="4898151"/>
            <a:ext cx="445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anose="00000500000000000000" pitchFamily="2" charset="0"/>
              </a:rPr>
              <a:t>Innovations in Aging </a:t>
            </a:r>
            <a:r>
              <a:rPr lang="en-US" sz="1600" b="1" i="1" dirty="0">
                <a:solidFill>
                  <a:srgbClr val="FF0000"/>
                </a:solidFill>
                <a:latin typeface="Montserrat" panose="00000500000000000000" pitchFamily="2" charset="0"/>
              </a:rPr>
              <a:t>(and Living) </a:t>
            </a:r>
            <a:r>
              <a:rPr lang="en-US" sz="1600" b="1" dirty="0">
                <a:latin typeface="Montserrat" panose="00000500000000000000" pitchFamily="2" charset="0"/>
              </a:rPr>
              <a:t>in Place</a:t>
            </a:r>
          </a:p>
          <a:p>
            <a:r>
              <a:rPr lang="en-US" sz="1600" b="1" i="1" dirty="0">
                <a:latin typeface="Montserrat" panose="00000500000000000000" pitchFamily="2" charset="0"/>
              </a:rPr>
              <a:t>A Caregiver's Experience</a:t>
            </a:r>
            <a:endParaRPr lang="en-CA" sz="1600" b="1" i="1" dirty="0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345C6-62AB-43C7-84B3-9443F3DD31D3}"/>
              </a:ext>
            </a:extLst>
          </p:cNvPr>
          <p:cNvSpPr txBox="1"/>
          <p:nvPr/>
        </p:nvSpPr>
        <p:spPr>
          <a:xfrm>
            <a:off x="2798546" y="5800912"/>
            <a:ext cx="2247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Ron Beleno</a:t>
            </a:r>
          </a:p>
          <a:p>
            <a:r>
              <a:rPr lang="en-CA" sz="1200" dirty="0"/>
              <a:t>E-mail:      ron@rb33.com</a:t>
            </a:r>
          </a:p>
          <a:p>
            <a:r>
              <a:rPr lang="en-CA" sz="1200" dirty="0"/>
              <a:t>Web:         www.rb33.com</a:t>
            </a:r>
          </a:p>
          <a:p>
            <a:r>
              <a:rPr lang="en-CA" sz="1200" dirty="0"/>
              <a:t>Twitter:    @rb33Canada</a:t>
            </a:r>
          </a:p>
          <a:p>
            <a:r>
              <a:rPr lang="en-CA" sz="1200" dirty="0"/>
              <a:t>LinkedIn:  </a:t>
            </a:r>
            <a:r>
              <a:rPr lang="en-CA" sz="1200" dirty="0" err="1"/>
              <a:t>ronbeleno</a:t>
            </a:r>
            <a:endParaRPr lang="en-CA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29AA4-6016-41ED-AE1A-E124B329B2E3}"/>
              </a:ext>
            </a:extLst>
          </p:cNvPr>
          <p:cNvSpPr txBox="1"/>
          <p:nvPr/>
        </p:nvSpPr>
        <p:spPr>
          <a:xfrm>
            <a:off x="4343400" y="6291568"/>
            <a:ext cx="2971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12, 2022</a:t>
            </a:r>
          </a:p>
          <a:p>
            <a:pPr algn="r"/>
            <a:r>
              <a:rPr lang="en-CA" sz="900" dirty="0">
                <a:solidFill>
                  <a:schemeClr val="bg1">
                    <a:lumMod val="50000"/>
                  </a:schemeClr>
                </a:solidFill>
              </a:rPr>
              <a:t>Canada School of Public Service</a:t>
            </a:r>
          </a:p>
          <a:p>
            <a:pPr algn="r"/>
            <a:r>
              <a:rPr lang="en-CA" sz="900" dirty="0">
                <a:solidFill>
                  <a:schemeClr val="bg1">
                    <a:lumMod val="50000"/>
                  </a:schemeClr>
                </a:solidFill>
              </a:rPr>
              <a:t>Understanding Aging in Place:</a:t>
            </a:r>
          </a:p>
          <a:p>
            <a:pPr algn="r"/>
            <a:r>
              <a:rPr lang="en-CA" sz="900" dirty="0">
                <a:solidFill>
                  <a:schemeClr val="bg1">
                    <a:lumMod val="50000"/>
                  </a:schemeClr>
                </a:solidFill>
              </a:rPr>
              <a:t>Improving Quality of Life Through Innovation</a:t>
            </a:r>
          </a:p>
        </p:txBody>
      </p:sp>
    </p:spTree>
    <p:extLst>
      <p:ext uri="{BB962C8B-B14F-4D97-AF65-F5344CB8AC3E}">
        <p14:creationId xmlns:p14="http://schemas.microsoft.com/office/powerpoint/2010/main" val="283200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0220" b="10612"/>
          <a:stretch/>
        </p:blipFill>
        <p:spPr>
          <a:xfrm>
            <a:off x="2743200" y="-56167"/>
            <a:ext cx="7315200" cy="73887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3</a:t>
            </a:fld>
            <a:r>
              <a:rPr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14E18-74B6-40A2-9932-34CE27B1E2FE}"/>
              </a:ext>
            </a:extLst>
          </p:cNvPr>
          <p:cNvSpPr txBox="1"/>
          <p:nvPr/>
        </p:nvSpPr>
        <p:spPr>
          <a:xfrm>
            <a:off x="5638800" y="1447800"/>
            <a:ext cx="350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/>
              <a:t>It Starts with the Story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4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38483" t="1" b="125"/>
          <a:stretch/>
        </p:blipFill>
        <p:spPr>
          <a:xfrm>
            <a:off x="1600200" y="-4524"/>
            <a:ext cx="8458200" cy="782005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5</a:t>
            </a:fld>
            <a:r>
              <a:rPr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5F566-E842-4AB6-A6EB-D0C97BE982E3}"/>
              </a:ext>
            </a:extLst>
          </p:cNvPr>
          <p:cNvSpPr txBox="1"/>
          <p:nvPr/>
        </p:nvSpPr>
        <p:spPr>
          <a:xfrm>
            <a:off x="5257800" y="304800"/>
            <a:ext cx="381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/>
              <a:t>Understand the WHY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0220" b="10612"/>
          <a:stretch/>
        </p:blipFill>
        <p:spPr>
          <a:xfrm>
            <a:off x="2743200" y="-56166"/>
            <a:ext cx="7315200" cy="73887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6</a:t>
            </a:fld>
            <a:r>
              <a:rPr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2F8A1-9BA1-435C-8EF5-70CA41D8AF7E}"/>
              </a:ext>
            </a:extLst>
          </p:cNvPr>
          <p:cNvSpPr txBox="1"/>
          <p:nvPr/>
        </p:nvSpPr>
        <p:spPr>
          <a:xfrm>
            <a:off x="4038600" y="3411379"/>
            <a:ext cx="2251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 dirty="0"/>
              <a:t>Understand the WHY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4AC9B-3344-4855-9B62-C66FA52E2812}"/>
              </a:ext>
            </a:extLst>
          </p:cNvPr>
          <p:cNvSpPr txBox="1"/>
          <p:nvPr/>
        </p:nvSpPr>
        <p:spPr>
          <a:xfrm>
            <a:off x="5638800" y="1434074"/>
            <a:ext cx="350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/>
              <a:t>It Starts with the Story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95600" y="0"/>
            <a:ext cx="7162800" cy="7188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7</a:t>
            </a:fld>
            <a:r>
              <a:rPr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A5FBA-A4CA-492A-90A1-091D7D3DA20C}"/>
              </a:ext>
            </a:extLst>
          </p:cNvPr>
          <p:cNvSpPr txBox="1"/>
          <p:nvPr/>
        </p:nvSpPr>
        <p:spPr>
          <a:xfrm>
            <a:off x="4743005" y="239836"/>
            <a:ext cx="502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</a:rPr>
              <a:t>Understand the</a:t>
            </a:r>
          </a:p>
          <a:p>
            <a:r>
              <a:rPr lang="en-CA" sz="44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9AAB3-4590-4C7C-B29D-FB29D9BA6C0F}"/>
              </a:ext>
            </a:extLst>
          </p:cNvPr>
          <p:cNvSpPr txBox="1"/>
          <p:nvPr/>
        </p:nvSpPr>
        <p:spPr>
          <a:xfrm>
            <a:off x="3930650" y="1769765"/>
            <a:ext cx="1841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Brief Summary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7440E-BDE1-47F8-AC13-77A8B85B55C9}"/>
              </a:ext>
            </a:extLst>
          </p:cNvPr>
          <p:cNvSpPr txBox="1"/>
          <p:nvPr/>
        </p:nvSpPr>
        <p:spPr>
          <a:xfrm>
            <a:off x="3478942" y="2139097"/>
            <a:ext cx="2528125" cy="1815882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400" dirty="0"/>
              <a:t>Dad was diagnosed with Alzheimer's in 2007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400" dirty="0"/>
              <a:t>Parents live in an apartment 20 minutes away (Toronto)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400" dirty="0"/>
              <a:t>Dad passed away peacefully at home January 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98368-ACF7-442A-8A88-A3E7D4A84C7E}"/>
              </a:ext>
            </a:extLst>
          </p:cNvPr>
          <p:cNvSpPr txBox="1"/>
          <p:nvPr/>
        </p:nvSpPr>
        <p:spPr>
          <a:xfrm>
            <a:off x="5524500" y="4093528"/>
            <a:ext cx="45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A few CHALLENGES over the years: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13E77-9992-40CE-A562-6E5A679BE4DB}"/>
              </a:ext>
            </a:extLst>
          </p:cNvPr>
          <p:cNvSpPr txBox="1"/>
          <p:nvPr/>
        </p:nvSpPr>
        <p:spPr>
          <a:xfrm>
            <a:off x="5981667" y="4406395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dirty="0"/>
              <a:t>Memory Loss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dirty="0"/>
              <a:t>Verbal Communication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b="1" dirty="0"/>
              <a:t>Mobility / Falls / Frailty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b="1" dirty="0"/>
              <a:t>Incontinence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b="1" dirty="0"/>
              <a:t>Walking and Wandering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b="1" dirty="0"/>
              <a:t>Social Activities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45382" y="-56931"/>
            <a:ext cx="7213018" cy="72959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8</a:t>
            </a:fld>
            <a:r>
              <a:rPr dirty="0"/>
              <a:t>.</a:t>
            </a:r>
          </a:p>
        </p:txBody>
      </p:sp>
      <p:pic>
        <p:nvPicPr>
          <p:cNvPr id="8" name="Picture 7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5ED7B30-CD37-4957-AD9B-3F3C60275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399"/>
            <a:ext cx="2166810" cy="1080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38AFC-2793-4E93-A49B-768C2F863319}"/>
              </a:ext>
            </a:extLst>
          </p:cNvPr>
          <p:cNvSpPr txBox="1"/>
          <p:nvPr/>
        </p:nvSpPr>
        <p:spPr>
          <a:xfrm>
            <a:off x="3657600" y="2971800"/>
            <a:ext cx="2743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Canada’s Technology and Aging Network </a:t>
            </a:r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0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7303" r="3371"/>
          <a:stretch/>
        </p:blipFill>
        <p:spPr>
          <a:xfrm>
            <a:off x="375475" y="478411"/>
            <a:ext cx="9296400" cy="58541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9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371</Words>
  <Application>Microsoft Office PowerPoint</Application>
  <PresentationFormat>Custom</PresentationFormat>
  <Paragraphs>129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Ron Beleno</cp:lastModifiedBy>
  <cp:revision>11</cp:revision>
  <dcterms:created xsi:type="dcterms:W3CDTF">2022-01-11T01:05:27Z</dcterms:created>
  <dcterms:modified xsi:type="dcterms:W3CDTF">2022-01-11T03:36:57Z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2022-01-11T00:00:00Z</vt:filetime>
  </property>
  <property fmtid="{D5CDD505-2E9C-101B-9397-08002B2CF9AE}" pid="3" name="Creator">
    <vt:lpwstr>PDFKit</vt:lpwstr>
  </property>
  <property fmtid="{D5CDD505-2E9C-101B-9397-08002B2CF9AE}" pid="4" name="LastSaved">
    <vt:filetime>2022-01-11T00:00:00Z</vt:filetime>
  </property>
</Properties>
</file>