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96" r:id="rId2"/>
    <p:sldId id="308" r:id="rId3"/>
    <p:sldId id="320" r:id="rId4"/>
    <p:sldId id="355" r:id="rId5"/>
    <p:sldId id="338" r:id="rId6"/>
    <p:sldId id="356" r:id="rId7"/>
    <p:sldId id="348" r:id="rId8"/>
    <p:sldId id="357" r:id="rId9"/>
    <p:sldId id="349" r:id="rId10"/>
    <p:sldId id="330" r:id="rId11"/>
    <p:sldId id="376" r:id="rId12"/>
    <p:sldId id="337" r:id="rId13"/>
    <p:sldId id="346" r:id="rId14"/>
    <p:sldId id="271" r:id="rId15"/>
    <p:sldId id="324" r:id="rId16"/>
    <p:sldId id="325" r:id="rId17"/>
    <p:sldId id="326" r:id="rId18"/>
    <p:sldId id="371" r:id="rId19"/>
    <p:sldId id="287" r:id="rId20"/>
    <p:sldId id="277" r:id="rId21"/>
    <p:sldId id="354" r:id="rId22"/>
    <p:sldId id="289" r:id="rId23"/>
    <p:sldId id="353" r:id="rId24"/>
    <p:sldId id="370" r:id="rId25"/>
    <p:sldId id="331" r:id="rId26"/>
    <p:sldId id="362" r:id="rId27"/>
    <p:sldId id="374" r:id="rId28"/>
    <p:sldId id="375" r:id="rId29"/>
    <p:sldId id="363" r:id="rId30"/>
    <p:sldId id="368" r:id="rId31"/>
    <p:sldId id="336" r:id="rId32"/>
    <p:sldId id="369" r:id="rId33"/>
    <p:sldId id="365" r:id="rId34"/>
    <p:sldId id="351" r:id="rId35"/>
  </p:sldIdLst>
  <p:sldSz cx="9144000" cy="6858000" type="screen4x3"/>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30"/>
            <p14:sldId id="376"/>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74"/>
            <p14:sldId id="375"/>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90366" autoAdjust="0"/>
  </p:normalViewPr>
  <p:slideViewPr>
    <p:cSldViewPr showGuides="1">
      <p:cViewPr varScale="1">
        <p:scale>
          <a:sx n="103" d="100"/>
          <a:sy n="103" d="100"/>
        </p:scale>
        <p:origin x="2010" y="102"/>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2022-03-09</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‹N°›</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2022-03-09</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‹N°›</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13</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14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87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34</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‹N°›</a:t>
            </a:fld>
            <a:endParaRPr lang="en-CA" dirty="0"/>
          </a:p>
        </p:txBody>
      </p:sp>
    </p:spTree>
    <p:extLst>
      <p:ext uri="{BB962C8B-B14F-4D97-AF65-F5344CB8AC3E}">
        <p14:creationId xmlns:p14="http://schemas.microsoft.com/office/powerpoint/2010/main" val="35166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‹N°›</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‹N°›</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B805EFAC-0BF5-4BA3-AA85-5E2A698F0752}"/>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fr-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1.emf"/><Relationship Id="rId5" Type="http://schemas.openxmlformats.org/officeDocument/2006/relationships/hyperlink" Target="https://cyber.gc.ca/en/guidance/it-security-risk-management-lifecycle-approach-itsg-33" TargetMode="External"/><Relationship Id="rId4" Type="http://schemas.openxmlformats.org/officeDocument/2006/relationships/hyperlink" Target="https://www.gcpedia.gc.ca/wiki/Security_Categorization_Too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anada.ca/en/government/system/digital-government/modern-emerging-technologies/policy-implementation-notices/implementing-https-secure-web-connections-itpin.html" TargetMode="External"/><Relationship Id="rId3" Type="http://schemas.openxmlformats.org/officeDocument/2006/relationships/notesSlide" Target="../notesSlides/notesSlide21.xml"/><Relationship Id="rId7" Type="http://schemas.openxmlformats.org/officeDocument/2006/relationships/hyperlink" Target="https://cyber.gc.ca/en/guidance/network-security-zoning-design-considerations-placement-services-within-zones-itsg-38" TargetMode="External"/><Relationship Id="rId12" Type="http://schemas.openxmlformats.org/officeDocument/2006/relationships/hyperlink" Target="https://cyber.gc.ca/en/contact-us"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yber.gc.ca/en/guidance/baseline-security-requirements-network-security-zones-government-canada-itsg-22" TargetMode="External"/><Relationship Id="rId11" Type="http://schemas.openxmlformats.org/officeDocument/2006/relationships/hyperlink" Target="https://www.canada.ca/en/government/system/digital-government/online-security-privacy/security-identity-management/government-canada-cyber-security-event-management-plan.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1.emf"/><Relationship Id="rId9" Type="http://schemas.openxmlformats.org/officeDocument/2006/relationships/hyperlink" Target="https://cyber.gc.ca/en/guidance/implementation-guidance-email-domain-protection"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iki.gccollab.ca/GC_Enterprise_Architecture/Enterprise_Solu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hyperlink" Target="https://service.ssc-spc.gc.ca/en/contact/partclisupport/client-execs" TargetMode="External"/><Relationship Id="rId5" Type="http://schemas.openxmlformats.org/officeDocument/2006/relationships/tags" Target="../tags/tag38.xml"/><Relationship Id="rId10" Type="http://schemas.openxmlformats.org/officeDocument/2006/relationships/image" Target="../media/image4.png"/><Relationship Id="rId4" Type="http://schemas.openxmlformats.org/officeDocument/2006/relationships/tags" Target="../tags/tag37.xml"/><Relationship Id="rId9" Type="http://schemas.openxmlformats.org/officeDocument/2006/relationships/hyperlink" Target="https://service.ssc-spc.gc.ca/en/servic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iki.gccollab.ca/GC_EARB_Presenter_Template_%E2%80%93_SSC_Appendix_3_Guidelin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t>Department – Initiative Name</a:t>
            </a:r>
          </a:p>
          <a:p>
            <a:pPr algn="ctr"/>
            <a:r>
              <a:rPr lang="en-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US" sz="1200" dirty="0">
                <a:solidFill>
                  <a:schemeClr val="tx1">
                    <a:lumMod val="65000"/>
                    <a:lumOff val="35000"/>
                  </a:schemeClr>
                </a:solidFill>
              </a:rPr>
              <a:t>Endorsement</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Initial</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Follow-up</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en-CA" sz="800" dirty="0"/>
              <a:t>Last Updated  </a:t>
            </a:r>
            <a:r>
              <a:rPr lang="en-CA" sz="800"/>
              <a:t>December 15, </a:t>
            </a:r>
            <a:r>
              <a:rPr lang="en-CA" sz="800" dirty="0"/>
              <a:t>2020</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extLst>
              <p:ext uri="{D42A27DB-BD31-4B8C-83A1-F6EECF244321}">
                <p14:modId xmlns:p14="http://schemas.microsoft.com/office/powerpoint/2010/main" val="514087910"/>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a:t>
                      </a:r>
                    </a:p>
                    <a:p>
                      <a:pPr>
                        <a:tabLst>
                          <a:tab pos="398463" algn="l"/>
                          <a:tab pos="969963" algn="l"/>
                        </a:tabLst>
                      </a:pPr>
                      <a:r>
                        <a:rPr lang="en-CA" sz="1000" b="1" kern="1200" dirty="0">
                          <a:solidFill>
                            <a:schemeClr val="tx1"/>
                          </a:solidFill>
                          <a:latin typeface="+mn-lt"/>
                          <a:ea typeface="+mn-ea"/>
                          <a:cs typeface="+mn-cs"/>
                        </a:rPr>
                        <a:t>On going: $</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extLst>
              <p:ext uri="{D42A27DB-BD31-4B8C-83A1-F6EECF244321}">
                <p14:modId xmlns:p14="http://schemas.microsoft.com/office/powerpoint/2010/main" val="2561745342"/>
              </p:ext>
            </p:extLst>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extLst>
              <p:ext uri="{D42A27DB-BD31-4B8C-83A1-F6EECF244321}">
                <p14:modId xmlns:p14="http://schemas.microsoft.com/office/powerpoint/2010/main" val="4029507605"/>
              </p:ext>
            </p:extLst>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extLst>
              <p:ext uri="{D42A27DB-BD31-4B8C-83A1-F6EECF244321}">
                <p14:modId xmlns:p14="http://schemas.microsoft.com/office/powerpoint/2010/main" val="4089005279"/>
              </p:ext>
            </p:extLst>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5700062"/>
              </p:ext>
            </p:extLst>
          </p:nvPr>
        </p:nvGraphicFramePr>
        <p:xfrm>
          <a:off x="359532" y="2662263"/>
          <a:ext cx="8460940" cy="2494930"/>
        </p:xfrm>
        <a:graphic>
          <a:graphicData uri="http://schemas.openxmlformats.org/drawingml/2006/table">
            <a:tbl>
              <a:tblPr firstCol="1">
                <a:tableStyleId>{5C22544A-7EE6-4342-B048-85BDC9FD1C3A}</a:tableStyleId>
              </a:tblPr>
              <a:tblGrid>
                <a:gridCol w="828092">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gridCol w="504056">
                  <a:extLst>
                    <a:ext uri="{9D8B030D-6E8A-4147-A177-3AD203B41FA5}">
                      <a16:colId xmlns:a16="http://schemas.microsoft.com/office/drawing/2014/main" val="2905974876"/>
                    </a:ext>
                  </a:extLst>
                </a:gridCol>
              </a:tblGrid>
              <a:tr h="498986">
                <a:tc>
                  <a:txBody>
                    <a:bodyPr/>
                    <a:lstStyle/>
                    <a:p>
                      <a:r>
                        <a:rPr lang="en-CA" sz="1000" dirty="0"/>
                        <a:t>Business</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498986">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498986">
                <a:tc>
                  <a:txBody>
                    <a:bodyPr/>
                    <a:lstStyle/>
                    <a:p>
                      <a:r>
                        <a:rPr lang="en-CA" sz="1000" dirty="0"/>
                        <a:t>Application</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498986">
                <a:tc>
                  <a:txBody>
                    <a:bodyPr/>
                    <a:lstStyle/>
                    <a:p>
                      <a:r>
                        <a:rPr lang="en-CA" sz="1000" dirty="0"/>
                        <a:t>Technology</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498986">
                <a:tc>
                  <a:txBody>
                    <a:bodyPr/>
                    <a:lstStyle/>
                    <a:p>
                      <a:r>
                        <a:rPr lang="en-CA" sz="1000" dirty="0"/>
                        <a:t>Security</a:t>
                      </a:r>
                    </a:p>
                  </a:txBody>
                  <a:tcPr/>
                </a:tc>
                <a:tc>
                  <a:txBody>
                    <a:bodyPr/>
                    <a:lstStyle/>
                    <a:p>
                      <a:pPr marL="0" indent="0">
                        <a:buFont typeface="Arial" panose="020B0604020202020204" pitchFamily="34" charset="0"/>
                        <a:buNone/>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8502823" y="288083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8491783" y="3409281"/>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8496436" y="382504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8491783" y="436047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8496241" y="4865167"/>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extLst>
              <p:ext uri="{D42A27DB-BD31-4B8C-83A1-F6EECF244321}">
                <p14:modId xmlns:p14="http://schemas.microsoft.com/office/powerpoint/2010/main" val="1529915767"/>
              </p:ext>
            </p:extLst>
          </p:nvPr>
        </p:nvGraphicFramePr>
        <p:xfrm>
          <a:off x="333872" y="5339483"/>
          <a:ext cx="4261302" cy="1014723"/>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393724">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20999">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822227697"/>
              </p:ext>
            </p:extLst>
          </p:nvPr>
        </p:nvGraphicFramePr>
        <p:xfrm>
          <a:off x="4631178" y="5339484"/>
          <a:ext cx="4261302" cy="1021527"/>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81447">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16867">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a:t>
            </a:r>
          </a:p>
        </p:txBody>
      </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10</a:t>
            </a:fld>
            <a:endParaRPr lang="en-CA" dirty="0"/>
          </a:p>
        </p:txBody>
      </p:sp>
      <p:grpSp>
        <p:nvGrpSpPr>
          <p:cNvPr id="25" name="Group 24">
            <a:extLs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second last slide during EARB presentation</a:t>
                </a:r>
              </a:p>
            </p:txBody>
          </p:sp>
        </p:grpSp>
        <p:sp>
          <p:nvSpPr>
            <p:cNvPr id="27" name="Freeform 26"/>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1182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366F04-2DF1-4BC0-AFC9-15E1429D0E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Title 3">
            <a:extLst>
              <a:ext uri="{FF2B5EF4-FFF2-40B4-BE49-F238E27FC236}">
                <a16:creationId xmlns:a16="http://schemas.microsoft.com/office/drawing/2014/main" id="{181A1E38-2B2D-4B18-B02E-2AD70A0B3D1A}"/>
              </a:ext>
            </a:extLst>
          </p:cNvPr>
          <p:cNvSpPr>
            <a:spLocks noGrp="1"/>
          </p:cNvSpPr>
          <p:nvPr>
            <p:ph type="title"/>
          </p:nvPr>
        </p:nvSpPr>
        <p:spPr>
          <a:xfrm>
            <a:off x="759198" y="138062"/>
            <a:ext cx="6621113" cy="734654"/>
          </a:xfrm>
        </p:spPr>
        <p:txBody>
          <a:bodyPr/>
          <a:lstStyle/>
          <a:p>
            <a:r>
              <a:rPr lang="en-US" dirty="0"/>
              <a:t>Enterprise Solution – EA Recommendation</a:t>
            </a:r>
            <a:endParaRPr lang="en-CA" dirty="0"/>
          </a:p>
        </p:txBody>
      </p:sp>
      <p:graphicFrame>
        <p:nvGraphicFramePr>
          <p:cNvPr id="5" name="Table 4">
            <a:extLst>
              <a:ext uri="{FF2B5EF4-FFF2-40B4-BE49-F238E27FC236}">
                <a16:creationId xmlns:a16="http://schemas.microsoft.com/office/drawing/2014/main" id="{C1D40543-7323-4E04-A38A-43A2C8A9F2FB}"/>
              </a:ext>
            </a:extLst>
          </p:cNvPr>
          <p:cNvGraphicFramePr>
            <a:graphicFrameLocks noGrp="1"/>
          </p:cNvGraphicFramePr>
          <p:nvPr/>
        </p:nvGraphicFramePr>
        <p:xfrm>
          <a:off x="467544" y="1124744"/>
          <a:ext cx="8371134" cy="2499360"/>
        </p:xfrm>
        <a:graphic>
          <a:graphicData uri="http://schemas.openxmlformats.org/drawingml/2006/table">
            <a:tbl>
              <a:tblPr firstRow="1">
                <a:tableStyleId>{5C22544A-7EE6-4342-B048-85BDC9FD1C3A}</a:tableStyleId>
              </a:tblPr>
              <a:tblGrid>
                <a:gridCol w="2574490">
                  <a:extLst>
                    <a:ext uri="{9D8B030D-6E8A-4147-A177-3AD203B41FA5}">
                      <a16:colId xmlns:a16="http://schemas.microsoft.com/office/drawing/2014/main" val="1183984564"/>
                    </a:ext>
                  </a:extLst>
                </a:gridCol>
                <a:gridCol w="5796644">
                  <a:extLst>
                    <a:ext uri="{9D8B030D-6E8A-4147-A177-3AD203B41FA5}">
                      <a16:colId xmlns:a16="http://schemas.microsoft.com/office/drawing/2014/main" val="2185511286"/>
                    </a:ext>
                  </a:extLst>
                </a:gridCol>
              </a:tblGrid>
              <a:tr h="0">
                <a:tc>
                  <a:txBody>
                    <a:bodyPr/>
                    <a:lstStyle/>
                    <a:p>
                      <a:pPr lvl="0"/>
                      <a:r>
                        <a:rPr lang="en-US" sz="2000" b="1" kern="1200" spc="-3" dirty="0">
                          <a:solidFill>
                            <a:schemeClr val="bg1"/>
                          </a:solidFill>
                          <a:latin typeface="+mn-lt"/>
                          <a:ea typeface="+mn-ea"/>
                          <a:cs typeface="Calibri"/>
                        </a:rPr>
                        <a:t>Facet  </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US" sz="2000" b="1" spc="-3" dirty="0">
                          <a:solidFill>
                            <a:schemeClr val="bg1"/>
                          </a:solidFill>
                          <a:cs typeface="Calibri"/>
                        </a:rPr>
                        <a:t>Summary   </a:t>
                      </a:r>
                      <a:r>
                        <a:rPr lang="en-US" sz="2000" i="1" dirty="0">
                          <a:solidFill>
                            <a:schemeClr val="tx2"/>
                          </a:solidFill>
                          <a:cs typeface="Calibri"/>
                        </a:rPr>
                        <a:t>(Please identify what is ready – what is no</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81126647"/>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Governance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200" i="1" dirty="0">
                          <a:solidFill>
                            <a:schemeClr val="tx2"/>
                          </a:solidFill>
                          <a:cs typeface="Calibri"/>
                        </a:rPr>
                        <a:t>(Please identify what is ready – what is not) </a:t>
                      </a:r>
                    </a:p>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US" sz="1200" i="1" dirty="0">
                        <a:solidFill>
                          <a:schemeClr val="tx2"/>
                        </a:solidFill>
                        <a:cs typeface="Calibri"/>
                      </a:endParaRPr>
                    </a:p>
                    <a:p>
                      <a:pPr marL="0" marR="2988" lvl="1" indent="0">
                        <a:buFont typeface="Wingdings" panose="05000000000000000000" pitchFamily="2" charset="2"/>
                        <a:buNone/>
                      </a:pPr>
                      <a:endParaRPr lang="en-CA" sz="1200" i="1" dirty="0">
                        <a:solidFill>
                          <a:schemeClr val="tx2"/>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1532813"/>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Culture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9253789"/>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spc="-3" dirty="0">
                          <a:solidFill>
                            <a:prstClr val="black"/>
                          </a:solidFill>
                          <a:latin typeface="+mn-lt"/>
                          <a:ea typeface="+mn-ea"/>
                          <a:cs typeface="Calibri"/>
                        </a:rPr>
                        <a:t>Solution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US" sz="1200" dirty="0">
                        <a:solidFill>
                          <a:prstClr val="black"/>
                        </a:solidFill>
                        <a:cs typeface="Calibri"/>
                      </a:endParaRPr>
                    </a:p>
                    <a:p>
                      <a:pPr marL="0" marR="2988" lvl="1" indent="0">
                        <a:buFont typeface="Wingdings" panose="05000000000000000000" pitchFamily="2" charset="2"/>
                        <a:buNone/>
                      </a:pPr>
                      <a:endParaRPr lang="en-CA" sz="12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8559871"/>
                  </a:ext>
                </a:extLst>
              </a:tr>
            </a:tbl>
          </a:graphicData>
        </a:graphic>
      </p:graphicFrame>
      <p:graphicFrame>
        <p:nvGraphicFramePr>
          <p:cNvPr id="7" name="Table 6" descr="EA Recommendation">
            <a:extLst>
              <a:ext uri="{FF2B5EF4-FFF2-40B4-BE49-F238E27FC236}">
                <a16:creationId xmlns:a16="http://schemas.microsoft.com/office/drawing/2014/main" id="{1E22CEF1-EFFE-4982-9858-1883C277F95C}"/>
              </a:ext>
            </a:extLst>
          </p:cNvPr>
          <p:cNvGraphicFramePr>
            <a:graphicFrameLocks noGrp="1"/>
          </p:cNvGraphicFramePr>
          <p:nvPr/>
        </p:nvGraphicFramePr>
        <p:xfrm>
          <a:off x="482750" y="3933056"/>
          <a:ext cx="8371134" cy="1828800"/>
        </p:xfrm>
        <a:graphic>
          <a:graphicData uri="http://schemas.openxmlformats.org/drawingml/2006/table">
            <a:tbl>
              <a:tblPr>
                <a:tableStyleId>{5C22544A-7EE6-4342-B048-85BDC9FD1C3A}</a:tableStyleId>
              </a:tblPr>
              <a:tblGrid>
                <a:gridCol w="8371134">
                  <a:extLst>
                    <a:ext uri="{9D8B030D-6E8A-4147-A177-3AD203B41FA5}">
                      <a16:colId xmlns:a16="http://schemas.microsoft.com/office/drawing/2014/main" val="20000"/>
                    </a:ext>
                  </a:extLst>
                </a:gridCol>
              </a:tblGrid>
              <a:tr h="171232">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270076">
                <a:tc>
                  <a:txBody>
                    <a:bodyPr/>
                    <a:lstStyle/>
                    <a:p>
                      <a:endParaRPr lang="en-US" dirty="0"/>
                    </a:p>
                    <a:p>
                      <a:endParaRPr lang="en-US" dirty="0"/>
                    </a:p>
                    <a:p>
                      <a:endParaRPr lang="en-US" dirty="0"/>
                    </a:p>
                    <a:p>
                      <a:endParaRPr lang="en-US"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6" name="Group 24">
            <a:extLst>
              <a:ext uri="{FF2B5EF4-FFF2-40B4-BE49-F238E27FC236}">
                <a16:creationId xmlns:a16="http://schemas.microsoft.com/office/drawing/2014/main" id="{AD413850-C2C1-4AA1-98C9-BBADDF26B607}"/>
              </a:ext>
              <a:ext uri="{C183D7F6-B498-43B3-948B-1728B52AA6E4}">
                <adec:decorative xmlns:adec="http://schemas.microsoft.com/office/drawing/2017/decorative" val="1"/>
              </a:ext>
            </a:extLst>
          </p:cNvPr>
          <p:cNvGrpSpPr/>
          <p:nvPr/>
        </p:nvGrpSpPr>
        <p:grpSpPr>
          <a:xfrm>
            <a:off x="6588224" y="620688"/>
            <a:ext cx="2702725" cy="2185369"/>
            <a:chOff x="9347725" y="574306"/>
            <a:chExt cx="1861803" cy="2139965"/>
          </a:xfrm>
        </p:grpSpPr>
        <p:grpSp>
          <p:nvGrpSpPr>
            <p:cNvPr id="8" name="Group 25">
              <a:extLst>
                <a:ext uri="{FF2B5EF4-FFF2-40B4-BE49-F238E27FC236}">
                  <a16:creationId xmlns:a16="http://schemas.microsoft.com/office/drawing/2014/main" id="{2B21CE3E-A950-4D16-9A36-FD01D286F892}"/>
                </a:ext>
              </a:extLst>
            </p:cNvPr>
            <p:cNvGrpSpPr/>
            <p:nvPr/>
          </p:nvGrpSpPr>
          <p:grpSpPr>
            <a:xfrm>
              <a:off x="9347725" y="709978"/>
              <a:ext cx="1861803" cy="2004293"/>
              <a:chOff x="3360738" y="1493838"/>
              <a:chExt cx="2544762" cy="2739520"/>
            </a:xfrm>
          </p:grpSpPr>
          <p:pic>
            <p:nvPicPr>
              <p:cNvPr id="10" name="Picture 35">
                <a:extLst>
                  <a:ext uri="{FF2B5EF4-FFF2-40B4-BE49-F238E27FC236}">
                    <a16:creationId xmlns:a16="http://schemas.microsoft.com/office/drawing/2014/main" id="{D755C12F-5174-4C46-9E2E-5FD5DA140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37">
                <a:extLst>
                  <a:ext uri="{FF2B5EF4-FFF2-40B4-BE49-F238E27FC236}">
                    <a16:creationId xmlns:a16="http://schemas.microsoft.com/office/drawing/2014/main" id="{AECA8C49-E751-482F-8D0C-BFC357E7D163}"/>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last slide during EARB presentation</a:t>
                </a:r>
              </a:p>
            </p:txBody>
          </p:sp>
        </p:grpSp>
        <p:sp>
          <p:nvSpPr>
            <p:cNvPr id="9" name="Freeform 26">
              <a:extLst>
                <a:ext uri="{FF2B5EF4-FFF2-40B4-BE49-F238E27FC236}">
                  <a16:creationId xmlns:a16="http://schemas.microsoft.com/office/drawing/2014/main" id="{BEAF66B5-96DA-45B6-9FDB-EB1FA5BD8EC8}"/>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2625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spTree>
    <p:extLst>
      <p:ext uri="{BB962C8B-B14F-4D97-AF65-F5344CB8AC3E}">
        <p14:creationId xmlns:p14="http://schemas.microsoft.com/office/powerpoint/2010/main" val="207243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normAutofit/>
          </a:bodyPr>
          <a:lstStyle/>
          <a:p>
            <a:pPr marL="0" indent="0"/>
            <a:r>
              <a:rPr lang="en-CA" sz="2000" b="1" dirty="0">
                <a:solidFill>
                  <a:schemeClr val="tx1">
                    <a:lumMod val="65000"/>
                    <a:lumOff val="35000"/>
                  </a:schemeClr>
                </a:solidFill>
                <a:latin typeface="+mj-lt"/>
              </a:rPr>
              <a:t>Appendix 1:</a:t>
            </a:r>
            <a:br>
              <a:rPr lang="en-CA" sz="2000" b="1" dirty="0">
                <a:solidFill>
                  <a:schemeClr val="tx1">
                    <a:lumMod val="65000"/>
                    <a:lumOff val="35000"/>
                  </a:schemeClr>
                </a:solidFill>
                <a:latin typeface="+mj-lt"/>
              </a:rPr>
            </a:br>
            <a:r>
              <a:rPr lang="en-CA" sz="2000" b="1" dirty="0">
                <a:latin typeface="+mj-lt"/>
              </a:rPr>
              <a:t>GC Digital Standards Alignment</a:t>
            </a:r>
            <a:endParaRPr lang="en-US" sz="2000" b="1"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64995069"/>
              </p:ext>
            </p:extLst>
          </p:nvPr>
        </p:nvGraphicFramePr>
        <p:xfrm>
          <a:off x="482240" y="1109841"/>
          <a:ext cx="3548484"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13</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aphicFrame>
        <p:nvGraphicFramePr>
          <p:cNvPr id="18" name="Table 17">
            <a:extLst>
              <a:ext uri="{FF2B5EF4-FFF2-40B4-BE49-F238E27FC236}">
                <a16:creationId xmlns:a16="http://schemas.microsoft.com/office/drawing/2014/main" id="{C1E136BA-F605-478B-890C-AE85840ACD16}"/>
              </a:ext>
            </a:extLst>
          </p:cNvPr>
          <p:cNvGraphicFramePr>
            <a:graphicFrameLocks noGrp="1"/>
          </p:cNvGraphicFramePr>
          <p:nvPr>
            <p:extLst>
              <p:ext uri="{D42A27DB-BD31-4B8C-83A1-F6EECF244321}">
                <p14:modId xmlns:p14="http://schemas.microsoft.com/office/powerpoint/2010/main" val="2466415803"/>
              </p:ext>
            </p:extLst>
          </p:nvPr>
        </p:nvGraphicFramePr>
        <p:xfrm>
          <a:off x="5105699" y="1109841"/>
          <a:ext cx="3426741" cy="5181599"/>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3009141">
                  <a:extLst>
                    <a:ext uri="{9D8B030D-6E8A-4147-A177-3AD203B41FA5}">
                      <a16:colId xmlns:a16="http://schemas.microsoft.com/office/drawing/2014/main" val="20006"/>
                    </a:ext>
                  </a:extLst>
                </a:gridCol>
              </a:tblGrid>
              <a:tr h="1103179">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36031">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31">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95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CA" sz="2000" b="1" dirty="0">
                <a:solidFill>
                  <a:schemeClr val="tx1">
                    <a:lumMod val="65000"/>
                    <a:lumOff val="35000"/>
                  </a:schemeClr>
                </a:solidFill>
                <a:latin typeface="+mj-lt"/>
              </a:rPr>
            </a:br>
            <a:r>
              <a:rPr lang="en-CA" sz="2000" dirty="0">
                <a:latin typeface="+mj-lt"/>
              </a:rPr>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1150007876"/>
              </p:ext>
            </p:extLst>
          </p:nvPr>
        </p:nvGraphicFramePr>
        <p:xfrm>
          <a:off x="562272" y="3032959"/>
          <a:ext cx="7987044" cy="2468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buFont typeface="Wingdings" panose="05000000000000000000" pitchFamily="2" charset="2"/>
                        <a:buNone/>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dirty="0"/>
          </a:p>
        </p:txBody>
      </p:sp>
    </p:spTree>
    <p:extLst>
      <p:ext uri="{BB962C8B-B14F-4D97-AF65-F5344CB8AC3E}">
        <p14:creationId xmlns:p14="http://schemas.microsoft.com/office/powerpoint/2010/main" val="72094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21386401"/>
              </p:ext>
            </p:extLst>
          </p:nvPr>
        </p:nvGraphicFramePr>
        <p:xfrm>
          <a:off x="578478" y="1205914"/>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00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88652364"/>
              </p:ext>
            </p:extLst>
          </p:nvPr>
        </p:nvGraphicFramePr>
        <p:xfrm>
          <a:off x="551448" y="3425356"/>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dirty="0"/>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741522434"/>
              </p:ext>
            </p:extLst>
          </p:nvPr>
        </p:nvGraphicFramePr>
        <p:xfrm>
          <a:off x="562272" y="3421961"/>
          <a:ext cx="7987044" cy="2042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dirty="0"/>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1</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82115476"/>
              </p:ext>
            </p:extLst>
          </p:nvPr>
        </p:nvGraphicFramePr>
        <p:xfrm>
          <a:off x="551448" y="1247760"/>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5683423"/>
              </p:ext>
            </p:extLst>
          </p:nvPr>
        </p:nvGraphicFramePr>
        <p:xfrm>
          <a:off x="540705" y="4545925"/>
          <a:ext cx="7987044" cy="19202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buFont typeface="Wingdings" panose="05000000000000000000" pitchFamily="2" charset="2"/>
                        <a:buNone/>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dirty="0"/>
          </a:p>
        </p:txBody>
      </p:sp>
    </p:spTree>
    <p:extLst>
      <p:ext uri="{BB962C8B-B14F-4D97-AF65-F5344CB8AC3E}">
        <p14:creationId xmlns:p14="http://schemas.microsoft.com/office/powerpoint/2010/main" val="283619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029151888"/>
              </p:ext>
            </p:extLst>
          </p:nvPr>
        </p:nvGraphicFramePr>
        <p:xfrm>
          <a:off x="467544" y="967363"/>
          <a:ext cx="7987044" cy="5744846"/>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200" b="1" kern="1200" dirty="0">
                          <a:solidFill>
                            <a:schemeClr val="bg1"/>
                          </a:solidFill>
                          <a:latin typeface="+mn-lt"/>
                          <a:ea typeface="+mn-ea"/>
                          <a:cs typeface="Calibri"/>
                        </a:rPr>
                        <a:t>Design with privacy in mind for the collection, use and management of personal Information</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initiatives to determine if personal information will be collected, used, disclosed, retained, shared, and disposed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Only collect personal information if it directly relates to the operation of the programs or activities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Notify individuals of the purpose for collection at the point of collection by including a privacy notice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1000" i="1" kern="1200" dirty="0">
                          <a:solidFill>
                            <a:schemeClr val="dk1"/>
                          </a:solidFill>
                          <a:latin typeface="+mn-lt"/>
                          <a:ea typeface="+mn-ea"/>
                          <a:cs typeface="Calibri"/>
                        </a:rPr>
                        <a:t>Privacy Act</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must be available to facilitate Canadians’ right of access to and correction of government records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processes so personal information remains accurate, up-to-date and as complete as possible, and can be corrected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De-identification techniques should be considered prior to sharing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1377507923"/>
              </p:ext>
            </p:extLst>
          </p:nvPr>
        </p:nvGraphicFramePr>
        <p:xfrm>
          <a:off x="539552" y="2330236"/>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0939110"/>
              </p:ext>
            </p:extLst>
          </p:nvPr>
        </p:nvGraphicFramePr>
        <p:xfrm>
          <a:off x="526196" y="3448434"/>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0146770"/>
              </p:ext>
            </p:extLst>
          </p:nvPr>
        </p:nvGraphicFramePr>
        <p:xfrm>
          <a:off x="520902" y="4871432"/>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Tree>
    <p:extLst>
      <p:ext uri="{BB962C8B-B14F-4D97-AF65-F5344CB8AC3E}">
        <p14:creationId xmlns:p14="http://schemas.microsoft.com/office/powerpoint/2010/main" val="216727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p>
          <a:p>
            <a:r>
              <a:rPr lang="en-CA" dirty="0"/>
              <a:t>…..as an </a:t>
            </a:r>
            <a:r>
              <a:rPr lang="en-CA" b="1" dirty="0"/>
              <a:t>Enterprise Solution</a:t>
            </a:r>
            <a:r>
              <a:rPr lang="en-CA" dirty="0"/>
              <a:t>.</a:t>
            </a:r>
            <a:endParaRPr lang="en-US"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2346055823"/>
              </p:ext>
            </p:extLst>
          </p:nvPr>
        </p:nvGraphicFramePr>
        <p:xfrm>
          <a:off x="578478" y="2225040"/>
          <a:ext cx="7987044" cy="21031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spTree>
    <p:extLst>
      <p:ext uri="{BB962C8B-B14F-4D97-AF65-F5344CB8AC3E}">
        <p14:creationId xmlns:p14="http://schemas.microsoft.com/office/powerpoint/2010/main" val="3263201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3607503270"/>
              </p:ext>
            </p:extLst>
          </p:nvPr>
        </p:nvGraphicFramePr>
        <p:xfrm>
          <a:off x="551447" y="1196752"/>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6845020"/>
              </p:ext>
            </p:extLst>
          </p:nvPr>
        </p:nvGraphicFramePr>
        <p:xfrm>
          <a:off x="551447" y="3699837"/>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829031304"/>
              </p:ext>
            </p:extLst>
          </p:nvPr>
        </p:nvGraphicFramePr>
        <p:xfrm>
          <a:off x="530097" y="2571348"/>
          <a:ext cx="7987044" cy="23469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6"/>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1430577149"/>
              </p:ext>
            </p:extLst>
          </p:nvPr>
        </p:nvGraphicFramePr>
        <p:xfrm>
          <a:off x="551447" y="1162142"/>
          <a:ext cx="7987044" cy="27736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5"/>
                        </a:rPr>
                        <a:t>Pan-Canadian Trust Framework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6"/>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7"/>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8"/>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9"/>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2563371"/>
              </p:ext>
            </p:extLst>
          </p:nvPr>
        </p:nvGraphicFramePr>
        <p:xfrm>
          <a:off x="551447" y="4056660"/>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11"/>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12"/>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23</a:t>
            </a:fld>
            <a:endParaRPr lang="en-CA" dirty="0"/>
          </a:p>
        </p:txBody>
      </p:sp>
    </p:spTree>
    <p:extLst>
      <p:ext uri="{BB962C8B-B14F-4D97-AF65-F5344CB8AC3E}">
        <p14:creationId xmlns:p14="http://schemas.microsoft.com/office/powerpoint/2010/main" val="260841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latin typeface="+mj-lt"/>
              </a:rPr>
              <a:t>Appendix 3: </a:t>
            </a:r>
            <a:br>
              <a:rPr lang="en-CA" sz="2000" b="1" dirty="0">
                <a:solidFill>
                  <a:schemeClr val="tx1">
                    <a:lumMod val="65000"/>
                    <a:lumOff val="35000"/>
                  </a:schemeClr>
                </a:solidFill>
                <a:latin typeface="+mj-lt"/>
              </a:rPr>
            </a:br>
            <a:r>
              <a:rPr lang="en-CA" sz="2000" dirty="0">
                <a:latin typeface="+mj-lt"/>
              </a:rPr>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646331"/>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endorsed by the GC EARB </a:t>
            </a:r>
            <a:r>
              <a:rPr lang="en-US" sz="1200">
                <a:solidFill>
                  <a:srgbClr val="222222"/>
                </a:solidFill>
                <a:latin typeface="Arial" panose="020B0604020202020204" pitchFamily="34" charset="0"/>
              </a:rPr>
              <a:t>on December 3</a:t>
            </a:r>
            <a:r>
              <a:rPr lang="en-US" sz="1200" baseline="30000">
                <a:solidFill>
                  <a:srgbClr val="222222"/>
                </a:solidFill>
                <a:latin typeface="Arial" panose="020B0604020202020204" pitchFamily="34" charset="0"/>
              </a:rPr>
              <a:t>rd</a:t>
            </a:r>
            <a:r>
              <a:rPr lang="en-US" sz="1200">
                <a:solidFill>
                  <a:srgbClr val="222222"/>
                </a:solidFill>
                <a:latin typeface="Arial" panose="020B0604020202020204" pitchFamily="34" charset="0"/>
              </a:rPr>
              <a:t>, </a:t>
            </a:r>
            <a:r>
              <a:rPr lang="en-US" sz="1200" dirty="0">
                <a:solidFill>
                  <a:srgbClr val="222222"/>
                </a:solidFill>
                <a:latin typeface="Arial" panose="020B0604020202020204" pitchFamily="34" charset="0"/>
              </a:rPr>
              <a:t>2020.</a:t>
            </a:r>
            <a:endParaRPr lang="en-CA" sz="1200" dirty="0"/>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1940" y="2040596"/>
            <a:ext cx="5048420"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24</a:t>
            </a:fld>
            <a:endParaRPr lang="en-CA" dirty="0"/>
          </a:p>
        </p:txBody>
      </p:sp>
    </p:spTree>
    <p:extLst>
      <p:ext uri="{BB962C8B-B14F-4D97-AF65-F5344CB8AC3E}">
        <p14:creationId xmlns:p14="http://schemas.microsoft.com/office/powerpoint/2010/main" val="328175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980728"/>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382007036"/>
              </p:ext>
            </p:extLst>
          </p:nvPr>
        </p:nvGraphicFramePr>
        <p:xfrm>
          <a:off x="365392" y="1361969"/>
          <a:ext cx="8566656" cy="2555299"/>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t>TBS Project/Activity ID</a:t>
                      </a:r>
                    </a:p>
                    <a:p>
                      <a:r>
                        <a:rPr lang="en-US" sz="900" dirty="0"/>
                        <a:t>(from IT PLAN)</a:t>
                      </a:r>
                      <a:endParaRPr lang="en-US" sz="900" dirty="0">
                        <a:solidFill>
                          <a:sysClr val="windowText" lastClr="000000"/>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Concept Case   (</a:t>
                      </a:r>
                      <a:r>
                        <a:rPr lang="en-US" sz="900" dirty="0"/>
                        <a:t>ENDORSED  ?)</a:t>
                      </a:r>
                      <a:endParaRPr lang="en-US" sz="900" b="1"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 		REASON:</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solidFill>
                          <a:sysClr val="windowText" lastClr="000000"/>
                        </a:solidFill>
                      </a:endParaRPr>
                    </a:p>
                  </a:txBody>
                  <a:tcPr anchor="ctr"/>
                </a:tc>
                <a:tc>
                  <a:txBody>
                    <a:bodyPr/>
                    <a:lstStyle/>
                    <a:p>
                      <a:r>
                        <a:rPr lang="en-CA" sz="800" kern="1200" dirty="0"/>
                        <a:t>Planned Start Date:</a:t>
                      </a:r>
                    </a:p>
                    <a:p>
                      <a:r>
                        <a:rPr lang="en-CA" sz="1200" kern="1200" dirty="0"/>
                        <a:t>MM – YYYY</a:t>
                      </a:r>
                      <a:endParaRPr lang="en-US" sz="1200" i="1" kern="1200" dirty="0">
                        <a:solidFill>
                          <a:schemeClr val="tx2"/>
                        </a:solidFill>
                        <a:latin typeface="+mn-lt"/>
                        <a:ea typeface="+mn-ea"/>
                        <a:cs typeface="+mn-cs"/>
                      </a:endParaRPr>
                    </a:p>
                  </a:txBody>
                  <a:tcPr anchor="ctr"/>
                </a:tc>
                <a:tc>
                  <a:txBody>
                    <a:bodyPr/>
                    <a:lstStyle/>
                    <a:p>
                      <a:r>
                        <a:rPr lang="en-CA" sz="800" kern="1200" dirty="0"/>
                        <a:t>Planned End Date:</a:t>
                      </a:r>
                    </a:p>
                    <a:p>
                      <a:r>
                        <a:rPr lang="en-CA" sz="1200" kern="1200" dirty="0"/>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solidFill>
                          <a:sysClr val="windowText" lastClr="000000"/>
                        </a:solidFill>
                      </a:endParaRPr>
                    </a:p>
                  </a:txBody>
                  <a:tcPr anchor="ctr"/>
                </a:tc>
                <a:tc>
                  <a:txBody>
                    <a:bodyPr/>
                    <a:lstStyle/>
                    <a:p>
                      <a:r>
                        <a:rPr lang="en-CA" sz="800" kern="1200" dirty="0"/>
                        <a:t>One Time project cost: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a:t>On-going (annual) costs:</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solidFill>
                          <a:sysClr val="windowText" lastClr="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t>A-Base	</a:t>
                      </a:r>
                      <a:r>
                        <a:rPr lang="en-CA" sz="1200" kern="1200" dirty="0">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t>Other:  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hlinkClick r:id="rId4">
                            <a:extLst>
                              <a:ext uri="{A12FA001-AC4F-418D-AE19-62706E023703}">
                                <ahyp:hlinkClr xmlns:ahyp="http://schemas.microsoft.com/office/drawing/2018/hyperlinkcolor" val="tx"/>
                              </a:ext>
                            </a:extLst>
                          </a:hlinkClick>
                        </a:rPr>
                        <a:t>Current Gate</a:t>
                      </a:r>
                      <a:endParaRPr lang="en-US" sz="1200" dirty="0">
                        <a:solidFill>
                          <a:sysClr val="windowText" lastClr="000000"/>
                        </a:solidFill>
                      </a:endParaRPr>
                    </a:p>
                  </a:txBody>
                  <a:tcPr anchor="ctr"/>
                </a:tc>
                <a:tc gridSpan="2">
                  <a:txBody>
                    <a:bodyPr/>
                    <a:lstStyle/>
                    <a:p>
                      <a:endParaRPr lang="en-US" sz="1400" i="1" kern="1200" dirty="0">
                        <a:solidFill>
                          <a:schemeClr val="tx2"/>
                        </a:solidFill>
                        <a:latin typeface="+mn-lt"/>
                        <a:ea typeface="+mn-ea"/>
                        <a:cs typeface="+mn-cs"/>
                      </a:endParaRPr>
                    </a:p>
                  </a:txBody>
                  <a:tcPr anchor="ctr"/>
                </a:tc>
                <a:tc hMerge="1">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kern="1200" dirty="0"/>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633347"/>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3994904"/>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ysClr val="windowText" lastClr="000000"/>
                </a:solidFill>
                <a:latin typeface="+mj-lt"/>
              </a:rPr>
              <a:t>Departmental Architecture</a:t>
            </a:r>
            <a:endParaRPr lang="en-US" b="1" dirty="0">
              <a:solidFill>
                <a:sysClr val="windowText" lastClr="000000"/>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953828242"/>
              </p:ext>
            </p:extLst>
          </p:nvPr>
        </p:nvGraphicFramePr>
        <p:xfrm>
          <a:off x="365392" y="4241220"/>
          <a:ext cx="8566656" cy="2296160"/>
        </p:xfrm>
        <a:graphic>
          <a:graphicData uri="http://schemas.openxmlformats.org/drawingml/2006/table">
            <a:tbl>
              <a:tblPr firstCol="1">
                <a:tableStyleId>{5C22544A-7EE6-4342-B048-85BDC9FD1C3A}</a:tableStyleId>
              </a:tblPr>
              <a:tblGrid>
                <a:gridCol w="5161456">
                  <a:extLst>
                    <a:ext uri="{9D8B030D-6E8A-4147-A177-3AD203B41FA5}">
                      <a16:colId xmlns:a16="http://schemas.microsoft.com/office/drawing/2014/main" val="20000"/>
                    </a:ext>
                  </a:extLst>
                </a:gridCol>
                <a:gridCol w="34052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you have a</a:t>
                      </a:r>
                      <a:r>
                        <a:rPr lang="en-US" sz="1400" baseline="0" dirty="0"/>
                        <a:t> Departmental </a:t>
                      </a:r>
                      <a:r>
                        <a:rPr lang="en-US" sz="1400" dirty="0"/>
                        <a:t>Architecture Review Board (ARB)?</a:t>
                      </a:r>
                      <a:endParaRPr lang="en-US" sz="1400" dirty="0">
                        <a:solidFill>
                          <a:schemeClr val="tx1">
                            <a:lumMod val="65000"/>
                            <a:lumOff val="35000"/>
                          </a:schemeClr>
                        </a:solidFill>
                      </a:endParaRPr>
                    </a:p>
                  </a:txBody>
                  <a:tcPr anchor="ctr"/>
                </a:tc>
                <a:tc>
                  <a:txBody>
                    <a:bodyPr/>
                    <a:lstStyle/>
                    <a:p>
                      <a:pPr>
                        <a:tabLst>
                          <a:tab pos="515938" algn="l"/>
                        </a:tabLst>
                      </a:pPr>
                      <a:r>
                        <a:rPr lang="en-CA" sz="1400"/>
                        <a:t>YES	</a:t>
                      </a:r>
                      <a:r>
                        <a:rPr lang="en-US" sz="1400">
                          <a:sym typeface="Wingdings 2" panose="05020102010507070707" pitchFamily="18" charset="2"/>
                        </a:rPr>
                        <a:t></a:t>
                      </a:r>
                      <a:endParaRPr lang="en-US" sz="140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a:t>NO	   </a:t>
                      </a:r>
                      <a:r>
                        <a:rPr lang="en-US" sz="1400">
                          <a:sym typeface="Wingdings 2" panose="05020102010507070707" pitchFamily="18" charset="2"/>
                        </a:rPr>
                        <a:t></a:t>
                      </a:r>
                      <a:endParaRPr lang="en-CA"/>
                    </a:p>
                  </a:txBody>
                  <a:tcPr anchor="ctr"/>
                </a:tc>
                <a:extLst>
                  <a:ext uri="{0D108BD9-81ED-4DB2-BD59-A6C34878D82A}">
                    <a16:rowId xmlns:a16="http://schemas.microsoft.com/office/drawing/2014/main" val="10000"/>
                  </a:ext>
                </a:extLst>
              </a:tr>
              <a:tr h="370840">
                <a:tc>
                  <a:txBody>
                    <a:bodyPr/>
                    <a:lstStyle/>
                    <a:p>
                      <a:r>
                        <a:rPr lang="en-CA" sz="1400" kern="1200" dirty="0"/>
                        <a:t>Who is the Chief Architect?</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Email / Phone #</a:t>
                      </a:r>
                      <a:endParaRPr lang="en-CA"/>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t>When did the Departmental EA and Architecture Review Board sanctioned the preferred Solution Architecture option?</a:t>
                      </a:r>
                      <a:endParaRPr lang="en-CA" noProof="0" dirty="0"/>
                    </a:p>
                  </a:txBody>
                  <a:tcPr anchor="ctr"/>
                </a:tc>
                <a:tc>
                  <a:txBody>
                    <a:bodyPr/>
                    <a:lstStyle/>
                    <a:p>
                      <a:r>
                        <a:rPr lang="en-CA" sz="1400" dirty="0"/>
                        <a:t>Date: </a:t>
                      </a:r>
                      <a:endParaRPr lang="en-CA" dirty="0"/>
                    </a:p>
                  </a:txBody>
                  <a:tcPr anchor="ctr"/>
                </a:tc>
                <a:extLst>
                  <a:ext uri="{0D108BD9-81ED-4DB2-BD59-A6C34878D82A}">
                    <a16:rowId xmlns:a16="http://schemas.microsoft.com/office/drawing/2014/main" val="10002"/>
                  </a:ext>
                </a:extLst>
              </a:tr>
              <a:tr h="370840">
                <a:tc>
                  <a:txBody>
                    <a:bodyPr/>
                    <a:lstStyle/>
                    <a:p>
                      <a:r>
                        <a:rPr lang="en-CA" sz="1400" kern="1200" dirty="0"/>
                        <a:t>Name of Business</a:t>
                      </a:r>
                      <a:r>
                        <a:rPr lang="en-CA" sz="1400" kern="1200" baseline="0" dirty="0"/>
                        <a:t> owner:</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Name of Technical owner: </a:t>
                      </a:r>
                      <a:endParaRPr lang="en-US" sz="1400" kern="1200" dirty="0">
                        <a:solidFill>
                          <a:schemeClr val="tx1">
                            <a:lumMod val="65000"/>
                            <a:lumOff val="35000"/>
                          </a:schemeClr>
                        </a:solidFill>
                        <a:latin typeface="+mn-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364060062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25</a:t>
            </a:fld>
            <a:endParaRPr lang="en-CA" dirty="0"/>
          </a:p>
        </p:txBody>
      </p:sp>
    </p:spTree>
    <p:extLst>
      <p:ext uri="{BB962C8B-B14F-4D97-AF65-F5344CB8AC3E}">
        <p14:creationId xmlns:p14="http://schemas.microsoft.com/office/powerpoint/2010/main" val="421566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468052"/>
          </a:xfrm>
        </p:spPr>
        <p:txBody>
          <a:bodyPr/>
          <a:lstStyle/>
          <a:p>
            <a:r>
              <a:rPr lang="en-US" dirty="0"/>
              <a:t>Summary of architecture options reviewed, analysis criteria and rating</a:t>
            </a:r>
          </a:p>
        </p:txBody>
      </p:sp>
      <p:graphicFrame>
        <p:nvGraphicFramePr>
          <p:cNvPr id="3" name="Table 2"/>
          <p:cNvGraphicFramePr>
            <a:graphicFrameLocks noGrp="1"/>
          </p:cNvGraphicFramePr>
          <p:nvPr>
            <p:extLst>
              <p:ext uri="{D42A27DB-BD31-4B8C-83A1-F6EECF244321}">
                <p14:modId xmlns:p14="http://schemas.microsoft.com/office/powerpoint/2010/main" val="2358052168"/>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0"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3222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30832"/>
            <a:ext cx="5432425" cy="877888"/>
          </a:xfrm>
        </p:spPr>
        <p:txBody>
          <a:bodyPr>
            <a:normAutofit/>
          </a:bodyPr>
          <a:lstStyle/>
          <a:p>
            <a:pPr marL="0"/>
            <a:r>
              <a:rPr lang="en-CA" dirty="0"/>
              <a:t>Enterprise Solution Framework</a:t>
            </a:r>
            <a:endParaRPr lang="en-CA" dirty="0">
              <a:latin typeface="+mj-lt"/>
            </a:endParaRPr>
          </a:p>
        </p:txBody>
      </p:sp>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61481" y="912655"/>
            <a:ext cx="6522987" cy="877888"/>
          </a:xfrm>
        </p:spPr>
        <p:txBody>
          <a:bodyPr/>
          <a:lstStyle/>
          <a:p>
            <a:r>
              <a:rPr lang="en-US" sz="2000" b="1" dirty="0"/>
              <a:t>Enterprise solutions definition</a:t>
            </a:r>
          </a:p>
          <a:p>
            <a:r>
              <a:rPr lang="en-US" sz="1400" dirty="0"/>
              <a:t>Enterprise solutions are internal and external Government of Canada assets that can be re-used in and across multiple parts of the organization.</a:t>
            </a:r>
          </a:p>
        </p:txBody>
      </p:sp>
      <p:graphicFrame>
        <p:nvGraphicFramePr>
          <p:cNvPr id="11" name="Table 10"/>
          <p:cNvGraphicFramePr>
            <a:graphicFrameLocks noGrp="1"/>
          </p:cNvGraphicFramePr>
          <p:nvPr/>
        </p:nvGraphicFramePr>
        <p:xfrm>
          <a:off x="531743" y="2173298"/>
          <a:ext cx="8352928" cy="3413760"/>
        </p:xfrm>
        <a:graphic>
          <a:graphicData uri="http://schemas.openxmlformats.org/drawingml/2006/table">
            <a:tbl>
              <a:tblPr firstRow="1">
                <a:tableStyleId>{5C22544A-7EE6-4342-B048-85BDC9FD1C3A}</a:tableStyleId>
              </a:tblPr>
              <a:tblGrid>
                <a:gridCol w="2556284">
                  <a:extLst>
                    <a:ext uri="{9D8B030D-6E8A-4147-A177-3AD203B41FA5}">
                      <a16:colId xmlns:a16="http://schemas.microsoft.com/office/drawing/2014/main" val="20000"/>
                    </a:ext>
                  </a:extLst>
                </a:gridCol>
                <a:gridCol w="5796644">
                  <a:extLst>
                    <a:ext uri="{9D8B030D-6E8A-4147-A177-3AD203B41FA5}">
                      <a16:colId xmlns:a16="http://schemas.microsoft.com/office/drawing/2014/main" val="20001"/>
                    </a:ext>
                  </a:extLst>
                </a:gridCol>
              </a:tblGrid>
              <a:tr h="180020">
                <a:tc>
                  <a:txBody>
                    <a:bodyPr/>
                    <a:lstStyle/>
                    <a:p>
                      <a:pPr lvl="0"/>
                      <a:r>
                        <a:rPr lang="en-US" sz="2000" b="1" kern="1200" spc="-3" dirty="0">
                          <a:solidFill>
                            <a:schemeClr val="bg1"/>
                          </a:solidFill>
                          <a:latin typeface="+mn-lt"/>
                          <a:ea typeface="+mn-ea"/>
                          <a:cs typeface="Calibri"/>
                        </a:rPr>
                        <a:t>Governance</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2000" b="1" spc="-3" dirty="0">
                          <a:solidFill>
                            <a:schemeClr val="bg1"/>
                          </a:solidFill>
                          <a:cs typeface="Calibri"/>
                        </a:rPr>
                        <a:t>HOW will the questions for this facet be addressed?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What are the roles and responsibilities and who decides who fills them?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What is the financial and funding model for an enterprise solution?</a:t>
                      </a:r>
                      <a:endParaRPr lang="en-US" sz="14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Which business capabilities should be addressed first?</a:t>
                      </a:r>
                      <a:endParaRPr lang="en-US" sz="14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8691574"/>
                  </a:ext>
                </a:extLst>
              </a:tr>
              <a:tr h="165916">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How will user expectations be addressed?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400" b="0" kern="1200" spc="-3" dirty="0">
                          <a:solidFill>
                            <a:prstClr val="black"/>
                          </a:solidFill>
                          <a:latin typeface="+mn-lt"/>
                          <a:ea typeface="+mn-ea"/>
                          <a:cs typeface="Calibri"/>
                        </a:rPr>
                        <a:t>What is the path to enterprise-wide adoption?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7565539"/>
                  </a:ext>
                </a:extLst>
              </a:tr>
            </a:tbl>
          </a:graphicData>
        </a:graphic>
      </p:graphicFrame>
      <p:sp>
        <p:nvSpPr>
          <p:cNvPr id="2" name="Slide Number Placeholder 1"/>
          <p:cNvSpPr>
            <a:spLocks noGrp="1"/>
          </p:cNvSpPr>
          <p:nvPr>
            <p:ph type="sldNum" sz="quarter" idx="12"/>
          </p:nvPr>
        </p:nvSpPr>
        <p:spPr>
          <a:xfrm>
            <a:off x="8763528" y="6492847"/>
            <a:ext cx="3857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72C5FE1-87AC-4255-9DCE-454748DC97BE}"/>
              </a:ext>
            </a:extLst>
          </p:cNvPr>
          <p:cNvPicPr>
            <a:picLocks noChangeAspect="1"/>
          </p:cNvPicPr>
          <p:nvPr/>
        </p:nvPicPr>
        <p:blipFill>
          <a:blip r:embed="rId3"/>
          <a:stretch>
            <a:fillRect/>
          </a:stretch>
        </p:blipFill>
        <p:spPr>
          <a:xfrm>
            <a:off x="7402061" y="338346"/>
            <a:ext cx="1482610" cy="1476163"/>
          </a:xfrm>
          <a:prstGeom prst="rect">
            <a:avLst/>
          </a:prstGeom>
        </p:spPr>
      </p:pic>
      <p:sp>
        <p:nvSpPr>
          <p:cNvPr id="4" name="TextBox 3">
            <a:extLst>
              <a:ext uri="{FF2B5EF4-FFF2-40B4-BE49-F238E27FC236}">
                <a16:creationId xmlns:a16="http://schemas.microsoft.com/office/drawing/2014/main" id="{FEA9B9FE-3C01-4BCD-843A-40D0B47695B5}"/>
              </a:ext>
            </a:extLst>
          </p:cNvPr>
          <p:cNvSpPr txBox="1"/>
          <p:nvPr/>
        </p:nvSpPr>
        <p:spPr>
          <a:xfrm>
            <a:off x="503548" y="1764699"/>
            <a:ext cx="620599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Additional info: </a:t>
            </a:r>
            <a:r>
              <a:rPr kumimoji="0" lang="en-CA" sz="1400" b="0" i="0" u="none" strike="noStrike" kern="1200" cap="none" spc="0" normalizeH="0" baseline="0" noProof="0" dirty="0">
                <a:ln>
                  <a:noFill/>
                </a:ln>
                <a:solidFill>
                  <a:prstClr val="black"/>
                </a:solidFill>
                <a:effectLst/>
                <a:uLnTx/>
                <a:uFillTx/>
                <a:latin typeface="Calibri"/>
                <a:ea typeface="+mn-ea"/>
                <a:cs typeface="+mn-cs"/>
                <a:hlinkClick r:id="rId4"/>
              </a:rPr>
              <a:t>GC Enterprise Architecture/Enterprise Solutions - wiki (gccollab.ca)</a:t>
            </a:r>
            <a:endParaRPr kumimoji="0" lang="en-CA"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793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30832"/>
            <a:ext cx="5432425" cy="877888"/>
          </a:xfrm>
        </p:spPr>
        <p:txBody>
          <a:bodyPr>
            <a:normAutofit/>
          </a:bodyPr>
          <a:lstStyle/>
          <a:p>
            <a:pPr marL="0"/>
            <a:r>
              <a:rPr lang="en-CA" dirty="0"/>
              <a:t>Enterprise Solution Framework</a:t>
            </a:r>
            <a:r>
              <a:rPr lang="en-CA" sz="800" dirty="0"/>
              <a:t>…continued</a:t>
            </a:r>
            <a:endParaRPr lang="en-CA" sz="800" dirty="0">
              <a:latin typeface="+mj-lt"/>
            </a:endParaRPr>
          </a:p>
        </p:txBody>
      </p:sp>
      <p:graphicFrame>
        <p:nvGraphicFramePr>
          <p:cNvPr id="14" name="Table 13"/>
          <p:cNvGraphicFramePr>
            <a:graphicFrameLocks noGrp="1"/>
          </p:cNvGraphicFramePr>
          <p:nvPr/>
        </p:nvGraphicFramePr>
        <p:xfrm>
          <a:off x="521346" y="1016732"/>
          <a:ext cx="8371134" cy="2468880"/>
        </p:xfrm>
        <a:graphic>
          <a:graphicData uri="http://schemas.openxmlformats.org/drawingml/2006/table">
            <a:tbl>
              <a:tblPr firstRow="1">
                <a:tableStyleId>{5C22544A-7EE6-4342-B048-85BDC9FD1C3A}</a:tableStyleId>
              </a:tblPr>
              <a:tblGrid>
                <a:gridCol w="2574490">
                  <a:extLst>
                    <a:ext uri="{9D8B030D-6E8A-4147-A177-3AD203B41FA5}">
                      <a16:colId xmlns:a16="http://schemas.microsoft.com/office/drawing/2014/main" val="20000"/>
                    </a:ext>
                  </a:extLst>
                </a:gridCol>
                <a:gridCol w="5796644">
                  <a:extLst>
                    <a:ext uri="{9D8B030D-6E8A-4147-A177-3AD203B41FA5}">
                      <a16:colId xmlns:a16="http://schemas.microsoft.com/office/drawing/2014/main" val="20001"/>
                    </a:ext>
                  </a:extLst>
                </a:gridCol>
              </a:tblGrid>
              <a:tr h="0">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 normalizeH="0" baseline="0" noProof="0" dirty="0">
                          <a:ln>
                            <a:noFill/>
                          </a:ln>
                          <a:solidFill>
                            <a:prstClr val="white"/>
                          </a:solidFill>
                          <a:effectLst/>
                          <a:uLnTx/>
                          <a:uFillTx/>
                          <a:latin typeface="+mn-lt"/>
                          <a:ea typeface="+mn-ea"/>
                          <a:cs typeface="Calibri"/>
                        </a:rPr>
                        <a:t>Culture</a:t>
                      </a:r>
                      <a:endParaRPr kumimoji="0" lang="en-CA" sz="2000" b="1" i="0" u="none" strike="noStrike" kern="1200" cap="none" spc="-3" normalizeH="0" baseline="0" noProof="0" dirty="0">
                        <a:ln>
                          <a:noFill/>
                        </a:ln>
                        <a:solidFill>
                          <a:prstClr val="white"/>
                        </a:solidFill>
                        <a:effectLst/>
                        <a:uLnTx/>
                        <a:uFillTx/>
                        <a:latin typeface="Calibri"/>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 normalizeH="0" baseline="0" noProof="0" dirty="0">
                          <a:ln>
                            <a:noFill/>
                          </a:ln>
                          <a:solidFill>
                            <a:prstClr val="white"/>
                          </a:solidFill>
                          <a:effectLst/>
                          <a:uLnTx/>
                          <a:uFillTx/>
                          <a:latin typeface="Calibri"/>
                          <a:ea typeface="+mn-ea"/>
                          <a:cs typeface="Calibri"/>
                        </a:rPr>
                        <a:t>HOW will the questions for this facet be addressed?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Is everyone ready to buy-in to enterprise solutions?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noProof="0" dirty="0">
                          <a:solidFill>
                            <a:prstClr val="black"/>
                          </a:solidFill>
                          <a:latin typeface="+mn-lt"/>
                          <a:ea typeface="+mn-ea"/>
                          <a:cs typeface="Calibri"/>
                        </a:rPr>
                        <a:t>How do we ensure participation?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552917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noProof="0" dirty="0">
                          <a:solidFill>
                            <a:prstClr val="black"/>
                          </a:solidFill>
                          <a:latin typeface="+mn-lt"/>
                          <a:ea typeface="+mn-ea"/>
                          <a:cs typeface="Calibri"/>
                        </a:rPr>
                        <a:t>How will open and transparent input be gathered?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400" b="0" kern="1200" spc="-3" noProof="0" dirty="0">
                          <a:solidFill>
                            <a:prstClr val="black"/>
                          </a:solidFill>
                          <a:latin typeface="+mn-lt"/>
                          <a:ea typeface="+mn-ea"/>
                          <a:cs typeface="Calibri"/>
                        </a:rPr>
                        <a:t>What are the mind-set and skills needed to foster an enterprise solution culture?</a:t>
                      </a:r>
                      <a:endParaRPr lang="en-CA" sz="14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nvGraphicFramePr>
        <p:xfrm>
          <a:off x="521346" y="3679656"/>
          <a:ext cx="8371134" cy="2773680"/>
        </p:xfrm>
        <a:graphic>
          <a:graphicData uri="http://schemas.openxmlformats.org/drawingml/2006/table">
            <a:tbl>
              <a:tblPr firstRow="1">
                <a:tableStyleId>{5C22544A-7EE6-4342-B048-85BDC9FD1C3A}</a:tableStyleId>
              </a:tblPr>
              <a:tblGrid>
                <a:gridCol w="2574490">
                  <a:extLst>
                    <a:ext uri="{9D8B030D-6E8A-4147-A177-3AD203B41FA5}">
                      <a16:colId xmlns:a16="http://schemas.microsoft.com/office/drawing/2014/main" val="20000"/>
                    </a:ext>
                  </a:extLst>
                </a:gridCol>
                <a:gridCol w="5796644">
                  <a:extLst>
                    <a:ext uri="{9D8B030D-6E8A-4147-A177-3AD203B41FA5}">
                      <a16:colId xmlns:a16="http://schemas.microsoft.com/office/drawing/2014/main" val="20001"/>
                    </a:ext>
                  </a:extLst>
                </a:gridCol>
              </a:tblGrid>
              <a:tr h="0">
                <a:tc>
                  <a:txBody>
                    <a:bodyPr/>
                    <a:lstStyle/>
                    <a:p>
                      <a:pPr lvl="0"/>
                      <a:r>
                        <a:rPr lang="en-US" sz="2000" b="1" kern="1200" spc="-3" dirty="0">
                          <a:solidFill>
                            <a:schemeClr val="bg1"/>
                          </a:solidFill>
                          <a:latin typeface="+mn-lt"/>
                          <a:ea typeface="+mn-ea"/>
                          <a:cs typeface="Calibri"/>
                        </a:rPr>
                        <a:t>Solutions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2000" b="1" spc="-3" dirty="0">
                          <a:solidFill>
                            <a:schemeClr val="bg1"/>
                          </a:solidFill>
                          <a:cs typeface="Calibri"/>
                        </a:rPr>
                        <a:t>HOW will the questions for this facet be addressed?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dirty="0">
                          <a:solidFill>
                            <a:prstClr val="black"/>
                          </a:solidFill>
                          <a:latin typeface="+mn-lt"/>
                          <a:ea typeface="+mn-ea"/>
                          <a:cs typeface="Calibri"/>
                        </a:rPr>
                        <a:t>Which business problem are we solving?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noProof="0" dirty="0">
                          <a:solidFill>
                            <a:prstClr val="black"/>
                          </a:solidFill>
                          <a:latin typeface="+mn-lt"/>
                          <a:ea typeface="+mn-ea"/>
                          <a:cs typeface="Calibri"/>
                        </a:rPr>
                        <a:t>Who can access the Enterprise Solution?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3524195"/>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noProof="0" dirty="0">
                          <a:solidFill>
                            <a:prstClr val="black"/>
                          </a:solidFill>
                          <a:latin typeface="+mn-lt"/>
                          <a:ea typeface="+mn-ea"/>
                          <a:cs typeface="Calibri"/>
                        </a:rPr>
                        <a:t>What data and technology standards are required?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436986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kern="1200" spc="-3" noProof="0" dirty="0">
                          <a:solidFill>
                            <a:prstClr val="black"/>
                          </a:solidFill>
                          <a:latin typeface="+mn-lt"/>
                          <a:ea typeface="+mn-ea"/>
                          <a:cs typeface="Calibri"/>
                        </a:rPr>
                        <a:t>Is the implementation secure enough?</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400" b="0" kern="1200" spc="-3" noProof="0" dirty="0">
                          <a:solidFill>
                            <a:prstClr val="black"/>
                          </a:solidFill>
                          <a:latin typeface="+mn-lt"/>
                          <a:ea typeface="+mn-ea"/>
                          <a:cs typeface="Calibri"/>
                        </a:rPr>
                        <a:t>Will it always be reliably online?</a:t>
                      </a:r>
                      <a:endParaRPr lang="en-CA" sz="14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4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a:xfrm>
            <a:off x="8763528" y="6492847"/>
            <a:ext cx="3857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C04E6409-7C37-4EBF-AD27-C43541C15CB4}"/>
              </a:ext>
            </a:extLst>
          </p:cNvPr>
          <p:cNvPicPr>
            <a:picLocks noChangeAspect="1"/>
          </p:cNvPicPr>
          <p:nvPr/>
        </p:nvPicPr>
        <p:blipFill>
          <a:blip r:embed="rId3"/>
          <a:stretch>
            <a:fillRect/>
          </a:stretch>
        </p:blipFill>
        <p:spPr>
          <a:xfrm>
            <a:off x="8208404" y="224644"/>
            <a:ext cx="756084" cy="752797"/>
          </a:xfrm>
          <a:prstGeom prst="rect">
            <a:avLst/>
          </a:prstGeom>
        </p:spPr>
      </p:pic>
    </p:spTree>
    <p:extLst>
      <p:ext uri="{BB962C8B-B14F-4D97-AF65-F5344CB8AC3E}">
        <p14:creationId xmlns:p14="http://schemas.microsoft.com/office/powerpoint/2010/main" val="12906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579E6B08-D331-4E24-802C-E3C2EC7CB3E7}"/>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29</a:t>
            </a:fld>
            <a:endParaRPr lang="en-CA" dirty="0"/>
          </a:p>
        </p:txBody>
      </p:sp>
    </p:spTree>
    <p:extLst>
      <p:ext uri="{BB962C8B-B14F-4D97-AF65-F5344CB8AC3E}">
        <p14:creationId xmlns:p14="http://schemas.microsoft.com/office/powerpoint/2010/main" val="322210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dirty="0"/>
              <a:t>Describe which departmental policies, programs and business services the presentation is addressing.</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96" name="Slide Number Placeholder 1">
            <a:extLst>
              <a:ext uri="{FF2B5EF4-FFF2-40B4-BE49-F238E27FC236}">
                <a16:creationId xmlns:a16="http://schemas.microsoft.com/office/drawing/2014/main" id="{0E1DCDCC-150B-454A-8BFC-AB58E9A3FCDB}"/>
              </a:ext>
            </a:extLst>
          </p:cNvPr>
          <p:cNvSpPr txBox="1">
            <a:spLocks/>
          </p:cNvSpPr>
          <p:nvPr/>
        </p:nvSpPr>
        <p:spPr>
          <a:xfrm>
            <a:off x="8758234" y="6494329"/>
            <a:ext cx="3857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30</a:t>
            </a:fld>
            <a:endParaRPr lang="en-CA" dirty="0"/>
          </a:p>
        </p:txBody>
      </p:sp>
    </p:spTree>
    <p:extLst>
      <p:ext uri="{BB962C8B-B14F-4D97-AF65-F5344CB8AC3E}">
        <p14:creationId xmlns:p14="http://schemas.microsoft.com/office/powerpoint/2010/main" val="3903863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Scope</a:t>
            </a:r>
            <a:endParaRPr lang="en-US" b="1" dirty="0">
              <a:solidFill>
                <a:schemeClr val="tx1"/>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635640739"/>
              </p:ext>
            </p:extLst>
          </p:nvPr>
        </p:nvGraphicFramePr>
        <p:xfrm>
          <a:off x="467545" y="1188616"/>
          <a:ext cx="8290688" cy="2744440"/>
        </p:xfrm>
        <a:graphic>
          <a:graphicData uri="http://schemas.openxmlformats.org/drawingml/2006/table">
            <a:tbl>
              <a:tblPr firstCol="1">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a:t>
                      </a:r>
                      <a:r>
                        <a:rPr lang="en-US" sz="1400" baseline="0" dirty="0"/>
                        <a:t> </a:t>
                      </a:r>
                      <a:r>
                        <a:rPr lang="en-US" sz="1400" dirty="0"/>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SSC Services are to be impacted or consumed?  </a:t>
                      </a:r>
                      <a:endParaRPr lang="en-US"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hlinkClick r:id="rId9"/>
                        </a:rPr>
                        <a:t>https://service.ssc-spc.gc.ca/en/services</a:t>
                      </a:r>
                      <a:r>
                        <a:rPr lang="en-CA" sz="1400" kern="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I</a:t>
                      </a:r>
                      <a:r>
                        <a:rPr lang="en-CA" sz="1400" kern="1200" dirty="0"/>
                        <a:t>nclude</a:t>
                      </a:r>
                      <a:r>
                        <a:rPr lang="en-CA" sz="1400" kern="1200" baseline="0" dirty="0"/>
                        <a:t> due dates for SSC deliverables.</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What are the dependencies and</a:t>
                      </a:r>
                      <a:r>
                        <a:rPr lang="en-CA" sz="1400" kern="1200" baseline="0" dirty="0"/>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(ex: authentication, cloud connectivity.</a:t>
                      </a:r>
                      <a:r>
                        <a:rPr lang="en-CA" sz="1400" kern="1200" baseline="0" dirty="0">
                          <a:effectLst/>
                        </a:rPr>
                        <a:t> If</a:t>
                      </a:r>
                      <a:r>
                        <a:rPr lang="en-CA" sz="1400" kern="1200" baseline="0" dirty="0"/>
                        <a:t> legacy Data Centre, which one and has capacity has been confirmed.)</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Internal Governance</a:t>
            </a:r>
            <a:endParaRPr lang="en-US" b="1" dirty="0">
              <a:solidFill>
                <a:schemeClr val="tx1"/>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3397389660"/>
              </p:ext>
            </p:extLst>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57775" y="5049180"/>
            <a:ext cx="8290689" cy="1617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Contact</a:t>
            </a:r>
            <a:endParaRPr lang="en-US" b="1" dirty="0">
              <a:solidFill>
                <a:schemeClr val="tx1"/>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506140401"/>
              </p:ext>
            </p:extLst>
          </p:nvPr>
        </p:nvGraphicFramePr>
        <p:xfrm>
          <a:off x="467544" y="5240243"/>
          <a:ext cx="8290689" cy="1127760"/>
        </p:xfrm>
        <a:graphic>
          <a:graphicData uri="http://schemas.openxmlformats.org/drawingml/2006/table">
            <a:tbl>
              <a:tblPr firstCol="1">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SSC</a:t>
                      </a:r>
                      <a:r>
                        <a:rPr lang="en-US" sz="1400" baseline="0" dirty="0"/>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BR Number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t>SSC</a:t>
                      </a:r>
                      <a:r>
                        <a:rPr lang="en-US" sz="1400" kern="1200" baseline="0" dirty="0"/>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 (if available)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926478" y="4576699"/>
            <a:ext cx="2702725" cy="2185369"/>
            <a:chOff x="9347725" y="574305"/>
            <a:chExt cx="1861803"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347725" y="709978"/>
              <a:ext cx="1861803" cy="2004292"/>
              <a:chOff x="3360740" y="1493839"/>
              <a:chExt cx="254476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11"/>
                  </a:rPr>
                  <a:t>https://service.ssc-spc.gc.ca/en/contact/partclisupport/client-execs</a:t>
                </a:r>
                <a:r>
                  <a:rPr lang="en-US"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31</a:t>
            </a:fld>
            <a:endParaRPr lang="en-CA" dirty="0"/>
          </a:p>
        </p:txBody>
      </p:sp>
    </p:spTree>
    <p:extLst>
      <p:ext uri="{BB962C8B-B14F-4D97-AF65-F5344CB8AC3E}">
        <p14:creationId xmlns:p14="http://schemas.microsoft.com/office/powerpoint/2010/main" val="2264059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32</a:t>
            </a:fld>
            <a:endParaRPr lang="en-CA" dirty="0"/>
          </a:p>
        </p:txBody>
      </p:sp>
    </p:spTree>
    <p:extLst>
      <p:ext uri="{BB962C8B-B14F-4D97-AF65-F5344CB8AC3E}">
        <p14:creationId xmlns:p14="http://schemas.microsoft.com/office/powerpoint/2010/main" val="2798558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graphicFrame>
        <p:nvGraphicFramePr>
          <p:cNvPr id="16" name="Table 15"/>
          <p:cNvGraphicFramePr>
            <a:graphicFrameLocks noGrp="1"/>
          </p:cNvGraphicFramePr>
          <p:nvPr>
            <p:extLst>
              <p:ext uri="{D42A27DB-BD31-4B8C-83A1-F6EECF244321}">
                <p14:modId xmlns:p14="http://schemas.microsoft.com/office/powerpoint/2010/main" val="4178337844"/>
              </p:ext>
            </p:extLst>
          </p:nvPr>
        </p:nvGraphicFramePr>
        <p:xfrm>
          <a:off x="336362" y="1057757"/>
          <a:ext cx="4047497" cy="5575599"/>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7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3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02366">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7411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46362894"/>
              </p:ext>
            </p:extLst>
          </p:nvPr>
        </p:nvGraphicFramePr>
        <p:xfrm>
          <a:off x="4496756" y="1052736"/>
          <a:ext cx="4258242" cy="5575599"/>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911324">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101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053754" y="4268114"/>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CA" sz="1200" dirty="0">
                    <a:solidFill>
                      <a:schemeClr val="tx2"/>
                    </a:solidFill>
                  </a:rPr>
                  <a:t>Complete the information below by selecting values from the available options, or providing an additional value where applicable</a:t>
                </a:r>
                <a:endParaRPr lang="en-US" sz="1200" dirty="0">
                  <a:solidFill>
                    <a:schemeClr val="tx2"/>
                  </a:solidFill>
                </a:endParaRPr>
              </a:p>
              <a:p>
                <a:pPr>
                  <a:buClr>
                    <a:prstClr val="black">
                      <a:lumMod val="65000"/>
                      <a:lumOff val="35000"/>
                    </a:prstClr>
                  </a:buClr>
                </a:pPr>
                <a:endParaRPr lang="en-US" sz="1200" i="1" dirty="0">
                  <a:solidFill>
                    <a:srgbClr val="004D71"/>
                  </a:solidFill>
                </a:endParaRPr>
              </a:p>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4"/>
                  </a:rPr>
                  <a:t>https://wiki.gccollab.ca/GC_EARB_Presenter_Template_%E2%80%93_SSC_Appendix_3_Guidelines</a:t>
                </a:r>
                <a:endParaRPr lang="en-US"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33</a:t>
            </a:fld>
            <a:endParaRPr lang="en-CA" dirty="0"/>
          </a:p>
        </p:txBody>
      </p:sp>
    </p:spTree>
    <p:extLst>
      <p:ext uri="{BB962C8B-B14F-4D97-AF65-F5344CB8AC3E}">
        <p14:creationId xmlns:p14="http://schemas.microsoft.com/office/powerpoint/2010/main" val="323460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141731321"/>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34</a:t>
            </a:fld>
            <a:endParaRPr lang="en-CA" dirty="0"/>
          </a:p>
        </p:txBody>
      </p:sp>
    </p:spTree>
    <p:extLst>
      <p:ext uri="{BB962C8B-B14F-4D97-AF65-F5344CB8AC3E}">
        <p14:creationId xmlns:p14="http://schemas.microsoft.com/office/powerpoint/2010/main" val="230116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2081674814"/>
              </p:ext>
            </p:extLst>
          </p:nvPr>
        </p:nvGraphicFramePr>
        <p:xfrm>
          <a:off x="395536" y="118033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5868144" y="656692"/>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List the business capabilities addressed with this architecture.</a:t>
                </a:r>
                <a:endParaRPr lang="en-US" sz="1200" dirty="0">
                  <a:highlight>
                    <a:srgbClr val="FFFF00"/>
                  </a:highlight>
                </a:endParaRPr>
              </a:p>
              <a:p>
                <a:r>
                  <a:rPr lang="en-US" sz="1200" dirty="0"/>
                  <a:t>Business Capability Model 2.0 reference material, </a:t>
                </a:r>
                <a:r>
                  <a:rPr lang="en-CA" sz="1200" dirty="0">
                    <a:hlinkClick r:id="rId4"/>
                  </a:rPr>
                  <a:t>https://gcconnex.gc.ca/file/download/50303103</a:t>
                </a:r>
                <a:r>
                  <a:rPr lang="en-CA" sz="1200" dirty="0"/>
                  <a:t> </a:t>
                </a:r>
                <a:endParaRPr lang="en-US" sz="1200" dirty="0"/>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5335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pic>
        <p:nvPicPr>
          <p:cNvPr id="6" name="Picture 5">
            <a:extLst>
              <a:ext uri="{FF2B5EF4-FFF2-40B4-BE49-F238E27FC236}">
                <a16:creationId xmlns:a16="http://schemas.microsoft.com/office/drawing/2014/main" id="{6135E01E-9AC4-4241-8C2B-EE89CDDDCC8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660000"/>
                </a:solidFill>
              </a:rPr>
              <a:t>EXAMPLE </a:t>
            </a:r>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108033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9359692D-CB1F-42F1-B28C-B255CAF29CEE}"/>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4" name="Title 3"/>
          <p:cNvSpPr>
            <a:spLocks noGrp="1"/>
          </p:cNvSpPr>
          <p:nvPr>
            <p:ph type="title"/>
          </p:nvPr>
        </p:nvSpPr>
        <p:spPr>
          <a:xfrm>
            <a:off x="481344" y="97643"/>
            <a:ext cx="5576997" cy="698650"/>
          </a:xfrm>
        </p:spPr>
        <p:txBody>
          <a:bodyPr/>
          <a:lstStyle/>
          <a:p>
            <a:r>
              <a:rPr lang="en-CA" dirty="0"/>
              <a:t>Target State Architecture Diagram</a:t>
            </a:r>
            <a:endParaRPr lang="en-US" dirty="0"/>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latin typeface="Comic Sans MS" panose="030F0702030302020204" pitchFamily="66" charset="0"/>
                  </a:rPr>
                  <a:t>Identify the old component(s) in GREY and the new component(s) in BRIGHT COLOURS, show zoning and legend</a:t>
                </a:r>
                <a:r>
                  <a:rPr lang="en-US" sz="1200" i="1" dirty="0">
                    <a:latin typeface="Comic Sans MS" panose="030F0702030302020204" pitchFamily="66" charset="0"/>
                  </a:rPr>
                  <a:t>.</a:t>
                </a:r>
                <a:endParaRPr lang="en-CA" sz="1200" i="1" dirty="0">
                  <a:latin typeface="Comic Sans MS" panose="030F0702030302020204" pitchFamily="66" charset="0"/>
                </a:endParaRP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dirty="0"/>
          </a:p>
        </p:txBody>
      </p:sp>
    </p:spTree>
    <p:extLst>
      <p:ext uri="{BB962C8B-B14F-4D97-AF65-F5344CB8AC3E}">
        <p14:creationId xmlns:p14="http://schemas.microsoft.com/office/powerpoint/2010/main" val="11476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8</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p:txBody>
      </p:sp>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269719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228fef63130393128872f41&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4791</Words>
  <Application>Microsoft Office PowerPoint</Application>
  <PresentationFormat>Affichage à l'écran (4:3)</PresentationFormat>
  <Paragraphs>630</Paragraphs>
  <Slides>34</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Comic Sans MS</vt:lpstr>
      <vt:lpstr>Wingdings</vt:lpstr>
      <vt:lpstr>Wingdings 2</vt:lpstr>
      <vt:lpstr>Office Theme</vt:lpstr>
      <vt:lpstr>Government of Canada Enterprise Architecture Review Board (GC EARB)</vt:lpstr>
      <vt:lpstr>Purpose of GC EARB Session</vt:lpstr>
      <vt:lpstr>Request - Background</vt:lpstr>
      <vt:lpstr>Business Capabilities Addressed</vt:lpstr>
      <vt:lpstr>Current State Architecture – Problem Summary</vt:lpstr>
      <vt:lpstr>Current State Architecture Diagram</vt:lpstr>
      <vt:lpstr>Target State Architecture Diagram</vt:lpstr>
      <vt:lpstr>Target State Architecture – Solution Summary</vt:lpstr>
      <vt:lpstr>Environmental Scan and Analysis</vt:lpstr>
      <vt:lpstr>GC EA Summary </vt:lpstr>
      <vt:lpstr>Enterprise Solution – EA Recommendation</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3:  Service &amp; Digital Target Enterprise Architecture</vt:lpstr>
      <vt:lpstr>Appendix 4:  Additional Project Details </vt:lpstr>
      <vt:lpstr>Appendix 5: Options Analysis</vt:lpstr>
      <vt:lpstr>Enterprise Solution Framework</vt:lpstr>
      <vt:lpstr>Enterprise Solution Framework…continued</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2022-03-09T19:24:39Z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2022-03-09T19:24:39Z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3b481f62-bffb-459d-bf67-6d22c5de3987</vt:lpwstr>
  </property>
  <property fmtid="{D5CDD505-2E9C-101B-9397-08002B2CF9AE}" pid="8" name="MSIP_Label_3d0ca00b-3f0e-465a-aac7-1a6a22fcea40_ContentBits">
    <vt:lpwstr>1</vt:lpwstr>
  </property>
</Properties>
</file>