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93" r:id="rId1"/>
    <p:sldMasterId id="2147483903" r:id="rId2"/>
    <p:sldMasterId id="2147483648" r:id="rId3"/>
  </p:sldMasterIdLst>
  <p:notesMasterIdLst>
    <p:notesMasterId r:id="rId16"/>
  </p:notesMasterIdLst>
  <p:handoutMasterIdLst>
    <p:handoutMasterId r:id="rId17"/>
  </p:handoutMasterIdLst>
  <p:sldIdLst>
    <p:sldId id="353" r:id="rId4"/>
    <p:sldId id="25886" r:id="rId5"/>
    <p:sldId id="25884" r:id="rId6"/>
    <p:sldId id="25875" r:id="rId7"/>
    <p:sldId id="25879" r:id="rId8"/>
    <p:sldId id="379" r:id="rId9"/>
    <p:sldId id="25892" r:id="rId10"/>
    <p:sldId id="25893" r:id="rId11"/>
    <p:sldId id="25891" r:id="rId12"/>
    <p:sldId id="370" r:id="rId13"/>
    <p:sldId id="25883" r:id="rId14"/>
    <p:sldId id="329" r:id="rId15"/>
  </p:sldIdLst>
  <p:sldSz cx="12192000" cy="6858000"/>
  <p:notesSz cx="7010400" cy="9296400"/>
  <p:custDataLst>
    <p:tags r:id="rId18"/>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4D0F5BAC-6983-405B-B82D-E48B9349B777}">
          <p14:sldIdLst>
            <p14:sldId id="353"/>
            <p14:sldId id="25886"/>
            <p14:sldId id="25884"/>
            <p14:sldId id="25875"/>
            <p14:sldId id="25879"/>
            <p14:sldId id="379"/>
            <p14:sldId id="25892"/>
            <p14:sldId id="25893"/>
            <p14:sldId id="25891"/>
            <p14:sldId id="370"/>
            <p14:sldId id="25883"/>
            <p14:sldId id="329"/>
          </p14:sldIdLst>
        </p14:section>
      </p14:sectionLst>
    </p:ext>
    <p:ext uri="{EFAFB233-063F-42B5-8137-9DF3F51BA10A}">
      <p15:sldGuideLst xmlns:p15="http://schemas.microsoft.com/office/powerpoint/2012/main">
        <p15:guide id="1" orient="horz" pos="2160" userDrawn="1">
          <p15:clr>
            <a:srgbClr val="A4A3A4"/>
          </p15:clr>
        </p15:guide>
        <p15:guide id="2" orient="horz" pos="482" userDrawn="1">
          <p15:clr>
            <a:srgbClr val="A4A3A4"/>
          </p15:clr>
        </p15:guide>
        <p15:guide id="3" orient="horz" pos="300" userDrawn="1">
          <p15:clr>
            <a:srgbClr val="A4A3A4"/>
          </p15:clr>
        </p15:guide>
        <p15:guide id="4" orient="horz" pos="572" userDrawn="1">
          <p15:clr>
            <a:srgbClr val="A4A3A4"/>
          </p15:clr>
        </p15:guide>
        <p15:guide id="5" pos="3840" userDrawn="1">
          <p15:clr>
            <a:srgbClr val="A4A3A4"/>
          </p15:clr>
        </p15:guide>
        <p15:guide id="6" pos="665"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6C9B"/>
    <a:srgbClr val="B52775"/>
    <a:srgbClr val="7F3F98"/>
    <a:srgbClr val="F9FCD2"/>
    <a:srgbClr val="F6FDD1"/>
    <a:srgbClr val="DFD1E7"/>
    <a:srgbClr val="9999FF"/>
    <a:srgbClr val="CCCCFF"/>
    <a:srgbClr val="FF66FF"/>
    <a:srgbClr val="9E24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5535" autoAdjust="0"/>
  </p:normalViewPr>
  <p:slideViewPr>
    <p:cSldViewPr showGuides="1">
      <p:cViewPr varScale="1">
        <p:scale>
          <a:sx n="85" d="100"/>
          <a:sy n="85" d="100"/>
        </p:scale>
        <p:origin x="48" y="225"/>
      </p:cViewPr>
      <p:guideLst>
        <p:guide orient="horz" pos="2160"/>
        <p:guide orient="horz" pos="482"/>
        <p:guide orient="horz" pos="300"/>
        <p:guide orient="horz" pos="572"/>
        <p:guide pos="3840"/>
        <p:guide pos="665"/>
      </p:guideLst>
    </p:cSldViewPr>
  </p:slideViewPr>
  <p:outlineViewPr>
    <p:cViewPr>
      <p:scale>
        <a:sx n="33" d="100"/>
        <a:sy n="33" d="100"/>
      </p:scale>
      <p:origin x="0" y="-1326"/>
    </p:cViewPr>
  </p:outlineViewPr>
  <p:notesTextViewPr>
    <p:cViewPr>
      <p:scale>
        <a:sx n="1" d="1"/>
        <a:sy n="1" d="1"/>
      </p:scale>
      <p:origin x="0" y="0"/>
    </p:cViewPr>
  </p:notesTextViewPr>
  <p:sorterViewPr>
    <p:cViewPr varScale="1">
      <p:scale>
        <a:sx n="100" d="100"/>
        <a:sy n="100" d="100"/>
      </p:scale>
      <p:origin x="0" y="-1008"/>
    </p:cViewPr>
  </p:sorterViewPr>
  <p:notesViewPr>
    <p:cSldViewPr>
      <p:cViewPr varScale="1">
        <p:scale>
          <a:sx n="69" d="100"/>
          <a:sy n="69" d="100"/>
        </p:scale>
        <p:origin x="2535"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gs" Target="tags/tag1.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8C125156-8CB5-4F94-B1DD-9DEF660CA43A}" type="datetimeFigureOut">
              <a:rPr lang="en-CA" smtClean="0"/>
              <a:t>2023-06-26</a:t>
            </a:fld>
            <a:endParaRPr lang="en-CA"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6C297B32-12A3-46AB-84D3-B62C0D6D9FAB}" type="slidenum">
              <a:rPr lang="en-CA" smtClean="0"/>
              <a:t>‹#›</a:t>
            </a:fld>
            <a:endParaRPr lang="en-CA" dirty="0"/>
          </a:p>
        </p:txBody>
      </p:sp>
    </p:spTree>
    <p:extLst>
      <p:ext uri="{BB962C8B-B14F-4D97-AF65-F5344CB8AC3E}">
        <p14:creationId xmlns:p14="http://schemas.microsoft.com/office/powerpoint/2010/main" val="1193717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45BE00D6-E049-4381-83C8-29CB14B5448F}" type="datetimeFigureOut">
              <a:rPr lang="en-CA" smtClean="0"/>
              <a:t>2023-06-26</a:t>
            </a:fld>
            <a:endParaRPr lang="en-CA"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CA"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3A5D88-BC26-4EFA-A680-927F6A4ACCF4}" type="slidenum">
              <a:rPr lang="en-CA" smtClean="0"/>
              <a:t>‹#›</a:t>
            </a:fld>
            <a:endParaRPr lang="en-CA" dirty="0"/>
          </a:p>
        </p:txBody>
      </p:sp>
    </p:spTree>
    <p:extLst>
      <p:ext uri="{BB962C8B-B14F-4D97-AF65-F5344CB8AC3E}">
        <p14:creationId xmlns:p14="http://schemas.microsoft.com/office/powerpoint/2010/main" val="2744622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1</a:t>
            </a:fld>
            <a:endParaRPr lang="en-CA" dirty="0"/>
          </a:p>
        </p:txBody>
      </p:sp>
    </p:spTree>
    <p:extLst>
      <p:ext uri="{BB962C8B-B14F-4D97-AF65-F5344CB8AC3E}">
        <p14:creationId xmlns:p14="http://schemas.microsoft.com/office/powerpoint/2010/main" val="2570483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11</a:t>
            </a:fld>
            <a:endParaRPr lang="en-CA" dirty="0"/>
          </a:p>
        </p:txBody>
      </p:sp>
    </p:spTree>
    <p:extLst>
      <p:ext uri="{BB962C8B-B14F-4D97-AF65-F5344CB8AC3E}">
        <p14:creationId xmlns:p14="http://schemas.microsoft.com/office/powerpoint/2010/main" val="29667719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12</a:t>
            </a:fld>
            <a:endParaRPr lang="en-CA" dirty="0"/>
          </a:p>
        </p:txBody>
      </p:sp>
    </p:spTree>
    <p:extLst>
      <p:ext uri="{BB962C8B-B14F-4D97-AF65-F5344CB8AC3E}">
        <p14:creationId xmlns:p14="http://schemas.microsoft.com/office/powerpoint/2010/main" val="426892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2</a:t>
            </a:fld>
            <a:endParaRPr lang="en-CA" dirty="0"/>
          </a:p>
        </p:txBody>
      </p:sp>
    </p:spTree>
    <p:extLst>
      <p:ext uri="{BB962C8B-B14F-4D97-AF65-F5344CB8AC3E}">
        <p14:creationId xmlns:p14="http://schemas.microsoft.com/office/powerpoint/2010/main" val="3724408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B3A5D88-BC26-4EFA-A680-927F6A4ACCF4}" type="slidenum">
              <a:rPr lang="en-CA" smtClean="0"/>
              <a:t>3</a:t>
            </a:fld>
            <a:endParaRPr lang="en-CA" dirty="0"/>
          </a:p>
        </p:txBody>
      </p:sp>
    </p:spTree>
    <p:extLst>
      <p:ext uri="{BB962C8B-B14F-4D97-AF65-F5344CB8AC3E}">
        <p14:creationId xmlns:p14="http://schemas.microsoft.com/office/powerpoint/2010/main" val="2936391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B3A5D88-BC26-4EFA-A680-927F6A4ACCF4}" type="slidenum">
              <a:rPr lang="en-CA" smtClean="0"/>
              <a:t>4</a:t>
            </a:fld>
            <a:endParaRPr lang="en-CA" dirty="0"/>
          </a:p>
        </p:txBody>
      </p:sp>
    </p:spTree>
    <p:extLst>
      <p:ext uri="{BB962C8B-B14F-4D97-AF65-F5344CB8AC3E}">
        <p14:creationId xmlns:p14="http://schemas.microsoft.com/office/powerpoint/2010/main" val="172461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5</a:t>
            </a:fld>
            <a:endParaRPr lang="en-CA" dirty="0"/>
          </a:p>
        </p:txBody>
      </p:sp>
    </p:spTree>
    <p:extLst>
      <p:ext uri="{BB962C8B-B14F-4D97-AF65-F5344CB8AC3E}">
        <p14:creationId xmlns:p14="http://schemas.microsoft.com/office/powerpoint/2010/main" val="26831367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6</a:t>
            </a:fld>
            <a:endParaRPr lang="en-CA" dirty="0"/>
          </a:p>
        </p:txBody>
      </p:sp>
    </p:spTree>
    <p:extLst>
      <p:ext uri="{BB962C8B-B14F-4D97-AF65-F5344CB8AC3E}">
        <p14:creationId xmlns:p14="http://schemas.microsoft.com/office/powerpoint/2010/main" val="40746046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EB3A5D88-BC26-4EFA-A680-927F6A4ACCF4}" type="slidenum">
              <a:rPr lang="en-CA" smtClean="0"/>
              <a:t>7</a:t>
            </a:fld>
            <a:endParaRPr lang="en-CA"/>
          </a:p>
        </p:txBody>
      </p:sp>
    </p:spTree>
    <p:extLst>
      <p:ext uri="{BB962C8B-B14F-4D97-AF65-F5344CB8AC3E}">
        <p14:creationId xmlns:p14="http://schemas.microsoft.com/office/powerpoint/2010/main" val="28938640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BF76D344-3FA6-4057-8040-8B0031F1765A}" type="slidenum">
              <a:rPr lang="en-CA" smtClean="0"/>
              <a:t>8</a:t>
            </a:fld>
            <a:endParaRPr lang="en-CA"/>
          </a:p>
        </p:txBody>
      </p:sp>
    </p:spTree>
    <p:extLst>
      <p:ext uri="{BB962C8B-B14F-4D97-AF65-F5344CB8AC3E}">
        <p14:creationId xmlns:p14="http://schemas.microsoft.com/office/powerpoint/2010/main" val="7202406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EB3A5D88-BC26-4EFA-A680-927F6A4ACCF4}" type="slidenum">
              <a:rPr lang="en-CA" smtClean="0"/>
              <a:t>10</a:t>
            </a:fld>
            <a:endParaRPr lang="en-CA" dirty="0"/>
          </a:p>
        </p:txBody>
      </p:sp>
    </p:spTree>
    <p:extLst>
      <p:ext uri="{BB962C8B-B14F-4D97-AF65-F5344CB8AC3E}">
        <p14:creationId xmlns:p14="http://schemas.microsoft.com/office/powerpoint/2010/main" val="68676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2023-06-26</a:t>
            </a:fld>
            <a:endParaRPr lang="en-CA" dirty="0"/>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dirty="0"/>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dirty="0"/>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2820490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hasCustomPrompt="1"/>
          </p:nvPr>
        </p:nvSpPr>
        <p:spPr>
          <a:xfrm>
            <a:off x="1507067" y="2404534"/>
            <a:ext cx="7766936" cy="1646302"/>
          </a:xfrm>
        </p:spPr>
        <p:txBody>
          <a:bodyPr anchor="b">
            <a:noAutofit/>
          </a:bodyPr>
          <a:lstStyle>
            <a:lvl1pPr algn="r">
              <a:defRPr sz="5400">
                <a:solidFill>
                  <a:schemeClr val="tx1"/>
                </a:solidFill>
              </a:defRPr>
            </a:lvl1pPr>
          </a:lstStyle>
          <a:p>
            <a:r>
              <a:rPr lang="en-US" dirty="0"/>
              <a:t>Title</a:t>
            </a:r>
          </a:p>
        </p:txBody>
      </p:sp>
      <p:sp>
        <p:nvSpPr>
          <p:cNvPr id="3" name="Subtitle 2"/>
          <p:cNvSpPr>
            <a:spLocks noGrp="1"/>
          </p:cNvSpPr>
          <p:nvPr>
            <p:ph type="subTitle" idx="1" hasCustomPrompt="1"/>
          </p:nvPr>
        </p:nvSpPr>
        <p:spPr>
          <a:xfrm>
            <a:off x="1507067" y="4050833"/>
            <a:ext cx="7766936" cy="1096899"/>
          </a:xfrm>
        </p:spPr>
        <p:txBody>
          <a:bodyPr anchor="t"/>
          <a:lstStyle>
            <a:lvl1pPr marL="0" indent="0" algn="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a:t>
            </a:r>
          </a:p>
        </p:txBody>
      </p:sp>
      <p:sp>
        <p:nvSpPr>
          <p:cNvPr id="4" name="Date Placeholder 3"/>
          <p:cNvSpPr>
            <a:spLocks noGrp="1"/>
          </p:cNvSpPr>
          <p:nvPr>
            <p:ph type="dt" sz="half" idx="10"/>
          </p:nvPr>
        </p:nvSpPr>
        <p:spPr/>
        <p:txBody>
          <a:bodyPr/>
          <a:lstStyle>
            <a:lvl1pPr>
              <a:defRPr>
                <a:solidFill>
                  <a:schemeClr val="tx1"/>
                </a:solidFill>
              </a:defRPr>
            </a:lvl1pPr>
          </a:lstStyle>
          <a:p>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474267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4" y="451513"/>
            <a:ext cx="8596668" cy="803176"/>
          </a:xfrm>
        </p:spPr>
        <p:txBody>
          <a:bodyPr>
            <a:normAutofit/>
          </a:bodyPr>
          <a:lstStyle>
            <a:lvl1pPr>
              <a:defRPr sz="3600">
                <a:solidFill>
                  <a:srgbClr val="000000"/>
                </a:solidFill>
              </a:defRPr>
            </a:lvl1pPr>
          </a:lstStyle>
          <a:p>
            <a:r>
              <a:rPr lang="en-US" dirty="0"/>
              <a:t>Title</a:t>
            </a:r>
          </a:p>
        </p:txBody>
      </p:sp>
      <p:sp>
        <p:nvSpPr>
          <p:cNvPr id="3" name="Content Placeholder 2"/>
          <p:cNvSpPr>
            <a:spLocks noGrp="1"/>
          </p:cNvSpPr>
          <p:nvPr>
            <p:ph idx="1" hasCustomPrompt="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a:xfrm>
            <a:off x="714180" y="6041362"/>
            <a:ext cx="6297612" cy="365125"/>
          </a:xfrm>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12969083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77335" y="2700867"/>
            <a:ext cx="8596668" cy="1826581"/>
          </a:xfrm>
        </p:spPr>
        <p:txBody>
          <a:bodyPr anchor="b"/>
          <a:lstStyle>
            <a:lvl1pPr algn="l">
              <a:defRPr sz="4000" b="0" cap="none">
                <a:solidFill>
                  <a:srgbClr val="000000"/>
                </a:solidFill>
              </a:defRPr>
            </a:lvl1pPr>
          </a:lstStyle>
          <a:p>
            <a:r>
              <a:rPr lang="en-US" dirty="0"/>
              <a:t>Title</a:t>
            </a:r>
          </a:p>
        </p:txBody>
      </p:sp>
      <p:sp>
        <p:nvSpPr>
          <p:cNvPr id="3" name="Text Placeholder 2"/>
          <p:cNvSpPr>
            <a:spLocks noGrp="1"/>
          </p:cNvSpPr>
          <p:nvPr>
            <p:ph type="body" idx="1" hasCustomPrompt="1"/>
          </p:nvPr>
        </p:nvSpPr>
        <p:spPr>
          <a:xfrm>
            <a:off x="677335" y="4527448"/>
            <a:ext cx="8596668" cy="860400"/>
          </a:xfrm>
        </p:spPr>
        <p:txBody>
          <a:bodyPr anchor="t"/>
          <a:lstStyle>
            <a:lvl1pPr marL="0" indent="0" algn="l">
              <a:buNone/>
              <a:defRPr sz="2000">
                <a:solidFill>
                  <a:srgbClr val="0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text</a:t>
            </a:r>
          </a:p>
        </p:txBody>
      </p:sp>
      <p:sp>
        <p:nvSpPr>
          <p:cNvPr id="4" name="Date Placeholder 3"/>
          <p:cNvSpPr>
            <a:spLocks noGrp="1"/>
          </p:cNvSpPr>
          <p:nvPr>
            <p:ph type="dt" sz="half" idx="10"/>
          </p:nvPr>
        </p:nvSpPr>
        <p:spPr/>
        <p:txBody>
          <a:bodyPr/>
          <a:lstStyle>
            <a:lvl1pPr>
              <a:defRPr>
                <a:solidFill>
                  <a:srgbClr val="000000"/>
                </a:solidFill>
              </a:defRPr>
            </a:lvl1pPr>
          </a:lstStyle>
          <a:p>
            <a:endParaRPr lang="en-US" dirty="0"/>
          </a:p>
        </p:txBody>
      </p:sp>
      <p:sp>
        <p:nvSpPr>
          <p:cNvPr id="5" name="Footer Placeholder 4"/>
          <p:cNvSpPr>
            <a:spLocks noGrp="1"/>
          </p:cNvSpPr>
          <p:nvPr>
            <p:ph type="ftr" sz="quarter" idx="11"/>
          </p:nvPr>
        </p:nvSpPr>
        <p:spPr/>
        <p:txBody>
          <a:bodyPr/>
          <a:lstStyle>
            <a:lvl1pPr>
              <a:defRPr>
                <a:solidFill>
                  <a:srgbClr val="000000"/>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741966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a:t>
            </a:r>
          </a:p>
        </p:txBody>
      </p:sp>
      <p:sp>
        <p:nvSpPr>
          <p:cNvPr id="3" name="Content Placeholder 2"/>
          <p:cNvSpPr>
            <a:spLocks noGrp="1"/>
          </p:cNvSpPr>
          <p:nvPr>
            <p:ph sz="half" idx="1" hasCustomPrompt="1"/>
          </p:nvPr>
        </p:nvSpPr>
        <p:spPr>
          <a:xfrm>
            <a:off x="677334" y="2160589"/>
            <a:ext cx="4184035" cy="3880772"/>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5089970" y="2160589"/>
            <a:ext cx="4184034" cy="3880773"/>
          </a:xfrm>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lvl1pPr>
              <a:defRPr>
                <a:solidFill>
                  <a:srgbClr val="000000"/>
                </a:solidFill>
              </a:defRPr>
            </a:lvl1pPr>
          </a:lstStyle>
          <a:p>
            <a:endParaRPr lang="en-US" dirty="0"/>
          </a:p>
        </p:txBody>
      </p:sp>
      <p:sp>
        <p:nvSpPr>
          <p:cNvPr id="6" name="Footer Placeholder 5"/>
          <p:cNvSpPr>
            <a:spLocks noGrp="1"/>
          </p:cNvSpPr>
          <p:nvPr>
            <p:ph type="ftr" sz="quarter" idx="11"/>
          </p:nvPr>
        </p:nvSpPr>
        <p:spPr/>
        <p:txBody>
          <a:bodyPr/>
          <a:lstStyle>
            <a:lvl1pPr>
              <a:defRPr>
                <a:solidFill>
                  <a:srgbClr val="000000"/>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310495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000000"/>
                </a:solidFill>
              </a:defRPr>
            </a:lvl1pPr>
          </a:lstStyle>
          <a:p>
            <a:r>
              <a:rPr lang="en-US" dirty="0"/>
              <a:t>Title </a:t>
            </a:r>
          </a:p>
        </p:txBody>
      </p:sp>
      <p:sp>
        <p:nvSpPr>
          <p:cNvPr id="3" name="Text Placeholder 2"/>
          <p:cNvSpPr>
            <a:spLocks noGrp="1"/>
          </p:cNvSpPr>
          <p:nvPr>
            <p:ph type="body" idx="1" hasCustomPrompt="1"/>
          </p:nvPr>
        </p:nvSpPr>
        <p:spPr>
          <a:xfrm>
            <a:off x="675745" y="2160983"/>
            <a:ext cx="4185623"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1 - Edit text</a:t>
            </a:r>
          </a:p>
        </p:txBody>
      </p:sp>
      <p:sp>
        <p:nvSpPr>
          <p:cNvPr id="4" name="Content Placeholder 3"/>
          <p:cNvSpPr>
            <a:spLocks noGrp="1"/>
          </p:cNvSpPr>
          <p:nvPr>
            <p:ph sz="half" idx="2" hasCustomPrompt="1"/>
          </p:nvPr>
        </p:nvSpPr>
        <p:spPr>
          <a:xfrm>
            <a:off x="675745" y="2737245"/>
            <a:ext cx="4185623"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5088383" y="2160983"/>
            <a:ext cx="4185618" cy="576262"/>
          </a:xfrm>
        </p:spPr>
        <p:txBody>
          <a:bodyPr anchor="b">
            <a:noAutofit/>
          </a:bodyPr>
          <a:lstStyle>
            <a:lvl1pPr marL="0" indent="0">
              <a:buNone/>
              <a:defRPr sz="2400" b="0">
                <a:solidFill>
                  <a:srgbClr val="00000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Focal point 2 – Edit text </a:t>
            </a:r>
          </a:p>
        </p:txBody>
      </p:sp>
      <p:sp>
        <p:nvSpPr>
          <p:cNvPr id="6" name="Content Placeholder 5"/>
          <p:cNvSpPr>
            <a:spLocks noGrp="1"/>
          </p:cNvSpPr>
          <p:nvPr>
            <p:ph sz="quarter" idx="4"/>
          </p:nvPr>
        </p:nvSpPr>
        <p:spPr>
          <a:xfrm>
            <a:off x="5088384" y="2737245"/>
            <a:ext cx="4185617" cy="3304117"/>
          </a:xfrm>
        </p:spPr>
        <p:txBody>
          <a:bodyPr>
            <a:normAutofit/>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lvl1pPr>
              <a:defRPr>
                <a:solidFill>
                  <a:srgbClr val="000000"/>
                </a:solidFill>
              </a:defRPr>
            </a:lvl1pPr>
          </a:lstStyle>
          <a:p>
            <a:endParaRPr lang="en-US" dirty="0"/>
          </a:p>
        </p:txBody>
      </p:sp>
      <p:sp>
        <p:nvSpPr>
          <p:cNvPr id="8" name="Footer Placeholder 7"/>
          <p:cNvSpPr>
            <a:spLocks noGrp="1"/>
          </p:cNvSpPr>
          <p:nvPr>
            <p:ph type="ftr" sz="quarter" idx="11"/>
          </p:nvPr>
        </p:nvSpPr>
        <p:spPr/>
        <p:txBody>
          <a:bodyPr/>
          <a:lstStyle>
            <a:lvl1pPr>
              <a:defRPr>
                <a:solidFill>
                  <a:srgbClr val="000000"/>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rgbClr val="000000"/>
                </a:solidFill>
              </a:defRPr>
            </a:lvl1pPr>
          </a:lstStyle>
          <a:p>
            <a:fld id="{32D4B517-E49B-41B6-9DBC-23634E0F1CDC}" type="slidenum">
              <a:rPr lang="en-CA" smtClean="0"/>
              <a:pPr/>
              <a:t>‹#›</a:t>
            </a:fld>
            <a:endParaRPr lang="en-CA" dirty="0"/>
          </a:p>
        </p:txBody>
      </p:sp>
    </p:spTree>
    <p:extLst>
      <p:ext uri="{BB962C8B-B14F-4D97-AF65-F5344CB8AC3E}">
        <p14:creationId xmlns:p14="http://schemas.microsoft.com/office/powerpoint/2010/main" val="2191064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2023-06-26</a:t>
            </a:fld>
            <a:endParaRPr lang="en-CA"/>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77803"/>
            <a:ext cx="3573517" cy="3529319"/>
          </a:xfrm>
          <a:prstGeom prst="ellipse">
            <a:avLst/>
          </a:prstGeom>
          <a:solidFill>
            <a:schemeClr val="accent1">
              <a:lumMod val="40000"/>
              <a:lumOff val="60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
        <p:nvSpPr>
          <p:cNvPr id="7" name="Oval 6">
            <a:extLst>
              <a:ext uri="{FF2B5EF4-FFF2-40B4-BE49-F238E27FC236}">
                <a16:creationId xmlns:a16="http://schemas.microsoft.com/office/drawing/2014/main" id="{F859CD65-B2A7-448A-B907-EE4234CC8644}"/>
              </a:ext>
            </a:extLst>
          </p:cNvPr>
          <p:cNvSpPr/>
          <p:nvPr userDrawn="1"/>
        </p:nvSpPr>
        <p:spPr>
          <a:xfrm>
            <a:off x="5476208" y="948395"/>
            <a:ext cx="3497523" cy="3388136"/>
          </a:xfrm>
          <a:prstGeom prst="ellipse">
            <a:avLst/>
          </a:prstGeom>
          <a:solidFill>
            <a:srgbClr val="F9FCD2">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sp>
      <p:sp>
        <p:nvSpPr>
          <p:cNvPr id="8" name="Oval 7">
            <a:extLst>
              <a:ext uri="{FF2B5EF4-FFF2-40B4-BE49-F238E27FC236}">
                <a16:creationId xmlns:a16="http://schemas.microsoft.com/office/drawing/2014/main" id="{A6B6BD9B-4DCD-4F2C-882E-C4DC4D5BF894}"/>
              </a:ext>
            </a:extLst>
          </p:cNvPr>
          <p:cNvSpPr/>
          <p:nvPr userDrawn="1"/>
        </p:nvSpPr>
        <p:spPr>
          <a:xfrm>
            <a:off x="4062568" y="3204462"/>
            <a:ext cx="3497522" cy="3487989"/>
          </a:xfrm>
          <a:prstGeom prst="ellipse">
            <a:avLst/>
          </a:prstGeom>
          <a:solidFill>
            <a:srgbClr val="7030A0">
              <a:alpha val="28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174211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025DE-6EE0-4D1F-9E12-6C4B145BC3A9}"/>
              </a:ext>
            </a:extLst>
          </p:cNvPr>
          <p:cNvSpPr>
            <a:spLocks noGrp="1"/>
          </p:cNvSpPr>
          <p:nvPr>
            <p:ph type="title"/>
          </p:nvPr>
        </p:nvSpPr>
        <p:spPr>
          <a:xfrm>
            <a:off x="269240" y="136525"/>
            <a:ext cx="10515600" cy="1325563"/>
          </a:xfrm>
        </p:spPr>
        <p:txBody>
          <a:bodyPr/>
          <a:lstStyle/>
          <a:p>
            <a:r>
              <a:rPr lang="en-US" dirty="0"/>
              <a:t>Click to edit Master title style</a:t>
            </a:r>
            <a:endParaRPr lang="en-CA" dirty="0"/>
          </a:p>
        </p:txBody>
      </p:sp>
      <p:sp>
        <p:nvSpPr>
          <p:cNvPr id="3" name="Date Placeholder 2">
            <a:extLst>
              <a:ext uri="{FF2B5EF4-FFF2-40B4-BE49-F238E27FC236}">
                <a16:creationId xmlns:a16="http://schemas.microsoft.com/office/drawing/2014/main" id="{90F922AC-6A14-4C79-A372-2542D5C747D5}"/>
              </a:ext>
            </a:extLst>
          </p:cNvPr>
          <p:cNvSpPr>
            <a:spLocks noGrp="1"/>
          </p:cNvSpPr>
          <p:nvPr>
            <p:ph type="dt" sz="half" idx="10"/>
          </p:nvPr>
        </p:nvSpPr>
        <p:spPr/>
        <p:txBody>
          <a:bodyPr/>
          <a:lstStyle/>
          <a:p>
            <a:fld id="{B20188BE-1698-4DA0-806D-88D5E970FB30}" type="datetimeFigureOut">
              <a:rPr lang="en-CA" smtClean="0"/>
              <a:t>2023-06-26</a:t>
            </a:fld>
            <a:endParaRPr lang="en-CA"/>
          </a:p>
        </p:txBody>
      </p:sp>
      <p:sp>
        <p:nvSpPr>
          <p:cNvPr id="4" name="Footer Placeholder 3">
            <a:extLst>
              <a:ext uri="{FF2B5EF4-FFF2-40B4-BE49-F238E27FC236}">
                <a16:creationId xmlns:a16="http://schemas.microsoft.com/office/drawing/2014/main" id="{A092C0B5-6E16-4009-B686-73A2E2C2470F}"/>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B47CDD3C-A450-40A9-8B59-6179A347916A}"/>
              </a:ext>
            </a:extLst>
          </p:cNvPr>
          <p:cNvSpPr>
            <a:spLocks noGrp="1"/>
          </p:cNvSpPr>
          <p:nvPr>
            <p:ph type="sldNum" sz="quarter" idx="12"/>
          </p:nvPr>
        </p:nvSpPr>
        <p:spPr/>
        <p:txBody>
          <a:bodyPr/>
          <a:lstStyle/>
          <a:p>
            <a:fld id="{F562AA85-4E4F-431F-85F1-E516FDC6E530}" type="slidenum">
              <a:rPr lang="en-CA" smtClean="0"/>
              <a:t>‹#›</a:t>
            </a:fld>
            <a:endParaRPr lang="en-CA"/>
          </a:p>
        </p:txBody>
      </p:sp>
      <p:sp>
        <p:nvSpPr>
          <p:cNvPr id="6" name="Oval 5">
            <a:extLst>
              <a:ext uri="{FF2B5EF4-FFF2-40B4-BE49-F238E27FC236}">
                <a16:creationId xmlns:a16="http://schemas.microsoft.com/office/drawing/2014/main" id="{1299D613-0D25-4F0A-AA82-3A0070A25968}"/>
              </a:ext>
            </a:extLst>
          </p:cNvPr>
          <p:cNvSpPr/>
          <p:nvPr userDrawn="1"/>
        </p:nvSpPr>
        <p:spPr>
          <a:xfrm>
            <a:off x="2572932" y="836712"/>
            <a:ext cx="3573517" cy="3529319"/>
          </a:xfrm>
          <a:prstGeom prst="ellipse">
            <a:avLst/>
          </a:prstGeom>
          <a:solidFill>
            <a:schemeClr val="accent1">
              <a:lumMod val="75000"/>
              <a:alpha val="50000"/>
            </a:scheme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7" name="Oval 6">
            <a:extLst>
              <a:ext uri="{FF2B5EF4-FFF2-40B4-BE49-F238E27FC236}">
                <a16:creationId xmlns:a16="http://schemas.microsoft.com/office/drawing/2014/main" id="{F859CD65-B2A7-448A-B907-EE4234CC8644}"/>
              </a:ext>
            </a:extLst>
          </p:cNvPr>
          <p:cNvSpPr/>
          <p:nvPr userDrawn="1"/>
        </p:nvSpPr>
        <p:spPr>
          <a:xfrm>
            <a:off x="5476208" y="800708"/>
            <a:ext cx="3497523" cy="3388136"/>
          </a:xfrm>
          <a:prstGeom prst="ellipse">
            <a:avLst/>
          </a:prstGeom>
          <a:solidFill>
            <a:srgbClr val="FFFF00">
              <a:alpha val="49804"/>
            </a:srgbClr>
          </a:solidFill>
          <a:ln>
            <a:solidFill>
              <a:schemeClr val="accent6">
                <a:lumMod val="20000"/>
                <a:lumOff val="80000"/>
              </a:schemeClr>
            </a:solidFill>
          </a:ln>
        </p:spPr>
        <p:style>
          <a:lnRef idx="2">
            <a:scrgbClr r="0" g="0" b="0"/>
          </a:lnRef>
          <a:fillRef idx="1">
            <a:scrgbClr r="0" g="0" b="0"/>
          </a:fillRef>
          <a:effectRef idx="0">
            <a:schemeClr val="accent1">
              <a:alpha val="50000"/>
              <a:hueOff val="0"/>
              <a:satOff val="0"/>
              <a:lumOff val="0"/>
              <a:alphaOff val="0"/>
            </a:schemeClr>
          </a:effectRef>
          <a:fontRef idx="minor">
            <a:schemeClr val="tx1"/>
          </a:fontRef>
        </p:style>
        <p:txBody>
          <a:bodyPr/>
          <a:lstStyle/>
          <a:p>
            <a:endParaRPr lang="en-CA" dirty="0"/>
          </a:p>
        </p:txBody>
      </p:sp>
      <p:sp>
        <p:nvSpPr>
          <p:cNvPr id="8" name="Oval 7">
            <a:extLst>
              <a:ext uri="{FF2B5EF4-FFF2-40B4-BE49-F238E27FC236}">
                <a16:creationId xmlns:a16="http://schemas.microsoft.com/office/drawing/2014/main" id="{A6B6BD9B-4DCD-4F2C-882E-C4DC4D5BF894}"/>
              </a:ext>
            </a:extLst>
          </p:cNvPr>
          <p:cNvSpPr/>
          <p:nvPr userDrawn="1"/>
        </p:nvSpPr>
        <p:spPr>
          <a:xfrm>
            <a:off x="4007768" y="3253379"/>
            <a:ext cx="3497522" cy="3487989"/>
          </a:xfrm>
          <a:prstGeom prst="ellipse">
            <a:avLst/>
          </a:prstGeom>
          <a:solidFill>
            <a:srgbClr val="4C216D">
              <a:alpha val="65000"/>
            </a:srgbClr>
          </a:solidFill>
        </p:spPr>
        <p:style>
          <a:lnRef idx="2">
            <a:schemeClr val="lt1">
              <a:hueOff val="0"/>
              <a:satOff val="0"/>
              <a:lumOff val="0"/>
              <a:alphaOff val="0"/>
            </a:schemeClr>
          </a:lnRef>
          <a:fillRef idx="1">
            <a:scrgbClr r="0" g="0" b="0"/>
          </a:fillRef>
          <a:effectRef idx="0">
            <a:schemeClr val="accent1">
              <a:alpha val="50000"/>
              <a:hueOff val="0"/>
              <a:satOff val="0"/>
              <a:lumOff val="0"/>
              <a:alphaOff val="0"/>
            </a:schemeClr>
          </a:effectRef>
          <a:fontRef idx="minor">
            <a:schemeClr val="tx1"/>
          </a:fontRef>
        </p:style>
      </p:sp>
    </p:spTree>
    <p:extLst>
      <p:ext uri="{BB962C8B-B14F-4D97-AF65-F5344CB8AC3E}">
        <p14:creationId xmlns:p14="http://schemas.microsoft.com/office/powerpoint/2010/main" val="2820490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FCE27E-12A3-8EE4-4A1D-2CD6F1913D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3C1252B-53E3-0B94-0864-13B86C2125B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2B0B332D-05DC-58E9-65D3-43D1915DFC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BFE4C5-CCE9-12A6-5007-EF957E08E830}"/>
              </a:ext>
            </a:extLst>
          </p:cNvPr>
          <p:cNvSpPr>
            <a:spLocks noGrp="1"/>
          </p:cNvSpPr>
          <p:nvPr>
            <p:ph type="dt" sz="half" idx="10"/>
          </p:nvPr>
        </p:nvSpPr>
        <p:spPr/>
        <p:txBody>
          <a:bodyPr/>
          <a:lstStyle/>
          <a:p>
            <a:fld id="{2E3A690D-F82E-4EF1-87ED-CCF5E6DBB966}" type="datetimeFigureOut">
              <a:rPr lang="en-CA" smtClean="0"/>
              <a:t>2023-06-26</a:t>
            </a:fld>
            <a:endParaRPr lang="en-CA"/>
          </a:p>
        </p:txBody>
      </p:sp>
      <p:sp>
        <p:nvSpPr>
          <p:cNvPr id="6" name="Footer Placeholder 5">
            <a:extLst>
              <a:ext uri="{FF2B5EF4-FFF2-40B4-BE49-F238E27FC236}">
                <a16:creationId xmlns:a16="http://schemas.microsoft.com/office/drawing/2014/main" id="{7220034B-9DC0-2580-DC87-A497A30DDE76}"/>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4DEA6B6-8561-74B9-9CB4-AC46938FA680}"/>
              </a:ext>
            </a:extLst>
          </p:cNvPr>
          <p:cNvSpPr>
            <a:spLocks noGrp="1"/>
          </p:cNvSpPr>
          <p:nvPr>
            <p:ph type="sldNum" sz="quarter" idx="12"/>
          </p:nvPr>
        </p:nvSpPr>
        <p:spPr/>
        <p:txBody>
          <a:bodyPr/>
          <a:lstStyle/>
          <a:p>
            <a:fld id="{B9AE3AD7-8D54-4F02-8311-DD8548EA65D9}" type="slidenum">
              <a:rPr lang="en-CA" smtClean="0"/>
              <a:t>‹#›</a:t>
            </a:fld>
            <a:endParaRPr lang="en-CA"/>
          </a:p>
        </p:txBody>
      </p:sp>
    </p:spTree>
    <p:extLst>
      <p:ext uri="{BB962C8B-B14F-4D97-AF65-F5344CB8AC3E}">
        <p14:creationId xmlns:p14="http://schemas.microsoft.com/office/powerpoint/2010/main" val="30739384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3760267022"/>
      </p:ext>
    </p:extLst>
  </p:cSld>
  <p:clrMap bg1="lt1" tx1="dk1" bg2="lt2" tx2="dk2" accent1="accent1" accent2="accent2" accent3="accent3" accent4="accent4" accent5="accent5" accent6="accent6" hlink="hlink" folHlink="folHlink"/>
  <p:sldLayoutIdLst>
    <p:sldLayoutId id="2147483931" r:id="rId1"/>
    <p:sldLayoutId id="2147483894" r:id="rId2"/>
    <p:sldLayoutId id="2147483895" r:id="rId3"/>
    <p:sldLayoutId id="2147483896" r:id="rId4"/>
    <p:sldLayoutId id="2147483897" r:id="rId5"/>
    <p:sldLayoutId id="2147483898" r:id="rId6"/>
    <p:sldLayoutId id="2147483902" r:id="rId7"/>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3284984"/>
            <a:ext cx="12192000" cy="3653644"/>
            <a:chOff x="0" y="3204356"/>
            <a:chExt cx="12192000" cy="3653644"/>
          </a:xfrm>
        </p:grpSpPr>
        <p:sp>
          <p:nvSpPr>
            <p:cNvPr id="24" name="Isosceles Triangle 23"/>
            <p:cNvSpPr/>
            <p:nvPr/>
          </p:nvSpPr>
          <p:spPr>
            <a:xfrm>
              <a:off x="9371012" y="3204356"/>
              <a:ext cx="2820988" cy="365364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714370" y="328994"/>
            <a:ext cx="8596668" cy="647143"/>
          </a:xfrm>
          <a:prstGeom prst="rect">
            <a:avLst/>
          </a:prstGeom>
        </p:spPr>
        <p:txBody>
          <a:bodyPr vert="horz" lIns="91440" tIns="45720" rIns="91440" bIns="45720" rtlCol="0" anchor="t">
            <a:normAutofit/>
          </a:bodyPr>
          <a:lstStyle/>
          <a:p>
            <a:r>
              <a:rPr lang="en-US" dirty="0"/>
              <a:t>Title</a:t>
            </a:r>
          </a:p>
        </p:txBody>
      </p:sp>
      <p:sp>
        <p:nvSpPr>
          <p:cNvPr id="3" name="Text Placeholder 2"/>
          <p:cNvSpPr>
            <a:spLocks noGrp="1"/>
          </p:cNvSpPr>
          <p:nvPr>
            <p:ph type="body" idx="1"/>
          </p:nvPr>
        </p:nvSpPr>
        <p:spPr>
          <a:xfrm>
            <a:off x="714180" y="1236200"/>
            <a:ext cx="9126235" cy="4353649"/>
          </a:xfrm>
          <a:prstGeom prst="rect">
            <a:avLst/>
          </a:prstGeom>
        </p:spPr>
        <p:txBody>
          <a:bodyPr vert="horz" lIns="91440" tIns="45720" rIns="91440" bIns="45720" rtlCol="0">
            <a:normAutofit/>
          </a:bodyPr>
          <a:lstStyle/>
          <a:p>
            <a:pPr lvl="0"/>
            <a:r>
              <a:rPr lang="en-US" dirty="0"/>
              <a:t>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rgbClr val="000000"/>
                </a:solidFill>
                <a:latin typeface="Calibri" panose="020F0502020204030204" pitchFamily="34" charset="0"/>
                <a:cs typeface="Calibri" panose="020F0502020204030204" pitchFamily="34" charset="0"/>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rgbClr val="000000"/>
                </a:solidFill>
                <a:latin typeface="Calibri" panose="020F0502020204030204" pitchFamily="34" charset="0"/>
                <a:cs typeface="Calibri" panose="020F0502020204030204" pitchFamily="34" charset="0"/>
              </a:defRPr>
            </a:lvl1pPr>
          </a:lstStyle>
          <a:p>
            <a:fld id="{32D4B517-E49B-41B6-9DBC-23634E0F1CDC}" type="slidenum">
              <a:rPr lang="en-CA" smtClean="0"/>
              <a:pPr/>
              <a:t>‹#›</a:t>
            </a:fld>
            <a:endParaRPr lang="en-CA" dirty="0"/>
          </a:p>
        </p:txBody>
      </p:sp>
      <p:sp>
        <p:nvSpPr>
          <p:cNvPr id="18" name="hl">
            <a:extLst>
              <a:ext uri="{FF2B5EF4-FFF2-40B4-BE49-F238E27FC236}">
                <a16:creationId xmlns:a16="http://schemas.microsoft.com/office/drawing/2014/main" id="{041C76C6-4C16-4E0D-AE16-6939F2FE9757}"/>
              </a:ext>
            </a:extLst>
          </p:cNvPr>
          <p:cNvSpPr txBox="1"/>
          <p:nvPr userDrawn="1"/>
        </p:nvSpPr>
        <p:spPr>
          <a:xfrm>
            <a:off x="0" y="0"/>
            <a:ext cx="12192000" cy="369332"/>
          </a:xfrm>
          <a:prstGeom prst="rect">
            <a:avLst/>
          </a:prstGeom>
          <a:noFill/>
        </p:spPr>
        <p:txBody>
          <a:bodyPr vert="horz" rtlCol="0">
            <a:spAutoFit/>
          </a:bodyPr>
          <a:lstStyle/>
          <a:p>
            <a:endParaRPr lang="en-CA" sz="1800" dirty="0">
              <a:solidFill>
                <a:srgbClr val="000000"/>
              </a:solidFill>
              <a:latin typeface="Calibri" panose="020F0502020204030204" pitchFamily="34" charset="0"/>
              <a:cs typeface="Calibri" panose="020F0502020204030204" pitchFamily="34" charset="0"/>
            </a:endParaRPr>
          </a:p>
        </p:txBody>
      </p:sp>
      <p:sp>
        <p:nvSpPr>
          <p:cNvPr id="9" name="MSIPCMContentMarking" descr="{&quot;HashCode&quot;:-1880398799,&quot;Placement&quot;:&quot;Header&quot;,&quot;Top&quot;:0.0,&quot;Left&quot;:742.444458,&quot;SlideWidth&quot;:960,&quot;SlideHeight&quot;:540}">
            <a:extLst>
              <a:ext uri="{FF2B5EF4-FFF2-40B4-BE49-F238E27FC236}">
                <a16:creationId xmlns:a16="http://schemas.microsoft.com/office/drawing/2014/main" id="{8DE08B77-51D2-488A-8DB4-EC855FF5BB8D}"/>
              </a:ext>
            </a:extLst>
          </p:cNvPr>
          <p:cNvSpPr txBox="1"/>
          <p:nvPr userDrawn="1"/>
        </p:nvSpPr>
        <p:spPr>
          <a:xfrm>
            <a:off x="9429045" y="0"/>
            <a:ext cx="2762954" cy="280749"/>
          </a:xfrm>
          <a:prstGeom prst="rect">
            <a:avLst/>
          </a:prstGeom>
          <a:noFill/>
        </p:spPr>
        <p:txBody>
          <a:bodyPr vert="horz" wrap="square" lIns="0" tIns="0" rIns="0" bIns="0" rtlCol="0" anchor="ctr" anchorCtr="1">
            <a:spAutoFit/>
          </a:bodyPr>
          <a:lstStyle/>
          <a:p>
            <a:pPr algn="r">
              <a:spcBef>
                <a:spcPts val="0"/>
              </a:spcBef>
              <a:spcAft>
                <a:spcPts val="0"/>
              </a:spcAft>
            </a:pPr>
            <a:r>
              <a:rPr lang="en-CA" sz="1200" dirty="0">
                <a:solidFill>
                  <a:srgbClr val="000000"/>
                </a:solidFill>
                <a:latin typeface="Arial" panose="020B0604020202020204" pitchFamily="34" charset="0"/>
              </a:rPr>
              <a:t>UNCLASSIFIED / NON CLASSIFIÉ</a:t>
            </a:r>
          </a:p>
        </p:txBody>
      </p:sp>
    </p:spTree>
    <p:extLst>
      <p:ext uri="{BB962C8B-B14F-4D97-AF65-F5344CB8AC3E}">
        <p14:creationId xmlns:p14="http://schemas.microsoft.com/office/powerpoint/2010/main" val="2332012785"/>
      </p:ext>
    </p:extLst>
  </p:cSld>
  <p:clrMap bg1="lt1" tx1="dk1" bg2="lt2" tx2="dk2" accent1="accent1" accent2="accent2" accent3="accent3" accent4="accent4" accent5="accent5" accent6="accent6" hlink="hlink" folHlink="folHlink"/>
  <p:sldLayoutIdLst>
    <p:sldLayoutId id="2147483904" r:id="rId1"/>
  </p:sldLayoutIdLst>
  <p:hf hdr="0" ftr="0" dt="0"/>
  <p:txStyles>
    <p:titleStyle>
      <a:lvl1pPr algn="l" defTabSz="457200" rtl="0" eaLnBrk="1" latinLnBrk="0" hangingPunct="1">
        <a:spcBef>
          <a:spcPct val="0"/>
        </a:spcBef>
        <a:buNone/>
        <a:defRPr sz="36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rgbClr val="000000"/>
          </a:solidFill>
          <a:latin typeface="Calibri" panose="020F0502020204030204" pitchFamily="34" charset="0"/>
          <a:ea typeface="+mn-ea"/>
          <a:cs typeface="Calibri" panose="020F0502020204030204" pitchFamily="34" charset="0"/>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rgbClr val="000000"/>
          </a:solidFill>
          <a:latin typeface="Calibri" panose="020F0502020204030204" pitchFamily="34" charset="0"/>
          <a:ea typeface="+mn-ea"/>
          <a:cs typeface="Calibri" panose="020F0502020204030204" pitchFamily="34" charset="0"/>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rgbClr val="000000"/>
          </a:solidFill>
          <a:latin typeface="Calibri" panose="020F0502020204030204" pitchFamily="34" charset="0"/>
          <a:ea typeface="+mn-ea"/>
          <a:cs typeface="Calibri" panose="020F0502020204030204" pitchFamily="34" charset="0"/>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rgbClr val="000000"/>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7ABAA1-A51E-0E48-64D5-70F9912BA7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3AE0FD1D-C201-3F79-5B34-EEA974E84B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697416D-BE76-4BA1-21D5-448591E5FD8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3A690D-F82E-4EF1-87ED-CCF5E6DBB966}" type="datetimeFigureOut">
              <a:rPr lang="en-CA" smtClean="0"/>
              <a:t>2023-06-26</a:t>
            </a:fld>
            <a:endParaRPr lang="en-CA"/>
          </a:p>
        </p:txBody>
      </p:sp>
      <p:sp>
        <p:nvSpPr>
          <p:cNvPr id="5" name="Footer Placeholder 4">
            <a:extLst>
              <a:ext uri="{FF2B5EF4-FFF2-40B4-BE49-F238E27FC236}">
                <a16:creationId xmlns:a16="http://schemas.microsoft.com/office/drawing/2014/main" id="{6F84BD38-41A5-A30A-F6EC-9B0A8E6AE9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E4F9C51F-74F3-E792-A0F8-DAF9BB0882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AE3AD7-8D54-4F02-8311-DD8548EA65D9}" type="slidenum">
              <a:rPr lang="en-CA" smtClean="0"/>
              <a:t>‹#›</a:t>
            </a:fld>
            <a:endParaRPr lang="en-CA"/>
          </a:p>
        </p:txBody>
      </p:sp>
    </p:spTree>
    <p:extLst>
      <p:ext uri="{BB962C8B-B14F-4D97-AF65-F5344CB8AC3E}">
        <p14:creationId xmlns:p14="http://schemas.microsoft.com/office/powerpoint/2010/main" val="2523464878"/>
      </p:ext>
    </p:extLst>
  </p:cSld>
  <p:clrMap bg1="lt1" tx1="dk1" bg2="lt2" tx2="dk2" accent1="accent1" accent2="accent2" accent3="accent3" accent4="accent4" accent5="accent5" accent6="accent6" hlink="hlink" folHlink="folHlink"/>
  <p:sldLayoutIdLst>
    <p:sldLayoutId id="2147483656"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hyperlink" Target="https://www.canada.ca/fr/gouvernement/fonctionpublique/mieux-etre-inclusion-diversite-fonction-publique/diversite-equite-matiere-emploi/accessibilite-fonction-publique/passeport-accessibilite-milieu-travail-gouvernement-canada/orientation-gestionnaires-passeport-accessibilite-milieu-travail-gc.html"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hyperlink" Target="https://can01.safelinks.protection.outlook.com/?url=https%3A%2F%2Fcsps-efpc.gc.ca%2Fvideo%2Fworkplace-accessibility%2Ffacilitating-conversations-fra.aspx&amp;data=05%7C01%7CAdiki.Puplampu%40tbs-sct.gc.ca%7C8f668ffbb0444847f4eb08dae296c097%7C6397df10459540479c4f03311282152b%7C0%7C0%7C638071434341349563%7CUnknown%7CTWFpbGZsb3d8eyJWIjoiMC4wLjAwMDAiLCJQIjoiV2luMzIiLCJBTiI6Ik1haWwiLCJXVCI6Mn0%3D%7C3000%7C%7C%7C&amp;sdata=u0dW8hOpZopJ8QVBZp7oRVozjvo4h4vdJoCSn5KDVaY%3D&amp;reserved=0" TargetMode="External"/><Relationship Id="rId3" Type="http://schemas.openxmlformats.org/officeDocument/2006/relationships/hyperlink" Target="https://www.canada.ca/fr/gouvernement/fonctionpublique/mieux-etre-inclusion-diversite-fonction-publique/diversite-equite-matiere-emploi/accessibilite-fonction-publique/passeport-accessibilite-milieu-travail-gouvernement-canada.html" TargetMode="External"/><Relationship Id="rId7" Type="http://schemas.openxmlformats.org/officeDocument/2006/relationships/hyperlink" Target="https://can01.safelinks.protection.outlook.com/?url=https%3A%2F%2Fcsps-efpc.gc.ca%2Fvideo%2Fworkplace-accessibility%2Fneed-passport-fra.aspx&amp;data=05%7C01%7CAdiki.Puplampu%40tbs-sct.gc.ca%7C8f668ffbb0444847f4eb08dae296c097%7C6397df10459540479c4f03311282152b%7C0%7C0%7C638071434341349563%7CUnknown%7CTWFpbGZsb3d8eyJWIjoiMC4wLjAwMDAiLCJQIjoiV2luMzIiLCJBTiI6Ik1haWwiLCJXVCI6Mn0%3D%7C3000%7C%7C%7C&amp;sdata=qiqHYZbXc517%2Fn94FuejMJYlQ%2FXB7ZV4VRuF4Acjs1k%3D&amp;reserved=0"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www.canada.ca/fr/gouvernement/fonctionpublique/mieux-etre-inclusion-diversite-fonction-publique/diversite-equite-matiere-emploi/accessibilite-fonction-publique/passeport-accessibilite-milieu-travail-gouvernement-canada/orientation-gestionnaires-passeport-accessibilite-milieu-travail-gc.html" TargetMode="External"/><Relationship Id="rId5" Type="http://schemas.openxmlformats.org/officeDocument/2006/relationships/hyperlink" Target="https://www.canada.ca/fr/gouvernement/fonctionpublique/mieux-etre-inclusion-diversite-fonction-publique/diversite-equite-matiere-emploi/travailler-gouvernement-canada-obligation-prendre-mesures-adaptation-votre-droit-non-discrimination/obligation-prendre-mesures-adaptation-demarche-generale-intention-gestionnaires.html" TargetMode="External"/><Relationship Id="rId10" Type="http://schemas.openxmlformats.org/officeDocument/2006/relationships/hyperlink" Target="mailto:AccessibilityPassport.Passeportdaccessibilite@tbs-sct.gc.ca" TargetMode="External"/><Relationship Id="rId4" Type="http://schemas.openxmlformats.org/officeDocument/2006/relationships/hyperlink" Target="https://www.gcpedia.gc.ca/wiki/GC_Workplace_Accessibility_Passport/_Passeport_d%E2%80%99accessibilit%C3%A9_au_lieu_de_travail_du_GC?setlang=fr&amp;uselang=fr" TargetMode="External"/><Relationship Id="rId9" Type="http://schemas.openxmlformats.org/officeDocument/2006/relationships/hyperlink" Target="https://can01.safelinks.protection.outlook.com/?url=https%3A%2F%2Fcsps-efpc.gc.ca%2Fvideo%2Fworkplace-accessibility%2Fpersonal-information-fra.aspx&amp;data=05%7C01%7CAdiki.Puplampu%40tbs-sct.gc.ca%7C8f668ffbb0444847f4eb08dae296c097%7C6397df10459540479c4f03311282152b%7C0%7C0%7C638071434341349563%7CUnknown%7CTWFpbGZsb3d8eyJWIjoiMC4wLjAwMDAiLCJQIjoiV2luMzIiLCJBTiI6Ik1haWwiLCJXVCI6Mn0%3D%7C3000%7C%7C%7C&amp;sdata=OaXhTfxadJLHWZjiH3tdPbOe%2FQTrHyCRM7nPGHDPix8%3D&amp;reserved=0"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7B713-31B0-405F-9A46-3718120894E7}"/>
              </a:ext>
            </a:extLst>
          </p:cNvPr>
          <p:cNvSpPr>
            <a:spLocks noGrp="1"/>
          </p:cNvSpPr>
          <p:nvPr>
            <p:ph type="title"/>
          </p:nvPr>
        </p:nvSpPr>
        <p:spPr>
          <a:xfrm>
            <a:off x="551384" y="2888940"/>
            <a:ext cx="10099185" cy="918428"/>
          </a:xfrm>
        </p:spPr>
        <p:txBody>
          <a:bodyPr>
            <a:normAutofit/>
          </a:bodyPr>
          <a:lstStyle/>
          <a:p>
            <a:r>
              <a:rPr lang="en-CA" dirty="0">
                <a:latin typeface="Calibri"/>
                <a:cs typeface="Calibri"/>
              </a:rPr>
              <a:t>The GC Workplace Accessibility Passport  </a:t>
            </a:r>
            <a:endParaRPr lang="en-CA" dirty="0">
              <a:solidFill>
                <a:srgbClr val="000000"/>
              </a:solidFill>
              <a:latin typeface="Calibri" panose="020F0502020204030204" pitchFamily="34" charset="0"/>
              <a:cs typeface="Calibri" panose="020F0502020204030204" pitchFamily="34" charset="0"/>
            </a:endParaRPr>
          </a:p>
        </p:txBody>
      </p:sp>
      <p:pic>
        <p:nvPicPr>
          <p:cNvPr id="7" name="Picture 6" descr="Banner&#10;Four icons representing accessibility -- 1. someone in a wheelchair. 2. someone using sign language. 3. someone walking with a white cane. and 4. an outline of someone's brain.">
            <a:extLst>
              <a:ext uri="{FF2B5EF4-FFF2-40B4-BE49-F238E27FC236}">
                <a16:creationId xmlns:a16="http://schemas.microsoft.com/office/drawing/2014/main" id="{9E4301C4-7CD4-4DF9-B764-9A9D004FCFDA}"/>
              </a:ext>
            </a:extLst>
          </p:cNvPr>
          <p:cNvPicPr>
            <a:picLocks noChangeAspect="1"/>
          </p:cNvPicPr>
          <p:nvPr/>
        </p:nvPicPr>
        <p:blipFill>
          <a:blip r:embed="rId3"/>
          <a:stretch>
            <a:fillRect/>
          </a:stretch>
        </p:blipFill>
        <p:spPr>
          <a:xfrm>
            <a:off x="838200" y="439569"/>
            <a:ext cx="10662954" cy="1300927"/>
          </a:xfrm>
          <a:prstGeom prst="rect">
            <a:avLst/>
          </a:prstGeom>
        </p:spPr>
      </p:pic>
      <p:sp>
        <p:nvSpPr>
          <p:cNvPr id="3" name="Subtitle 2">
            <a:extLst>
              <a:ext uri="{FF2B5EF4-FFF2-40B4-BE49-F238E27FC236}">
                <a16:creationId xmlns:a16="http://schemas.microsoft.com/office/drawing/2014/main" id="{C5A5A805-36D4-443C-B568-761327A59F18}"/>
              </a:ext>
            </a:extLst>
          </p:cNvPr>
          <p:cNvSpPr>
            <a:spLocks noGrp="1"/>
          </p:cNvSpPr>
          <p:nvPr>
            <p:ph type="body" idx="1"/>
          </p:nvPr>
        </p:nvSpPr>
        <p:spPr>
          <a:xfrm>
            <a:off x="659396" y="3871822"/>
            <a:ext cx="8406997" cy="1692188"/>
          </a:xfrm>
        </p:spPr>
        <p:txBody>
          <a:bodyPr>
            <a:normAutofit/>
          </a:bodyPr>
          <a:lstStyle/>
          <a:p>
            <a:pPr defTabSz="914400">
              <a:lnSpc>
                <a:spcPct val="90000"/>
              </a:lnSpc>
            </a:pPr>
            <a:r>
              <a:rPr lang="fr-CA" sz="2600" b="1" dirty="0">
                <a:solidFill>
                  <a:schemeClr val="tx1">
                    <a:tint val="75000"/>
                  </a:schemeClr>
                </a:solidFill>
                <a:latin typeface="Calibri"/>
                <a:cs typeface="Calibri"/>
              </a:rPr>
              <a:t>Situations, obstacles et solutions </a:t>
            </a:r>
          </a:p>
          <a:p>
            <a:pPr defTabSz="914400">
              <a:lnSpc>
                <a:spcPct val="90000"/>
              </a:lnSpc>
            </a:pPr>
            <a:r>
              <a:rPr lang="fr-CA" sz="2400" dirty="0"/>
              <a:t>Bureau de l’accessibilité au sein de la fonction publique</a:t>
            </a:r>
          </a:p>
          <a:p>
            <a:pPr defTabSz="914400">
              <a:lnSpc>
                <a:spcPct val="90000"/>
              </a:lnSpc>
            </a:pPr>
            <a:r>
              <a:rPr lang="fr-CA" sz="1800" dirty="0">
                <a:latin typeface="Calibri"/>
                <a:cs typeface="Calibri"/>
              </a:rPr>
              <a:t>Juin 2023</a:t>
            </a:r>
          </a:p>
          <a:p>
            <a:endParaRPr lang="en-CA" sz="1800" dirty="0">
              <a:solidFill>
                <a:srgbClr val="000000"/>
              </a:solidFill>
              <a:latin typeface="Calibri" panose="020F0502020204030204" pitchFamily="34" charset="0"/>
              <a:ea typeface="Calibri"/>
              <a:cs typeface="Calibri" panose="020F0502020204030204" pitchFamily="34" charset="0"/>
            </a:endParaRPr>
          </a:p>
          <a:p>
            <a:endParaRPr lang="en-CA" sz="2400" b="1" dirty="0">
              <a:solidFill>
                <a:srgbClr val="000000"/>
              </a:solidFill>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52B15374-F1C5-49C3-B399-D98515A1D185}"/>
              </a:ext>
            </a:extLst>
          </p:cNvPr>
          <p:cNvSpPr txBox="1"/>
          <p:nvPr/>
        </p:nvSpPr>
        <p:spPr>
          <a:xfrm>
            <a:off x="8616280" y="1762657"/>
            <a:ext cx="3204356" cy="1061829"/>
          </a:xfrm>
          <a:prstGeom prst="rect">
            <a:avLst/>
          </a:prstGeom>
          <a:noFill/>
        </p:spPr>
        <p:txBody>
          <a:bodyPr wrap="square" rtlCol="0">
            <a:spAutoFit/>
          </a:bodyPr>
          <a:lstStyle/>
          <a:p>
            <a:r>
              <a:rPr lang="en-CA" sz="900" dirty="0">
                <a:solidFill>
                  <a:schemeClr val="bg1"/>
                </a:solidFill>
                <a:latin typeface="Calibri" panose="020F0502020204030204" pitchFamily="34" charset="0"/>
                <a:cs typeface="Calibri" panose="020F0502020204030204" pitchFamily="34" charset="0"/>
              </a:rPr>
              <a:t>PowerPoint colour scheme: Faded vertical lines of colour on the right hand side are interwoven together. pink, blue and green, representing the O P S A colours. </a:t>
            </a:r>
          </a:p>
          <a:p>
            <a:endParaRPr lang="en-CA" sz="900" dirty="0">
              <a:solidFill>
                <a:schemeClr val="bg1"/>
              </a:solidFill>
              <a:latin typeface="Calibri" panose="020F0502020204030204" pitchFamily="34" charset="0"/>
              <a:cs typeface="Calibri" panose="020F0502020204030204" pitchFamily="34" charset="0"/>
            </a:endParaRPr>
          </a:p>
          <a:p>
            <a:r>
              <a:rPr lang="en-CA" sz="900" dirty="0">
                <a:solidFill>
                  <a:schemeClr val="bg1"/>
                </a:solidFill>
                <a:latin typeface="Calibri" panose="020F0502020204030204" pitchFamily="34" charset="0"/>
                <a:cs typeface="Calibri" panose="020F0502020204030204" pitchFamily="34" charset="0"/>
              </a:rPr>
              <a:t>All text and icons are black on a white background, with the exception of a few slides, where text and icons are white on black. </a:t>
            </a:r>
          </a:p>
        </p:txBody>
      </p:sp>
    </p:spTree>
    <p:extLst>
      <p:ext uri="{BB962C8B-B14F-4D97-AF65-F5344CB8AC3E}">
        <p14:creationId xmlns:p14="http://schemas.microsoft.com/office/powerpoint/2010/main" val="1071789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2718E-EE8E-4A0E-B3B1-F2BB18F8AAE3}"/>
              </a:ext>
            </a:extLst>
          </p:cNvPr>
          <p:cNvSpPr>
            <a:spLocks noGrp="1"/>
          </p:cNvSpPr>
          <p:nvPr>
            <p:ph type="title"/>
          </p:nvPr>
        </p:nvSpPr>
        <p:spPr>
          <a:xfrm>
            <a:off x="200312" y="224644"/>
            <a:ext cx="10531234" cy="803176"/>
          </a:xfrm>
        </p:spPr>
        <p:txBody>
          <a:bodyPr>
            <a:normAutofit/>
          </a:bodyPr>
          <a:lstStyle/>
          <a:p>
            <a:r>
              <a:rPr lang="fr-CA" sz="4000" b="1" dirty="0"/>
              <a:t>À propos de la documentation d’appui </a:t>
            </a:r>
            <a:endParaRPr lang="en-CA" sz="3200" b="1" dirty="0">
              <a:latin typeface="Calibri Light" panose="020F0302020204030204" pitchFamily="34" charset="0"/>
              <a:cs typeface="Calibri Light" panose="020F0302020204030204" pitchFamily="34" charset="0"/>
            </a:endParaRPr>
          </a:p>
        </p:txBody>
      </p:sp>
      <p:sp>
        <p:nvSpPr>
          <p:cNvPr id="3" name="Content Placeholder 2">
            <a:extLst>
              <a:ext uri="{FF2B5EF4-FFF2-40B4-BE49-F238E27FC236}">
                <a16:creationId xmlns:a16="http://schemas.microsoft.com/office/drawing/2014/main" id="{FCF38DFD-3B4A-4D6A-A1DE-DCF9F1892C75}"/>
              </a:ext>
            </a:extLst>
          </p:cNvPr>
          <p:cNvSpPr>
            <a:spLocks noGrp="1"/>
          </p:cNvSpPr>
          <p:nvPr>
            <p:ph idx="1"/>
          </p:nvPr>
        </p:nvSpPr>
        <p:spPr>
          <a:xfrm>
            <a:off x="730669" y="1027819"/>
            <a:ext cx="8489532" cy="5337323"/>
          </a:xfrm>
        </p:spPr>
        <p:txBody>
          <a:bodyPr>
            <a:noAutofit/>
          </a:bodyPr>
          <a:lstStyle/>
          <a:p>
            <a:pPr>
              <a:buFont typeface="Wingdings" panose="05000000000000000000" pitchFamily="2" charset="2"/>
              <a:buChar char="§"/>
            </a:pPr>
            <a:r>
              <a:rPr lang="fr-CA" sz="2600" dirty="0"/>
              <a:t>Aucun renseignement médical, tels qu’un diagnostic, la description d’une condition, des médicaments ou des traitements, n’est collecté ou reflété dans le Passeport </a:t>
            </a:r>
          </a:p>
          <a:p>
            <a:pPr>
              <a:buFont typeface="Wingdings" panose="05000000000000000000" pitchFamily="2" charset="2"/>
              <a:buChar char="§"/>
            </a:pPr>
            <a:r>
              <a:rPr lang="fr-CA" sz="2600" dirty="0"/>
              <a:t>Les évaluations professionnelles par des experts internes ou externes ne sont requises que si l’employé(e) ou son gestionnaire ne peut pas identifier les solutions les plus appropriées pour surmonter les obstacles énumérés dans le Passeport</a:t>
            </a:r>
          </a:p>
          <a:p>
            <a:pPr>
              <a:buFont typeface="Wingdings" panose="05000000000000000000" pitchFamily="2" charset="2"/>
              <a:buChar char="§"/>
            </a:pPr>
            <a:r>
              <a:rPr lang="fr-CA" sz="2600" dirty="0"/>
              <a:t>Seules les parties de l’évaluation professionnelle qui se rapportent aux fonctions spécifiques de l’employé(e) ou à ses conditions de travail, aux obstacles et aux solutions potentielles doivent être incluses dans le Passeport</a:t>
            </a:r>
          </a:p>
          <a:p>
            <a:pPr algn="l" rtl="0"/>
            <a:r>
              <a:rPr lang="en-US" b="1" dirty="0">
                <a:latin typeface="+mj-lt"/>
              </a:rPr>
              <a:t>Resource</a:t>
            </a:r>
            <a:r>
              <a:rPr lang="en-US" b="1" u="sng" dirty="0">
                <a:latin typeface="+mj-lt"/>
              </a:rPr>
              <a:t>: </a:t>
            </a:r>
            <a:r>
              <a:rPr lang="fr-FR" sz="2000" b="1" i="0" u="sng" dirty="0">
                <a:solidFill>
                  <a:srgbClr val="333333"/>
                </a:solidFill>
                <a:effectLst/>
                <a:hlinkClick r:id="rId3"/>
              </a:rPr>
              <a:t>Orientation pour les gestionnaires sur le Passeport pour l’accessibilité en milieu de travail du gouvernement du Canada </a:t>
            </a:r>
            <a:endParaRPr lang="fr-FR" sz="2000" b="1" i="0" u="sng" dirty="0">
              <a:solidFill>
                <a:srgbClr val="333333"/>
              </a:solidFill>
              <a:effectLst/>
            </a:endParaRPr>
          </a:p>
          <a:p>
            <a:pPr marL="0" indent="0">
              <a:buNone/>
            </a:pPr>
            <a:br>
              <a:rPr lang="fr-FR" sz="2800" b="0" i="0" dirty="0">
                <a:solidFill>
                  <a:srgbClr val="333333"/>
                </a:solidFill>
                <a:effectLst/>
                <a:latin typeface="Noto Sans" panose="020B0502040504020204" pitchFamily="34" charset="0"/>
              </a:rPr>
            </a:br>
            <a:endParaRPr lang="en-US" sz="2600" dirty="0"/>
          </a:p>
        </p:txBody>
      </p:sp>
      <p:sp>
        <p:nvSpPr>
          <p:cNvPr id="4" name="Slide Number Placeholder 3">
            <a:extLst>
              <a:ext uri="{FF2B5EF4-FFF2-40B4-BE49-F238E27FC236}">
                <a16:creationId xmlns:a16="http://schemas.microsoft.com/office/drawing/2014/main" id="{137A90CA-783C-4178-9CB8-3C0F87DE2594}"/>
              </a:ext>
            </a:extLst>
          </p:cNvPr>
          <p:cNvSpPr>
            <a:spLocks noGrp="1"/>
          </p:cNvSpPr>
          <p:nvPr>
            <p:ph type="sldNum" sz="quarter" idx="12"/>
          </p:nvPr>
        </p:nvSpPr>
        <p:spPr>
          <a:xfrm>
            <a:off x="8796300" y="6365143"/>
            <a:ext cx="683339" cy="365125"/>
          </a:xfrm>
        </p:spPr>
        <p:txBody>
          <a:bodyPr/>
          <a:lstStyle/>
          <a:p>
            <a:fld id="{32D4B517-E49B-41B6-9DBC-23634E0F1CDC}" type="slidenum">
              <a:rPr lang="en-CA" smtClean="0"/>
              <a:pPr/>
              <a:t>10</a:t>
            </a:fld>
            <a:endParaRPr lang="en-CA" dirty="0"/>
          </a:p>
        </p:txBody>
      </p:sp>
    </p:spTree>
    <p:extLst>
      <p:ext uri="{BB962C8B-B14F-4D97-AF65-F5344CB8AC3E}">
        <p14:creationId xmlns:p14="http://schemas.microsoft.com/office/powerpoint/2010/main" val="1554750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E0E57-11C2-4AEC-959F-16987940FD3E}"/>
              </a:ext>
            </a:extLst>
          </p:cNvPr>
          <p:cNvSpPr>
            <a:spLocks noGrp="1"/>
          </p:cNvSpPr>
          <p:nvPr>
            <p:ph type="title"/>
          </p:nvPr>
        </p:nvSpPr>
        <p:spPr>
          <a:xfrm>
            <a:off x="677334" y="451513"/>
            <a:ext cx="8847666" cy="803176"/>
          </a:xfrm>
        </p:spPr>
        <p:txBody>
          <a:bodyPr>
            <a:normAutofit/>
          </a:bodyPr>
          <a:lstStyle/>
          <a:p>
            <a:r>
              <a:rPr lang="fr-CA" b="1" dirty="0"/>
              <a:t>Annexe A : Ressources liées au passeport</a:t>
            </a:r>
            <a:endParaRPr lang="en-CA" b="1" dirty="0"/>
          </a:p>
        </p:txBody>
      </p:sp>
      <p:sp>
        <p:nvSpPr>
          <p:cNvPr id="27" name="Content Placeholder 26">
            <a:extLst>
              <a:ext uri="{FF2B5EF4-FFF2-40B4-BE49-F238E27FC236}">
                <a16:creationId xmlns:a16="http://schemas.microsoft.com/office/drawing/2014/main" id="{F3EA4781-61A1-4698-8569-C8C8F970ADA4}"/>
              </a:ext>
            </a:extLst>
          </p:cNvPr>
          <p:cNvSpPr>
            <a:spLocks noGrp="1"/>
          </p:cNvSpPr>
          <p:nvPr>
            <p:ph idx="1"/>
          </p:nvPr>
        </p:nvSpPr>
        <p:spPr>
          <a:xfrm>
            <a:off x="640163" y="1131703"/>
            <a:ext cx="9811592" cy="5336005"/>
          </a:xfrm>
        </p:spPr>
        <p:txBody>
          <a:bodyPr vert="horz" lIns="91440" tIns="45720" rIns="91440" bIns="45720" rtlCol="0" anchor="t">
            <a:normAutofit/>
          </a:bodyPr>
          <a:lstStyle/>
          <a:p>
            <a:r>
              <a:rPr lang="fr-CA" sz="1400" b="1" dirty="0">
                <a:latin typeface="Calibri"/>
                <a:cs typeface="Calibri"/>
              </a:rPr>
              <a:t>Page Canada.ca :</a:t>
            </a:r>
            <a:br>
              <a:rPr lang="fr-CA" sz="1250" b="1" dirty="0"/>
            </a:br>
            <a:r>
              <a:rPr lang="fr-CA" sz="1250" dirty="0">
                <a:latin typeface="Calibri"/>
                <a:cs typeface="Calibri"/>
                <a:hlinkClick r:id="rId3"/>
              </a:rPr>
              <a:t>Passeport pour l’accessibilité en milieu de travail du gouvernement du Canada - Canada.ca</a:t>
            </a:r>
            <a:endParaRPr lang="fr-CA" sz="1250" dirty="0">
              <a:latin typeface="Calibri"/>
              <a:cs typeface="Calibri"/>
            </a:endParaRPr>
          </a:p>
          <a:p>
            <a:r>
              <a:rPr lang="fr-CA" sz="1400" b="1" dirty="0">
                <a:latin typeface="Calibri"/>
                <a:cs typeface="Calibri"/>
              </a:rPr>
              <a:t>Page </a:t>
            </a:r>
            <a:r>
              <a:rPr lang="fr-CA" sz="1400" b="1" dirty="0" err="1">
                <a:latin typeface="Calibri"/>
                <a:cs typeface="Calibri"/>
              </a:rPr>
              <a:t>GCpedia</a:t>
            </a:r>
            <a:r>
              <a:rPr lang="fr-CA" sz="1400" b="1" dirty="0">
                <a:latin typeface="Calibri"/>
                <a:cs typeface="Calibri"/>
              </a:rPr>
              <a:t> du passeport : </a:t>
            </a:r>
            <a:br>
              <a:rPr lang="fr-CA" sz="1250" b="1" dirty="0"/>
            </a:br>
            <a:r>
              <a:rPr lang="fr-FR" sz="1250" dirty="0">
                <a:latin typeface="Calibri"/>
                <a:cs typeface="Calibri"/>
                <a:hlinkClick r:id="rId4"/>
              </a:rPr>
              <a:t>GC Workplace Accessibility Passport/ Passeport d’accessibilité au lieu de travail du GC — </a:t>
            </a:r>
            <a:r>
              <a:rPr lang="fr-FR" sz="1250" dirty="0" err="1">
                <a:latin typeface="Calibri"/>
                <a:cs typeface="Calibri"/>
                <a:hlinkClick r:id="rId4"/>
              </a:rPr>
              <a:t>Gcpedia</a:t>
            </a:r>
            <a:endParaRPr lang="fr-FR" sz="1250" dirty="0">
              <a:latin typeface="Calibri"/>
              <a:cs typeface="Calibri"/>
            </a:endParaRPr>
          </a:p>
          <a:p>
            <a:pPr lvl="1">
              <a:spcBef>
                <a:spcPts val="0"/>
              </a:spcBef>
              <a:buFont typeface="Wingdings" panose="05000000000000000000" pitchFamily="2" charset="2"/>
              <a:buChar char="§"/>
            </a:pPr>
            <a:r>
              <a:rPr lang="fr-CA" sz="1250" dirty="0">
                <a:latin typeface="Calibri"/>
                <a:cs typeface="Calibri"/>
              </a:rPr>
              <a:t>Guide d’orientation</a:t>
            </a:r>
          </a:p>
          <a:p>
            <a:pPr lvl="1">
              <a:spcBef>
                <a:spcPts val="0"/>
              </a:spcBef>
              <a:buFont typeface="Wingdings" panose="05000000000000000000" pitchFamily="2" charset="2"/>
              <a:buChar char="§"/>
            </a:pPr>
            <a:r>
              <a:rPr lang="fr-CA" sz="1250" dirty="0">
                <a:latin typeface="Calibri"/>
                <a:cs typeface="Calibri"/>
              </a:rPr>
              <a:t>Guide de mise en œuvre </a:t>
            </a:r>
          </a:p>
          <a:p>
            <a:pPr lvl="1">
              <a:spcBef>
                <a:spcPts val="0"/>
              </a:spcBef>
              <a:buFont typeface="Wingdings" panose="05000000000000000000" pitchFamily="2" charset="2"/>
              <a:buChar char="§"/>
            </a:pPr>
            <a:r>
              <a:rPr lang="fr-CA" sz="1250" dirty="0">
                <a:latin typeface="Calibri"/>
                <a:cs typeface="Calibri"/>
              </a:rPr>
              <a:t>FAQ </a:t>
            </a:r>
            <a:endParaRPr lang="fr-CA" sz="1250" dirty="0"/>
          </a:p>
          <a:p>
            <a:pPr lvl="1">
              <a:spcBef>
                <a:spcPts val="0"/>
              </a:spcBef>
              <a:buFont typeface="Wingdings" panose="05000000000000000000" pitchFamily="2" charset="2"/>
              <a:buChar char="§"/>
            </a:pPr>
            <a:r>
              <a:rPr lang="fr-CA" sz="1250" dirty="0">
                <a:latin typeface="Calibri"/>
                <a:cs typeface="Calibri"/>
              </a:rPr>
              <a:t>Guides de conversation pour les employés et les gestionnaires </a:t>
            </a:r>
            <a:endParaRPr lang="fr-CA" sz="1250" dirty="0"/>
          </a:p>
          <a:p>
            <a:pPr lvl="1">
              <a:spcBef>
                <a:spcPts val="0"/>
              </a:spcBef>
              <a:buFont typeface="Wingdings" panose="05000000000000000000" pitchFamily="2" charset="2"/>
              <a:buChar char="§"/>
            </a:pPr>
            <a:r>
              <a:rPr lang="fr-CA" sz="1250" dirty="0">
                <a:latin typeface="Calibri"/>
                <a:cs typeface="Calibri"/>
              </a:rPr>
              <a:t>Éditions du Bulletin </a:t>
            </a:r>
            <a:endParaRPr lang="fr-FR" sz="1250" dirty="0"/>
          </a:p>
          <a:p>
            <a:r>
              <a:rPr lang="fr-FR" sz="1400" b="1" dirty="0">
                <a:latin typeface="Calibri"/>
                <a:cs typeface="Calibri"/>
              </a:rPr>
              <a:t>Informations pour les gestionnaires </a:t>
            </a:r>
            <a:endParaRPr lang="fr-FR" sz="1400" b="1" dirty="0"/>
          </a:p>
          <a:p>
            <a:pPr lvl="1"/>
            <a:r>
              <a:rPr lang="fr-FR" sz="1250" dirty="0">
                <a:latin typeface="Calibri"/>
                <a:cs typeface="Calibri"/>
                <a:hlinkClick r:id="rId5"/>
              </a:rPr>
              <a:t>Obligation de prendre des mesures d'adaptation : Démarche générale à l'intention des gestionnaires - Canada.ca</a:t>
            </a:r>
            <a:endParaRPr lang="fr-CA" sz="1250" b="1" dirty="0"/>
          </a:p>
          <a:p>
            <a:pPr lvl="1"/>
            <a:r>
              <a:rPr lang="fr-FR" sz="1250" dirty="0">
                <a:latin typeface="Calibri"/>
                <a:cs typeface="Calibri"/>
                <a:hlinkClick r:id="rId6"/>
              </a:rPr>
              <a:t>Orientation pour les gestionnaires sur le Passeport pour l’accessibilité en milieu de travail du gouvernement du Canada  - Canada.ca</a:t>
            </a:r>
            <a:br>
              <a:rPr lang="fr-CA" sz="1250" dirty="0"/>
            </a:br>
            <a:endParaRPr lang="fr-CA" sz="1250" b="1" dirty="0"/>
          </a:p>
          <a:p>
            <a:r>
              <a:rPr lang="fr-CA" sz="1400" b="1" dirty="0">
                <a:latin typeface="Calibri"/>
                <a:cs typeface="Calibri"/>
              </a:rPr>
              <a:t>Vidéos sur le passeport : </a:t>
            </a:r>
            <a:r>
              <a:rPr lang="fr-CA" sz="1250" b="1" dirty="0">
                <a:latin typeface="Calibri"/>
                <a:cs typeface="Calibri"/>
              </a:rPr>
              <a:t> </a:t>
            </a:r>
            <a:endParaRPr lang="fr-CA" sz="1250" b="1" dirty="0"/>
          </a:p>
          <a:p>
            <a:pPr lvl="1"/>
            <a:r>
              <a:rPr lang="fr-FR" sz="1250" i="0" u="sng" dirty="0">
                <a:solidFill>
                  <a:srgbClr val="0563C1"/>
                </a:solidFill>
                <a:effectLst/>
                <a:latin typeface="Calibri"/>
                <a:cs typeface="Calibri"/>
                <a:hlinkClick r:id="rId7" tooltip="Original URL: https://csps-efpc.gc.ca/video/workplace-accessibility/need-passport-fra.aspx. Click or tap if you trust this link."/>
              </a:rPr>
              <a:t>Vidéo : Passeport pour l'accessibilité en milieu de travail du GC : Les raisons d'avoir un Passeport - EFPC (csps-efpc.gc.ca)</a:t>
            </a:r>
            <a:endParaRPr lang="fr-FR" sz="1250" i="0" dirty="0">
              <a:solidFill>
                <a:srgbClr val="242424"/>
              </a:solidFill>
              <a:effectLst/>
              <a:latin typeface="Calibri"/>
              <a:cs typeface="Calibri"/>
            </a:endParaRPr>
          </a:p>
          <a:p>
            <a:pPr lvl="1"/>
            <a:r>
              <a:rPr lang="fr-FR" sz="1250" i="0" u="sng" dirty="0">
                <a:solidFill>
                  <a:srgbClr val="0563C1"/>
                </a:solidFill>
                <a:effectLst/>
                <a:latin typeface="Calibri"/>
                <a:cs typeface="Calibri"/>
                <a:hlinkClick r:id="rId8" tooltip="Original URL: https://csps-efpc.gc.ca/video/workplace-accessibility/facilitating-conversations-fra.aspx. Click or tap if you trust this link."/>
              </a:rPr>
              <a:t>Vidéo : Passeport pour l'accessibilité en milieu de travail du GC : Favoriser les discussions entre les employés et les gestionnaires - EFPC (csps-efpc.gc.ca)</a:t>
            </a:r>
            <a:endParaRPr lang="fr-FR" sz="1250" i="0" u="sng" dirty="0">
              <a:solidFill>
                <a:srgbClr val="0563C1"/>
              </a:solidFill>
              <a:effectLst/>
              <a:latin typeface="Calibri"/>
              <a:cs typeface="Calibri"/>
            </a:endParaRPr>
          </a:p>
          <a:p>
            <a:pPr lvl="1"/>
            <a:r>
              <a:rPr lang="fr-FR" sz="1250" i="0" u="sng" dirty="0">
                <a:solidFill>
                  <a:srgbClr val="0563C1"/>
                </a:solidFill>
                <a:effectLst/>
                <a:latin typeface="Calibri"/>
                <a:cs typeface="Calibri"/>
                <a:hlinkClick r:id="rId9" tooltip="Original URL: https://csps-efpc.gc.ca/video/workplace-accessibility/personal-information-fra.aspx. Click or tap if you trust this link."/>
              </a:rPr>
              <a:t>Vidéo : Passeport pour l'accessibilité en milieu de travail du GC : Protéger vos renseignements personnels - EFPC (csps-efpc.gc.ca)</a:t>
            </a:r>
            <a:br>
              <a:rPr lang="fr-CA" sz="1250" u="sng" dirty="0"/>
            </a:br>
            <a:endParaRPr lang="fr-CA" sz="1250" b="1" dirty="0"/>
          </a:p>
          <a:p>
            <a:r>
              <a:rPr lang="fr-CA" sz="1250" b="1" dirty="0">
                <a:latin typeface="Calibri"/>
                <a:cs typeface="Calibri"/>
              </a:rPr>
              <a:t>Communiquez avec nous : </a:t>
            </a:r>
            <a:r>
              <a:rPr lang="fr-CA" sz="1250" dirty="0">
                <a:solidFill>
                  <a:srgbClr val="9E246B"/>
                </a:solidFill>
                <a:latin typeface="Calibri"/>
                <a:cs typeface="Calibri"/>
                <a:hlinkClick r:id="rId10"/>
              </a:rPr>
              <a:t>AccessibilityPassport.Passeportdaccessibilite@tbs-sct.gc.ca</a:t>
            </a:r>
            <a:r>
              <a:rPr lang="fr-CA" sz="1250" dirty="0">
                <a:solidFill>
                  <a:srgbClr val="9E246B"/>
                </a:solidFill>
                <a:latin typeface="Calibri"/>
                <a:cs typeface="Calibri"/>
              </a:rPr>
              <a:t> </a:t>
            </a:r>
            <a:endParaRPr lang="fr-CA" sz="1250" dirty="0">
              <a:solidFill>
                <a:srgbClr val="9E246B"/>
              </a:solidFill>
            </a:endParaRPr>
          </a:p>
          <a:p>
            <a:endParaRPr lang="en-CA" sz="2900" dirty="0">
              <a:solidFill>
                <a:srgbClr val="9E246B"/>
              </a:solidFill>
            </a:endParaRPr>
          </a:p>
        </p:txBody>
      </p:sp>
      <p:sp>
        <p:nvSpPr>
          <p:cNvPr id="5" name="Freeform 37" descr="Silhouette of an envelope.">
            <a:extLst>
              <a:ext uri="{FF2B5EF4-FFF2-40B4-BE49-F238E27FC236}">
                <a16:creationId xmlns:a16="http://schemas.microsoft.com/office/drawing/2014/main" id="{1C3270C8-6AFA-402A-BAFC-B3399C2A18EE}"/>
              </a:ext>
            </a:extLst>
          </p:cNvPr>
          <p:cNvSpPr>
            <a:spLocks noEditPoints="1"/>
          </p:cNvSpPr>
          <p:nvPr/>
        </p:nvSpPr>
        <p:spPr bwMode="auto">
          <a:xfrm>
            <a:off x="10524492" y="436915"/>
            <a:ext cx="1218583" cy="803177"/>
          </a:xfrm>
          <a:custGeom>
            <a:avLst/>
            <a:gdLst>
              <a:gd name="T0" fmla="*/ 139 w 143"/>
              <a:gd name="T1" fmla="*/ 4 h 112"/>
              <a:gd name="T2" fmla="*/ 130 w 143"/>
              <a:gd name="T3" fmla="*/ 0 h 112"/>
              <a:gd name="T4" fmla="*/ 13 w 143"/>
              <a:gd name="T5" fmla="*/ 0 h 112"/>
              <a:gd name="T6" fmla="*/ 3 w 143"/>
              <a:gd name="T7" fmla="*/ 4 h 112"/>
              <a:gd name="T8" fmla="*/ 0 w 143"/>
              <a:gd name="T9" fmla="*/ 14 h 112"/>
              <a:gd name="T10" fmla="*/ 4 w 143"/>
              <a:gd name="T11" fmla="*/ 25 h 112"/>
              <a:gd name="T12" fmla="*/ 14 w 143"/>
              <a:gd name="T13" fmla="*/ 34 h 112"/>
              <a:gd name="T14" fmla="*/ 30 w 143"/>
              <a:gd name="T15" fmla="*/ 46 h 112"/>
              <a:gd name="T16" fmla="*/ 51 w 143"/>
              <a:gd name="T17" fmla="*/ 60 h 112"/>
              <a:gd name="T18" fmla="*/ 54 w 143"/>
              <a:gd name="T19" fmla="*/ 63 h 112"/>
              <a:gd name="T20" fmla="*/ 59 w 143"/>
              <a:gd name="T21" fmla="*/ 66 h 112"/>
              <a:gd name="T22" fmla="*/ 63 w 143"/>
              <a:gd name="T23" fmla="*/ 68 h 112"/>
              <a:gd name="T24" fmla="*/ 67 w 143"/>
              <a:gd name="T25" fmla="*/ 70 h 112"/>
              <a:gd name="T26" fmla="*/ 71 w 143"/>
              <a:gd name="T27" fmla="*/ 71 h 112"/>
              <a:gd name="T28" fmla="*/ 71 w 143"/>
              <a:gd name="T29" fmla="*/ 71 h 112"/>
              <a:gd name="T30" fmla="*/ 71 w 143"/>
              <a:gd name="T31" fmla="*/ 71 h 112"/>
              <a:gd name="T32" fmla="*/ 75 w 143"/>
              <a:gd name="T33" fmla="*/ 70 h 112"/>
              <a:gd name="T34" fmla="*/ 80 w 143"/>
              <a:gd name="T35" fmla="*/ 68 h 112"/>
              <a:gd name="T36" fmla="*/ 84 w 143"/>
              <a:gd name="T37" fmla="*/ 66 h 112"/>
              <a:gd name="T38" fmla="*/ 88 w 143"/>
              <a:gd name="T39" fmla="*/ 63 h 112"/>
              <a:gd name="T40" fmla="*/ 92 w 143"/>
              <a:gd name="T41" fmla="*/ 60 h 112"/>
              <a:gd name="T42" fmla="*/ 129 w 143"/>
              <a:gd name="T43" fmla="*/ 34 h 112"/>
              <a:gd name="T44" fmla="*/ 139 w 143"/>
              <a:gd name="T45" fmla="*/ 25 h 112"/>
              <a:gd name="T46" fmla="*/ 143 w 143"/>
              <a:gd name="T47" fmla="*/ 13 h 112"/>
              <a:gd name="T48" fmla="*/ 139 w 143"/>
              <a:gd name="T49" fmla="*/ 4 h 112"/>
              <a:gd name="T50" fmla="*/ 135 w 143"/>
              <a:gd name="T51" fmla="*/ 43 h 112"/>
              <a:gd name="T52" fmla="*/ 95 w 143"/>
              <a:gd name="T53" fmla="*/ 70 h 112"/>
              <a:gd name="T54" fmla="*/ 88 w 143"/>
              <a:gd name="T55" fmla="*/ 76 h 112"/>
              <a:gd name="T56" fmla="*/ 80 w 143"/>
              <a:gd name="T57" fmla="*/ 79 h 112"/>
              <a:gd name="T58" fmla="*/ 71 w 143"/>
              <a:gd name="T59" fmla="*/ 81 h 112"/>
              <a:gd name="T60" fmla="*/ 71 w 143"/>
              <a:gd name="T61" fmla="*/ 81 h 112"/>
              <a:gd name="T62" fmla="*/ 71 w 143"/>
              <a:gd name="T63" fmla="*/ 81 h 112"/>
              <a:gd name="T64" fmla="*/ 63 w 143"/>
              <a:gd name="T65" fmla="*/ 79 h 112"/>
              <a:gd name="T66" fmla="*/ 55 w 143"/>
              <a:gd name="T67" fmla="*/ 76 h 112"/>
              <a:gd name="T68" fmla="*/ 48 w 143"/>
              <a:gd name="T69" fmla="*/ 70 h 112"/>
              <a:gd name="T70" fmla="*/ 8 w 143"/>
              <a:gd name="T71" fmla="*/ 43 h 112"/>
              <a:gd name="T72" fmla="*/ 0 w 143"/>
              <a:gd name="T73" fmla="*/ 36 h 112"/>
              <a:gd name="T74" fmla="*/ 0 w 143"/>
              <a:gd name="T75" fmla="*/ 99 h 112"/>
              <a:gd name="T76" fmla="*/ 4 w 143"/>
              <a:gd name="T77" fmla="*/ 108 h 112"/>
              <a:gd name="T78" fmla="*/ 13 w 143"/>
              <a:gd name="T79" fmla="*/ 112 h 112"/>
              <a:gd name="T80" fmla="*/ 130 w 143"/>
              <a:gd name="T81" fmla="*/ 112 h 112"/>
              <a:gd name="T82" fmla="*/ 139 w 143"/>
              <a:gd name="T83" fmla="*/ 108 h 112"/>
              <a:gd name="T84" fmla="*/ 143 w 143"/>
              <a:gd name="T85" fmla="*/ 99 h 112"/>
              <a:gd name="T86" fmla="*/ 143 w 143"/>
              <a:gd name="T87" fmla="*/ 36 h 112"/>
              <a:gd name="T88" fmla="*/ 135 w 143"/>
              <a:gd name="T89" fmla="*/ 43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43" h="112">
                <a:moveTo>
                  <a:pt x="139" y="4"/>
                </a:moveTo>
                <a:cubicBezTo>
                  <a:pt x="136" y="1"/>
                  <a:pt x="133" y="0"/>
                  <a:pt x="130" y="0"/>
                </a:cubicBezTo>
                <a:cubicBezTo>
                  <a:pt x="13" y="0"/>
                  <a:pt x="13" y="0"/>
                  <a:pt x="13" y="0"/>
                </a:cubicBezTo>
                <a:cubicBezTo>
                  <a:pt x="9" y="0"/>
                  <a:pt x="6" y="1"/>
                  <a:pt x="3" y="4"/>
                </a:cubicBezTo>
                <a:cubicBezTo>
                  <a:pt x="1" y="7"/>
                  <a:pt x="0" y="10"/>
                  <a:pt x="0" y="14"/>
                </a:cubicBezTo>
                <a:cubicBezTo>
                  <a:pt x="0" y="18"/>
                  <a:pt x="2" y="21"/>
                  <a:pt x="4" y="25"/>
                </a:cubicBezTo>
                <a:cubicBezTo>
                  <a:pt x="7" y="29"/>
                  <a:pt x="10" y="32"/>
                  <a:pt x="14" y="34"/>
                </a:cubicBezTo>
                <a:cubicBezTo>
                  <a:pt x="16" y="36"/>
                  <a:pt x="21" y="39"/>
                  <a:pt x="30" y="46"/>
                </a:cubicBezTo>
                <a:cubicBezTo>
                  <a:pt x="39" y="52"/>
                  <a:pt x="46" y="57"/>
                  <a:pt x="51" y="60"/>
                </a:cubicBezTo>
                <a:cubicBezTo>
                  <a:pt x="51" y="61"/>
                  <a:pt x="53" y="61"/>
                  <a:pt x="54" y="63"/>
                </a:cubicBezTo>
                <a:cubicBezTo>
                  <a:pt x="56" y="64"/>
                  <a:pt x="57" y="65"/>
                  <a:pt x="59" y="66"/>
                </a:cubicBezTo>
                <a:cubicBezTo>
                  <a:pt x="60" y="66"/>
                  <a:pt x="61" y="67"/>
                  <a:pt x="63" y="68"/>
                </a:cubicBezTo>
                <a:cubicBezTo>
                  <a:pt x="64" y="69"/>
                  <a:pt x="66" y="70"/>
                  <a:pt x="67" y="70"/>
                </a:cubicBezTo>
                <a:cubicBezTo>
                  <a:pt x="69" y="71"/>
                  <a:pt x="70" y="71"/>
                  <a:pt x="71" y="71"/>
                </a:cubicBezTo>
                <a:cubicBezTo>
                  <a:pt x="71" y="71"/>
                  <a:pt x="71" y="71"/>
                  <a:pt x="71" y="71"/>
                </a:cubicBezTo>
                <a:cubicBezTo>
                  <a:pt x="71" y="71"/>
                  <a:pt x="71" y="71"/>
                  <a:pt x="71" y="71"/>
                </a:cubicBezTo>
                <a:cubicBezTo>
                  <a:pt x="73" y="71"/>
                  <a:pt x="74" y="71"/>
                  <a:pt x="75" y="70"/>
                </a:cubicBezTo>
                <a:cubicBezTo>
                  <a:pt x="77" y="70"/>
                  <a:pt x="78" y="69"/>
                  <a:pt x="80" y="68"/>
                </a:cubicBezTo>
                <a:cubicBezTo>
                  <a:pt x="82" y="67"/>
                  <a:pt x="83" y="66"/>
                  <a:pt x="84" y="66"/>
                </a:cubicBezTo>
                <a:cubicBezTo>
                  <a:pt x="85" y="65"/>
                  <a:pt x="87" y="64"/>
                  <a:pt x="88" y="63"/>
                </a:cubicBezTo>
                <a:cubicBezTo>
                  <a:pt x="90" y="61"/>
                  <a:pt x="91" y="61"/>
                  <a:pt x="92" y="60"/>
                </a:cubicBezTo>
                <a:cubicBezTo>
                  <a:pt x="97" y="57"/>
                  <a:pt x="109" y="48"/>
                  <a:pt x="129" y="34"/>
                </a:cubicBezTo>
                <a:cubicBezTo>
                  <a:pt x="133" y="32"/>
                  <a:pt x="136" y="28"/>
                  <a:pt x="139" y="25"/>
                </a:cubicBezTo>
                <a:cubicBezTo>
                  <a:pt x="141" y="21"/>
                  <a:pt x="143" y="17"/>
                  <a:pt x="143" y="13"/>
                </a:cubicBezTo>
                <a:cubicBezTo>
                  <a:pt x="143" y="9"/>
                  <a:pt x="141" y="6"/>
                  <a:pt x="139" y="4"/>
                </a:cubicBezTo>
                <a:close/>
                <a:moveTo>
                  <a:pt x="135" y="43"/>
                </a:moveTo>
                <a:cubicBezTo>
                  <a:pt x="117" y="55"/>
                  <a:pt x="104" y="64"/>
                  <a:pt x="95" y="70"/>
                </a:cubicBezTo>
                <a:cubicBezTo>
                  <a:pt x="92" y="73"/>
                  <a:pt x="90" y="74"/>
                  <a:pt x="88" y="76"/>
                </a:cubicBezTo>
                <a:cubicBezTo>
                  <a:pt x="86" y="77"/>
                  <a:pt x="83" y="78"/>
                  <a:pt x="80" y="79"/>
                </a:cubicBezTo>
                <a:cubicBezTo>
                  <a:pt x="77" y="81"/>
                  <a:pt x="74" y="81"/>
                  <a:pt x="71" y="81"/>
                </a:cubicBezTo>
                <a:cubicBezTo>
                  <a:pt x="71" y="81"/>
                  <a:pt x="71" y="81"/>
                  <a:pt x="71" y="81"/>
                </a:cubicBezTo>
                <a:cubicBezTo>
                  <a:pt x="71" y="81"/>
                  <a:pt x="71" y="81"/>
                  <a:pt x="71" y="81"/>
                </a:cubicBezTo>
                <a:cubicBezTo>
                  <a:pt x="69" y="81"/>
                  <a:pt x="66" y="81"/>
                  <a:pt x="63" y="79"/>
                </a:cubicBezTo>
                <a:cubicBezTo>
                  <a:pt x="59" y="78"/>
                  <a:pt x="57" y="77"/>
                  <a:pt x="55" y="76"/>
                </a:cubicBezTo>
                <a:cubicBezTo>
                  <a:pt x="53" y="74"/>
                  <a:pt x="51" y="73"/>
                  <a:pt x="48" y="70"/>
                </a:cubicBezTo>
                <a:cubicBezTo>
                  <a:pt x="40" y="65"/>
                  <a:pt x="27" y="56"/>
                  <a:pt x="8" y="43"/>
                </a:cubicBezTo>
                <a:cubicBezTo>
                  <a:pt x="5" y="41"/>
                  <a:pt x="2" y="39"/>
                  <a:pt x="0" y="36"/>
                </a:cubicBezTo>
                <a:cubicBezTo>
                  <a:pt x="0" y="99"/>
                  <a:pt x="0" y="99"/>
                  <a:pt x="0" y="99"/>
                </a:cubicBezTo>
                <a:cubicBezTo>
                  <a:pt x="0" y="103"/>
                  <a:pt x="1" y="106"/>
                  <a:pt x="4" y="108"/>
                </a:cubicBezTo>
                <a:cubicBezTo>
                  <a:pt x="6" y="111"/>
                  <a:pt x="9" y="112"/>
                  <a:pt x="13" y="112"/>
                </a:cubicBezTo>
                <a:cubicBezTo>
                  <a:pt x="130" y="112"/>
                  <a:pt x="130" y="112"/>
                  <a:pt x="130" y="112"/>
                </a:cubicBezTo>
                <a:cubicBezTo>
                  <a:pt x="133" y="112"/>
                  <a:pt x="136" y="111"/>
                  <a:pt x="139" y="108"/>
                </a:cubicBezTo>
                <a:cubicBezTo>
                  <a:pt x="141" y="106"/>
                  <a:pt x="143" y="103"/>
                  <a:pt x="143" y="99"/>
                </a:cubicBezTo>
                <a:cubicBezTo>
                  <a:pt x="143" y="36"/>
                  <a:pt x="143" y="36"/>
                  <a:pt x="143" y="36"/>
                </a:cubicBezTo>
                <a:cubicBezTo>
                  <a:pt x="140" y="38"/>
                  <a:pt x="138" y="41"/>
                  <a:pt x="135" y="43"/>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CA" dirty="0"/>
          </a:p>
        </p:txBody>
      </p:sp>
    </p:spTree>
    <p:extLst>
      <p:ext uri="{BB962C8B-B14F-4D97-AF65-F5344CB8AC3E}">
        <p14:creationId xmlns:p14="http://schemas.microsoft.com/office/powerpoint/2010/main" val="270899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A617-6465-494A-9D3B-E9B97BCD7792}"/>
              </a:ext>
            </a:extLst>
          </p:cNvPr>
          <p:cNvSpPr>
            <a:spLocks noGrp="1"/>
          </p:cNvSpPr>
          <p:nvPr>
            <p:ph type="title"/>
          </p:nvPr>
        </p:nvSpPr>
        <p:spPr>
          <a:xfrm>
            <a:off x="467043" y="459356"/>
            <a:ext cx="10981220" cy="803176"/>
          </a:xfrm>
        </p:spPr>
        <p:txBody>
          <a:bodyPr>
            <a:normAutofit fontScale="90000"/>
          </a:bodyPr>
          <a:lstStyle/>
          <a:p>
            <a:r>
              <a:rPr lang="fr-CA" sz="3200" b="1" dirty="0"/>
              <a:t>Annexe B : Loi sur l’accessibilité du Canada - Définition d’une situation de handicap</a:t>
            </a:r>
            <a:endParaRPr lang="en-CA" sz="3000" b="1" dirty="0">
              <a:solidFill>
                <a:srgbClr val="9E246B"/>
              </a:solidFill>
            </a:endParaRPr>
          </a:p>
        </p:txBody>
      </p:sp>
      <p:sp>
        <p:nvSpPr>
          <p:cNvPr id="3" name="Content Placeholder 2">
            <a:extLst>
              <a:ext uri="{FF2B5EF4-FFF2-40B4-BE49-F238E27FC236}">
                <a16:creationId xmlns:a16="http://schemas.microsoft.com/office/drawing/2014/main" id="{73044E36-DF06-47CD-A197-E542ADA52A4D}"/>
              </a:ext>
            </a:extLst>
          </p:cNvPr>
          <p:cNvSpPr>
            <a:spLocks noGrp="1"/>
          </p:cNvSpPr>
          <p:nvPr>
            <p:ph idx="1"/>
          </p:nvPr>
        </p:nvSpPr>
        <p:spPr>
          <a:xfrm>
            <a:off x="1919536" y="1556792"/>
            <a:ext cx="8532948" cy="3050835"/>
          </a:xfrm>
        </p:spPr>
        <p:txBody>
          <a:bodyPr>
            <a:normAutofit/>
          </a:bodyPr>
          <a:lstStyle/>
          <a:p>
            <a:pPr marL="0" indent="0">
              <a:buNone/>
            </a:pPr>
            <a:r>
              <a:rPr lang="fr-CA" sz="2400" b="1" dirty="0">
                <a:ea typeface="Calibri" panose="020F0502020204030204" pitchFamily="34" charset="0"/>
                <a:cs typeface="Times New Roman" panose="02020603050405020304" pitchFamily="18" charset="0"/>
              </a:rPr>
              <a:t>Situation de handicap </a:t>
            </a:r>
            <a:r>
              <a:rPr lang="fr-CA" sz="2400" dirty="0">
                <a:ea typeface="Calibri" panose="020F0502020204030204" pitchFamily="34" charset="0"/>
                <a:cs typeface="Times New Roman" panose="02020603050405020304" pitchFamily="18" charset="0"/>
              </a:rPr>
              <a:t>: toute déficience, y compris une déficience physique, mentale, intellectuelle, cognitive, d’apprentissage, de communication ou sensorielle, ou une limitation fonctionnelle, qu’elle soit de nature permanente, temporaire ou épisodique, évidente ou non, qui, en interaction avec un obstacle, entrave la pleine et égale participation d’une personne à la société.</a:t>
            </a:r>
          </a:p>
          <a:p>
            <a:endParaRPr lang="en-CA" dirty="0">
              <a:cs typeface="Times New Roman" panose="02020603050405020304" pitchFamily="18" charset="0"/>
            </a:endParaRPr>
          </a:p>
        </p:txBody>
      </p:sp>
      <p:sp>
        <p:nvSpPr>
          <p:cNvPr id="7" name="TextBox 6">
            <a:extLst>
              <a:ext uri="{FF2B5EF4-FFF2-40B4-BE49-F238E27FC236}">
                <a16:creationId xmlns:a16="http://schemas.microsoft.com/office/drawing/2014/main" id="{8F3FEE25-0057-4AFA-996F-42B1D97725B9}"/>
              </a:ext>
            </a:extLst>
          </p:cNvPr>
          <p:cNvSpPr txBox="1"/>
          <p:nvPr/>
        </p:nvSpPr>
        <p:spPr>
          <a:xfrm>
            <a:off x="1955096" y="4015998"/>
            <a:ext cx="7164796" cy="2862322"/>
          </a:xfrm>
          <a:prstGeom prst="rect">
            <a:avLst/>
          </a:prstGeom>
          <a:noFill/>
        </p:spPr>
        <p:txBody>
          <a:bodyPr wrap="square" rtlCol="0">
            <a:spAutoFit/>
          </a:bodyPr>
          <a:lstStyle/>
          <a:p>
            <a:r>
              <a:rPr lang="fr-CA" sz="2000" dirty="0">
                <a:latin typeface="Calibri" panose="020F0502020204030204" pitchFamily="34" charset="0"/>
                <a:cs typeface="Calibri" panose="020F0502020204030204" pitchFamily="34" charset="0"/>
              </a:rPr>
              <a:t>Les personnes en situation de handicap sont diverses et se heurtent à des obstacles multiples et croisés en raison de leur handicap ou de leurs handicaps multiples, de leur race, de leur origine nationale ou ethnique, de leur couleur de peau, de leur religion, de leur âge, de leur sexe, de leur orientation sexuelle, de leur identité ou expression sexuelle, de leur état matrimonial, de leur situation familiale, de leurs caractéristiques génétiques ou de leur condamnation pour une infraction pour laquelle un pardon a été accordé.</a:t>
            </a:r>
          </a:p>
        </p:txBody>
      </p:sp>
      <p:sp>
        <p:nvSpPr>
          <p:cNvPr id="4" name="Slide Number Placeholder 3">
            <a:extLst>
              <a:ext uri="{FF2B5EF4-FFF2-40B4-BE49-F238E27FC236}">
                <a16:creationId xmlns:a16="http://schemas.microsoft.com/office/drawing/2014/main" id="{570ED415-7868-4FD7-A7B3-6D9DA883220C}"/>
              </a:ext>
            </a:extLst>
          </p:cNvPr>
          <p:cNvSpPr>
            <a:spLocks noGrp="1"/>
          </p:cNvSpPr>
          <p:nvPr>
            <p:ph type="sldNum" sz="quarter" idx="12"/>
          </p:nvPr>
        </p:nvSpPr>
        <p:spPr/>
        <p:txBody>
          <a:bodyPr/>
          <a:lstStyle/>
          <a:p>
            <a:fld id="{32D4B517-E49B-41B6-9DBC-23634E0F1CDC}" type="slidenum">
              <a:rPr lang="en-CA" smtClean="0"/>
              <a:pPr/>
              <a:t>12</a:t>
            </a:fld>
            <a:endParaRPr lang="en-CA" dirty="0"/>
          </a:p>
        </p:txBody>
      </p:sp>
    </p:spTree>
    <p:extLst>
      <p:ext uri="{BB962C8B-B14F-4D97-AF65-F5344CB8AC3E}">
        <p14:creationId xmlns:p14="http://schemas.microsoft.com/office/powerpoint/2010/main" val="41271970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7F5B4-9DC6-8E5B-A0B5-5EC170119DB8}"/>
              </a:ext>
            </a:extLst>
          </p:cNvPr>
          <p:cNvSpPr>
            <a:spLocks noGrp="1"/>
          </p:cNvSpPr>
          <p:nvPr>
            <p:ph type="title"/>
            <p:custDataLst>
              <p:tags r:id="rId1"/>
            </p:custDataLst>
          </p:nvPr>
        </p:nvSpPr>
        <p:spPr>
          <a:xfrm>
            <a:off x="720806" y="914400"/>
            <a:ext cx="9238220" cy="745786"/>
          </a:xfrm>
        </p:spPr>
        <p:txBody>
          <a:bodyPr>
            <a:normAutofit fontScale="90000"/>
          </a:bodyPr>
          <a:lstStyle/>
          <a:p>
            <a:r>
              <a:rPr lang="fr-CA" sz="4000" b="1" dirty="0"/>
              <a:t>La </a:t>
            </a:r>
            <a:r>
              <a:rPr lang="fr-CA" sz="4000" b="1" i="1" dirty="0"/>
              <a:t>Loi canadienne sur l’accessibilité (LCA)</a:t>
            </a:r>
            <a:br>
              <a:rPr lang="fr-CA" sz="4000" dirty="0"/>
            </a:br>
            <a:endParaRPr lang="en-US" sz="3600" b="1" dirty="0">
              <a:latin typeface="Arial" panose="020B060402020202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CD904839-7BF6-9550-9EE5-EC04BA90DED2}"/>
              </a:ext>
            </a:extLst>
          </p:cNvPr>
          <p:cNvSpPr>
            <a:spLocks noGrp="1"/>
          </p:cNvSpPr>
          <p:nvPr>
            <p:ph type="body" idx="1"/>
            <p:custDataLst>
              <p:tags r:id="rId2"/>
            </p:custDataLst>
          </p:nvPr>
        </p:nvSpPr>
        <p:spPr>
          <a:xfrm>
            <a:off x="587388" y="1340768"/>
            <a:ext cx="9505056" cy="5220580"/>
          </a:xfrm>
        </p:spPr>
        <p:txBody>
          <a:bodyPr>
            <a:noAutofit/>
          </a:bodyPr>
          <a:lstStyle/>
          <a:p>
            <a:pPr marL="0" indent="0">
              <a:buNone/>
            </a:pPr>
            <a:r>
              <a:rPr lang="fr-CA" sz="2800" dirty="0"/>
              <a:t>La LCA (2019) </a:t>
            </a:r>
            <a:r>
              <a:rPr lang="fr-CA" sz="2400" dirty="0"/>
              <a:t>:</a:t>
            </a:r>
          </a:p>
          <a:p>
            <a:pPr>
              <a:buFont typeface="Wingdings" panose="05000000000000000000" pitchFamily="2" charset="2"/>
              <a:buChar char="§"/>
            </a:pPr>
            <a:r>
              <a:rPr lang="fr-CA" sz="2400" dirty="0"/>
              <a:t>est basée sur une définition large d’une situation de handicap (voir Annexe B)</a:t>
            </a:r>
          </a:p>
          <a:p>
            <a:pPr>
              <a:buFont typeface="Wingdings" panose="05000000000000000000" pitchFamily="2" charset="2"/>
              <a:buChar char="§"/>
            </a:pPr>
            <a:r>
              <a:rPr lang="fr-CA" sz="2400" dirty="0"/>
              <a:t>Confie aux organisations la responsabilité de supprimer ou d’éviter la création d’obstacles à l’accessibilité</a:t>
            </a:r>
          </a:p>
          <a:p>
            <a:pPr>
              <a:buFont typeface="Wingdings" panose="05000000000000000000" pitchFamily="2" charset="2"/>
              <a:buChar char="§"/>
            </a:pPr>
            <a:r>
              <a:rPr lang="fr-CA" sz="2400" dirty="0"/>
              <a:t>Rien sans nous : met les personnes en situation de handicap au centre des discussions et des actions</a:t>
            </a:r>
          </a:p>
          <a:p>
            <a:pPr>
              <a:buFont typeface="Wingdings" panose="05000000000000000000" pitchFamily="2" charset="2"/>
              <a:buChar char="§"/>
            </a:pPr>
            <a:r>
              <a:rPr lang="fr-CA" sz="2400" dirty="0"/>
              <a:t>Oblige toutes les organisations du GC à développer un plan d’accessibilité et de mesurer le progrès</a:t>
            </a:r>
          </a:p>
          <a:p>
            <a:endParaRPr lang="en-US" sz="22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id="{401B6C04-C8C0-DCCD-EE89-6EC08034D2ED}"/>
              </a:ext>
            </a:extLst>
          </p:cNvPr>
          <p:cNvSpPr>
            <a:spLocks noGrp="1"/>
          </p:cNvSpPr>
          <p:nvPr>
            <p:ph type="sldNum" sz="quarter" idx="12"/>
          </p:nvPr>
        </p:nvSpPr>
        <p:spPr>
          <a:xfrm>
            <a:off x="11172564" y="6209995"/>
            <a:ext cx="683339" cy="365125"/>
          </a:xfrm>
        </p:spPr>
        <p:txBody>
          <a:bodyPr/>
          <a:lstStyle/>
          <a:p>
            <a:fld id="{32D4B517-E49B-41B6-9DBC-23634E0F1CDC}" type="slidenum">
              <a:rPr lang="en-CA" sz="1800" b="1" smtClean="0">
                <a:solidFill>
                  <a:schemeClr val="bg1"/>
                </a:solidFill>
                <a:latin typeface="Arial" panose="020B0604020202020204" pitchFamily="34" charset="0"/>
                <a:cs typeface="Arial" panose="020B0604020202020204" pitchFamily="34" charset="0"/>
              </a:rPr>
              <a:pPr/>
              <a:t>2</a:t>
            </a:fld>
            <a:endParaRPr lang="en-CA" sz="18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977392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14589-891E-4513-96FC-6185B7444406}"/>
              </a:ext>
            </a:extLst>
          </p:cNvPr>
          <p:cNvSpPr>
            <a:spLocks noGrp="1"/>
          </p:cNvSpPr>
          <p:nvPr>
            <p:ph type="title"/>
          </p:nvPr>
        </p:nvSpPr>
        <p:spPr/>
        <p:txBody>
          <a:bodyPr/>
          <a:lstStyle/>
          <a:p>
            <a:r>
              <a:rPr lang="en-CA" b="1" dirty="0"/>
              <a:t>Towards Disability Inclusion</a:t>
            </a:r>
          </a:p>
        </p:txBody>
      </p:sp>
      <p:sp>
        <p:nvSpPr>
          <p:cNvPr id="3" name="Slide Number Placeholder 2">
            <a:extLst>
              <a:ext uri="{FF2B5EF4-FFF2-40B4-BE49-F238E27FC236}">
                <a16:creationId xmlns:a16="http://schemas.microsoft.com/office/drawing/2014/main" id="{30CEC512-78F4-4CEE-A400-F1A3FB40960C}"/>
              </a:ext>
            </a:extLst>
          </p:cNvPr>
          <p:cNvSpPr>
            <a:spLocks noGrp="1"/>
          </p:cNvSpPr>
          <p:nvPr>
            <p:ph type="sldNum" sz="quarter" idx="12"/>
          </p:nvPr>
        </p:nvSpPr>
        <p:spPr/>
        <p:txBody>
          <a:bodyPr/>
          <a:lstStyle/>
          <a:p>
            <a:fld id="{F562AA85-4E4F-431F-85F1-E516FDC6E530}" type="slidenum">
              <a:rPr lang="en-CA" smtClean="0"/>
              <a:t>3</a:t>
            </a:fld>
            <a:endParaRPr lang="en-CA" dirty="0"/>
          </a:p>
        </p:txBody>
      </p:sp>
      <p:sp>
        <p:nvSpPr>
          <p:cNvPr id="7" name="TextBox 6">
            <a:extLst>
              <a:ext uri="{FF2B5EF4-FFF2-40B4-BE49-F238E27FC236}">
                <a16:creationId xmlns:a16="http://schemas.microsoft.com/office/drawing/2014/main" id="{C9DD4BE5-0019-4F0A-B78D-79FD8FDAC413}"/>
              </a:ext>
            </a:extLst>
          </p:cNvPr>
          <p:cNvSpPr txBox="1"/>
          <p:nvPr/>
        </p:nvSpPr>
        <p:spPr>
          <a:xfrm>
            <a:off x="9025847" y="652409"/>
            <a:ext cx="2768886" cy="861774"/>
          </a:xfrm>
          <a:prstGeom prst="rect">
            <a:avLst/>
          </a:prstGeom>
          <a:noFill/>
        </p:spPr>
        <p:txBody>
          <a:bodyPr wrap="square" rtlCol="0">
            <a:spAutoFit/>
          </a:bodyPr>
          <a:lstStyle/>
          <a:p>
            <a:r>
              <a:rPr lang="en-CA" sz="1000" dirty="0">
                <a:solidFill>
                  <a:schemeClr val="bg1"/>
                </a:solidFill>
              </a:rPr>
              <a:t>This is a model of disability inclusion represented by three overlapping circles with different colors: Environment (blue), Culture (yellow) and Individual Adjustments (purple)</a:t>
            </a:r>
          </a:p>
        </p:txBody>
      </p:sp>
      <p:sp>
        <p:nvSpPr>
          <p:cNvPr id="4" name="TextBox 3">
            <a:extLst>
              <a:ext uri="{FF2B5EF4-FFF2-40B4-BE49-F238E27FC236}">
                <a16:creationId xmlns:a16="http://schemas.microsoft.com/office/drawing/2014/main" id="{CE250C9B-0B44-4792-A56F-0AD30561C5B8}"/>
              </a:ext>
            </a:extLst>
          </p:cNvPr>
          <p:cNvSpPr txBox="1"/>
          <p:nvPr/>
        </p:nvSpPr>
        <p:spPr>
          <a:xfrm>
            <a:off x="2895600" y="1531038"/>
            <a:ext cx="2574296" cy="1995931"/>
          </a:xfrm>
          <a:prstGeom prst="rect">
            <a:avLst/>
          </a:prstGeom>
          <a:noFill/>
        </p:spPr>
        <p:txBody>
          <a:bodyPr wrap="square">
            <a:spAutoFit/>
          </a:bodyPr>
          <a:lstStyle/>
          <a:p>
            <a:pPr algn="ctr" defTabSz="1111250">
              <a:lnSpc>
                <a:spcPct val="90000"/>
              </a:lnSpc>
              <a:spcBef>
                <a:spcPct val="0"/>
              </a:spcBef>
              <a:spcAft>
                <a:spcPct val="35000"/>
              </a:spcAft>
            </a:pPr>
            <a:r>
              <a:rPr lang="fr-CA" sz="2800" b="1" dirty="0">
                <a:solidFill>
                  <a:schemeClr val="tx1"/>
                </a:solidFill>
                <a:latin typeface="Calibri" panose="020F0502020204030204" pitchFamily="34" charset="0"/>
                <a:cs typeface="Calibri" panose="020F0502020204030204" pitchFamily="34" charset="0"/>
              </a:rPr>
              <a:t>Environnement</a:t>
            </a:r>
          </a:p>
          <a:p>
            <a:pPr algn="ctr" defTabSz="1111250">
              <a:lnSpc>
                <a:spcPct val="90000"/>
              </a:lnSpc>
              <a:spcBef>
                <a:spcPct val="0"/>
              </a:spcBef>
              <a:spcAft>
                <a:spcPct val="35000"/>
              </a:spcAft>
            </a:pPr>
            <a:endParaRPr lang="fr-CA" sz="1800" b="1" dirty="0">
              <a:solidFill>
                <a:schemeClr val="tx1"/>
              </a:solidFill>
            </a:endParaRP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latin typeface="Calibri" panose="020F0502020204030204" pitchFamily="34" charset="0"/>
                <a:cs typeface="Calibri" panose="020F0502020204030204" pitchFamily="34" charset="0"/>
              </a:rPr>
              <a:t>Exempt d’obstacles</a:t>
            </a: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latin typeface="Calibri" panose="020F0502020204030204" pitchFamily="34" charset="0"/>
                <a:cs typeface="Calibri" panose="020F0502020204030204" pitchFamily="34" charset="0"/>
              </a:rPr>
              <a:t>Accueillant</a:t>
            </a:r>
          </a:p>
          <a:p>
            <a:pPr marL="0" lvl="0" indent="0" algn="ctr" defTabSz="1111250">
              <a:lnSpc>
                <a:spcPct val="90000"/>
              </a:lnSpc>
              <a:spcBef>
                <a:spcPct val="0"/>
              </a:spcBef>
              <a:spcAft>
                <a:spcPct val="35000"/>
              </a:spcAft>
              <a:buFont typeface="Wingdings" panose="05000000000000000000" pitchFamily="2" charset="2"/>
              <a:buNone/>
            </a:pPr>
            <a:endParaRPr lang="en-CA" sz="1800" b="1" kern="1200" dirty="0">
              <a:solidFill>
                <a:schemeClr val="tx1"/>
              </a:solidFill>
            </a:endParaRPr>
          </a:p>
        </p:txBody>
      </p:sp>
      <p:sp>
        <p:nvSpPr>
          <p:cNvPr id="5" name="TextBox 4">
            <a:extLst>
              <a:ext uri="{FF2B5EF4-FFF2-40B4-BE49-F238E27FC236}">
                <a16:creationId xmlns:a16="http://schemas.microsoft.com/office/drawing/2014/main" id="{93836C54-6B2D-447F-951B-C4CAE6B7A82A}"/>
              </a:ext>
            </a:extLst>
          </p:cNvPr>
          <p:cNvSpPr txBox="1"/>
          <p:nvPr/>
        </p:nvSpPr>
        <p:spPr>
          <a:xfrm>
            <a:off x="6019800" y="1531038"/>
            <a:ext cx="3096344" cy="1918987"/>
          </a:xfrm>
          <a:prstGeom prst="rect">
            <a:avLst/>
          </a:prstGeom>
          <a:noFill/>
        </p:spPr>
        <p:txBody>
          <a:bodyPr wrap="square">
            <a:spAutoFit/>
          </a:bodyPr>
          <a:lstStyle/>
          <a:p>
            <a:pPr marL="0" lvl="0" indent="0" algn="ctr" defTabSz="1111250">
              <a:lnSpc>
                <a:spcPct val="90000"/>
              </a:lnSpc>
              <a:spcBef>
                <a:spcPct val="0"/>
              </a:spcBef>
              <a:spcAft>
                <a:spcPct val="35000"/>
              </a:spcAft>
              <a:buFont typeface="Wingdings" panose="05000000000000000000" pitchFamily="2" charset="2"/>
              <a:buNone/>
            </a:pPr>
            <a:r>
              <a:rPr lang="en-CA" sz="2800" b="1" kern="1200" dirty="0">
                <a:solidFill>
                  <a:schemeClr val="tx1"/>
                </a:solidFill>
                <a:latin typeface="Calibri" panose="020F0502020204030204" pitchFamily="34" charset="0"/>
                <a:cs typeface="Calibri" panose="020F0502020204030204" pitchFamily="34" charset="0"/>
              </a:rPr>
              <a:t>Culture</a:t>
            </a:r>
          </a:p>
          <a:p>
            <a:pPr marL="0" lvl="0" indent="0" algn="ctr" defTabSz="1111250">
              <a:lnSpc>
                <a:spcPct val="90000"/>
              </a:lnSpc>
              <a:spcBef>
                <a:spcPct val="0"/>
              </a:spcBef>
              <a:spcAft>
                <a:spcPct val="35000"/>
              </a:spcAft>
              <a:buFont typeface="Wingdings" panose="05000000000000000000" pitchFamily="2" charset="2"/>
              <a:buNone/>
            </a:pPr>
            <a:r>
              <a:rPr lang="fr-CA" sz="1800" dirty="0">
                <a:solidFill>
                  <a:schemeClr val="tx1"/>
                </a:solidFill>
              </a:rPr>
              <a:t>Exempt de discrimination</a:t>
            </a:r>
          </a:p>
          <a:p>
            <a:pPr marL="0" lvl="0" indent="0" algn="ctr" defTabSz="1111250">
              <a:lnSpc>
                <a:spcPct val="90000"/>
              </a:lnSpc>
              <a:spcBef>
                <a:spcPct val="0"/>
              </a:spcBef>
              <a:spcAft>
                <a:spcPct val="35000"/>
              </a:spcAft>
              <a:buFont typeface="Wingdings" panose="05000000000000000000" pitchFamily="2" charset="2"/>
              <a:buNone/>
            </a:pPr>
            <a:r>
              <a:rPr lang="fr-CA" sz="1800" dirty="0">
                <a:solidFill>
                  <a:schemeClr val="tx1"/>
                </a:solidFill>
              </a:rPr>
              <a:t>Respectueuse</a:t>
            </a:r>
          </a:p>
          <a:p>
            <a:pPr marL="0" lvl="0" indent="0" algn="ctr" defTabSz="1111250">
              <a:lnSpc>
                <a:spcPct val="90000"/>
              </a:lnSpc>
              <a:spcBef>
                <a:spcPct val="0"/>
              </a:spcBef>
              <a:spcAft>
                <a:spcPct val="35000"/>
              </a:spcAft>
              <a:buFont typeface="Wingdings" panose="05000000000000000000" pitchFamily="2" charset="2"/>
              <a:buNone/>
            </a:pPr>
            <a:r>
              <a:rPr lang="fr-CA" sz="1800" dirty="0">
                <a:solidFill>
                  <a:schemeClr val="tx1"/>
                </a:solidFill>
              </a:rPr>
              <a:t>Valorise les différences</a:t>
            </a:r>
          </a:p>
          <a:p>
            <a:pPr marL="0" lvl="0" indent="0" algn="ctr" defTabSz="1111250">
              <a:lnSpc>
                <a:spcPct val="90000"/>
              </a:lnSpc>
              <a:spcBef>
                <a:spcPct val="0"/>
              </a:spcBef>
              <a:spcAft>
                <a:spcPct val="35000"/>
              </a:spcAft>
              <a:buFont typeface="Wingdings" panose="05000000000000000000" pitchFamily="2" charset="2"/>
              <a:buNone/>
            </a:pPr>
            <a:endParaRPr lang="en-CA" sz="1800" b="1" kern="1200" dirty="0">
              <a:solidFill>
                <a:schemeClr val="tx1"/>
              </a:solidFill>
            </a:endParaRPr>
          </a:p>
        </p:txBody>
      </p:sp>
      <p:sp>
        <p:nvSpPr>
          <p:cNvPr id="6" name="TextBox 5">
            <a:extLst>
              <a:ext uri="{FF2B5EF4-FFF2-40B4-BE49-F238E27FC236}">
                <a16:creationId xmlns:a16="http://schemas.microsoft.com/office/drawing/2014/main" id="{991628B1-55A7-4167-8172-F96580110EA6}"/>
              </a:ext>
            </a:extLst>
          </p:cNvPr>
          <p:cNvSpPr txBox="1"/>
          <p:nvPr/>
        </p:nvSpPr>
        <p:spPr>
          <a:xfrm>
            <a:off x="4343400" y="4033047"/>
            <a:ext cx="2983358" cy="2688428"/>
          </a:xfrm>
          <a:prstGeom prst="rect">
            <a:avLst/>
          </a:prstGeom>
          <a:noFill/>
        </p:spPr>
        <p:txBody>
          <a:bodyPr wrap="square">
            <a:spAutoFit/>
          </a:bodyPr>
          <a:lstStyle/>
          <a:p>
            <a:pPr algn="ctr" defTabSz="1111250">
              <a:lnSpc>
                <a:spcPct val="90000"/>
              </a:lnSpc>
              <a:spcBef>
                <a:spcPct val="0"/>
              </a:spcBef>
              <a:spcAft>
                <a:spcPct val="35000"/>
              </a:spcAft>
            </a:pPr>
            <a:r>
              <a:rPr lang="fr-CA" sz="2800" b="1" dirty="0">
                <a:solidFill>
                  <a:schemeClr val="tx1"/>
                </a:solidFill>
                <a:latin typeface="Calibri" panose="020F0502020204030204" pitchFamily="34" charset="0"/>
                <a:cs typeface="Calibri" panose="020F0502020204030204" pitchFamily="34" charset="0"/>
              </a:rPr>
              <a:t>Ajustements individuels</a:t>
            </a:r>
            <a:endParaRPr lang="en-CA" sz="2800" b="1" kern="1200" dirty="0">
              <a:solidFill>
                <a:schemeClr val="tx1"/>
              </a:solidFill>
              <a:latin typeface="Calibri" panose="020F0502020204030204" pitchFamily="34" charset="0"/>
              <a:cs typeface="Calibri" panose="020F0502020204030204" pitchFamily="34" charset="0"/>
            </a:endParaRPr>
          </a:p>
          <a:p>
            <a:pPr marL="0" lvl="0" indent="0" algn="ctr" defTabSz="1111250">
              <a:lnSpc>
                <a:spcPct val="90000"/>
              </a:lnSpc>
              <a:spcBef>
                <a:spcPct val="0"/>
              </a:spcBef>
              <a:spcAft>
                <a:spcPct val="35000"/>
              </a:spcAft>
              <a:buFont typeface="Wingdings" panose="05000000000000000000" pitchFamily="2" charset="2"/>
              <a:buNone/>
            </a:pPr>
            <a:endParaRPr lang="en-CA" sz="1800" b="1" kern="1200" dirty="0">
              <a:solidFill>
                <a:schemeClr val="tx1"/>
              </a:solidFill>
            </a:endParaRP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rPr>
              <a:t>Équipement et outils adaptés</a:t>
            </a:r>
          </a:p>
          <a:p>
            <a:pPr marL="0" lvl="0" indent="0" algn="ctr" defTabSz="1111250">
              <a:lnSpc>
                <a:spcPct val="90000"/>
              </a:lnSpc>
              <a:spcBef>
                <a:spcPct val="0"/>
              </a:spcBef>
              <a:spcAft>
                <a:spcPct val="35000"/>
              </a:spcAft>
              <a:buFont typeface="Wingdings" panose="05000000000000000000" pitchFamily="2" charset="2"/>
              <a:buNone/>
            </a:pPr>
            <a:r>
              <a:rPr lang="fr-CA" sz="2000" dirty="0">
                <a:solidFill>
                  <a:schemeClr val="tx1"/>
                </a:solidFill>
              </a:rPr>
              <a:t>Mesures de soutien</a:t>
            </a:r>
          </a:p>
          <a:p>
            <a:pPr marL="0" lvl="0" indent="0" algn="ctr" defTabSz="1111250">
              <a:lnSpc>
                <a:spcPct val="90000"/>
              </a:lnSpc>
              <a:spcBef>
                <a:spcPct val="0"/>
              </a:spcBef>
              <a:spcAft>
                <a:spcPct val="35000"/>
              </a:spcAft>
              <a:buFont typeface="Wingdings" panose="05000000000000000000" pitchFamily="2" charset="2"/>
              <a:buNone/>
            </a:pPr>
            <a:endParaRPr lang="en-US" sz="2000" kern="1200" dirty="0"/>
          </a:p>
        </p:txBody>
      </p:sp>
    </p:spTree>
    <p:extLst>
      <p:ext uri="{BB962C8B-B14F-4D97-AF65-F5344CB8AC3E}">
        <p14:creationId xmlns:p14="http://schemas.microsoft.com/office/powerpoint/2010/main" val="84921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0E499E-EB05-BCA7-DE53-E477B83FF519}"/>
              </a:ext>
            </a:extLst>
          </p:cNvPr>
          <p:cNvSpPr>
            <a:spLocks noGrp="1"/>
          </p:cNvSpPr>
          <p:nvPr>
            <p:ph type="ctrTitle"/>
          </p:nvPr>
        </p:nvSpPr>
        <p:spPr>
          <a:xfrm>
            <a:off x="924534" y="351612"/>
            <a:ext cx="9923993" cy="854214"/>
          </a:xfrm>
        </p:spPr>
        <p:txBody>
          <a:bodyPr/>
          <a:lstStyle/>
          <a:p>
            <a:pPr algn="l" defTabSz="914400">
              <a:lnSpc>
                <a:spcPct val="90000"/>
              </a:lnSpc>
            </a:pPr>
            <a:r>
              <a:rPr lang="fr-CA" sz="4000" b="1" dirty="0"/>
              <a:t>Pourquoi les mesures d’adaptation sur le lieu de travail sont-elles importantes?</a:t>
            </a:r>
            <a:endParaRPr lang="en-US" sz="4000" b="1" dirty="0">
              <a:latin typeface="+mj-lt"/>
              <a:cs typeface="+mj-cs"/>
            </a:endParaRPr>
          </a:p>
        </p:txBody>
      </p:sp>
      <p:sp>
        <p:nvSpPr>
          <p:cNvPr id="2" name="Slide Number Placeholder 1">
            <a:extLst>
              <a:ext uri="{FF2B5EF4-FFF2-40B4-BE49-F238E27FC236}">
                <a16:creationId xmlns:a16="http://schemas.microsoft.com/office/drawing/2014/main" id="{897C1FA5-2761-2CAB-6EB1-EA310E4763CF}"/>
              </a:ext>
            </a:extLst>
          </p:cNvPr>
          <p:cNvSpPr>
            <a:spLocks noGrp="1"/>
          </p:cNvSpPr>
          <p:nvPr>
            <p:ph type="sldNum" sz="quarter" idx="12"/>
          </p:nvPr>
        </p:nvSpPr>
        <p:spPr/>
        <p:txBody>
          <a:bodyPr/>
          <a:lstStyle/>
          <a:p>
            <a:fld id="{32D4B517-E49B-41B6-9DBC-23634E0F1CDC}" type="slidenum">
              <a:rPr lang="en-CA" smtClean="0"/>
              <a:t>4</a:t>
            </a:fld>
            <a:endParaRPr lang="en-CA"/>
          </a:p>
        </p:txBody>
      </p:sp>
      <p:sp>
        <p:nvSpPr>
          <p:cNvPr id="5" name="TextBox 4">
            <a:extLst>
              <a:ext uri="{FF2B5EF4-FFF2-40B4-BE49-F238E27FC236}">
                <a16:creationId xmlns:a16="http://schemas.microsoft.com/office/drawing/2014/main" id="{5A117C0B-3D41-E07E-E3C8-97560A6902B4}"/>
              </a:ext>
            </a:extLst>
          </p:cNvPr>
          <p:cNvSpPr txBox="1"/>
          <p:nvPr/>
        </p:nvSpPr>
        <p:spPr>
          <a:xfrm>
            <a:off x="685800" y="812190"/>
            <a:ext cx="8934908" cy="6586418"/>
          </a:xfrm>
          <a:prstGeom prst="rect">
            <a:avLst/>
          </a:prstGeom>
          <a:noFill/>
        </p:spPr>
        <p:txBody>
          <a:bodyPr wrap="square" lIns="91440" tIns="45720" rIns="91440" bIns="45720" rtlCol="0" anchor="t">
            <a:spAutoFit/>
          </a:bodyPr>
          <a:lstStyle/>
          <a:p>
            <a:endParaRPr lang="en-US" sz="2200" b="1" dirty="0">
              <a:latin typeface="Calibri" panose="020F0502020204030204" pitchFamily="34" charset="0"/>
              <a:cs typeface="Calibri" panose="020F0502020204030204" pitchFamily="34" charset="0"/>
            </a:endParaRPr>
          </a:p>
          <a:p>
            <a:pPr marL="0" indent="0">
              <a:buNone/>
            </a:pPr>
            <a:r>
              <a:rPr lang="fr-CA" sz="2400" dirty="0">
                <a:latin typeface="Calibri" panose="020F0502020204030204" pitchFamily="34" charset="0"/>
                <a:cs typeface="Calibri" panose="020F0502020204030204" pitchFamily="34" charset="0"/>
              </a:rPr>
              <a:t>Le Canada dispose d’un cadre juridique solide qui a soutenu l’équité en matière d’emploi par le biais d’une approche fondée sur l’obligation de fournir des mesures d’adaptation. </a:t>
            </a:r>
          </a:p>
          <a:p>
            <a:pPr marL="0" indent="0">
              <a:buNone/>
            </a:pPr>
            <a:r>
              <a:rPr lang="fr-CA" sz="2400" dirty="0">
                <a:latin typeface="Calibri" panose="020F0502020204030204" pitchFamily="34" charset="0"/>
                <a:cs typeface="Calibri" panose="020F0502020204030204" pitchFamily="34" charset="0"/>
              </a:rPr>
              <a:t>La LCA crée l’obligation d’être proactif en exigeant des organisations qu’elles prennent des mesures délibérées pour créer un environnement sans obstacle d’ici 2040. </a:t>
            </a:r>
          </a:p>
          <a:p>
            <a:pPr marL="0" indent="0">
              <a:buNone/>
            </a:pPr>
            <a:r>
              <a:rPr lang="fr-CA" sz="2400" dirty="0">
                <a:latin typeface="Calibri" panose="020F0502020204030204" pitchFamily="34" charset="0"/>
                <a:cs typeface="Calibri" panose="020F0502020204030204" pitchFamily="34" charset="0"/>
              </a:rPr>
              <a:t>Deux conditions fondamentales au recrutement, à la promotion et au maintien en poste des fonctionnaires en situation de handicap : </a:t>
            </a:r>
          </a:p>
          <a:p>
            <a:pPr>
              <a:buFont typeface="Arial" panose="020B0604020202020204" pitchFamily="34" charset="0"/>
              <a:buChar char="•"/>
            </a:pPr>
            <a:r>
              <a:rPr lang="fr-CA" sz="2400" dirty="0"/>
              <a:t>Une culture d’équité et de respect </a:t>
            </a:r>
          </a:p>
          <a:p>
            <a:pPr>
              <a:buFont typeface="Arial" panose="020B0604020202020204" pitchFamily="34" charset="0"/>
              <a:buChar char="•"/>
            </a:pPr>
            <a:r>
              <a:rPr lang="fr-CA" sz="2400" dirty="0"/>
              <a:t>Un accès rapide et facile aux</a:t>
            </a:r>
            <a:r>
              <a:rPr lang="fr-CA" sz="2400" dirty="0">
                <a:latin typeface="Calibri" panose="020F0502020204030204" pitchFamily="34" charset="0"/>
                <a:cs typeface="Calibri" panose="020F0502020204030204" pitchFamily="34" charset="0"/>
              </a:rPr>
              <a:t> ajustements individuels uniques </a:t>
            </a:r>
          </a:p>
          <a:p>
            <a:pPr marL="0" indent="0">
              <a:buNone/>
            </a:pPr>
            <a:r>
              <a:rPr lang="fr-CA" sz="2400" dirty="0"/>
              <a:t>Exemple : MS Word comprend une myriade de fonctions qui favorisent l’accessibilité des documents (environnement), un lecteur d’écran (adaptation individuelle) est l’outil qui permet à une personne ayant des besoins d’accessibilité liés à l’information d’utiliser Word.</a:t>
            </a:r>
          </a:p>
          <a:p>
            <a:endParaRPr lang="en-US" sz="2200" dirty="0">
              <a:latin typeface="Calibri" panose="020F0502020204030204" pitchFamily="34" charset="0"/>
              <a:cs typeface="Calibri" panose="020F0502020204030204" pitchFamily="34" charset="0"/>
            </a:endParaRPr>
          </a:p>
          <a:p>
            <a:endParaRPr lang="en-US" dirty="0"/>
          </a:p>
        </p:txBody>
      </p:sp>
    </p:spTree>
    <p:extLst>
      <p:ext uri="{BB962C8B-B14F-4D97-AF65-F5344CB8AC3E}">
        <p14:creationId xmlns:p14="http://schemas.microsoft.com/office/powerpoint/2010/main" val="1057966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30E499E-EB05-BCA7-DE53-E477B83FF519}"/>
              </a:ext>
            </a:extLst>
          </p:cNvPr>
          <p:cNvSpPr>
            <a:spLocks noGrp="1"/>
          </p:cNvSpPr>
          <p:nvPr>
            <p:ph type="ctrTitle"/>
          </p:nvPr>
        </p:nvSpPr>
        <p:spPr>
          <a:xfrm>
            <a:off x="911424" y="125050"/>
            <a:ext cx="8146554" cy="854214"/>
          </a:xfrm>
        </p:spPr>
        <p:txBody>
          <a:bodyPr/>
          <a:lstStyle/>
          <a:p>
            <a:pPr algn="l"/>
            <a:r>
              <a:rPr lang="fr-CA" sz="3000" b="1" dirty="0">
                <a:ea typeface="Open Sans" panose="020B0606030504020204" pitchFamily="34" charset="0"/>
              </a:rPr>
              <a:t>Une approche « Oui par défaut" » signifie…</a:t>
            </a:r>
            <a:endParaRPr lang="en-US" sz="3000" b="1" dirty="0"/>
          </a:p>
        </p:txBody>
      </p:sp>
      <p:sp>
        <p:nvSpPr>
          <p:cNvPr id="5" name="TextBox 4">
            <a:extLst>
              <a:ext uri="{FF2B5EF4-FFF2-40B4-BE49-F238E27FC236}">
                <a16:creationId xmlns:a16="http://schemas.microsoft.com/office/drawing/2014/main" id="{5A117C0B-3D41-E07E-E3C8-97560A6902B4}"/>
              </a:ext>
            </a:extLst>
          </p:cNvPr>
          <p:cNvSpPr txBox="1"/>
          <p:nvPr/>
        </p:nvSpPr>
        <p:spPr>
          <a:xfrm>
            <a:off x="1019436" y="1198908"/>
            <a:ext cx="6676764" cy="5693866"/>
          </a:xfrm>
          <a:prstGeom prst="rect">
            <a:avLst/>
          </a:prstGeom>
          <a:noFill/>
        </p:spPr>
        <p:txBody>
          <a:bodyPr wrap="square" rtlCol="0">
            <a:spAutoFit/>
          </a:bodyPr>
          <a:lstStyle/>
          <a:p>
            <a:pPr marL="342900" indent="-342900">
              <a:spcBef>
                <a:spcPct val="20000"/>
              </a:spcBef>
              <a:spcAft>
                <a:spcPts val="1200"/>
              </a:spcAft>
              <a:buClr>
                <a:srgbClr val="004D85"/>
              </a:buClr>
              <a:buSzPct val="100000"/>
              <a:buFont typeface="Wingdings" panose="05000000000000000000" pitchFamily="2" charset="2"/>
              <a:buChar char="§"/>
              <a:defRPr/>
            </a:pPr>
            <a:r>
              <a:rPr lang="fr-CA" sz="2400" dirty="0">
                <a:solidFill>
                  <a:prstClr val="black"/>
                </a:solidFill>
                <a:latin typeface="Calibri" panose="020F0502020204030204" pitchFamily="34" charset="0"/>
                <a:ea typeface="Open Sans" panose="020B0606030504020204" pitchFamily="34" charset="0"/>
                <a:cs typeface="Calibri" panose="020F0502020204030204" pitchFamily="34" charset="0"/>
              </a:rPr>
              <a:t>Chaque employé(e) a le droit de demander et de recevoir un soutien de la part de son gestionnaire et de l’organisation dès que possible</a:t>
            </a:r>
          </a:p>
          <a:p>
            <a:pPr marL="342900" indent="-342900">
              <a:spcBef>
                <a:spcPct val="20000"/>
              </a:spcBef>
              <a:spcAft>
                <a:spcPts val="1200"/>
              </a:spcAft>
              <a:buClr>
                <a:srgbClr val="004D85"/>
              </a:buClr>
              <a:buSzPct val="100000"/>
              <a:buFont typeface="Wingdings" panose="05000000000000000000" pitchFamily="2" charset="2"/>
              <a:buChar char="§"/>
              <a:defRPr/>
            </a:pPr>
            <a:r>
              <a:rPr lang="fr-CA" sz="2400" dirty="0">
                <a:solidFill>
                  <a:prstClr val="black"/>
                </a:solidFill>
                <a:latin typeface="Calibri" panose="020F0502020204030204" pitchFamily="34" charset="0"/>
                <a:ea typeface="Open Sans" panose="020B0606030504020204" pitchFamily="34" charset="0"/>
                <a:cs typeface="Calibri" panose="020F0502020204030204" pitchFamily="34" charset="0"/>
              </a:rPr>
              <a:t>L’objectif de l’adaptation du lieu de travail est de fournir à chaque employé(e) les outils et les mesures de soutien nécessaires pour qu’il/elle puisse contribuer à son plein potentiel</a:t>
            </a:r>
          </a:p>
          <a:p>
            <a:pPr marL="342900" indent="-342900">
              <a:spcBef>
                <a:spcPct val="20000"/>
              </a:spcBef>
              <a:spcAft>
                <a:spcPts val="1200"/>
              </a:spcAft>
              <a:buClr>
                <a:srgbClr val="004D85"/>
              </a:buClr>
              <a:buSzPct val="100000"/>
              <a:buFont typeface="Wingdings" panose="05000000000000000000" pitchFamily="2" charset="2"/>
              <a:buChar char="§"/>
              <a:defRPr/>
            </a:pPr>
            <a:r>
              <a:rPr lang="fr-CA" sz="2400" dirty="0">
                <a:solidFill>
                  <a:prstClr val="black"/>
                </a:solidFill>
                <a:latin typeface="Calibri" panose="020F0502020204030204" pitchFamily="34" charset="0"/>
                <a:ea typeface="Open Sans" panose="020B0606030504020204" pitchFamily="34" charset="0"/>
                <a:cs typeface="Calibri" panose="020F0502020204030204" pitchFamily="34" charset="0"/>
              </a:rPr>
              <a:t>Chaque demande d’adaptation du lieu de travail doit être examinée </a:t>
            </a:r>
          </a:p>
          <a:p>
            <a:pPr marL="342900" indent="-342900">
              <a:spcBef>
                <a:spcPct val="20000"/>
              </a:spcBef>
              <a:spcAft>
                <a:spcPts val="1200"/>
              </a:spcAft>
              <a:buClr>
                <a:srgbClr val="004D85"/>
              </a:buClr>
              <a:buSzPct val="100000"/>
              <a:buFont typeface="Wingdings" panose="05000000000000000000" pitchFamily="2" charset="2"/>
              <a:buChar char="§"/>
              <a:defRPr/>
            </a:pPr>
            <a:r>
              <a:rPr lang="fr-CA" sz="2400" dirty="0">
                <a:solidFill>
                  <a:prstClr val="black"/>
                </a:solidFill>
                <a:latin typeface="Calibri" panose="020F0502020204030204" pitchFamily="34" charset="0"/>
                <a:ea typeface="Open Sans" panose="020B0606030504020204" pitchFamily="34" charset="0"/>
                <a:cs typeface="Calibri" panose="020F0502020204030204" pitchFamily="34" charset="0"/>
              </a:rPr>
              <a:t>En tant que représentant de l’employeur, les gestionnaires ne peuvent pas refuser les demandes d’adaptation raisonnables</a:t>
            </a:r>
          </a:p>
          <a:p>
            <a:pPr marL="342900" marR="0" lvl="0" indent="-342900" algn="l" defTabSz="457200" rtl="0" eaLnBrk="1" fontAlgn="auto" latinLnBrk="0" hangingPunct="1">
              <a:lnSpc>
                <a:spcPct val="100000"/>
              </a:lnSpc>
              <a:spcBef>
                <a:spcPct val="20000"/>
              </a:spcBef>
              <a:spcAft>
                <a:spcPts val="1200"/>
              </a:spcAft>
              <a:buClr>
                <a:srgbClr val="004D85"/>
              </a:buClr>
              <a:buSzPct val="100000"/>
              <a:buFont typeface="Wingdings" panose="05000000000000000000" pitchFamily="2" charset="2"/>
              <a:buChar char="§"/>
              <a:tabLst/>
              <a:defRPr/>
            </a:pPr>
            <a:endParaRPr lang="en-US" dirty="0"/>
          </a:p>
        </p:txBody>
      </p:sp>
      <p:sp>
        <p:nvSpPr>
          <p:cNvPr id="6" name="TextBox 5">
            <a:extLst>
              <a:ext uri="{FF2B5EF4-FFF2-40B4-BE49-F238E27FC236}">
                <a16:creationId xmlns:a16="http://schemas.microsoft.com/office/drawing/2014/main" id="{58A4921B-9D54-B76F-809E-F32263474258}"/>
              </a:ext>
            </a:extLst>
          </p:cNvPr>
          <p:cNvSpPr txBox="1"/>
          <p:nvPr/>
        </p:nvSpPr>
        <p:spPr>
          <a:xfrm>
            <a:off x="8590663" y="2209800"/>
            <a:ext cx="3132348" cy="1477328"/>
          </a:xfrm>
          <a:prstGeom prst="rect">
            <a:avLst/>
          </a:prstGeom>
          <a:noFill/>
        </p:spPr>
        <p:txBody>
          <a:bodyPr wrap="square" rtlCol="0">
            <a:spAutoFit/>
          </a:bodyPr>
          <a:lstStyle/>
          <a:p>
            <a:r>
              <a:rPr lang="fr-CA" sz="1800" b="1" dirty="0">
                <a:latin typeface="Arial" panose="020B0604020202020204" pitchFamily="34" charset="0"/>
                <a:ea typeface="Calibri" panose="020F0502020204030204" pitchFamily="34" charset="0"/>
                <a:cs typeface="Times New Roman" panose="02020603050405020304" pitchFamily="18" charset="0"/>
              </a:rPr>
              <a:t>« Oui » ne signifie pas nécessairement « Oui » à tout ce que l’employé(e) demande</a:t>
            </a:r>
          </a:p>
          <a:p>
            <a:endParaRPr lang="en-CA" dirty="0"/>
          </a:p>
        </p:txBody>
      </p:sp>
      <p:sp>
        <p:nvSpPr>
          <p:cNvPr id="2" name="Slide Number Placeholder 1">
            <a:extLst>
              <a:ext uri="{FF2B5EF4-FFF2-40B4-BE49-F238E27FC236}">
                <a16:creationId xmlns:a16="http://schemas.microsoft.com/office/drawing/2014/main" id="{897C1FA5-2761-2CAB-6EB1-EA310E4763CF}"/>
              </a:ext>
            </a:extLst>
          </p:cNvPr>
          <p:cNvSpPr>
            <a:spLocks noGrp="1"/>
          </p:cNvSpPr>
          <p:nvPr>
            <p:ph type="sldNum" sz="quarter" idx="12"/>
          </p:nvPr>
        </p:nvSpPr>
        <p:spPr/>
        <p:txBody>
          <a:bodyPr/>
          <a:lstStyle/>
          <a:p>
            <a:fld id="{32D4B517-E49B-41B6-9DBC-23634E0F1CDC}" type="slidenum">
              <a:rPr lang="en-CA" smtClean="0"/>
              <a:t>5</a:t>
            </a:fld>
            <a:endParaRPr lang="en-CA" dirty="0"/>
          </a:p>
        </p:txBody>
      </p:sp>
    </p:spTree>
    <p:extLst>
      <p:ext uri="{BB962C8B-B14F-4D97-AF65-F5344CB8AC3E}">
        <p14:creationId xmlns:p14="http://schemas.microsoft.com/office/powerpoint/2010/main" val="39961403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D422B-C1DE-4FFB-89FD-DE067E835BD0}"/>
              </a:ext>
            </a:extLst>
          </p:cNvPr>
          <p:cNvSpPr>
            <a:spLocks noGrp="1"/>
          </p:cNvSpPr>
          <p:nvPr>
            <p:ph type="title"/>
          </p:nvPr>
        </p:nvSpPr>
        <p:spPr>
          <a:xfrm>
            <a:off x="443372" y="332656"/>
            <a:ext cx="10873208" cy="803176"/>
          </a:xfrm>
        </p:spPr>
        <p:txBody>
          <a:bodyPr>
            <a:noAutofit/>
          </a:bodyPr>
          <a:lstStyle/>
          <a:p>
            <a:pPr defTabSz="914400">
              <a:lnSpc>
                <a:spcPct val="90000"/>
              </a:lnSpc>
            </a:pPr>
            <a:r>
              <a:rPr lang="fr-CA" sz="4800" b="1" dirty="0"/>
              <a:t>Qu’est-ce que le Passeport pour l’accessibilité en milieu de travail du </a:t>
            </a:r>
            <a:r>
              <a:rPr lang="fr-CA" sz="4800" b="1" dirty="0" err="1"/>
              <a:t>GdC</a:t>
            </a:r>
            <a:r>
              <a:rPr lang="fr-CA" sz="4800" b="1" dirty="0"/>
              <a:t>?</a:t>
            </a:r>
            <a:endParaRPr lang="en-US" sz="4000" b="1" dirty="0">
              <a:solidFill>
                <a:schemeClr val="tx1"/>
              </a:solidFill>
              <a:latin typeface="+mj-lt"/>
              <a:cs typeface="+mj-cs"/>
            </a:endParaRPr>
          </a:p>
        </p:txBody>
      </p:sp>
      <p:sp>
        <p:nvSpPr>
          <p:cNvPr id="4" name="Slide Number Placeholder 3">
            <a:extLst>
              <a:ext uri="{FF2B5EF4-FFF2-40B4-BE49-F238E27FC236}">
                <a16:creationId xmlns:a16="http://schemas.microsoft.com/office/drawing/2014/main" id="{8C9A7410-8849-48CA-ABCD-DF944243D542}"/>
              </a:ext>
            </a:extLst>
          </p:cNvPr>
          <p:cNvSpPr>
            <a:spLocks noGrp="1"/>
          </p:cNvSpPr>
          <p:nvPr>
            <p:ph type="sldNum" sz="quarter" idx="12"/>
          </p:nvPr>
        </p:nvSpPr>
        <p:spPr>
          <a:xfrm>
            <a:off x="8796300" y="6317865"/>
            <a:ext cx="683339" cy="365125"/>
          </a:xfrm>
        </p:spPr>
        <p:txBody>
          <a:bodyPr/>
          <a:lstStyle/>
          <a:p>
            <a:fld id="{32D4B517-E49B-41B6-9DBC-23634E0F1CDC}" type="slidenum">
              <a:rPr lang="en-CA" smtClean="0"/>
              <a:pPr/>
              <a:t>6</a:t>
            </a:fld>
            <a:endParaRPr lang="en-CA" dirty="0"/>
          </a:p>
        </p:txBody>
      </p:sp>
      <p:sp>
        <p:nvSpPr>
          <p:cNvPr id="7" name="Content Placeholder 6">
            <a:extLst>
              <a:ext uri="{FF2B5EF4-FFF2-40B4-BE49-F238E27FC236}">
                <a16:creationId xmlns:a16="http://schemas.microsoft.com/office/drawing/2014/main" id="{589677CC-076E-5213-C3B1-7C736266846B}"/>
              </a:ext>
            </a:extLst>
          </p:cNvPr>
          <p:cNvSpPr>
            <a:spLocks noGrp="1"/>
          </p:cNvSpPr>
          <p:nvPr>
            <p:ph idx="1"/>
          </p:nvPr>
        </p:nvSpPr>
        <p:spPr>
          <a:xfrm>
            <a:off x="1595500" y="1808820"/>
            <a:ext cx="8172171" cy="3740972"/>
          </a:xfrm>
        </p:spPr>
        <p:txBody>
          <a:bodyPr vert="horz" lIns="91440" tIns="45720" rIns="91440" bIns="45720" rtlCol="0" anchor="t">
            <a:normAutofit fontScale="92500" lnSpcReduction="20000"/>
          </a:bodyPr>
          <a:lstStyle/>
          <a:p>
            <a:pPr algn="l">
              <a:buFont typeface="Wingdings" panose="05000000000000000000" pitchFamily="2" charset="2"/>
              <a:buChar char="§"/>
            </a:pPr>
            <a:r>
              <a:rPr lang="fr-CA" sz="3200" b="0" i="0" dirty="0">
                <a:solidFill>
                  <a:srgbClr val="000000"/>
                </a:solidFill>
              </a:rPr>
              <a:t>Un moyen d’expliquer au gestionnaire comment je fonctionne et pourquoi</a:t>
            </a:r>
          </a:p>
          <a:p>
            <a:pPr algn="l">
              <a:buFont typeface="Wingdings" panose="05000000000000000000" pitchFamily="2" charset="2"/>
              <a:buChar char="§"/>
            </a:pPr>
            <a:r>
              <a:rPr lang="fr-CA" sz="3200" b="0" i="0" dirty="0">
                <a:solidFill>
                  <a:srgbClr val="000000"/>
                </a:solidFill>
              </a:rPr>
              <a:t>Une base pour un dialogue continu et ouvert entre l’employé(e) et son gestionnaire</a:t>
            </a:r>
          </a:p>
          <a:p>
            <a:pPr algn="l">
              <a:buFont typeface="Wingdings" panose="05000000000000000000" pitchFamily="2" charset="2"/>
              <a:buChar char="§"/>
            </a:pPr>
            <a:r>
              <a:rPr lang="fr-CA" sz="3200" b="0" i="0" dirty="0">
                <a:solidFill>
                  <a:srgbClr val="000000"/>
                </a:solidFill>
              </a:rPr>
              <a:t>Le processus pour « arriver à un oui », c’est-à-dire pour se mettre d’accord sur les outils et les mesures de soutien qui permettront d’éliminer les obstacles auxquels l’employé(e) est confronté(e) sur son lieu de travail</a:t>
            </a:r>
          </a:p>
          <a:p>
            <a:endParaRPr lang="en-CA" dirty="0"/>
          </a:p>
        </p:txBody>
      </p:sp>
    </p:spTree>
    <p:extLst>
      <p:ext uri="{BB962C8B-B14F-4D97-AF65-F5344CB8AC3E}">
        <p14:creationId xmlns:p14="http://schemas.microsoft.com/office/powerpoint/2010/main" val="515177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31388-EED3-0FE2-A5A4-9ED5E7F2C943}"/>
              </a:ext>
            </a:extLst>
          </p:cNvPr>
          <p:cNvSpPr>
            <a:spLocks noGrp="1"/>
          </p:cNvSpPr>
          <p:nvPr>
            <p:ph type="title"/>
          </p:nvPr>
        </p:nvSpPr>
        <p:spPr>
          <a:xfrm>
            <a:off x="230116" y="99449"/>
            <a:ext cx="8494176" cy="500608"/>
          </a:xfrm>
          <a:noFill/>
        </p:spPr>
        <p:txBody>
          <a:bodyPr>
            <a:normAutofit fontScale="90000"/>
          </a:bodyPr>
          <a:lstStyle/>
          <a:p>
            <a:r>
              <a:rPr lang="fr-CA" b="1" dirty="0">
                <a:solidFill>
                  <a:schemeClr val="tx1"/>
                </a:solidFill>
              </a:rPr>
              <a:t>Situations, obstacles et solutions sur le lieu de travail </a:t>
            </a:r>
          </a:p>
        </p:txBody>
      </p:sp>
      <p:sp>
        <p:nvSpPr>
          <p:cNvPr id="7" name="TextBox 6">
            <a:extLst>
              <a:ext uri="{FF2B5EF4-FFF2-40B4-BE49-F238E27FC236}">
                <a16:creationId xmlns:a16="http://schemas.microsoft.com/office/drawing/2014/main" id="{9BD09D0B-C599-99B1-1632-2E98685EBE14}"/>
              </a:ext>
            </a:extLst>
          </p:cNvPr>
          <p:cNvSpPr txBox="1"/>
          <p:nvPr/>
        </p:nvSpPr>
        <p:spPr>
          <a:xfrm>
            <a:off x="299356" y="631805"/>
            <a:ext cx="4752528" cy="538609"/>
          </a:xfrm>
          <a:prstGeom prst="rect">
            <a:avLst/>
          </a:prstGeom>
          <a:solidFill>
            <a:srgbClr val="086C9B"/>
          </a:solidFill>
        </p:spPr>
        <p:txBody>
          <a:bodyPr wrap="square">
            <a:spAutoFit/>
          </a:bodyPr>
          <a:lstStyle/>
          <a:p>
            <a:r>
              <a:rPr lang="fr-CA" sz="2900" dirty="0">
                <a:solidFill>
                  <a:schemeClr val="bg1"/>
                </a:solidFill>
                <a:latin typeface="Calibri" panose="020F0502020204030204" pitchFamily="34" charset="0"/>
                <a:cs typeface="Calibri" panose="020F0502020204030204" pitchFamily="34" charset="0"/>
              </a:rPr>
              <a:t>Situations sur le lieu de travail </a:t>
            </a:r>
          </a:p>
        </p:txBody>
      </p:sp>
      <p:sp>
        <p:nvSpPr>
          <p:cNvPr id="4" name="Text Placeholder 3">
            <a:extLst>
              <a:ext uri="{FF2B5EF4-FFF2-40B4-BE49-F238E27FC236}">
                <a16:creationId xmlns:a16="http://schemas.microsoft.com/office/drawing/2014/main" id="{C9C02FA9-F71B-BDF6-53DA-ADDD7C9C9CB9}"/>
              </a:ext>
            </a:extLst>
          </p:cNvPr>
          <p:cNvSpPr>
            <a:spLocks noGrp="1"/>
          </p:cNvSpPr>
          <p:nvPr>
            <p:ph type="body" sz="half" idx="2"/>
          </p:nvPr>
        </p:nvSpPr>
        <p:spPr>
          <a:xfrm>
            <a:off x="485711" y="1170414"/>
            <a:ext cx="11190909" cy="1519352"/>
          </a:xfrm>
        </p:spPr>
        <p:txBody>
          <a:bodyPr>
            <a:normAutofit/>
          </a:bodyPr>
          <a:lstStyle/>
          <a:p>
            <a:r>
              <a:rPr lang="fr-CA" sz="1800" dirty="0"/>
              <a:t>Les besoins d’</a:t>
            </a:r>
            <a:r>
              <a:rPr lang="fr-CA" sz="1800" b="1" dirty="0"/>
              <a:t>adaptation du lieu de travail </a:t>
            </a:r>
            <a:r>
              <a:rPr lang="fr-CA" sz="1800" dirty="0"/>
              <a:t>dépendent des facteurs suivants : </a:t>
            </a:r>
          </a:p>
          <a:p>
            <a:pPr marL="285750" indent="-285750">
              <a:spcBef>
                <a:spcPts val="0"/>
              </a:spcBef>
              <a:buFont typeface="Arial" panose="020B0604020202020204" pitchFamily="34" charset="0"/>
              <a:buChar char="•"/>
            </a:pPr>
            <a:r>
              <a:rPr lang="fr-CA" sz="1800" dirty="0"/>
              <a:t>Responsabilités du poste </a:t>
            </a:r>
          </a:p>
          <a:p>
            <a:pPr marL="285750" indent="-285750">
              <a:spcBef>
                <a:spcPts val="0"/>
              </a:spcBef>
              <a:buFont typeface="Arial" panose="020B0604020202020204" pitchFamily="34" charset="0"/>
              <a:buChar char="•"/>
            </a:pPr>
            <a:r>
              <a:rPr lang="fr-CA" sz="1800" dirty="0"/>
              <a:t>Conditions de travail, telles que le travail hybride et les interactions directes avec les clients </a:t>
            </a:r>
          </a:p>
          <a:p>
            <a:pPr marL="285750" indent="-285750">
              <a:spcBef>
                <a:spcPts val="0"/>
              </a:spcBef>
              <a:buFont typeface="Arial" panose="020B0604020202020204" pitchFamily="34" charset="0"/>
              <a:buChar char="•"/>
            </a:pPr>
            <a:r>
              <a:rPr lang="fr-CA" sz="1800" dirty="0"/>
              <a:t>Les situations de travail, telles que les tâches habituelles, le processus de sélection, les activités d’apprentissage et les réunions </a:t>
            </a:r>
          </a:p>
        </p:txBody>
      </p:sp>
      <p:sp>
        <p:nvSpPr>
          <p:cNvPr id="3" name="Title 1">
            <a:extLst>
              <a:ext uri="{FF2B5EF4-FFF2-40B4-BE49-F238E27FC236}">
                <a16:creationId xmlns:a16="http://schemas.microsoft.com/office/drawing/2014/main" id="{DC7B8DBD-E778-A46E-89BD-33673761EF89}"/>
              </a:ext>
            </a:extLst>
          </p:cNvPr>
          <p:cNvSpPr txBox="1">
            <a:spLocks/>
          </p:cNvSpPr>
          <p:nvPr/>
        </p:nvSpPr>
        <p:spPr>
          <a:xfrm>
            <a:off x="229920" y="2692378"/>
            <a:ext cx="4826477" cy="500608"/>
          </a:xfrm>
          <a:prstGeom prst="rect">
            <a:avLst/>
          </a:prstGeom>
          <a:solidFill>
            <a:srgbClr val="B52775"/>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CA" dirty="0">
                <a:solidFill>
                  <a:schemeClr val="bg1"/>
                </a:solidFill>
              </a:rPr>
              <a:t>Obstacles</a:t>
            </a:r>
            <a:r>
              <a:rPr lang="fr-CA" dirty="0"/>
              <a:t> </a:t>
            </a:r>
          </a:p>
        </p:txBody>
      </p:sp>
      <p:sp>
        <p:nvSpPr>
          <p:cNvPr id="9" name="Text Placeholder 3">
            <a:extLst>
              <a:ext uri="{FF2B5EF4-FFF2-40B4-BE49-F238E27FC236}">
                <a16:creationId xmlns:a16="http://schemas.microsoft.com/office/drawing/2014/main" id="{06BF82A5-45BC-08AF-55AA-4B44BFB2BFF2}"/>
              </a:ext>
            </a:extLst>
          </p:cNvPr>
          <p:cNvSpPr txBox="1">
            <a:spLocks/>
          </p:cNvSpPr>
          <p:nvPr/>
        </p:nvSpPr>
        <p:spPr>
          <a:xfrm>
            <a:off x="411882" y="3186298"/>
            <a:ext cx="11190908" cy="1147805"/>
          </a:xfrm>
          <a:prstGeom prst="rect">
            <a:avLst/>
          </a:prstGeom>
        </p:spPr>
        <p:txBody>
          <a:bodyPr vert="horz" lIns="91440" tIns="45720" rIns="91440" bIns="45720" rtlCol="0">
            <a:no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600" kern="1200">
                <a:solidFill>
                  <a:srgbClr val="00000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 typeface="Wingdings 3" charset="2"/>
              <a:buNone/>
              <a:defRPr sz="1400" kern="1200">
                <a:solidFill>
                  <a:srgbClr val="000000"/>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 typeface="Wingdings 3" charset="2"/>
              <a:buNone/>
              <a:defRPr sz="1200" kern="1200">
                <a:solidFill>
                  <a:srgbClr val="000000"/>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marL="285750" indent="-285750">
              <a:buFont typeface="Arial" panose="020B0604020202020204" pitchFamily="34" charset="0"/>
              <a:buChar char="•"/>
            </a:pPr>
            <a:r>
              <a:rPr lang="fr-CA" sz="1800" dirty="0"/>
              <a:t>Un </a:t>
            </a:r>
            <a:r>
              <a:rPr lang="fr-CA" sz="1800" b="1" dirty="0"/>
              <a:t>obstacle en milieu de travail </a:t>
            </a:r>
            <a:r>
              <a:rPr lang="fr-CA" sz="1800" dirty="0"/>
              <a:t>désigne tout élément physique, architectural, technologique ou comportemental, tout élément fondé sur l’information ou les communications ou tout élément qui résulte d’une politique ou d’une pratique qui entrave la pleine et égale participation des personnes en situation de handicap sur le lieu de travail </a:t>
            </a:r>
          </a:p>
        </p:txBody>
      </p:sp>
      <p:sp>
        <p:nvSpPr>
          <p:cNvPr id="13" name="Title 1">
            <a:extLst>
              <a:ext uri="{FF2B5EF4-FFF2-40B4-BE49-F238E27FC236}">
                <a16:creationId xmlns:a16="http://schemas.microsoft.com/office/drawing/2014/main" id="{5C8FBA1D-C687-9C54-4F25-001BBB6902CA}"/>
              </a:ext>
            </a:extLst>
          </p:cNvPr>
          <p:cNvSpPr txBox="1">
            <a:spLocks/>
          </p:cNvSpPr>
          <p:nvPr/>
        </p:nvSpPr>
        <p:spPr>
          <a:xfrm>
            <a:off x="303869" y="4216766"/>
            <a:ext cx="4752527" cy="500608"/>
          </a:xfrm>
          <a:prstGeom prst="rect">
            <a:avLst/>
          </a:prstGeom>
          <a:solidFill>
            <a:schemeClr val="tx1"/>
          </a:solidFill>
        </p:spPr>
        <p:txBody>
          <a:bodyPr vert="horz" lIns="91440" tIns="45720" rIns="91440" bIns="45720" rtlCol="0" anchor="b">
            <a:normAutofit fontScale="90000" lnSpcReduction="10000"/>
          </a:bodyPr>
          <a:lstStyle>
            <a:lvl1pPr algn="l" defTabSz="457200" rtl="0" eaLnBrk="1" latinLnBrk="0" hangingPunct="1">
              <a:spcBef>
                <a:spcPct val="0"/>
              </a:spcBef>
              <a:buNone/>
              <a:defRPr sz="3200" kern="1200">
                <a:solidFill>
                  <a:srgbClr val="000000"/>
                </a:solidFill>
                <a:latin typeface="Calibri" panose="020F0502020204030204" pitchFamily="34" charset="0"/>
                <a:ea typeface="+mj-ea"/>
                <a:cs typeface="Calibri" panose="020F050202020403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CA">
                <a:solidFill>
                  <a:schemeClr val="bg1"/>
                </a:solidFill>
              </a:rPr>
              <a:t>Solutions  </a:t>
            </a:r>
          </a:p>
        </p:txBody>
      </p:sp>
      <p:sp>
        <p:nvSpPr>
          <p:cNvPr id="14" name="Text Placeholder 3">
            <a:extLst>
              <a:ext uri="{FF2B5EF4-FFF2-40B4-BE49-F238E27FC236}">
                <a16:creationId xmlns:a16="http://schemas.microsoft.com/office/drawing/2014/main" id="{55EEFC33-1AE9-DEC6-DB59-DF288D86F9D3}"/>
              </a:ext>
            </a:extLst>
          </p:cNvPr>
          <p:cNvSpPr txBox="1">
            <a:spLocks/>
          </p:cNvSpPr>
          <p:nvPr/>
        </p:nvSpPr>
        <p:spPr>
          <a:xfrm>
            <a:off x="519894" y="4793153"/>
            <a:ext cx="10014746" cy="2128235"/>
          </a:xfrm>
          <a:prstGeom prst="rect">
            <a:avLst/>
          </a:prstGeom>
        </p:spPr>
        <p:txBody>
          <a:bodyPr vert="horz" lIns="91440" tIns="45720" rIns="91440" bIns="45720" rtlCol="0">
            <a:normAutofit fontScale="92500" lnSpcReduction="10000"/>
          </a:bodyPr>
          <a:lstStyle>
            <a:lvl1pPr marL="0" indent="0" algn="l" defTabSz="457200" rtl="0" eaLnBrk="1" latinLnBrk="0" hangingPunct="1">
              <a:spcBef>
                <a:spcPts val="1000"/>
              </a:spcBef>
              <a:spcAft>
                <a:spcPts val="0"/>
              </a:spcAft>
              <a:buClr>
                <a:schemeClr val="accent1"/>
              </a:buClr>
              <a:buSzPct val="80000"/>
              <a:buFont typeface="Wingdings 3" charset="2"/>
              <a:buNone/>
              <a:defRPr sz="1600" kern="1200">
                <a:solidFill>
                  <a:srgbClr val="00000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 typeface="Wingdings 3" charset="2"/>
              <a:buNone/>
              <a:defRPr sz="1400" kern="1200">
                <a:solidFill>
                  <a:srgbClr val="000000"/>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 typeface="Wingdings 3" charset="2"/>
              <a:buNone/>
              <a:defRPr sz="1200" kern="1200">
                <a:solidFill>
                  <a:srgbClr val="000000"/>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 typeface="Wingdings 3" charset="2"/>
              <a:buNone/>
              <a:defRPr sz="1000" kern="1200">
                <a:solidFill>
                  <a:srgbClr val="000000"/>
                </a:solidFill>
                <a:latin typeface="Calibri" panose="020F0502020204030204" pitchFamily="34" charset="0"/>
                <a:ea typeface="+mn-ea"/>
                <a:cs typeface="Calibri" panose="020F0502020204030204" pitchFamily="34" charset="0"/>
              </a:defRPr>
            </a:lvl5pPr>
            <a:lvl6pPr marL="22860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6pPr>
            <a:lvl7pPr marL="27432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7pPr>
            <a:lvl8pPr marL="32004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8pPr>
            <a:lvl9pPr marL="3657600" indent="0" algn="l" defTabSz="457200" rtl="0" eaLnBrk="1" latinLnBrk="0" hangingPunct="1">
              <a:spcBef>
                <a:spcPts val="1000"/>
              </a:spcBef>
              <a:spcAft>
                <a:spcPts val="0"/>
              </a:spcAft>
              <a:buClr>
                <a:schemeClr val="accent1"/>
              </a:buClr>
              <a:buSzPct val="80000"/>
              <a:buFont typeface="Wingdings 3" charset="2"/>
              <a:buNone/>
              <a:defRPr sz="1000" kern="1200">
                <a:solidFill>
                  <a:schemeClr val="tx1">
                    <a:lumMod val="75000"/>
                    <a:lumOff val="25000"/>
                  </a:schemeClr>
                </a:solidFill>
                <a:latin typeface="+mn-lt"/>
                <a:ea typeface="+mn-ea"/>
                <a:cs typeface="+mn-cs"/>
              </a:defRPr>
            </a:lvl9pPr>
          </a:lstStyle>
          <a:p>
            <a:pPr algn="l">
              <a:lnSpc>
                <a:spcPct val="110000"/>
              </a:lnSpc>
              <a:spcBef>
                <a:spcPts val="0"/>
              </a:spcBef>
            </a:pPr>
            <a:r>
              <a:rPr lang="fr-CA" sz="1900" dirty="0"/>
              <a:t>Les </a:t>
            </a:r>
            <a:r>
              <a:rPr lang="fr-CA" sz="1900" b="1" dirty="0"/>
              <a:t>solutions</a:t>
            </a:r>
            <a:r>
              <a:rPr lang="fr-CA" sz="1900" dirty="0"/>
              <a:t> sont des dispositifs, des logiciels, des mesures ou des services qui éliminent les obstacles auxquels sont confrontées les personnes en situation de handicap dans les situations de travail</a:t>
            </a:r>
          </a:p>
          <a:p>
            <a:pPr marL="285750" indent="-285750" algn="l">
              <a:lnSpc>
                <a:spcPct val="110000"/>
              </a:lnSpc>
              <a:spcBef>
                <a:spcPts val="0"/>
              </a:spcBef>
              <a:buFont typeface="Arial" panose="020B0604020202020204" pitchFamily="34" charset="0"/>
              <a:buChar char="•"/>
            </a:pPr>
            <a:r>
              <a:rPr lang="fr-CA" sz="1900" dirty="0"/>
              <a:t>Donner aux employés les moyens de réussir dans leur travail</a:t>
            </a:r>
          </a:p>
          <a:p>
            <a:pPr marL="285750" indent="-285750" algn="l">
              <a:lnSpc>
                <a:spcPct val="110000"/>
              </a:lnSpc>
              <a:spcBef>
                <a:spcPts val="0"/>
              </a:spcBef>
              <a:buFont typeface="Arial" panose="020B0604020202020204" pitchFamily="34" charset="0"/>
              <a:buChar char="•"/>
            </a:pPr>
            <a:r>
              <a:rPr lang="fr-CA" sz="1900" dirty="0"/>
              <a:t>Tenir compte des besoins et des compétences uniques de l’individu et des exigences de l’organisation</a:t>
            </a:r>
          </a:p>
          <a:p>
            <a:pPr marL="285750" indent="-285750" algn="l">
              <a:lnSpc>
                <a:spcPct val="110000"/>
              </a:lnSpc>
              <a:spcBef>
                <a:spcPts val="0"/>
              </a:spcBef>
              <a:buFont typeface="Arial" panose="020B0604020202020204" pitchFamily="34" charset="0"/>
              <a:buChar char="•"/>
            </a:pPr>
            <a:r>
              <a:rPr lang="fr-CA" sz="1900" dirty="0"/>
              <a:t>Sont souvent des outils ou des mesures courants</a:t>
            </a:r>
          </a:p>
          <a:p>
            <a:pPr marL="285750" indent="-285750" algn="l">
              <a:lnSpc>
                <a:spcPct val="110000"/>
              </a:lnSpc>
              <a:spcBef>
                <a:spcPts val="0"/>
              </a:spcBef>
              <a:buFont typeface="Arial" panose="020B0604020202020204" pitchFamily="34" charset="0"/>
              <a:buChar char="•"/>
            </a:pPr>
            <a:r>
              <a:rPr lang="fr-CA" sz="1900" dirty="0"/>
              <a:t>Adapter ou remplacer les outils mis à la disposition des employés, afin de « niveler le terrain »</a:t>
            </a:r>
          </a:p>
          <a:p>
            <a:pPr marL="285750" indent="-285750" algn="l">
              <a:lnSpc>
                <a:spcPct val="110000"/>
              </a:lnSpc>
              <a:spcBef>
                <a:spcPts val="0"/>
              </a:spcBef>
              <a:buFont typeface="Arial" panose="020B0604020202020204" pitchFamily="34" charset="0"/>
              <a:buChar char="•"/>
            </a:pPr>
            <a:r>
              <a:rPr lang="fr-CA" sz="1900" dirty="0"/>
              <a:t>Peut inclure la formation</a:t>
            </a:r>
          </a:p>
          <a:p>
            <a:endParaRPr lang="en-US" sz="1700" dirty="0"/>
          </a:p>
        </p:txBody>
      </p:sp>
      <p:sp>
        <p:nvSpPr>
          <p:cNvPr id="5" name="Slide Number Placeholder 4">
            <a:extLst>
              <a:ext uri="{FF2B5EF4-FFF2-40B4-BE49-F238E27FC236}">
                <a16:creationId xmlns:a16="http://schemas.microsoft.com/office/drawing/2014/main" id="{D0F3F0F1-FCFA-5218-0971-922F3B259EC1}"/>
              </a:ext>
            </a:extLst>
          </p:cNvPr>
          <p:cNvSpPr>
            <a:spLocks noGrp="1"/>
          </p:cNvSpPr>
          <p:nvPr>
            <p:ph type="sldNum" sz="quarter" idx="12"/>
          </p:nvPr>
        </p:nvSpPr>
        <p:spPr>
          <a:xfrm>
            <a:off x="8976320" y="6332619"/>
            <a:ext cx="683339" cy="365125"/>
          </a:xfrm>
        </p:spPr>
        <p:txBody>
          <a:bodyPr/>
          <a:lstStyle/>
          <a:p>
            <a:fld id="{18693F59-BE33-456A-A9F8-F650109EA3E9}" type="slidenum">
              <a:rPr lang="en-CA" smtClean="0"/>
              <a:t>7</a:t>
            </a:fld>
            <a:endParaRPr lang="en-CA"/>
          </a:p>
        </p:txBody>
      </p:sp>
    </p:spTree>
    <p:extLst>
      <p:ext uri="{BB962C8B-B14F-4D97-AF65-F5344CB8AC3E}">
        <p14:creationId xmlns:p14="http://schemas.microsoft.com/office/powerpoint/2010/main" val="499784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9DF93-69A2-4065-A703-9A143FCF222E}"/>
              </a:ext>
              <a:ext uri="{C183D7F6-B498-43B3-948B-1728B52AA6E4}">
                <adec:decorative xmlns:adec="http://schemas.microsoft.com/office/drawing/2017/decorative" val="0"/>
              </a:ext>
            </a:extLst>
          </p:cNvPr>
          <p:cNvSpPr>
            <a:spLocks noGrp="1"/>
          </p:cNvSpPr>
          <p:nvPr>
            <p:ph type="title"/>
          </p:nvPr>
        </p:nvSpPr>
        <p:spPr>
          <a:xfrm>
            <a:off x="89274" y="190979"/>
            <a:ext cx="12235418" cy="493212"/>
          </a:xfrm>
          <a:ln w="38100">
            <a:noFill/>
          </a:ln>
        </p:spPr>
        <p:txBody>
          <a:bodyPr>
            <a:noAutofit/>
          </a:bodyPr>
          <a:lstStyle/>
          <a:p>
            <a:r>
              <a:rPr lang="fr-CA" sz="3000" b="1" dirty="0"/>
              <a:t>Comment utiliser le Passeport pour l’accessibilité en milieu de travail du GC </a:t>
            </a:r>
          </a:p>
        </p:txBody>
      </p:sp>
      <p:sp>
        <p:nvSpPr>
          <p:cNvPr id="11" name="Content Placeholder 2">
            <a:extLst>
              <a:ext uri="{FF2B5EF4-FFF2-40B4-BE49-F238E27FC236}">
                <a16:creationId xmlns:a16="http://schemas.microsoft.com/office/drawing/2014/main" id="{CFE9D223-4EC7-4BFE-BF22-FC669592ADE7}"/>
              </a:ext>
            </a:extLst>
          </p:cNvPr>
          <p:cNvSpPr txBox="1">
            <a:spLocks/>
          </p:cNvSpPr>
          <p:nvPr/>
        </p:nvSpPr>
        <p:spPr>
          <a:xfrm>
            <a:off x="3437553" y="768338"/>
            <a:ext cx="6618887" cy="1472530"/>
          </a:xfrm>
          <a:prstGeom prst="rect">
            <a:avLst/>
          </a:prstGeom>
          <a:noFill/>
          <a:ln w="254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342900" marR="0" indent="-342900">
              <a:spcBef>
                <a:spcPts val="0"/>
              </a:spcBef>
              <a:spcAft>
                <a:spcPts val="800"/>
              </a:spcAft>
              <a:buFont typeface="+mj-lt"/>
              <a:buAutoNum type="arabicPeriod"/>
            </a:pPr>
            <a:r>
              <a:rPr lang="fr-CA" sz="1800" b="1" dirty="0">
                <a:latin typeface="Arial" panose="020B0604020202020204" pitchFamily="34" charset="0"/>
                <a:ea typeface="Calibri" panose="020F0502020204030204" pitchFamily="34" charset="0"/>
                <a:cs typeface="Times New Roman" panose="02020603050405020304" pitchFamily="18" charset="0"/>
              </a:rPr>
              <a:t>Comprendre les responsabilités du poste</a:t>
            </a:r>
          </a:p>
          <a:p>
            <a:pPr marL="342900" marR="0" indent="-342900">
              <a:spcBef>
                <a:spcPts val="0"/>
              </a:spcBef>
              <a:spcAft>
                <a:spcPts val="800"/>
              </a:spcAft>
              <a:buFont typeface="+mj-lt"/>
              <a:buAutoNum type="arabicPeriod"/>
            </a:pPr>
            <a:r>
              <a:rPr lang="fr-CA" sz="1800" b="1" dirty="0">
                <a:latin typeface="Arial" panose="020B0604020202020204" pitchFamily="34" charset="0"/>
                <a:ea typeface="Calibri" panose="020F0502020204030204" pitchFamily="34" charset="0"/>
                <a:cs typeface="Times New Roman" panose="02020603050405020304" pitchFamily="18" charset="0"/>
              </a:rPr>
              <a:t>Décrire les obstacles </a:t>
            </a:r>
          </a:p>
          <a:p>
            <a:pPr marL="342900" marR="0" indent="-342900">
              <a:spcBef>
                <a:spcPts val="0"/>
              </a:spcBef>
              <a:spcAft>
                <a:spcPts val="800"/>
              </a:spcAft>
              <a:buFont typeface="+mj-lt"/>
              <a:buAutoNum type="arabicPeriod"/>
            </a:pPr>
            <a:r>
              <a:rPr lang="fr-CA" sz="1800" b="1" dirty="0">
                <a:latin typeface="Arial" panose="020B0604020202020204" pitchFamily="34" charset="0"/>
                <a:ea typeface="Calibri" panose="020F0502020204030204" pitchFamily="34" charset="0"/>
                <a:cs typeface="Times New Roman" panose="02020603050405020304" pitchFamily="18" charset="0"/>
              </a:rPr>
              <a:t>Entamer une conversation avec le gestionnaire</a:t>
            </a:r>
          </a:p>
          <a:p>
            <a:pPr marL="342900" marR="0" indent="-342900">
              <a:spcBef>
                <a:spcPts val="0"/>
              </a:spcBef>
              <a:spcAft>
                <a:spcPts val="800"/>
              </a:spcAft>
              <a:buFont typeface="+mj-lt"/>
              <a:buAutoNum type="arabicPeriod"/>
            </a:pPr>
            <a:r>
              <a:rPr lang="fr-CA" sz="1800" b="1" dirty="0">
                <a:latin typeface="Arial" panose="020B0604020202020204" pitchFamily="34" charset="0"/>
                <a:ea typeface="Calibri" panose="020F0502020204030204" pitchFamily="34" charset="0"/>
                <a:cs typeface="Times New Roman" panose="02020603050405020304" pitchFamily="18" charset="0"/>
              </a:rPr>
              <a:t>Discuter des solutions potentielles</a:t>
            </a:r>
          </a:p>
        </p:txBody>
      </p:sp>
      <p:sp>
        <p:nvSpPr>
          <p:cNvPr id="3" name="Content Placeholder 2">
            <a:extLst>
              <a:ext uri="{FF2B5EF4-FFF2-40B4-BE49-F238E27FC236}">
                <a16:creationId xmlns:a16="http://schemas.microsoft.com/office/drawing/2014/main" id="{BC83CE88-E068-49D4-B0F8-BBFB7E007980}"/>
              </a:ext>
            </a:extLst>
          </p:cNvPr>
          <p:cNvSpPr>
            <a:spLocks noGrp="1"/>
          </p:cNvSpPr>
          <p:nvPr>
            <p:ph idx="1"/>
          </p:nvPr>
        </p:nvSpPr>
        <p:spPr>
          <a:xfrm>
            <a:off x="221189" y="2406157"/>
            <a:ext cx="5574770" cy="3447155"/>
          </a:xfrm>
          <a:solidFill>
            <a:schemeClr val="tx1"/>
          </a:solidFill>
        </p:spPr>
        <p:txBody>
          <a:bodyPr vert="horz" lIns="91440" tIns="45720" rIns="91440" bIns="45720" rtlCol="0" anchor="t">
            <a:normAutofit/>
          </a:bodyPr>
          <a:lstStyle/>
          <a:p>
            <a:pPr marL="0" marR="0" indent="0">
              <a:spcBef>
                <a:spcPts val="0"/>
              </a:spcBef>
              <a:spcAft>
                <a:spcPts val="800"/>
              </a:spcAft>
              <a:buClrTx/>
              <a:buNone/>
            </a:pPr>
            <a:r>
              <a:rPr lang="fr-CA" sz="1800" b="1" dirty="0">
                <a:solidFill>
                  <a:schemeClr val="bg1">
                    <a:lumMod val="95000"/>
                  </a:schemeClr>
                </a:solidFill>
                <a:latin typeface="Arial"/>
                <a:ea typeface="Calibri" panose="020F0502020204030204" pitchFamily="34" charset="0"/>
                <a:cs typeface="Times New Roman"/>
              </a:rPr>
              <a:t>CHEMIN Nº1 – Des solutions sont identifiées</a:t>
            </a:r>
          </a:p>
          <a:p>
            <a:pPr marL="457200" marR="0" indent="-457200">
              <a:spcBef>
                <a:spcPts val="0"/>
              </a:spcBef>
              <a:spcAft>
                <a:spcPts val="800"/>
              </a:spcAft>
              <a:buClrTx/>
              <a:buSzPct val="100000"/>
              <a:buFont typeface="+mj-lt"/>
              <a:buAutoNum type="arabicPeriod" startAt="5"/>
            </a:pPr>
            <a:r>
              <a:rPr lang="fr-CA" sz="1800" b="1" dirty="0">
                <a:solidFill>
                  <a:schemeClr val="bg1"/>
                </a:solidFill>
                <a:latin typeface="Arial"/>
                <a:ea typeface="Calibri" panose="020F0502020204030204" pitchFamily="34" charset="0"/>
                <a:cs typeface="Times New Roman"/>
              </a:rPr>
              <a:t>Si des solutions sont identifiées et que l’employé(e) et le gestionnaire sont d’accord…</a:t>
            </a:r>
          </a:p>
          <a:p>
            <a:pPr marL="457200" marR="0" indent="-457200">
              <a:spcBef>
                <a:spcPts val="0"/>
              </a:spcBef>
              <a:spcAft>
                <a:spcPts val="800"/>
              </a:spcAft>
              <a:buClrTx/>
              <a:buSzPct val="100000"/>
              <a:buFont typeface="+mj-lt"/>
              <a:buAutoNum type="arabicPeriod" startAt="5"/>
            </a:pPr>
            <a:r>
              <a:rPr lang="fr-CA" sz="1800" dirty="0">
                <a:solidFill>
                  <a:schemeClr val="bg1"/>
                </a:solidFill>
                <a:latin typeface="Arial"/>
                <a:ea typeface="Calibri" panose="020F0502020204030204" pitchFamily="34" charset="0"/>
                <a:cs typeface="Times New Roman"/>
              </a:rPr>
              <a:t>L’employé(e) remplit le Passeport</a:t>
            </a:r>
          </a:p>
          <a:p>
            <a:pPr marL="457200" marR="0" indent="-457200">
              <a:spcBef>
                <a:spcPts val="0"/>
              </a:spcBef>
              <a:spcAft>
                <a:spcPts val="800"/>
              </a:spcAft>
              <a:buClrTx/>
              <a:buSzPct val="100000"/>
              <a:buFont typeface="+mj-lt"/>
              <a:buAutoNum type="arabicPeriod" startAt="5"/>
            </a:pPr>
            <a:r>
              <a:rPr lang="fr-CA" sz="1800" dirty="0">
                <a:solidFill>
                  <a:schemeClr val="bg1"/>
                </a:solidFill>
                <a:latin typeface="Arial"/>
                <a:ea typeface="Calibri" panose="020F0502020204030204" pitchFamily="34" charset="0"/>
                <a:cs typeface="Times New Roman"/>
              </a:rPr>
              <a:t>L’employé(e) signe</a:t>
            </a:r>
          </a:p>
          <a:p>
            <a:pPr marL="457200" marR="0" indent="-457200">
              <a:spcBef>
                <a:spcPts val="0"/>
              </a:spcBef>
              <a:spcAft>
                <a:spcPts val="800"/>
              </a:spcAft>
              <a:buClrTx/>
              <a:buSzPct val="100000"/>
              <a:buFont typeface="+mj-lt"/>
              <a:buAutoNum type="arabicPeriod" startAt="5"/>
            </a:pPr>
            <a:r>
              <a:rPr lang="fr-CA" sz="1800" dirty="0">
                <a:solidFill>
                  <a:schemeClr val="bg1"/>
                </a:solidFill>
                <a:latin typeface="Arial"/>
                <a:ea typeface="Calibri" panose="020F0502020204030204" pitchFamily="34" charset="0"/>
                <a:cs typeface="Times New Roman"/>
              </a:rPr>
              <a:t>Le gestionnaire signe au nom de l’organisation</a:t>
            </a:r>
          </a:p>
          <a:p>
            <a:pPr marL="457200" marR="0" indent="-457200">
              <a:spcBef>
                <a:spcPts val="0"/>
              </a:spcBef>
              <a:spcAft>
                <a:spcPts val="800"/>
              </a:spcAft>
              <a:buClrTx/>
              <a:buSzPct val="100000"/>
              <a:buFont typeface="+mj-lt"/>
              <a:buAutoNum type="arabicPeriod" startAt="5"/>
            </a:pPr>
            <a:r>
              <a:rPr lang="fr-CA" sz="1800" dirty="0">
                <a:solidFill>
                  <a:schemeClr val="bg1"/>
                </a:solidFill>
                <a:latin typeface="Arial"/>
                <a:ea typeface="Calibri" panose="020F0502020204030204" pitchFamily="34" charset="0"/>
                <a:cs typeface="Times New Roman"/>
              </a:rPr>
              <a:t>Le gestionnaire prend des mesures pour mettre en œuvre l’accord sur les Passeports</a:t>
            </a:r>
          </a:p>
        </p:txBody>
      </p:sp>
      <p:sp>
        <p:nvSpPr>
          <p:cNvPr id="12" name="Content Placeholder 2">
            <a:extLst>
              <a:ext uri="{FF2B5EF4-FFF2-40B4-BE49-F238E27FC236}">
                <a16:creationId xmlns:a16="http://schemas.microsoft.com/office/drawing/2014/main" id="{1159B660-F3E9-4625-8F76-AF1294A718CB}"/>
              </a:ext>
            </a:extLst>
          </p:cNvPr>
          <p:cNvSpPr txBox="1">
            <a:spLocks/>
          </p:cNvSpPr>
          <p:nvPr/>
        </p:nvSpPr>
        <p:spPr>
          <a:xfrm>
            <a:off x="6096000" y="2406157"/>
            <a:ext cx="5718786" cy="3447155"/>
          </a:xfrm>
          <a:prstGeom prst="rect">
            <a:avLst/>
          </a:prstGeom>
          <a:solidFill>
            <a:srgbClr val="086C9B"/>
          </a:solid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0" marR="0" indent="0">
              <a:spcBef>
                <a:spcPts val="0"/>
              </a:spcBef>
              <a:spcAft>
                <a:spcPts val="800"/>
              </a:spcAft>
              <a:buNone/>
            </a:pPr>
            <a:r>
              <a:rPr lang="fr-CA" sz="1800" b="1">
                <a:solidFill>
                  <a:schemeClr val="bg1"/>
                </a:solidFill>
                <a:latin typeface="Arial" panose="020B0604020202020204" pitchFamily="34" charset="0"/>
                <a:cs typeface="Times New Roman" panose="02020603050405020304" pitchFamily="18" charset="0"/>
              </a:rPr>
              <a:t>CHEMIN Nº2 – Pas d’accord sur la solution</a:t>
            </a:r>
          </a:p>
          <a:p>
            <a:pPr marL="342900" marR="0" indent="-342900">
              <a:spcBef>
                <a:spcPts val="0"/>
              </a:spcBef>
              <a:spcAft>
                <a:spcPts val="800"/>
              </a:spcAft>
              <a:buAutoNum type="arabicPeriod" startAt="5"/>
            </a:pPr>
            <a:r>
              <a:rPr lang="fr-CA" sz="1800" b="1">
                <a:solidFill>
                  <a:schemeClr val="bg1"/>
                </a:solidFill>
                <a:latin typeface="Arial" panose="020B0604020202020204" pitchFamily="34" charset="0"/>
                <a:cs typeface="Times New Roman" panose="02020603050405020304" pitchFamily="18" charset="0"/>
              </a:rPr>
              <a:t>S’il n’y a pas d’accord sur la solution…</a:t>
            </a:r>
          </a:p>
          <a:p>
            <a:pPr marL="342900" marR="0" indent="-342900">
              <a:spcBef>
                <a:spcPts val="0"/>
              </a:spcBef>
              <a:spcAft>
                <a:spcPts val="800"/>
              </a:spcAft>
              <a:buAutoNum type="arabicPeriod" startAt="5"/>
            </a:pPr>
            <a:r>
              <a:rPr lang="fr-CA" sz="1800">
                <a:solidFill>
                  <a:schemeClr val="bg1"/>
                </a:solidFill>
                <a:latin typeface="Arial" panose="020B0604020202020204" pitchFamily="34" charset="0"/>
                <a:cs typeface="Times New Roman" panose="02020603050405020304" pitchFamily="18" charset="0"/>
              </a:rPr>
              <a:t>En collaboration avec l’employé(e), le gestionnaire consulte un spécialiste de l’adaptation du lieu de travail au sein du ministère ou à l’extérieur</a:t>
            </a:r>
          </a:p>
          <a:p>
            <a:pPr marL="342900" marR="0" indent="-342900">
              <a:spcBef>
                <a:spcPts val="0"/>
              </a:spcBef>
              <a:spcAft>
                <a:spcPts val="800"/>
              </a:spcAft>
              <a:buAutoNum type="arabicPeriod" startAt="5"/>
            </a:pPr>
            <a:r>
              <a:rPr lang="fr-CA" sz="1800">
                <a:solidFill>
                  <a:schemeClr val="bg1"/>
                </a:solidFill>
                <a:latin typeface="Arial" panose="020B0604020202020204" pitchFamily="34" charset="0"/>
                <a:cs typeface="Times New Roman" panose="02020603050405020304" pitchFamily="18" charset="0"/>
              </a:rPr>
              <a:t>Une évaluation des besoins formelle ou informelle centrée sur l’employé(e) débouche sur une ou plusieurs solutions recommandées</a:t>
            </a:r>
          </a:p>
          <a:p>
            <a:pPr marL="342900" marR="0" indent="-342900">
              <a:spcBef>
                <a:spcPts val="0"/>
              </a:spcBef>
              <a:spcAft>
                <a:spcPts val="800"/>
              </a:spcAft>
              <a:buAutoNum type="arabicPeriod" startAt="5"/>
            </a:pPr>
            <a:r>
              <a:rPr lang="fr-CA" sz="1800">
                <a:solidFill>
                  <a:schemeClr val="bg1"/>
                </a:solidFill>
                <a:latin typeface="Arial" panose="020B0604020202020204" pitchFamily="34" charset="0"/>
                <a:cs typeface="Times New Roman" panose="02020603050405020304" pitchFamily="18" charset="0"/>
              </a:rPr>
              <a:t>L’employé(e) remplit et signe le Passeport</a:t>
            </a:r>
          </a:p>
          <a:p>
            <a:pPr marL="342900" marR="0" indent="-342900">
              <a:spcBef>
                <a:spcPts val="0"/>
              </a:spcBef>
              <a:spcAft>
                <a:spcPts val="800"/>
              </a:spcAft>
              <a:buAutoNum type="arabicPeriod" startAt="5"/>
            </a:pPr>
            <a:r>
              <a:rPr lang="fr-CA" sz="1800">
                <a:solidFill>
                  <a:schemeClr val="bg1"/>
                </a:solidFill>
                <a:latin typeface="Arial" panose="020B0604020202020204" pitchFamily="34" charset="0"/>
                <a:cs typeface="Times New Roman" panose="02020603050405020304" pitchFamily="18" charset="0"/>
              </a:rPr>
              <a:t>Le gestionnaire signe au nom de l’organisation et actionne la convention de Passeport</a:t>
            </a:r>
          </a:p>
        </p:txBody>
      </p:sp>
      <p:sp>
        <p:nvSpPr>
          <p:cNvPr id="5" name="Content Placeholder 2">
            <a:extLst>
              <a:ext uri="{FF2B5EF4-FFF2-40B4-BE49-F238E27FC236}">
                <a16:creationId xmlns:a16="http://schemas.microsoft.com/office/drawing/2014/main" id="{181DD7C9-C62F-8383-ADEC-AD8C2ECBC467}"/>
              </a:ext>
            </a:extLst>
          </p:cNvPr>
          <p:cNvSpPr txBox="1">
            <a:spLocks/>
          </p:cNvSpPr>
          <p:nvPr/>
        </p:nvSpPr>
        <p:spPr>
          <a:xfrm>
            <a:off x="3901750" y="6111851"/>
            <a:ext cx="4066458" cy="555170"/>
          </a:xfrm>
          <a:prstGeom prst="rect">
            <a:avLst/>
          </a:prstGeom>
          <a:noFill/>
          <a:ln w="25400">
            <a:solidFill>
              <a:schemeClr val="tx1"/>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9pPr>
          </a:lstStyle>
          <a:p>
            <a:pPr marL="342900" marR="0" indent="-342900">
              <a:spcBef>
                <a:spcPts val="0"/>
              </a:spcBef>
              <a:spcAft>
                <a:spcPts val="800"/>
              </a:spcAft>
              <a:buFont typeface="+mj-lt"/>
              <a:buAutoNum type="arabicPeriod" startAt="10"/>
            </a:pPr>
            <a:r>
              <a:rPr lang="fr-CA" sz="2000" b="1" dirty="0">
                <a:latin typeface="Arial" panose="020B0604020202020204" pitchFamily="34" charset="0"/>
                <a:ea typeface="Calibri" panose="020F0502020204030204" pitchFamily="34" charset="0"/>
                <a:cs typeface="Times New Roman" panose="02020603050405020304" pitchFamily="18" charset="0"/>
              </a:rPr>
              <a:t> Les solutions sont en place</a:t>
            </a:r>
          </a:p>
        </p:txBody>
      </p:sp>
      <p:sp>
        <p:nvSpPr>
          <p:cNvPr id="4" name="Slide Number Placeholder 3">
            <a:extLst>
              <a:ext uri="{FF2B5EF4-FFF2-40B4-BE49-F238E27FC236}">
                <a16:creationId xmlns:a16="http://schemas.microsoft.com/office/drawing/2014/main" id="{3C1F3465-F0A4-49F3-976C-63305AE396DA}"/>
              </a:ext>
              <a:ext uri="{C183D7F6-B498-43B3-948B-1728B52AA6E4}">
                <adec:decorative xmlns:adec="http://schemas.microsoft.com/office/drawing/2017/decorative" val="1"/>
              </a:ext>
            </a:extLst>
          </p:cNvPr>
          <p:cNvSpPr>
            <a:spLocks noGrp="1"/>
          </p:cNvSpPr>
          <p:nvPr>
            <p:ph type="sldNum" sz="quarter" idx="12"/>
          </p:nvPr>
        </p:nvSpPr>
        <p:spPr>
          <a:xfrm>
            <a:off x="8860041" y="6376242"/>
            <a:ext cx="683339" cy="365125"/>
          </a:xfrm>
        </p:spPr>
        <p:txBody>
          <a:bodyPr/>
          <a:lstStyle/>
          <a:p>
            <a:fld id="{18693F59-BE33-456A-A9F8-F650109EA3E9}" type="slidenum">
              <a:rPr lang="en-CA" smtClean="0"/>
              <a:t>8</a:t>
            </a:fld>
            <a:endParaRPr lang="en-CA"/>
          </a:p>
        </p:txBody>
      </p:sp>
    </p:spTree>
    <p:extLst>
      <p:ext uri="{BB962C8B-B14F-4D97-AF65-F5344CB8AC3E}">
        <p14:creationId xmlns:p14="http://schemas.microsoft.com/office/powerpoint/2010/main" val="1122535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1301DED-E083-AEB2-90B6-C01FABA404B5}"/>
              </a:ext>
            </a:extLst>
          </p:cNvPr>
          <p:cNvSpPr>
            <a:spLocks noGrp="1"/>
          </p:cNvSpPr>
          <p:nvPr>
            <p:ph type="title"/>
          </p:nvPr>
        </p:nvSpPr>
        <p:spPr>
          <a:xfrm>
            <a:off x="677334" y="451513"/>
            <a:ext cx="9914466" cy="803176"/>
          </a:xfrm>
        </p:spPr>
        <p:txBody>
          <a:bodyPr>
            <a:normAutofit fontScale="90000"/>
          </a:bodyPr>
          <a:lstStyle/>
          <a:p>
            <a:r>
              <a:rPr lang="fr-CA" sz="3600" b="1" dirty="0">
                <a:latin typeface="Calibri" panose="020F0502020204030204" pitchFamily="34" charset="0"/>
                <a:cs typeface="Calibri" panose="020F0502020204030204" pitchFamily="34" charset="0"/>
              </a:rPr>
              <a:t>Signature et mise à jour de la convention de Passeport </a:t>
            </a:r>
            <a:endParaRPr lang="en-US" dirty="0"/>
          </a:p>
        </p:txBody>
      </p:sp>
      <p:sp>
        <p:nvSpPr>
          <p:cNvPr id="7" name="Content Placeholder 6">
            <a:extLst>
              <a:ext uri="{FF2B5EF4-FFF2-40B4-BE49-F238E27FC236}">
                <a16:creationId xmlns:a16="http://schemas.microsoft.com/office/drawing/2014/main" id="{45BE4159-9974-AACA-F2BC-B1278364D59A}"/>
              </a:ext>
            </a:extLst>
          </p:cNvPr>
          <p:cNvSpPr>
            <a:spLocks noGrp="1"/>
          </p:cNvSpPr>
          <p:nvPr>
            <p:ph idx="1"/>
          </p:nvPr>
        </p:nvSpPr>
        <p:spPr/>
        <p:txBody>
          <a:bodyPr>
            <a:normAutofit fontScale="77500" lnSpcReduction="20000"/>
          </a:bodyPr>
          <a:lstStyle/>
          <a:p>
            <a:pPr marL="0" indent="0">
              <a:buNone/>
            </a:pPr>
            <a:r>
              <a:rPr lang="fr-CA" sz="2800" b="1" dirty="0">
                <a:latin typeface="Calibri" panose="020F0502020204030204" pitchFamily="34" charset="0"/>
                <a:cs typeface="Calibri" panose="020F0502020204030204" pitchFamily="34" charset="0"/>
              </a:rPr>
              <a:t>Le Passeport est un accord entre un(e) employé(e) et son gestionnaire</a:t>
            </a:r>
          </a:p>
          <a:p>
            <a:pPr marL="0" indent="0">
              <a:buNone/>
            </a:pPr>
            <a:r>
              <a:rPr lang="fr-CA" sz="2800" dirty="0">
                <a:latin typeface="Calibri" panose="020F0502020204030204" pitchFamily="34" charset="0"/>
                <a:cs typeface="Calibri" panose="020F0502020204030204" pitchFamily="34" charset="0"/>
              </a:rPr>
              <a:t>Le </a:t>
            </a:r>
            <a:r>
              <a:rPr lang="fr-CA" sz="2800" b="1" dirty="0">
                <a:latin typeface="Calibri" panose="020F0502020204030204" pitchFamily="34" charset="0"/>
                <a:cs typeface="Calibri" panose="020F0502020204030204" pitchFamily="34" charset="0"/>
              </a:rPr>
              <a:t>gestionnaire accepte </a:t>
            </a:r>
            <a:r>
              <a:rPr lang="fr-CA" sz="2800" dirty="0">
                <a:latin typeface="Calibri" panose="020F0502020204030204" pitchFamily="34" charset="0"/>
                <a:cs typeface="Calibri" panose="020F0502020204030204" pitchFamily="34" charset="0"/>
              </a:rPr>
              <a:t>de sécuriser les solutions identifiées et de vérifier régulièrement leur efficacité </a:t>
            </a:r>
          </a:p>
          <a:p>
            <a:pPr marL="0" indent="0">
              <a:buNone/>
            </a:pPr>
            <a:r>
              <a:rPr lang="fr-CA" sz="2800" dirty="0"/>
              <a:t>L’</a:t>
            </a:r>
            <a:r>
              <a:rPr lang="fr-CA" sz="2800" b="1" dirty="0"/>
              <a:t>employé(e) s’engage </a:t>
            </a:r>
            <a:r>
              <a:rPr lang="fr-CA" sz="2800" dirty="0"/>
              <a:t>à</a:t>
            </a:r>
            <a:r>
              <a:rPr lang="fr-CA" sz="2800" b="1" dirty="0"/>
              <a:t> </a:t>
            </a:r>
            <a:r>
              <a:rPr lang="fr-CA" sz="2800" dirty="0"/>
              <a:t>utiliser les solutions identifiées pour s’acquitter de ses responsabilités professionnelles et à informer rapidement son gestionnaire de toute exigence nouvelle ou en évolution</a:t>
            </a:r>
          </a:p>
          <a:p>
            <a:pPr marL="0" indent="0">
              <a:buNone/>
            </a:pPr>
            <a:r>
              <a:rPr lang="fr-CA" sz="2800" b="1" dirty="0">
                <a:latin typeface="Calibri" panose="020F0502020204030204" pitchFamily="34" charset="0"/>
                <a:cs typeface="Calibri" panose="020F0502020204030204" pitchFamily="34" charset="0"/>
              </a:rPr>
              <a:t>Le Passeport </a:t>
            </a:r>
            <a:r>
              <a:rPr lang="fr-CA" sz="2800" dirty="0"/>
              <a:t>ne nécessite pas d’approbations </a:t>
            </a:r>
          </a:p>
          <a:p>
            <a:pPr marL="0" indent="0">
              <a:buNone/>
            </a:pPr>
            <a:r>
              <a:rPr lang="fr-CA" sz="2800" b="1" dirty="0">
                <a:latin typeface="Calibri" panose="020F0502020204030204" pitchFamily="34" charset="0"/>
                <a:cs typeface="Calibri" panose="020F0502020204030204" pitchFamily="34" charset="0"/>
              </a:rPr>
              <a:t>Il est mis à jour </a:t>
            </a:r>
            <a:r>
              <a:rPr lang="fr-CA" sz="2800" dirty="0"/>
              <a:t>régulièrement ou lorsque les circonstances changent </a:t>
            </a:r>
          </a:p>
          <a:p>
            <a:pPr marL="0" indent="0">
              <a:buNone/>
            </a:pPr>
            <a:r>
              <a:rPr lang="fr-CA" sz="2800" b="1" dirty="0"/>
              <a:t>Il est à la base des conversations avec un nouveau gestionnaire</a:t>
            </a:r>
            <a:r>
              <a:rPr lang="fr-CA" sz="2800" dirty="0"/>
              <a:t>, afin d’éviter de renégocier des adaptations du lieu de travail qui répondent toujours aux besoins des employés</a:t>
            </a:r>
          </a:p>
          <a:p>
            <a:pPr marL="0" indent="0">
              <a:buNone/>
            </a:pPr>
            <a:r>
              <a:rPr lang="fr-CA" sz="2800" b="1" dirty="0">
                <a:solidFill>
                  <a:srgbClr val="000000"/>
                </a:solidFill>
                <a:latin typeface="Calibri" panose="020F0502020204030204" pitchFamily="34" charset="0"/>
                <a:cs typeface="Calibri" panose="020F0502020204030204" pitchFamily="34" charset="0"/>
              </a:rPr>
              <a:t>Il facilite</a:t>
            </a:r>
            <a:r>
              <a:rPr lang="fr-CA" sz="2800" dirty="0">
                <a:solidFill>
                  <a:srgbClr val="000000"/>
                </a:solidFill>
                <a:latin typeface="Calibri" panose="020F0502020204030204" pitchFamily="34" charset="0"/>
                <a:cs typeface="Calibri" panose="020F0502020204030204" pitchFamily="34" charset="0"/>
              </a:rPr>
              <a:t> le transfert des dispositifs d’adaptation entre les organisations</a:t>
            </a:r>
          </a:p>
          <a:p>
            <a:pPr marL="0" indent="0">
              <a:buNone/>
            </a:pPr>
            <a:endParaRPr lang="en-US" dirty="0"/>
          </a:p>
        </p:txBody>
      </p:sp>
      <p:sp>
        <p:nvSpPr>
          <p:cNvPr id="5" name="Slide Number Placeholder 4">
            <a:extLst>
              <a:ext uri="{FF2B5EF4-FFF2-40B4-BE49-F238E27FC236}">
                <a16:creationId xmlns:a16="http://schemas.microsoft.com/office/drawing/2014/main" id="{4262D459-F362-9BDA-FC2A-22301DA992A1}"/>
              </a:ext>
            </a:extLst>
          </p:cNvPr>
          <p:cNvSpPr>
            <a:spLocks noGrp="1"/>
          </p:cNvSpPr>
          <p:nvPr>
            <p:ph type="sldNum" sz="quarter" idx="12"/>
          </p:nvPr>
        </p:nvSpPr>
        <p:spPr/>
        <p:txBody>
          <a:bodyPr/>
          <a:lstStyle/>
          <a:p>
            <a:fld id="{18693F59-BE33-456A-A9F8-F650109EA3E9}" type="slidenum">
              <a:rPr lang="en-CA" smtClean="0"/>
              <a:t>9</a:t>
            </a:fld>
            <a:endParaRPr lang="en-CA" dirty="0"/>
          </a:p>
        </p:txBody>
      </p:sp>
    </p:spTree>
    <p:extLst>
      <p:ext uri="{BB962C8B-B14F-4D97-AF65-F5344CB8AC3E}">
        <p14:creationId xmlns:p14="http://schemas.microsoft.com/office/powerpoint/2010/main" val="4188508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99e95b4237426370844f08&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1_Facet">
  <a:themeElements>
    <a:clrScheme name="Custom 1">
      <a:dk1>
        <a:sysClr val="windowText" lastClr="000000"/>
      </a:dk1>
      <a:lt1>
        <a:sysClr val="window" lastClr="FFFFFF"/>
      </a:lt1>
      <a:dk2>
        <a:srgbClr val="455F51"/>
      </a:dk2>
      <a:lt2>
        <a:srgbClr val="9E246B"/>
      </a:lt2>
      <a:accent1>
        <a:srgbClr val="58B7E3"/>
      </a:accent1>
      <a:accent2>
        <a:srgbClr val="9E246B"/>
      </a:accent2>
      <a:accent3>
        <a:srgbClr val="A5C445"/>
      </a:accent3>
      <a:accent4>
        <a:srgbClr val="A5C445"/>
      </a:accent4>
      <a:accent5>
        <a:srgbClr val="A5C445"/>
      </a:accent5>
      <a:accent6>
        <a:srgbClr val="A5C445"/>
      </a:accent6>
      <a:hlink>
        <a:srgbClr val="9E246B"/>
      </a:hlink>
      <a:folHlink>
        <a:srgbClr val="977B2D"/>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EOSD Passport Presentation June 27 2023 EN</Template>
  <TotalTime>0</TotalTime>
  <Words>1600</Words>
  <Application>Microsoft Office PowerPoint</Application>
  <PresentationFormat>Widescreen</PresentationFormat>
  <Paragraphs>132</Paragraphs>
  <Slides>12</Slides>
  <Notes>11</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Arial</vt:lpstr>
      <vt:lpstr>Calibri</vt:lpstr>
      <vt:lpstr>Calibri Light</vt:lpstr>
      <vt:lpstr>Noto Sans</vt:lpstr>
      <vt:lpstr>Trebuchet MS</vt:lpstr>
      <vt:lpstr>Wingdings</vt:lpstr>
      <vt:lpstr>Wingdings 3</vt:lpstr>
      <vt:lpstr>Facet</vt:lpstr>
      <vt:lpstr>1_Facet</vt:lpstr>
      <vt:lpstr>Office Theme</vt:lpstr>
      <vt:lpstr>The GC Workplace Accessibility Passport  </vt:lpstr>
      <vt:lpstr>La Loi canadienne sur l’accessibilité (LCA) </vt:lpstr>
      <vt:lpstr>Towards Disability Inclusion</vt:lpstr>
      <vt:lpstr>Pourquoi les mesures d’adaptation sur le lieu de travail sont-elles importantes?</vt:lpstr>
      <vt:lpstr>Une approche « Oui par défaut" » signifie…</vt:lpstr>
      <vt:lpstr>Qu’est-ce que le Passeport pour l’accessibilité en milieu de travail du GdC?</vt:lpstr>
      <vt:lpstr>Situations, obstacles et solutions sur le lieu de travail </vt:lpstr>
      <vt:lpstr>Comment utiliser le Passeport pour l’accessibilité en milieu de travail du GC </vt:lpstr>
      <vt:lpstr>Signature et mise à jour de la convention de Passeport </vt:lpstr>
      <vt:lpstr>À propos de la documentation d’appui </vt:lpstr>
      <vt:lpstr>Annexe A : Ressources liées au passeport</vt:lpstr>
      <vt:lpstr>Annexe B : Loi sur l’accessibilité du Canada - Définition d’une situation de handicap</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2023-06-26T17:41:29Z</dcterms:created>
  <dcterms:modified xsi:type="dcterms:W3CDTF">2023-06-26T19:39:08Z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MSIP_Label_3d0ca00b-3f0e-465a-aac7-1a6a22fcea40_Enabled">
    <vt:lpwstr>true</vt:lpwstr>
  </property>
  <property fmtid="{D5CDD505-2E9C-101B-9397-08002B2CF9AE}" pid="4" name="MSIP_Label_3d0ca00b-3f0e-465a-aac7-1a6a22fcea40_SetDate">
    <vt:lpwstr>2023-02-07T17:43:34Z</vt:lpwstr>
  </property>
  <property fmtid="{D5CDD505-2E9C-101B-9397-08002B2CF9AE}" pid="5" name="MSIP_Label_3d0ca00b-3f0e-465a-aac7-1a6a22fcea40_Method">
    <vt:lpwstr>Privileged</vt:lpwstr>
  </property>
  <property fmtid="{D5CDD505-2E9C-101B-9397-08002B2CF9AE}" pid="6" name="MSIP_Label_3d0ca00b-3f0e-465a-aac7-1a6a22fcea40_Name">
    <vt:lpwstr>3d0ca00b-3f0e-465a-aac7-1a6a22fcea40</vt:lpwstr>
  </property>
  <property fmtid="{D5CDD505-2E9C-101B-9397-08002B2CF9AE}" pid="7" name="MSIP_Label_3d0ca00b-3f0e-465a-aac7-1a6a22fcea40_SiteId">
    <vt:lpwstr>6397df10-4595-4047-9c4f-03311282152b</vt:lpwstr>
  </property>
  <property fmtid="{D5CDD505-2E9C-101B-9397-08002B2CF9AE}" pid="8" name="MSIP_Label_3d0ca00b-3f0e-465a-aac7-1a6a22fcea40_ActionId">
    <vt:lpwstr>33644cc1-aaad-4b2e-a579-4dbbd4e4d812</vt:lpwstr>
  </property>
  <property fmtid="{D5CDD505-2E9C-101B-9397-08002B2CF9AE}" pid="9" name="MSIP_Label_3d0ca00b-3f0e-465a-aac7-1a6a22fcea40_ContentBits">
    <vt:lpwstr>1</vt:lpwstr>
  </property>
</Properties>
</file>