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handoutMasterIdLst>
    <p:handoutMasterId r:id="rId18"/>
  </p:handoutMasterIdLst>
  <p:sldIdLst>
    <p:sldId id="256" r:id="rId2"/>
    <p:sldId id="372" r:id="rId3"/>
    <p:sldId id="403" r:id="rId4"/>
    <p:sldId id="398" r:id="rId5"/>
    <p:sldId id="399" r:id="rId6"/>
    <p:sldId id="405" r:id="rId7"/>
    <p:sldId id="400" r:id="rId8"/>
    <p:sldId id="385" r:id="rId9"/>
    <p:sldId id="404" r:id="rId10"/>
    <p:sldId id="401" r:id="rId11"/>
    <p:sldId id="402" r:id="rId12"/>
    <p:sldId id="396" r:id="rId13"/>
    <p:sldId id="395" r:id="rId14"/>
    <p:sldId id="394" r:id="rId15"/>
    <p:sldId id="379" r:id="rId16"/>
  </p:sldIdLst>
  <p:sldSz cx="12192000" cy="6858000"/>
  <p:notesSz cx="6894513" cy="9180513"/>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k, Allen" initials="PA" lastIdx="3" clrIdx="0">
    <p:extLst>
      <p:ext uri="{19B8F6BF-5375-455C-9EA6-DF929625EA0E}">
        <p15:presenceInfo xmlns:p15="http://schemas.microsoft.com/office/powerpoint/2012/main" userId="S-1-5-21-1287501387-3249052258-898514827-1595119" providerId="AD"/>
      </p:ext>
    </p:extLst>
  </p:cmAuthor>
  <p:cmAuthor id="2" name="Eisner, Denise" initials="ED" lastIdx="4" clrIdx="1">
    <p:extLst>
      <p:ext uri="{19B8F6BF-5375-455C-9EA6-DF929625EA0E}">
        <p15:presenceInfo xmlns:p15="http://schemas.microsoft.com/office/powerpoint/2012/main" userId="S-1-5-21-1287501387-3249052258-898514827-1704486" providerId="AD"/>
      </p:ext>
    </p:extLst>
  </p:cmAuthor>
  <p:cmAuthor id="3" name="Michaud, Louis" initials="ML" lastIdx="3" clrIdx="2">
    <p:extLst>
      <p:ext uri="{19B8F6BF-5375-455C-9EA6-DF929625EA0E}">
        <p15:presenceInfo xmlns:p15="http://schemas.microsoft.com/office/powerpoint/2012/main" userId="S-1-5-21-1287501387-3249052258-898514827-1684064" providerId="AD"/>
      </p:ext>
    </p:extLst>
  </p:cmAuthor>
  <p:cmAuthor id="4" name="Roger Pankhurst" initials="RP" lastIdx="2" clrIdx="3">
    <p:extLst>
      <p:ext uri="{19B8F6BF-5375-455C-9EA6-DF929625EA0E}">
        <p15:presenceInfo xmlns:p15="http://schemas.microsoft.com/office/powerpoint/2012/main" userId="Roger Pankhu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6D25A"/>
    <a:srgbClr val="73B632"/>
    <a:srgbClr val="0082C9"/>
    <a:srgbClr val="CC74F4"/>
    <a:srgbClr val="FFFFFF"/>
    <a:srgbClr val="FFD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0590" autoAdjust="0"/>
  </p:normalViewPr>
  <p:slideViewPr>
    <p:cSldViewPr snapToGrid="0">
      <p:cViewPr varScale="1">
        <p:scale>
          <a:sx n="43" d="100"/>
          <a:sy n="43" d="100"/>
        </p:scale>
        <p:origin x="292" y="24"/>
      </p:cViewPr>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6" d="100"/>
          <a:sy n="86" d="100"/>
        </p:scale>
        <p:origin x="11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95310622060683E-2"/>
          <c:y val="0.18998685358697817"/>
          <c:w val="0.90244542899356328"/>
          <c:h val="0.59403693363351728"/>
        </c:manualLayout>
      </c:layout>
      <c:lineChart>
        <c:grouping val="standard"/>
        <c:varyColors val="0"/>
        <c:ser>
          <c:idx val="0"/>
          <c:order val="0"/>
          <c:tx>
            <c:strRef>
              <c:f>Sheet1!$B$1</c:f>
              <c:strCache>
                <c:ptCount val="1"/>
                <c:pt idx="0">
                  <c:v>Visits to CRA Canada.ca pages by month</c:v>
                </c:pt>
              </c:strCache>
            </c:strRef>
          </c:tx>
          <c:spPr>
            <a:ln w="28575" cap="rnd">
              <a:solidFill>
                <a:srgbClr val="0099FF"/>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Sheet1!$B$2:$B$41</c:f>
              <c:numCache>
                <c:formatCode>#,##0</c:formatCode>
                <c:ptCount val="40"/>
                <c:pt idx="0">
                  <c:v>3951190</c:v>
                </c:pt>
                <c:pt idx="1">
                  <c:v>7877202</c:v>
                </c:pt>
                <c:pt idx="2">
                  <c:v>7281160</c:v>
                </c:pt>
                <c:pt idx="3">
                  <c:v>8331857</c:v>
                </c:pt>
                <c:pt idx="4">
                  <c:v>8062787</c:v>
                </c:pt>
                <c:pt idx="5">
                  <c:v>7396730</c:v>
                </c:pt>
                <c:pt idx="6">
                  <c:v>11241181</c:v>
                </c:pt>
                <c:pt idx="7">
                  <c:v>13959778</c:v>
                </c:pt>
                <c:pt idx="8">
                  <c:v>22017286</c:v>
                </c:pt>
                <c:pt idx="9">
                  <c:v>24522391</c:v>
                </c:pt>
                <c:pt idx="10">
                  <c:v>13297115</c:v>
                </c:pt>
                <c:pt idx="11">
                  <c:v>10799818</c:v>
                </c:pt>
                <c:pt idx="12">
                  <c:v>12384842</c:v>
                </c:pt>
                <c:pt idx="13">
                  <c:v>9329483</c:v>
                </c:pt>
                <c:pt idx="14">
                  <c:v>8202448</c:v>
                </c:pt>
                <c:pt idx="15">
                  <c:v>9248011</c:v>
                </c:pt>
                <c:pt idx="16">
                  <c:v>8541436</c:v>
                </c:pt>
                <c:pt idx="17">
                  <c:v>7907869</c:v>
                </c:pt>
                <c:pt idx="18">
                  <c:v>12962346</c:v>
                </c:pt>
                <c:pt idx="19">
                  <c:v>16178198</c:v>
                </c:pt>
                <c:pt idx="20">
                  <c:v>25700181</c:v>
                </c:pt>
                <c:pt idx="21">
                  <c:v>27354032</c:v>
                </c:pt>
                <c:pt idx="22">
                  <c:v>15292199</c:v>
                </c:pt>
                <c:pt idx="23">
                  <c:v>12003224</c:v>
                </c:pt>
                <c:pt idx="24">
                  <c:v>13605442</c:v>
                </c:pt>
                <c:pt idx="25">
                  <c:v>10139945</c:v>
                </c:pt>
                <c:pt idx="26">
                  <c:v>9784231</c:v>
                </c:pt>
                <c:pt idx="27">
                  <c:v>11023889</c:v>
                </c:pt>
                <c:pt idx="28">
                  <c:v>9896969</c:v>
                </c:pt>
                <c:pt idx="29">
                  <c:v>9506796</c:v>
                </c:pt>
                <c:pt idx="30">
                  <c:v>13668858</c:v>
                </c:pt>
                <c:pt idx="31">
                  <c:v>20559673</c:v>
                </c:pt>
                <c:pt idx="32">
                  <c:v>36739725</c:v>
                </c:pt>
                <c:pt idx="33">
                  <c:v>63579083</c:v>
                </c:pt>
                <c:pt idx="34">
                  <c:v>42669100</c:v>
                </c:pt>
                <c:pt idx="35">
                  <c:v>29028949</c:v>
                </c:pt>
                <c:pt idx="36">
                  <c:v>25180126</c:v>
                </c:pt>
                <c:pt idx="37">
                  <c:v>22983011</c:v>
                </c:pt>
                <c:pt idx="38">
                  <c:v>19292708</c:v>
                </c:pt>
                <c:pt idx="39">
                  <c:v>22138352</c:v>
                </c:pt>
              </c:numCache>
            </c:numRef>
          </c:val>
          <c:smooth val="0"/>
          <c:extLst>
            <c:ext xmlns:c16="http://schemas.microsoft.com/office/drawing/2014/chart" uri="{C3380CC4-5D6E-409C-BE32-E72D297353CC}">
              <c16:uniqueId val="{00000000-8B5B-4BCA-9B6F-36E3CD1623E7}"/>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Sheet1!$C$2:$C$41</c:f>
              <c:numCache>
                <c:formatCode>General</c:formatCode>
                <c:ptCount val="40"/>
              </c:numCache>
            </c:numRef>
          </c:val>
          <c:smooth val="0"/>
          <c:extLst>
            <c:ext xmlns:c16="http://schemas.microsoft.com/office/drawing/2014/chart" uri="{C3380CC4-5D6E-409C-BE32-E72D297353CC}">
              <c16:uniqueId val="{00000001-8B5B-4BCA-9B6F-36E3CD1623E7}"/>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Sheet1!$D$2:$D$41</c:f>
              <c:numCache>
                <c:formatCode>General</c:formatCode>
                <c:ptCount val="40"/>
              </c:numCache>
            </c:numRef>
          </c:val>
          <c:smooth val="0"/>
          <c:extLst>
            <c:ext xmlns:c16="http://schemas.microsoft.com/office/drawing/2014/chart" uri="{C3380CC4-5D6E-409C-BE32-E72D297353CC}">
              <c16:uniqueId val="{00000002-8B5B-4BCA-9B6F-36E3CD1623E7}"/>
            </c:ext>
          </c:extLst>
        </c:ser>
        <c:ser>
          <c:idx val="3"/>
          <c:order val="3"/>
          <c:tx>
            <c:strRef>
              <c:f>Sheet1!$E$1</c:f>
              <c:strCache>
                <c:ptCount val="1"/>
                <c:pt idx="0">
                  <c:v>Column3</c:v>
                </c:pt>
              </c:strCache>
            </c:strRef>
          </c:tx>
          <c:spPr>
            <a:ln w="28575" cap="rnd">
              <a:solidFill>
                <a:schemeClr val="accent4"/>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Sheet1!$E$2:$E$41</c:f>
              <c:numCache>
                <c:formatCode>General</c:formatCode>
                <c:ptCount val="40"/>
              </c:numCache>
            </c:numRef>
          </c:val>
          <c:smooth val="0"/>
          <c:extLst>
            <c:ext xmlns:c16="http://schemas.microsoft.com/office/drawing/2014/chart" uri="{C3380CC4-5D6E-409C-BE32-E72D297353CC}">
              <c16:uniqueId val="{00000003-8B5B-4BCA-9B6F-36E3CD1623E7}"/>
            </c:ext>
          </c:extLst>
        </c:ser>
        <c:ser>
          <c:idx val="4"/>
          <c:order val="4"/>
          <c:tx>
            <c:strRef>
              <c:f>Sheet1!$F$1</c:f>
              <c:strCache>
                <c:ptCount val="1"/>
                <c:pt idx="0">
                  <c:v>Column4</c:v>
                </c:pt>
              </c:strCache>
            </c:strRef>
          </c:tx>
          <c:spPr>
            <a:ln w="28575" cap="rnd">
              <a:solidFill>
                <a:schemeClr val="accent5"/>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Sheet1!$F$2:$F$41</c:f>
              <c:numCache>
                <c:formatCode>General</c:formatCode>
                <c:ptCount val="40"/>
              </c:numCache>
            </c:numRef>
          </c:val>
          <c:smooth val="0"/>
          <c:extLst>
            <c:ext xmlns:c16="http://schemas.microsoft.com/office/drawing/2014/chart" uri="{C3380CC4-5D6E-409C-BE32-E72D297353CC}">
              <c16:uniqueId val="{00000004-8B5B-4BCA-9B6F-36E3CD1623E7}"/>
            </c:ext>
          </c:extLst>
        </c:ser>
        <c:ser>
          <c:idx val="5"/>
          <c:order val="5"/>
          <c:tx>
            <c:strRef>
              <c:f>Sheet1!$G$1</c:f>
              <c:strCache>
                <c:ptCount val="1"/>
                <c:pt idx="0">
                  <c:v>Column5</c:v>
                </c:pt>
              </c:strCache>
            </c:strRef>
          </c:tx>
          <c:spPr>
            <a:ln w="28575" cap="rnd">
              <a:solidFill>
                <a:schemeClr val="accent6"/>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Sheet1!$G$2:$G$41</c:f>
              <c:numCache>
                <c:formatCode>General</c:formatCode>
                <c:ptCount val="40"/>
              </c:numCache>
            </c:numRef>
          </c:val>
          <c:smooth val="0"/>
          <c:extLst>
            <c:ext xmlns:c16="http://schemas.microsoft.com/office/drawing/2014/chart" uri="{C3380CC4-5D6E-409C-BE32-E72D297353CC}">
              <c16:uniqueId val="{00000005-8B5B-4BCA-9B6F-36E3CD1623E7}"/>
            </c:ext>
          </c:extLst>
        </c:ser>
        <c:dLbls>
          <c:showLegendKey val="0"/>
          <c:showVal val="0"/>
          <c:showCatName val="0"/>
          <c:showSerName val="0"/>
          <c:showPercent val="0"/>
          <c:showBubbleSize val="0"/>
        </c:dLbls>
        <c:smooth val="0"/>
        <c:axId val="366467152"/>
        <c:axId val="366467544"/>
      </c:lineChart>
      <c:catAx>
        <c:axId val="36646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467544"/>
        <c:crosses val="autoZero"/>
        <c:auto val="1"/>
        <c:lblAlgn val="ctr"/>
        <c:lblOffset val="100"/>
        <c:noMultiLvlLbl val="0"/>
      </c:catAx>
      <c:valAx>
        <c:axId val="366467544"/>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46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March-October</a:t>
            </a:r>
            <a:r>
              <a:rPr lang="en-US" b="1" baseline="0" dirty="0"/>
              <a:t> </a:t>
            </a:r>
            <a:r>
              <a:rPr lang="en-US" b="1" dirty="0">
                <a:solidFill>
                  <a:schemeClr val="tx1"/>
                </a:solidFill>
              </a:rPr>
              <a:t>v</a:t>
            </a:r>
            <a:r>
              <a:rPr lang="en-US" b="1" dirty="0"/>
              <a:t>isits</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109801394</c:v>
                </c:pt>
                <c:pt idx="1">
                  <c:v>124903413</c:v>
                </c:pt>
                <c:pt idx="2">
                  <c:v>261611054</c:v>
                </c:pt>
              </c:numCache>
            </c:numRef>
          </c:val>
          <c:extLst>
            <c:ext xmlns:c16="http://schemas.microsoft.com/office/drawing/2014/chart" uri="{C3380CC4-5D6E-409C-BE32-E72D297353CC}">
              <c16:uniqueId val="{00000000-F6F4-4A89-9F7A-2DEF73D416A3}"/>
            </c:ext>
          </c:extLst>
        </c:ser>
        <c:dLbls>
          <c:dLblPos val="outEnd"/>
          <c:showLegendKey val="0"/>
          <c:showVal val="1"/>
          <c:showCatName val="0"/>
          <c:showSerName val="0"/>
          <c:showPercent val="0"/>
          <c:showBubbleSize val="0"/>
        </c:dLbls>
        <c:gapWidth val="219"/>
        <c:overlap val="-27"/>
        <c:axId val="906540272"/>
        <c:axId val="906532728"/>
      </c:barChart>
      <c:catAx>
        <c:axId val="906540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06532728"/>
        <c:crosses val="autoZero"/>
        <c:auto val="1"/>
        <c:lblAlgn val="ctr"/>
        <c:lblOffset val="100"/>
        <c:noMultiLvlLbl val="0"/>
      </c:catAx>
      <c:valAx>
        <c:axId val="906532728"/>
        <c:scaling>
          <c:orientation val="minMax"/>
        </c:scaling>
        <c:delete val="1"/>
        <c:axPos val="l"/>
        <c:numFmt formatCode="#,##0" sourceLinked="1"/>
        <c:majorTickMark val="none"/>
        <c:minorTickMark val="none"/>
        <c:tickLblPos val="nextTo"/>
        <c:crossAx val="90654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77499999999993E-2"/>
          <c:y val="4.9504100000000002E-2"/>
          <c:w val="0.91344099999999995"/>
          <c:h val="0.86748899999999995"/>
        </c:manualLayout>
      </c:layout>
      <c:barChart>
        <c:barDir val="bar"/>
        <c:grouping val="stacked"/>
        <c:varyColors val="0"/>
        <c:ser>
          <c:idx val="0"/>
          <c:order val="0"/>
          <c:tx>
            <c:strRef>
              <c:f>Sheet1!$A$2</c:f>
              <c:strCache>
                <c:ptCount val="1"/>
                <c:pt idx="0">
                  <c:v>Success</c:v>
                </c:pt>
              </c:strCache>
            </c:strRef>
          </c:tx>
          <c:spPr>
            <a:solidFill>
              <a:srgbClr val="6DBAE6"/>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Sheet1!$B$2:$I$2</c:f>
              <c:numCache>
                <c:formatCode>General</c:formatCode>
                <c:ptCount val="8"/>
                <c:pt idx="0">
                  <c:v>3</c:v>
                </c:pt>
                <c:pt idx="1">
                  <c:v>2</c:v>
                </c:pt>
                <c:pt idx="3">
                  <c:v>2</c:v>
                </c:pt>
                <c:pt idx="4">
                  <c:v>-2</c:v>
                </c:pt>
                <c:pt idx="5">
                  <c:v>3</c:v>
                </c:pt>
                <c:pt idx="6">
                  <c:v>3</c:v>
                </c:pt>
                <c:pt idx="7">
                  <c:v>0</c:v>
                </c:pt>
              </c:numCache>
            </c:numRef>
          </c:val>
          <c:extLst>
            <c:ext xmlns:c16="http://schemas.microsoft.com/office/drawing/2014/chart" uri="{C3380CC4-5D6E-409C-BE32-E72D297353CC}">
              <c16:uniqueId val="{00000000-E168-4753-8310-98749E484E5F}"/>
            </c:ext>
          </c:extLst>
        </c:ser>
        <c:ser>
          <c:idx val="1"/>
          <c:order val="1"/>
          <c:tx>
            <c:strRef>
              <c:f>Sheet1!$A$3</c:f>
              <c:strCache>
                <c:ptCount val="1"/>
                <c:pt idx="0">
                  <c:v>Minor Mistake</c:v>
                </c:pt>
              </c:strCache>
            </c:strRef>
          </c:tx>
          <c:spPr>
            <a:solidFill>
              <a:srgbClr val="767676"/>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Sheet1!$B$3:$I$3</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1-E168-4753-8310-98749E484E5F}"/>
            </c:ext>
          </c:extLst>
        </c:ser>
        <c:ser>
          <c:idx val="2"/>
          <c:order val="2"/>
          <c:tx>
            <c:strRef>
              <c:f>Sheet1!$A$4</c:f>
              <c:strCache>
                <c:ptCount val="1"/>
                <c:pt idx="0">
                  <c:v>Fail</c:v>
                </c:pt>
              </c:strCache>
            </c:strRef>
          </c:tx>
          <c:spPr>
            <a:solidFill>
              <a:srgbClr val="DE8440"/>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Sheet1!$B$4:$I$4</c:f>
              <c:numCache>
                <c:formatCode>General</c:formatCode>
                <c:ptCount val="8"/>
                <c:pt idx="0">
                  <c:v>0</c:v>
                </c:pt>
                <c:pt idx="1">
                  <c:v>0</c:v>
                </c:pt>
                <c:pt idx="2">
                  <c:v>1</c:v>
                </c:pt>
                <c:pt idx="3">
                  <c:v>0</c:v>
                </c:pt>
                <c:pt idx="4">
                  <c:v>0</c:v>
                </c:pt>
                <c:pt idx="5">
                  <c:v>0</c:v>
                </c:pt>
                <c:pt idx="6">
                  <c:v>0</c:v>
                </c:pt>
                <c:pt idx="7">
                  <c:v>0</c:v>
                </c:pt>
              </c:numCache>
            </c:numRef>
          </c:val>
          <c:extLst>
            <c:ext xmlns:c16="http://schemas.microsoft.com/office/drawing/2014/chart" uri="{C3380CC4-5D6E-409C-BE32-E72D297353CC}">
              <c16:uniqueId val="{00000002-E168-4753-8310-98749E484E5F}"/>
            </c:ext>
          </c:extLst>
        </c:ser>
        <c:dLbls>
          <c:showLegendKey val="0"/>
          <c:showVal val="0"/>
          <c:showCatName val="0"/>
          <c:showSerName val="0"/>
          <c:showPercent val="0"/>
          <c:showBubbleSize val="0"/>
        </c:dLbls>
        <c:gapWidth val="30"/>
        <c:overlap val="100"/>
        <c:axId val="2094734552"/>
        <c:axId val="2094734553"/>
      </c:barChart>
      <c:catAx>
        <c:axId val="2094734552"/>
        <c:scaling>
          <c:orientation val="maxMin"/>
        </c:scaling>
        <c:delete val="0"/>
        <c:axPos val="l"/>
        <c:numFmt formatCode="General" sourceLinked="0"/>
        <c:majorTickMark val="none"/>
        <c:minorTickMark val="none"/>
        <c:tickLblPos val="low"/>
        <c:spPr>
          <a:ln>
            <a:solidFill>
              <a:srgbClr val="D5D5D5"/>
            </a:solidFill>
          </a:ln>
        </c:spPr>
        <c:txPr>
          <a:bodyPr rot="0"/>
          <a:lstStyle/>
          <a:p>
            <a:pPr>
              <a:defRPr sz="1200" b="0" i="0" u="none" strike="noStrike">
                <a:solidFill>
                  <a:srgbClr val="000000"/>
                </a:solidFill>
                <a:latin typeface="Helvetica Neue Light"/>
              </a:defRPr>
            </a:pPr>
            <a:endParaRPr lang="en-US"/>
          </a:p>
        </c:txPr>
        <c:crossAx val="2094734553"/>
        <c:crosses val="autoZero"/>
        <c:auto val="1"/>
        <c:lblAlgn val="ctr"/>
        <c:lblOffset val="100"/>
        <c:tickMarkSkip val="1"/>
        <c:noMultiLvlLbl val="1"/>
      </c:catAx>
      <c:valAx>
        <c:axId val="2094734553"/>
        <c:scaling>
          <c:orientation val="minMax"/>
          <c:max val="3"/>
          <c:min val="-3"/>
        </c:scaling>
        <c:delete val="0"/>
        <c:axPos val="t"/>
        <c:majorGridlines>
          <c:spPr>
            <a:ln w="6350" cap="flat">
              <a:solidFill>
                <a:srgbClr val="B8B8B8"/>
              </a:solidFill>
              <a:prstDash val="solid"/>
              <a:miter lim="400000"/>
            </a:ln>
          </c:spPr>
        </c:majorGridlines>
        <c:numFmt formatCode="0" sourceLinked="0"/>
        <c:majorTickMark val="none"/>
        <c:minorTickMark val="none"/>
        <c:tickLblPos val="high"/>
        <c:spPr>
          <a:ln w="6350" cap="flat">
            <a:noFill/>
            <a:prstDash val="solid"/>
            <a:miter lim="400000"/>
          </a:ln>
        </c:spPr>
        <c:txPr>
          <a:bodyPr rot="0"/>
          <a:lstStyle/>
          <a:p>
            <a:pPr>
              <a:defRPr sz="1600" b="0" i="0" u="none" strike="noStrike">
                <a:solidFill>
                  <a:srgbClr val="FFFFFF"/>
                </a:solidFill>
                <a:latin typeface="Helvetica Neue Light"/>
              </a:defRPr>
            </a:pPr>
            <a:endParaRPr lang="en-US"/>
          </a:p>
        </c:txPr>
        <c:crossAx val="2094734552"/>
        <c:crosses val="autoZero"/>
        <c:crossBetween val="between"/>
        <c:majorUnit val="1"/>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77499999999993E-2"/>
          <c:y val="4.9504100000000002E-2"/>
          <c:w val="0.91344099999999995"/>
          <c:h val="0.86748899999999995"/>
        </c:manualLayout>
      </c:layout>
      <c:barChart>
        <c:barDir val="bar"/>
        <c:grouping val="stacked"/>
        <c:varyColors val="0"/>
        <c:ser>
          <c:idx val="0"/>
          <c:order val="0"/>
          <c:tx>
            <c:strRef>
              <c:f>Sheet1!$A$2</c:f>
              <c:strCache>
                <c:ptCount val="1"/>
                <c:pt idx="0">
                  <c:v>Success</c:v>
                </c:pt>
              </c:strCache>
            </c:strRef>
          </c:tx>
          <c:spPr>
            <a:solidFill>
              <a:srgbClr val="6DBAE6"/>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Sheet1!$B$2:$I$2</c:f>
              <c:numCache>
                <c:formatCode>General</c:formatCode>
                <c:ptCount val="8"/>
                <c:pt idx="0">
                  <c:v>3</c:v>
                </c:pt>
                <c:pt idx="1">
                  <c:v>2</c:v>
                </c:pt>
                <c:pt idx="3">
                  <c:v>2</c:v>
                </c:pt>
                <c:pt idx="4">
                  <c:v>-2</c:v>
                </c:pt>
                <c:pt idx="5">
                  <c:v>3</c:v>
                </c:pt>
                <c:pt idx="6">
                  <c:v>3</c:v>
                </c:pt>
                <c:pt idx="7">
                  <c:v>0</c:v>
                </c:pt>
              </c:numCache>
            </c:numRef>
          </c:val>
          <c:extLst>
            <c:ext xmlns:c16="http://schemas.microsoft.com/office/drawing/2014/chart" uri="{C3380CC4-5D6E-409C-BE32-E72D297353CC}">
              <c16:uniqueId val="{00000000-D44E-4A24-8B9D-CEE567F543B9}"/>
            </c:ext>
          </c:extLst>
        </c:ser>
        <c:ser>
          <c:idx val="1"/>
          <c:order val="1"/>
          <c:tx>
            <c:strRef>
              <c:f>Sheet1!$A$3</c:f>
              <c:strCache>
                <c:ptCount val="1"/>
                <c:pt idx="0">
                  <c:v>Minor Mistake</c:v>
                </c:pt>
              </c:strCache>
            </c:strRef>
          </c:tx>
          <c:spPr>
            <a:solidFill>
              <a:srgbClr val="767676"/>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Sheet1!$B$3:$I$3</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1-D44E-4A24-8B9D-CEE567F543B9}"/>
            </c:ext>
          </c:extLst>
        </c:ser>
        <c:ser>
          <c:idx val="2"/>
          <c:order val="2"/>
          <c:tx>
            <c:strRef>
              <c:f>Sheet1!$A$4</c:f>
              <c:strCache>
                <c:ptCount val="1"/>
                <c:pt idx="0">
                  <c:v>Fail</c:v>
                </c:pt>
              </c:strCache>
            </c:strRef>
          </c:tx>
          <c:spPr>
            <a:solidFill>
              <a:srgbClr val="DE8440"/>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Sheet1!$B$4:$I$4</c:f>
              <c:numCache>
                <c:formatCode>General</c:formatCode>
                <c:ptCount val="8"/>
                <c:pt idx="0">
                  <c:v>0</c:v>
                </c:pt>
                <c:pt idx="1">
                  <c:v>0</c:v>
                </c:pt>
                <c:pt idx="2">
                  <c:v>1</c:v>
                </c:pt>
                <c:pt idx="3">
                  <c:v>0</c:v>
                </c:pt>
                <c:pt idx="4">
                  <c:v>0</c:v>
                </c:pt>
                <c:pt idx="5">
                  <c:v>0</c:v>
                </c:pt>
                <c:pt idx="6">
                  <c:v>0</c:v>
                </c:pt>
                <c:pt idx="7">
                  <c:v>0</c:v>
                </c:pt>
              </c:numCache>
            </c:numRef>
          </c:val>
          <c:extLst>
            <c:ext xmlns:c16="http://schemas.microsoft.com/office/drawing/2014/chart" uri="{C3380CC4-5D6E-409C-BE32-E72D297353CC}">
              <c16:uniqueId val="{00000002-D44E-4A24-8B9D-CEE567F543B9}"/>
            </c:ext>
          </c:extLst>
        </c:ser>
        <c:dLbls>
          <c:showLegendKey val="0"/>
          <c:showVal val="0"/>
          <c:showCatName val="0"/>
          <c:showSerName val="0"/>
          <c:showPercent val="0"/>
          <c:showBubbleSize val="0"/>
        </c:dLbls>
        <c:gapWidth val="30"/>
        <c:overlap val="100"/>
        <c:axId val="2094734552"/>
        <c:axId val="2094734553"/>
      </c:barChart>
      <c:catAx>
        <c:axId val="2094734552"/>
        <c:scaling>
          <c:orientation val="maxMin"/>
        </c:scaling>
        <c:delete val="0"/>
        <c:axPos val="l"/>
        <c:numFmt formatCode="General" sourceLinked="0"/>
        <c:majorTickMark val="none"/>
        <c:minorTickMark val="none"/>
        <c:tickLblPos val="low"/>
        <c:spPr>
          <a:ln>
            <a:solidFill>
              <a:srgbClr val="D5D5D5"/>
            </a:solidFill>
          </a:ln>
        </c:spPr>
        <c:txPr>
          <a:bodyPr rot="0"/>
          <a:lstStyle/>
          <a:p>
            <a:pPr>
              <a:defRPr sz="1200" b="0" i="0" u="none" strike="noStrike">
                <a:solidFill>
                  <a:srgbClr val="000000"/>
                </a:solidFill>
                <a:latin typeface="Helvetica Neue Light"/>
              </a:defRPr>
            </a:pPr>
            <a:endParaRPr lang="en-US"/>
          </a:p>
        </c:txPr>
        <c:crossAx val="2094734553"/>
        <c:crosses val="autoZero"/>
        <c:auto val="1"/>
        <c:lblAlgn val="ctr"/>
        <c:lblOffset val="100"/>
        <c:tickMarkSkip val="1"/>
        <c:noMultiLvlLbl val="1"/>
      </c:catAx>
      <c:valAx>
        <c:axId val="2094734553"/>
        <c:scaling>
          <c:orientation val="minMax"/>
          <c:max val="3"/>
          <c:min val="-3"/>
        </c:scaling>
        <c:delete val="0"/>
        <c:axPos val="t"/>
        <c:majorGridlines>
          <c:spPr>
            <a:ln w="6350" cap="flat">
              <a:solidFill>
                <a:srgbClr val="B8B8B8"/>
              </a:solidFill>
              <a:prstDash val="solid"/>
              <a:miter lim="400000"/>
            </a:ln>
          </c:spPr>
        </c:majorGridlines>
        <c:numFmt formatCode="0" sourceLinked="0"/>
        <c:majorTickMark val="none"/>
        <c:minorTickMark val="none"/>
        <c:tickLblPos val="high"/>
        <c:spPr>
          <a:ln w="6350" cap="flat">
            <a:noFill/>
            <a:prstDash val="solid"/>
            <a:miter lim="400000"/>
          </a:ln>
        </c:spPr>
        <c:txPr>
          <a:bodyPr rot="0"/>
          <a:lstStyle/>
          <a:p>
            <a:pPr>
              <a:defRPr sz="1600" b="0" i="0" u="none" strike="noStrike">
                <a:solidFill>
                  <a:srgbClr val="FFFFFF"/>
                </a:solidFill>
                <a:latin typeface="Helvetica Neue Light"/>
              </a:defRPr>
            </a:pPr>
            <a:endParaRPr lang="en-US"/>
          </a:p>
        </c:txPr>
        <c:crossAx val="2094734552"/>
        <c:crosses val="autoZero"/>
        <c:crossBetween val="between"/>
        <c:majorUnit val="1"/>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CA"/>
          </a:p>
        </p:txBody>
      </p:sp>
      <p:sp>
        <p:nvSpPr>
          <p:cNvPr id="3" name="Date Placeholder 2"/>
          <p:cNvSpPr>
            <a:spLocks noGrp="1"/>
          </p:cNvSpPr>
          <p:nvPr>
            <p:ph type="dt" sz="quarter" idx="1"/>
          </p:nvPr>
        </p:nvSpPr>
        <p:spPr>
          <a:xfrm>
            <a:off x="3905295" y="0"/>
            <a:ext cx="2987622" cy="460620"/>
          </a:xfrm>
          <a:prstGeom prst="rect">
            <a:avLst/>
          </a:prstGeom>
        </p:spPr>
        <p:txBody>
          <a:bodyPr vert="horz" lIns="91851" tIns="45926" rIns="91851" bIns="45926" rtlCol="0"/>
          <a:lstStyle>
            <a:lvl1pPr algn="r">
              <a:defRPr sz="1200"/>
            </a:lvl1pPr>
          </a:lstStyle>
          <a:p>
            <a:fld id="{E1AE0688-99AD-4825-8E1D-CDA34F16AF30}" type="datetimeFigureOut">
              <a:rPr lang="en-CA" smtClean="0"/>
              <a:t>2021-01-28</a:t>
            </a:fld>
            <a:endParaRPr lang="en-CA"/>
          </a:p>
        </p:txBody>
      </p:sp>
      <p:sp>
        <p:nvSpPr>
          <p:cNvPr id="4" name="Footer Placeholder 3"/>
          <p:cNvSpPr>
            <a:spLocks noGrp="1"/>
          </p:cNvSpPr>
          <p:nvPr>
            <p:ph type="ftr" sz="quarter" idx="2"/>
          </p:nvPr>
        </p:nvSpPr>
        <p:spPr>
          <a:xfrm>
            <a:off x="0" y="8719895"/>
            <a:ext cx="2987622" cy="460619"/>
          </a:xfrm>
          <a:prstGeom prst="rect">
            <a:avLst/>
          </a:prstGeom>
        </p:spPr>
        <p:txBody>
          <a:bodyPr vert="horz" lIns="91851" tIns="45926" rIns="91851" bIns="45926" rtlCol="0" anchor="b"/>
          <a:lstStyle>
            <a:lvl1pPr algn="l">
              <a:defRPr sz="1200"/>
            </a:lvl1pPr>
          </a:lstStyle>
          <a:p>
            <a:endParaRPr lang="en-CA"/>
          </a:p>
        </p:txBody>
      </p:sp>
      <p:sp>
        <p:nvSpPr>
          <p:cNvPr id="5" name="Slide Number Placeholder 4"/>
          <p:cNvSpPr>
            <a:spLocks noGrp="1"/>
          </p:cNvSpPr>
          <p:nvPr>
            <p:ph type="sldNum" sz="quarter" idx="3"/>
          </p:nvPr>
        </p:nvSpPr>
        <p:spPr>
          <a:xfrm>
            <a:off x="3905295" y="8719895"/>
            <a:ext cx="2987622" cy="460619"/>
          </a:xfrm>
          <a:prstGeom prst="rect">
            <a:avLst/>
          </a:prstGeom>
        </p:spPr>
        <p:txBody>
          <a:bodyPr vert="horz" lIns="91851" tIns="45926" rIns="91851" bIns="45926" rtlCol="0" anchor="b"/>
          <a:lstStyle>
            <a:lvl1pPr algn="r">
              <a:defRPr sz="1200"/>
            </a:lvl1pPr>
          </a:lstStyle>
          <a:p>
            <a:fld id="{C214845A-C7AC-47D7-AB29-195A668C5FEA}" type="slidenum">
              <a:rPr lang="en-CA" smtClean="0"/>
              <a:t>‹#›</a:t>
            </a:fld>
            <a:endParaRPr lang="en-CA"/>
          </a:p>
        </p:txBody>
      </p:sp>
    </p:spTree>
    <p:extLst>
      <p:ext uri="{BB962C8B-B14F-4D97-AF65-F5344CB8AC3E}">
        <p14:creationId xmlns:p14="http://schemas.microsoft.com/office/powerpoint/2010/main" val="4191561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CA"/>
          </a:p>
        </p:txBody>
      </p:sp>
      <p:sp>
        <p:nvSpPr>
          <p:cNvPr id="3" name="Date Placeholder 2"/>
          <p:cNvSpPr>
            <a:spLocks noGrp="1"/>
          </p:cNvSpPr>
          <p:nvPr>
            <p:ph type="dt" idx="1"/>
          </p:nvPr>
        </p:nvSpPr>
        <p:spPr>
          <a:xfrm>
            <a:off x="3905295" y="0"/>
            <a:ext cx="2987622" cy="460620"/>
          </a:xfrm>
          <a:prstGeom prst="rect">
            <a:avLst/>
          </a:prstGeom>
        </p:spPr>
        <p:txBody>
          <a:bodyPr vert="horz" lIns="91851" tIns="45926" rIns="91851" bIns="45926" rtlCol="0"/>
          <a:lstStyle>
            <a:lvl1pPr algn="r">
              <a:defRPr sz="1200"/>
            </a:lvl1pPr>
          </a:lstStyle>
          <a:p>
            <a:fld id="{7FC5C288-7B84-492A-9C0F-51C1214F8F0E}" type="datetimeFigureOut">
              <a:rPr lang="en-CA" smtClean="0"/>
              <a:t>2021-01-28</a:t>
            </a:fld>
            <a:endParaRPr lang="en-CA"/>
          </a:p>
        </p:txBody>
      </p:sp>
      <p:sp>
        <p:nvSpPr>
          <p:cNvPr id="4" name="Slide Image Placeholder 3"/>
          <p:cNvSpPr>
            <a:spLocks noGrp="1" noRot="1" noChangeAspect="1"/>
          </p:cNvSpPr>
          <p:nvPr>
            <p:ph type="sldImg" idx="2"/>
          </p:nvPr>
        </p:nvSpPr>
        <p:spPr>
          <a:xfrm>
            <a:off x="692150" y="1147763"/>
            <a:ext cx="5510213" cy="3098800"/>
          </a:xfrm>
          <a:prstGeom prst="rect">
            <a:avLst/>
          </a:prstGeom>
          <a:noFill/>
          <a:ln w="12700">
            <a:solidFill>
              <a:prstClr val="black"/>
            </a:solidFill>
          </a:ln>
        </p:spPr>
        <p:txBody>
          <a:bodyPr vert="horz" lIns="91851" tIns="45926" rIns="91851" bIns="45926" rtlCol="0" anchor="ctr"/>
          <a:lstStyle/>
          <a:p>
            <a:endParaRPr lang="en-CA"/>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51" tIns="45926" rIns="91851" bIns="459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19895"/>
            <a:ext cx="2987622" cy="460619"/>
          </a:xfrm>
          <a:prstGeom prst="rect">
            <a:avLst/>
          </a:prstGeom>
        </p:spPr>
        <p:txBody>
          <a:bodyPr vert="horz" lIns="91851" tIns="45926" rIns="91851" bIns="45926" rtlCol="0" anchor="b"/>
          <a:lstStyle>
            <a:lvl1pPr algn="l">
              <a:defRPr sz="1200"/>
            </a:lvl1pPr>
          </a:lstStyle>
          <a:p>
            <a:endParaRPr lang="en-CA"/>
          </a:p>
        </p:txBody>
      </p:sp>
      <p:sp>
        <p:nvSpPr>
          <p:cNvPr id="7" name="Slide Number Placeholder 6"/>
          <p:cNvSpPr>
            <a:spLocks noGrp="1"/>
          </p:cNvSpPr>
          <p:nvPr>
            <p:ph type="sldNum" sz="quarter" idx="5"/>
          </p:nvPr>
        </p:nvSpPr>
        <p:spPr>
          <a:xfrm>
            <a:off x="3905295" y="8719895"/>
            <a:ext cx="2987622" cy="460619"/>
          </a:xfrm>
          <a:prstGeom prst="rect">
            <a:avLst/>
          </a:prstGeom>
        </p:spPr>
        <p:txBody>
          <a:bodyPr vert="horz" lIns="91851" tIns="45926" rIns="91851" bIns="45926" rtlCol="0" anchor="b"/>
          <a:lstStyle>
            <a:lvl1pPr algn="r">
              <a:defRPr sz="1200"/>
            </a:lvl1pPr>
          </a:lstStyle>
          <a:p>
            <a:fld id="{A8990D2E-BB9E-4445-ADF7-893E2ACFC5C4}" type="slidenum">
              <a:rPr lang="en-CA" smtClean="0"/>
              <a:t>‹#›</a:t>
            </a:fld>
            <a:endParaRPr lang="en-CA"/>
          </a:p>
        </p:txBody>
      </p:sp>
    </p:spTree>
    <p:extLst>
      <p:ext uri="{BB962C8B-B14F-4D97-AF65-F5344CB8AC3E}">
        <p14:creationId xmlns:p14="http://schemas.microsoft.com/office/powerpoint/2010/main" val="134766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8990D2E-BB9E-4445-ADF7-893E2ACFC5C4}" type="slidenum">
              <a:rPr lang="en-CA" smtClean="0"/>
              <a:t>1</a:t>
            </a:fld>
            <a:endParaRPr lang="en-CA"/>
          </a:p>
        </p:txBody>
      </p:sp>
    </p:spTree>
    <p:extLst>
      <p:ext uri="{BB962C8B-B14F-4D97-AF65-F5344CB8AC3E}">
        <p14:creationId xmlns:p14="http://schemas.microsoft.com/office/powerpoint/2010/main" val="27998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EAD115-426B-43F7-85AD-95090DF6F248}" type="slidenum">
              <a:rPr lang="en-CA" smtClean="0"/>
              <a:t>10</a:t>
            </a:fld>
            <a:endParaRPr lang="en-CA"/>
          </a:p>
        </p:txBody>
      </p:sp>
    </p:spTree>
    <p:extLst>
      <p:ext uri="{BB962C8B-B14F-4D97-AF65-F5344CB8AC3E}">
        <p14:creationId xmlns:p14="http://schemas.microsoft.com/office/powerpoint/2010/main" val="116168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EAD115-426B-43F7-85AD-95090DF6F248}" type="slidenum">
              <a:rPr lang="en-CA" smtClean="0"/>
              <a:t>11</a:t>
            </a:fld>
            <a:endParaRPr lang="en-CA"/>
          </a:p>
        </p:txBody>
      </p:sp>
    </p:spTree>
    <p:extLst>
      <p:ext uri="{BB962C8B-B14F-4D97-AF65-F5344CB8AC3E}">
        <p14:creationId xmlns:p14="http://schemas.microsoft.com/office/powerpoint/2010/main" val="30840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8990D2E-BB9E-4445-ADF7-893E2ACFC5C4}" type="slidenum">
              <a:rPr lang="en-CA" smtClean="0"/>
              <a:t>12</a:t>
            </a:fld>
            <a:endParaRPr lang="en-CA"/>
          </a:p>
        </p:txBody>
      </p:sp>
    </p:spTree>
    <p:extLst>
      <p:ext uri="{BB962C8B-B14F-4D97-AF65-F5344CB8AC3E}">
        <p14:creationId xmlns:p14="http://schemas.microsoft.com/office/powerpoint/2010/main" val="200077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13</a:t>
            </a:fld>
            <a:endParaRPr lang="en-CA"/>
          </a:p>
        </p:txBody>
      </p:sp>
    </p:spTree>
    <p:extLst>
      <p:ext uri="{BB962C8B-B14F-4D97-AF65-F5344CB8AC3E}">
        <p14:creationId xmlns:p14="http://schemas.microsoft.com/office/powerpoint/2010/main" val="168358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14</a:t>
            </a:fld>
            <a:endParaRPr lang="en-CA"/>
          </a:p>
        </p:txBody>
      </p:sp>
    </p:spTree>
    <p:extLst>
      <p:ext uri="{BB962C8B-B14F-4D97-AF65-F5344CB8AC3E}">
        <p14:creationId xmlns:p14="http://schemas.microsoft.com/office/powerpoint/2010/main" val="422726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15</a:t>
            </a:fld>
            <a:endParaRPr lang="en-CA" dirty="0"/>
          </a:p>
        </p:txBody>
      </p:sp>
    </p:spTree>
    <p:extLst>
      <p:ext uri="{BB962C8B-B14F-4D97-AF65-F5344CB8AC3E}">
        <p14:creationId xmlns:p14="http://schemas.microsoft.com/office/powerpoint/2010/main" val="129148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fld id="{A8990D2E-BB9E-4445-ADF7-893E2ACFC5C4}" type="slidenum">
              <a:rPr lang="en-CA" smtClean="0"/>
              <a:t>2</a:t>
            </a:fld>
            <a:endParaRPr lang="en-CA"/>
          </a:p>
        </p:txBody>
      </p:sp>
    </p:spTree>
    <p:extLst>
      <p:ext uri="{BB962C8B-B14F-4D97-AF65-F5344CB8AC3E}">
        <p14:creationId xmlns:p14="http://schemas.microsoft.com/office/powerpoint/2010/main" val="155865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8990D2E-BB9E-4445-ADF7-893E2ACFC5C4}" type="slidenum">
              <a:rPr lang="en-CA" smtClean="0"/>
              <a:t>3</a:t>
            </a:fld>
            <a:endParaRPr lang="en-CA"/>
          </a:p>
        </p:txBody>
      </p:sp>
    </p:spTree>
    <p:extLst>
      <p:ext uri="{BB962C8B-B14F-4D97-AF65-F5344CB8AC3E}">
        <p14:creationId xmlns:p14="http://schemas.microsoft.com/office/powerpoint/2010/main" val="140725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8990D2E-BB9E-4445-ADF7-893E2ACFC5C4}" type="slidenum">
              <a:rPr lang="en-CA" smtClean="0"/>
              <a:t>4</a:t>
            </a:fld>
            <a:endParaRPr lang="en-CA"/>
          </a:p>
        </p:txBody>
      </p:sp>
    </p:spTree>
    <p:extLst>
      <p:ext uri="{BB962C8B-B14F-4D97-AF65-F5344CB8AC3E}">
        <p14:creationId xmlns:p14="http://schemas.microsoft.com/office/powerpoint/2010/main" val="393888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8990D2E-BB9E-4445-ADF7-893E2ACFC5C4}" type="slidenum">
              <a:rPr lang="en-CA" smtClean="0"/>
              <a:t>5</a:t>
            </a:fld>
            <a:endParaRPr lang="en-CA"/>
          </a:p>
        </p:txBody>
      </p:sp>
    </p:spTree>
    <p:extLst>
      <p:ext uri="{BB962C8B-B14F-4D97-AF65-F5344CB8AC3E}">
        <p14:creationId xmlns:p14="http://schemas.microsoft.com/office/powerpoint/2010/main" val="415190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50"/>
              <a:t>Le nombre d’appels a diminué même avec une augmentation importante du trafic Web. Les améliorations du site Web ont contribué largement à cette diminution.</a:t>
            </a:r>
          </a:p>
        </p:txBody>
      </p:sp>
      <p:sp>
        <p:nvSpPr>
          <p:cNvPr id="4" name="Slide Number Placeholder 3"/>
          <p:cNvSpPr>
            <a:spLocks noGrp="1"/>
          </p:cNvSpPr>
          <p:nvPr>
            <p:ph type="sldNum" sz="quarter" idx="10"/>
          </p:nvPr>
        </p:nvSpPr>
        <p:spPr/>
        <p:txBody>
          <a:bodyPr/>
          <a:lstStyle/>
          <a:p>
            <a:fld id="{A8990D2E-BB9E-4445-ADF7-893E2ACFC5C4}" type="slidenum">
              <a:rPr lang="en-CA" smtClean="0"/>
              <a:t>6</a:t>
            </a:fld>
            <a:endParaRPr lang="en-CA"/>
          </a:p>
        </p:txBody>
      </p:sp>
    </p:spTree>
    <p:extLst>
      <p:ext uri="{BB962C8B-B14F-4D97-AF65-F5344CB8AC3E}">
        <p14:creationId xmlns:p14="http://schemas.microsoft.com/office/powerpoint/2010/main" val="72238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8990D2E-BB9E-4445-ADF7-893E2ACFC5C4}" type="slidenum">
              <a:rPr lang="en-CA" smtClean="0"/>
              <a:t>7</a:t>
            </a:fld>
            <a:endParaRPr lang="en-CA"/>
          </a:p>
        </p:txBody>
      </p:sp>
    </p:spTree>
    <p:extLst>
      <p:ext uri="{BB962C8B-B14F-4D97-AF65-F5344CB8AC3E}">
        <p14:creationId xmlns:p14="http://schemas.microsoft.com/office/powerpoint/2010/main" val="5510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8</a:t>
            </a:fld>
            <a:endParaRPr lang="en-CA"/>
          </a:p>
        </p:txBody>
      </p:sp>
    </p:spTree>
    <p:extLst>
      <p:ext uri="{BB962C8B-B14F-4D97-AF65-F5344CB8AC3E}">
        <p14:creationId xmlns:p14="http://schemas.microsoft.com/office/powerpoint/2010/main" val="361623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9</a:t>
            </a:fld>
            <a:endParaRPr lang="en-CA"/>
          </a:p>
        </p:txBody>
      </p:sp>
    </p:spTree>
    <p:extLst>
      <p:ext uri="{BB962C8B-B14F-4D97-AF65-F5344CB8AC3E}">
        <p14:creationId xmlns:p14="http://schemas.microsoft.com/office/powerpoint/2010/main" val="163190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D30DBC-6EA7-4598-83ED-8BA6C2A788C9}" type="datetime1">
              <a:rPr lang="en-CA" smtClean="0"/>
              <a:t>2021-01-28</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3388C0F-0C40-4EAF-B70C-4CBD3E953C29}" type="slidenum">
              <a:rPr lang="en-CA" smtClean="0"/>
              <a:t>‹#›</a:t>
            </a:fld>
            <a:endParaRPr lang="en-CA"/>
          </a:p>
        </p:txBody>
      </p:sp>
      <p:pic>
        <p:nvPicPr>
          <p:cNvPr id="7" name="Picture 7"/>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rod.prv\shared\NCR\CMO\CMB_NEW\0400-Comms Svcs\480 - Publishing and Production\!Flag Signatures\Canada Wordmark\Colour\Canada_Colou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65281" y="6356350"/>
            <a:ext cx="1045719" cy="256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80803" y="224652"/>
            <a:ext cx="2804114" cy="28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2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1" kern="1200">
                <a:solidFill>
                  <a:srgbClr val="0070C0"/>
                </a:solidFill>
                <a:latin typeface="Century Gothic" pitchFamily="34" charset="0"/>
                <a:ea typeface="ヒラギノ角ゴ Pro W3" pitchFamily="126" charset="-128"/>
                <a:cs typeface="Century Gothic"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81B74-409B-4A4F-AF40-F5CFDDC81F37}" type="datetime1">
              <a:rPr lang="en-CA" smtClean="0"/>
              <a:t>2021-01-28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3388C0F-0C40-4EAF-B70C-4CBD3E953C29}" type="slidenum">
              <a:rPr lang="en-CA" smtClean="0"/>
              <a:t>‹#›</a:t>
            </a:fld>
            <a:endParaRPr lang="en-CA"/>
          </a:p>
        </p:txBody>
      </p:sp>
      <p:pic>
        <p:nvPicPr>
          <p:cNvPr id="7" name="Picture 6"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487366" y="6276975"/>
            <a:ext cx="1122348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txBox="1">
            <a:spLocks/>
          </p:cNvSpPr>
          <p:nvPr userDrawn="1"/>
        </p:nvSpPr>
        <p:spPr>
          <a:xfrm>
            <a:off x="58782" y="6356354"/>
            <a:ext cx="982663"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75564-AF6E-40FC-905A-F6C5E8D29614}" type="slidenum">
              <a:rPr lang="en-US" altLang="en-US" sz="900" smtClean="0"/>
              <a:pPr/>
              <a:t>‹#›</a:t>
            </a:fld>
            <a:endParaRPr lang="en-US" altLang="en-US" sz="900" dirty="0"/>
          </a:p>
        </p:txBody>
      </p:sp>
    </p:spTree>
    <p:extLst>
      <p:ext uri="{BB962C8B-B14F-4D97-AF65-F5344CB8AC3E}">
        <p14:creationId xmlns:p14="http://schemas.microsoft.com/office/powerpoint/2010/main" val="120692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7EF026-5F3A-4CB2-9003-EB0F3FC67257}" type="datetime1">
              <a:rPr lang="en-CA" smtClean="0"/>
              <a:t>2021-01-28</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3388C0F-0C40-4EAF-B70C-4CBD3E953C29}" type="slidenum">
              <a:rPr lang="en-CA" smtClean="0"/>
              <a:t>‹#›</a:t>
            </a:fld>
            <a:endParaRPr lang="en-CA"/>
          </a:p>
        </p:txBody>
      </p:sp>
    </p:spTree>
    <p:extLst>
      <p:ext uri="{BB962C8B-B14F-4D97-AF65-F5344CB8AC3E}">
        <p14:creationId xmlns:p14="http://schemas.microsoft.com/office/powerpoint/2010/main" val="259282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ED4C28-83C1-4848-9D0B-0272EC2BD00F}" type="datetime1">
              <a:rPr lang="en-CA" smtClean="0"/>
              <a:t>2021-01-28</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A3388C0F-0C40-4EAF-B70C-4CBD3E953C29}" type="slidenum">
              <a:rPr lang="en-CA" smtClean="0"/>
              <a:t>‹#›</a:t>
            </a:fld>
            <a:endParaRPr lang="en-CA"/>
          </a:p>
        </p:txBody>
      </p:sp>
    </p:spTree>
    <p:extLst>
      <p:ext uri="{BB962C8B-B14F-4D97-AF65-F5344CB8AC3E}">
        <p14:creationId xmlns:p14="http://schemas.microsoft.com/office/powerpoint/2010/main" val="379874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F660032-14CD-4238-B414-01DE6948E9EE}" type="datetime1">
              <a:rPr lang="en-CA" smtClean="0"/>
              <a:t>2021-01-28</a:t>
            </a:fld>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A3388C0F-0C40-4EAF-B70C-4CBD3E953C29}" type="slidenum">
              <a:rPr lang="en-CA" smtClean="0"/>
              <a:t>‹#›</a:t>
            </a:fld>
            <a:endParaRPr lang="en-CA"/>
          </a:p>
        </p:txBody>
      </p:sp>
    </p:spTree>
    <p:extLst>
      <p:ext uri="{BB962C8B-B14F-4D97-AF65-F5344CB8AC3E}">
        <p14:creationId xmlns:p14="http://schemas.microsoft.com/office/powerpoint/2010/main" val="272470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2149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1" kern="1200" smtClean="0">
                <a:solidFill>
                  <a:srgbClr val="0070C0"/>
                </a:solidFill>
                <a:latin typeface="Century Gothic" pitchFamily="34" charset="0"/>
                <a:ea typeface="ヒラギノ角ゴ Pro W3" pitchFamily="126" charset="-128"/>
                <a:cs typeface="Century Gothic"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p:txBody>
          <a:bodyPr/>
          <a:lstStyle>
            <a:lvl2pPr>
              <a:defRPr sz="2000"/>
            </a:lvl2pPr>
            <a:lvl3pPr>
              <a:defRPr sz="1800"/>
            </a:lvl3pPr>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4F000A-99EF-4660-8ADF-0371A99536C4}" type="datetime1">
              <a:rPr lang="en-CA" smtClean="0"/>
              <a:t>2021-01-28</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979D2325-F66B-4BA5-8056-6F01FDA677FA}" type="slidenum">
              <a:rPr lang="en-CA" smtClean="0"/>
              <a:t>‹#›</a:t>
            </a:fld>
            <a:endParaRPr lang="en-CA"/>
          </a:p>
        </p:txBody>
      </p:sp>
    </p:spTree>
    <p:extLst>
      <p:ext uri="{BB962C8B-B14F-4D97-AF65-F5344CB8AC3E}">
        <p14:creationId xmlns:p14="http://schemas.microsoft.com/office/powerpoint/2010/main" val="74548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ple_leaf.jp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38200" y="62749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8C0F-0C40-4EAF-B70C-4CBD3E953C29}" type="slidenum">
              <a:rPr lang="en-CA" smtClean="0"/>
              <a:pPr/>
              <a:t>‹#›</a:t>
            </a:fld>
            <a:endParaRPr lang="en-CA"/>
          </a:p>
        </p:txBody>
      </p:sp>
      <p:sp>
        <p:nvSpPr>
          <p:cNvPr id="4" name="h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7446274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702" r:id="rId7"/>
  </p:sldLayoutIdLst>
  <p:hf hdr="0" ftr="0" dt="0"/>
  <p:txStyles>
    <p:titleStyle>
      <a:lvl1pPr algn="l" defTabSz="914400" rtl="0" eaLnBrk="1" latinLnBrk="0" hangingPunct="1">
        <a:lnSpc>
          <a:spcPct val="90000"/>
        </a:lnSpc>
        <a:spcBef>
          <a:spcPct val="0"/>
        </a:spcBef>
        <a:buNone/>
        <a:defRPr lang="en-US" sz="3600" b="1" kern="1200">
          <a:solidFill>
            <a:srgbClr val="0070C0"/>
          </a:solidFill>
          <a:latin typeface="Century Gothic" pitchFamily="34" charset="0"/>
          <a:ea typeface="ヒラギノ角ゴ Pro W3" pitchFamily="126"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2.xml"/><Relationship Id="rId7" Type="http://schemas.openxmlformats.org/officeDocument/2006/relationships/notesSlide" Target="../notesSlides/notesSlide10.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10" Type="http://schemas.openxmlformats.org/officeDocument/2006/relationships/image" Target="../media/image18.png"/><Relationship Id="rId4" Type="http://schemas.openxmlformats.org/officeDocument/2006/relationships/tags" Target="../tags/tag63.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chart" Target="../charts/chart4.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chart" Target="../charts/chart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notesSlide" Target="../notesSlides/notesSlide11.xml"/><Relationship Id="rId5" Type="http://schemas.openxmlformats.org/officeDocument/2006/relationships/tags" Target="../tags/tag69.xml"/><Relationship Id="rId10" Type="http://schemas.openxmlformats.org/officeDocument/2006/relationships/slideLayout" Target="../slideLayouts/slideLayout2.xml"/><Relationship Id="rId4" Type="http://schemas.openxmlformats.org/officeDocument/2006/relationships/tags" Target="../tags/tag68.xml"/><Relationship Id="rId9" Type="http://schemas.openxmlformats.org/officeDocument/2006/relationships/tags" Target="../tags/tag73.xm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file/d/17D3TlWxxdYAWcWXiGoZcpEH4VLvhxg2w/view?usp=sharing" TargetMode="External"/><Relationship Id="rId3" Type="http://schemas.openxmlformats.org/officeDocument/2006/relationships/tags" Target="../tags/tag76.xml"/><Relationship Id="rId7" Type="http://schemas.openxmlformats.org/officeDocument/2006/relationships/notesSlide" Target="../notesSlides/notesSlide1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7.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22.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21.png"/><Relationship Id="rId2" Type="http://schemas.openxmlformats.org/officeDocument/2006/relationships/tags" Target="../tags/tag80.xml"/><Relationship Id="rId16" Type="http://schemas.openxmlformats.org/officeDocument/2006/relationships/image" Target="../media/image20.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notesSlide" Target="../notesSlides/notesSlide1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4.xml"/><Relationship Id="rId7" Type="http://schemas.openxmlformats.org/officeDocument/2006/relationships/notesSlide" Target="../notesSlides/notesSlide1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7.xml"/><Relationship Id="rId5" Type="http://schemas.openxmlformats.org/officeDocument/2006/relationships/tags" Target="../tags/tag96.xml"/><Relationship Id="rId4" Type="http://schemas.openxmlformats.org/officeDocument/2006/relationships/tags" Target="../tags/tag95.xml"/></Relationships>
</file>

<file path=ppt/slides/_rels/slide1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mailto:Louis.Michaud@cra-arc.gc.ca" TargetMode="Externa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Layout" Target="../slideLayouts/slideLayout7.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9.xml"/><Relationship Id="rId7" Type="http://schemas.openxmlformats.org/officeDocument/2006/relationships/notesSlide" Target="../notesSlides/notesSlide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Layout" Target="../slideLayouts/slideLayout2.xml"/><Relationship Id="rId26" Type="http://schemas.openxmlformats.org/officeDocument/2006/relationships/image" Target="../media/image14.png"/><Relationship Id="rId3" Type="http://schemas.openxmlformats.org/officeDocument/2006/relationships/tags" Target="../tags/tag37.xml"/><Relationship Id="rId21" Type="http://schemas.openxmlformats.org/officeDocument/2006/relationships/image" Target="../media/image9.png"/><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13.png"/><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image" Target="../media/image8.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12.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11.png"/><Relationship Id="rId10" Type="http://schemas.openxmlformats.org/officeDocument/2006/relationships/tags" Target="../tags/tag44.xml"/><Relationship Id="rId19" Type="http://schemas.openxmlformats.org/officeDocument/2006/relationships/notesSlide" Target="../notesSlides/notesSlide8.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10.png"/><Relationship Id="rId27"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chart" Target="../charts/char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chart" Target="../charts/chart1.xml"/><Relationship Id="rId5" Type="http://schemas.openxmlformats.org/officeDocument/2006/relationships/tags" Target="../tags/tag56.xml"/><Relationship Id="rId10" Type="http://schemas.openxmlformats.org/officeDocument/2006/relationships/notesSlide" Target="../notesSlides/notesSlide9.xml"/><Relationship Id="rId4" Type="http://schemas.openxmlformats.org/officeDocument/2006/relationships/tags" Target="../tags/tag55.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91639" y="2313432"/>
            <a:ext cx="11322021" cy="1967693"/>
          </a:xfrm>
        </p:spPr>
        <p:txBody>
          <a:bodyPr>
            <a:noAutofit/>
          </a:bodyPr>
          <a:lstStyle/>
          <a:p>
            <a:pPr algn="l"/>
            <a:r>
              <a:rPr lang="fr-CA" sz="3200">
                <a:solidFill>
                  <a:schemeClr val="tx1">
                    <a:lumMod val="75000"/>
                    <a:lumOff val="25000"/>
                  </a:schemeClr>
                </a:solidFill>
              </a:rPr>
              <a:t>Présence </a:t>
            </a:r>
            <a:r>
              <a:rPr lang="fr-CA" sz="3200">
                <a:solidFill>
                  <a:schemeClr val="tx1"/>
                </a:solidFill>
              </a:rPr>
              <a:t>W</a:t>
            </a:r>
            <a:r>
              <a:rPr lang="fr-CA" sz="3200">
                <a:solidFill>
                  <a:schemeClr val="tx1">
                    <a:lumMod val="75000"/>
                    <a:lumOff val="25000"/>
                  </a:schemeClr>
                </a:solidFill>
              </a:rPr>
              <a:t>eb de l’Agence du revenu du Canada : infrastructure de libre-service essentielle</a:t>
            </a:r>
            <a:r>
              <a:rPr lang="fr-CA" sz="3600">
                <a:solidFill>
                  <a:schemeClr val="tx1">
                    <a:lumMod val="75000"/>
                    <a:lumOff val="25000"/>
                  </a:schemeClr>
                </a:solidFill>
              </a:rPr>
              <a:t/>
            </a:r>
            <a:br>
              <a:rPr lang="fr-CA" sz="3600">
                <a:solidFill>
                  <a:schemeClr val="tx1">
                    <a:lumMod val="75000"/>
                    <a:lumOff val="25000"/>
                  </a:schemeClr>
                </a:solidFill>
              </a:rPr>
            </a:br>
            <a:r>
              <a:rPr lang="fr-CA" sz="2800" b="0">
                <a:solidFill>
                  <a:schemeClr val="tx1">
                    <a:lumMod val="75000"/>
                    <a:lumOff val="25000"/>
                  </a:schemeClr>
                </a:solidFill>
              </a:rPr>
              <a:t>Transformation des services au sein de l’Agence</a:t>
            </a:r>
          </a:p>
        </p:txBody>
      </p:sp>
      <p:sp>
        <p:nvSpPr>
          <p:cNvPr id="4" name="Subtitle 2"/>
          <p:cNvSpPr>
            <a:spLocks noGrp="1"/>
          </p:cNvSpPr>
          <p:nvPr>
            <p:ph type="subTitle" idx="1"/>
            <p:custDataLst>
              <p:tags r:id="rId2"/>
            </p:custDataLst>
          </p:nvPr>
        </p:nvSpPr>
        <p:spPr>
          <a:xfrm>
            <a:off x="739921" y="4575064"/>
            <a:ext cx="9028768" cy="1003491"/>
          </a:xfrm>
        </p:spPr>
        <p:txBody>
          <a:bodyPr>
            <a:noAutofit/>
          </a:bodyPr>
          <a:lstStyle/>
          <a:p>
            <a:pPr algn="l"/>
            <a:r>
              <a:rPr lang="fr-CA" sz="2000" dirty="0">
                <a:solidFill>
                  <a:schemeClr val="tx1">
                    <a:lumMod val="50000"/>
                    <a:lumOff val="50000"/>
                  </a:schemeClr>
                </a:solidFill>
                <a:latin typeface="Century Gothic" panose="020B0502020202020204" pitchFamily="34" charset="0"/>
                <a:cs typeface="Helvetica" panose="020B0604020202020204" pitchFamily="34" charset="0"/>
              </a:rPr>
              <a:t>Aux fins de présentation au groupe de travail sur les priorités sur le Web du gouvernement du Canada (GC)</a:t>
            </a:r>
          </a:p>
          <a:p>
            <a:pPr algn="l"/>
            <a:r>
              <a:rPr lang="en-CA" sz="2000" dirty="0">
                <a:solidFill>
                  <a:srgbClr val="800080"/>
                </a:solidFill>
                <a:latin typeface="Century Gothic" panose="020B0502020202020204" pitchFamily="34" charset="0"/>
                <a:cs typeface="Helvetica" panose="020B0604020202020204" pitchFamily="34" charset="0"/>
              </a:rPr>
              <a:t>Le 27 </a:t>
            </a:r>
            <a:r>
              <a:rPr lang="en-CA" sz="2000" dirty="0" err="1">
                <a:solidFill>
                  <a:srgbClr val="800080"/>
                </a:solidFill>
                <a:latin typeface="Century Gothic" panose="020B0502020202020204" pitchFamily="34" charset="0"/>
                <a:cs typeface="Helvetica" panose="020B0604020202020204" pitchFamily="34" charset="0"/>
              </a:rPr>
              <a:t>janvier</a:t>
            </a:r>
            <a:r>
              <a:rPr lang="en-CA" sz="2000" dirty="0">
                <a:solidFill>
                  <a:srgbClr val="800080"/>
                </a:solidFill>
                <a:latin typeface="Century Gothic" panose="020B0502020202020204" pitchFamily="34" charset="0"/>
                <a:cs typeface="Helvetica" panose="020B0604020202020204" pitchFamily="34" charset="0"/>
              </a:rPr>
              <a:t> 2021</a:t>
            </a:r>
            <a:endParaRPr lang="en-CA" sz="2000" dirty="0">
              <a:solidFill>
                <a:srgbClr val="800080"/>
              </a:solidFill>
              <a:latin typeface="Century Gothic" panose="020B0502020202020204" pitchFamily="34" charset="0"/>
            </a:endParaRPr>
          </a:p>
          <a:p>
            <a:pPr algn="l"/>
            <a:endParaRPr lang="fr-CA" sz="2000" dirty="0">
              <a:solidFill>
                <a:schemeClr val="tx1">
                  <a:lumMod val="50000"/>
                  <a:lumOff val="50000"/>
                </a:schemeClr>
              </a:solidFill>
              <a:latin typeface="Century Gothic" panose="020B0502020202020204" pitchFamily="34" charset="0"/>
              <a:cs typeface="Helvetica" panose="020B0604020202020204" pitchFamily="34" charset="0"/>
            </a:endParaRPr>
          </a:p>
        </p:txBody>
      </p:sp>
      <p:pic>
        <p:nvPicPr>
          <p:cNvPr id="9" name="Picture 7"/>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auto">
          <a:xfrm>
            <a:off x="752986" y="4352691"/>
            <a:ext cx="6942738" cy="4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36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stretch>
            <a:fillRect/>
          </a:stretch>
        </p:blipFill>
        <p:spPr>
          <a:xfrm>
            <a:off x="8554136" y="1490897"/>
            <a:ext cx="3533761" cy="3252599"/>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custDataLst>
              <p:tags r:id="rId2"/>
            </p:custDataLst>
          </p:nvPr>
        </p:nvSpPr>
        <p:spPr>
          <a:xfrm>
            <a:off x="839012" y="365599"/>
            <a:ext cx="10513977" cy="960607"/>
          </a:xfrm>
        </p:spPr>
        <p:txBody>
          <a:bodyPr>
            <a:noAutofit/>
          </a:bodyPr>
          <a:lstStyle/>
          <a:p>
            <a:r>
              <a:rPr lang="en-CA" sz="2800" dirty="0">
                <a:solidFill>
                  <a:srgbClr val="800080"/>
                </a:solidFill>
              </a:rPr>
              <a:t>Étude de </a:t>
            </a:r>
            <a:r>
              <a:rPr lang="en-CA" sz="2800" dirty="0" err="1">
                <a:solidFill>
                  <a:srgbClr val="800080"/>
                </a:solidFill>
              </a:rPr>
              <a:t>cas</a:t>
            </a:r>
            <a:r>
              <a:rPr lang="en-CA" sz="2800" dirty="0">
                <a:solidFill>
                  <a:srgbClr val="800080"/>
                </a:solidFill>
              </a:rPr>
              <a:t> : </a:t>
            </a:r>
            <a:br>
              <a:rPr lang="en-CA" sz="2800" dirty="0">
                <a:solidFill>
                  <a:srgbClr val="800080"/>
                </a:solidFill>
              </a:rPr>
            </a:br>
            <a:r>
              <a:rPr lang="fr-CA" sz="2800" b="0" dirty="0">
                <a:solidFill>
                  <a:schemeClr val="accent5"/>
                </a:solidFill>
              </a:rPr>
              <a:t>Processus de recherche et de conception – Dépenses de bureau à domicile</a:t>
            </a:r>
          </a:p>
        </p:txBody>
      </p:sp>
      <p:sp>
        <p:nvSpPr>
          <p:cNvPr id="3" name="Content Placeholder 2"/>
          <p:cNvSpPr>
            <a:spLocks noGrp="1"/>
          </p:cNvSpPr>
          <p:nvPr>
            <p:ph idx="1"/>
            <p:custDataLst>
              <p:tags r:id="rId3"/>
            </p:custDataLst>
          </p:nvPr>
        </p:nvSpPr>
        <p:spPr>
          <a:xfrm>
            <a:off x="839011" y="1490897"/>
            <a:ext cx="8639747" cy="4685643"/>
          </a:xfrm>
        </p:spPr>
        <p:txBody>
          <a:bodyPr>
            <a:normAutofit lnSpcReduction="10000"/>
          </a:bodyPr>
          <a:lstStyle/>
          <a:p>
            <a:pPr>
              <a:lnSpc>
                <a:spcPct val="100000"/>
              </a:lnSpc>
            </a:pPr>
            <a:r>
              <a:rPr lang="fr-CA" dirty="0"/>
              <a:t>4 essais de convivialité pour mesurer les améliorations à la conception et les explications des changements apportés aux politiques </a:t>
            </a:r>
          </a:p>
          <a:p>
            <a:pPr lvl="1">
              <a:lnSpc>
                <a:spcPct val="100000"/>
              </a:lnSpc>
            </a:pPr>
            <a:r>
              <a:rPr lang="fr-CA" sz="2200" dirty="0"/>
              <a:t>1 atelier sur les scénarios de tâches</a:t>
            </a:r>
          </a:p>
          <a:p>
            <a:pPr lvl="1">
              <a:lnSpc>
                <a:spcPct val="100000"/>
              </a:lnSpc>
            </a:pPr>
            <a:r>
              <a:rPr lang="fr-CA" sz="2200" dirty="0"/>
              <a:t>4 essais de convivialité non modérés itératifs sur </a:t>
            </a:r>
            <a:r>
              <a:rPr lang="fr-CA" sz="2200" dirty="0" err="1"/>
              <a:t>TryMyUI</a:t>
            </a:r>
            <a:endParaRPr lang="fr-CA" sz="2200" dirty="0"/>
          </a:p>
          <a:p>
            <a:pPr lvl="1">
              <a:lnSpc>
                <a:spcPct val="100000"/>
              </a:lnSpc>
            </a:pPr>
            <a:r>
              <a:rPr lang="fr-CA" sz="2200" dirty="0"/>
              <a:t>Séances de </a:t>
            </a:r>
            <a:r>
              <a:rPr lang="fr-CA" sz="2200" dirty="0" err="1"/>
              <a:t>co-conception</a:t>
            </a:r>
            <a:r>
              <a:rPr lang="fr-CA" sz="2200" dirty="0"/>
              <a:t> régulières</a:t>
            </a:r>
          </a:p>
          <a:p>
            <a:pPr>
              <a:lnSpc>
                <a:spcPct val="100000"/>
              </a:lnSpc>
            </a:pPr>
            <a:r>
              <a:rPr lang="fr-CA" dirty="0"/>
              <a:t>Fondée sur les connaissances</a:t>
            </a:r>
            <a:br>
              <a:rPr lang="fr-CA" dirty="0"/>
            </a:br>
            <a:r>
              <a:rPr lang="fr-CA" dirty="0"/>
              <a:t>acquises des essais des prestations liées à la COVID</a:t>
            </a:r>
          </a:p>
          <a:p>
            <a:pPr lvl="1">
              <a:lnSpc>
                <a:spcPct val="100000"/>
              </a:lnSpc>
            </a:pPr>
            <a:r>
              <a:rPr lang="fr-CA" sz="2200" dirty="0"/>
              <a:t>Conception du métro</a:t>
            </a:r>
          </a:p>
          <a:p>
            <a:pPr lvl="1">
              <a:lnSpc>
                <a:spcPct val="100000"/>
              </a:lnSpc>
            </a:pPr>
            <a:r>
              <a:rPr lang="en-CA" sz="2200" dirty="0" err="1">
                <a:solidFill>
                  <a:srgbClr val="800080"/>
                </a:solidFill>
              </a:rPr>
              <a:t>Listes</a:t>
            </a:r>
            <a:r>
              <a:rPr lang="en-CA" sz="2200" dirty="0">
                <a:solidFill>
                  <a:srgbClr val="800080"/>
                </a:solidFill>
              </a:rPr>
              <a:t> de </a:t>
            </a:r>
            <a:r>
              <a:rPr lang="en-CA" sz="2200" dirty="0" err="1">
                <a:solidFill>
                  <a:srgbClr val="800080"/>
                </a:solidFill>
              </a:rPr>
              <a:t>contrôle</a:t>
            </a:r>
            <a:endParaRPr lang="en-CA" sz="2200" dirty="0">
              <a:solidFill>
                <a:srgbClr val="800080"/>
              </a:solidFill>
            </a:endParaRPr>
          </a:p>
          <a:p>
            <a:pPr lvl="1">
              <a:lnSpc>
                <a:spcPct val="100000"/>
              </a:lnSpc>
            </a:pPr>
            <a:r>
              <a:rPr lang="fr-CA" sz="2200" dirty="0"/>
              <a:t>Calculateur</a:t>
            </a:r>
          </a:p>
          <a:p>
            <a:pPr lvl="1">
              <a:lnSpc>
                <a:spcPct val="100000"/>
              </a:lnSpc>
            </a:pPr>
            <a:r>
              <a:rPr lang="en-CA" sz="2200" dirty="0" err="1">
                <a:solidFill>
                  <a:srgbClr val="800080"/>
                </a:solidFill>
              </a:rPr>
              <a:t>Exemples</a:t>
            </a:r>
            <a:endParaRPr lang="fr-CA" sz="2200" dirty="0"/>
          </a:p>
        </p:txBody>
      </p:sp>
      <p:pic>
        <p:nvPicPr>
          <p:cNvPr id="5" name="Picture 4"/>
          <p:cNvPicPr>
            <a:picLocks noChangeAspect="1"/>
          </p:cNvPicPr>
          <p:nvPr>
            <p:custDataLst>
              <p:tags r:id="rId4"/>
            </p:custDataLst>
          </p:nvPr>
        </p:nvPicPr>
        <p:blipFill>
          <a:blip r:embed="rId9"/>
          <a:stretch>
            <a:fillRect/>
          </a:stretch>
        </p:blipFill>
        <p:spPr>
          <a:xfrm>
            <a:off x="6698763" y="4831178"/>
            <a:ext cx="3545727" cy="193021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custDataLst>
              <p:tags r:id="rId5"/>
            </p:custDataLst>
          </p:nvPr>
        </p:nvPicPr>
        <p:blipFill>
          <a:blip r:embed="rId10"/>
          <a:stretch>
            <a:fillRect/>
          </a:stretch>
        </p:blipFill>
        <p:spPr>
          <a:xfrm>
            <a:off x="4078514" y="4949783"/>
            <a:ext cx="2620249" cy="606227"/>
          </a:xfrm>
          <a:prstGeom prst="rect">
            <a:avLst/>
          </a:prstGeom>
        </p:spPr>
      </p:pic>
    </p:spTree>
    <p:extLst>
      <p:ext uri="{BB962C8B-B14F-4D97-AF65-F5344CB8AC3E}">
        <p14:creationId xmlns:p14="http://schemas.microsoft.com/office/powerpoint/2010/main" val="350831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98418" y="103467"/>
            <a:ext cx="10513977" cy="1325359"/>
          </a:xfrm>
        </p:spPr>
        <p:txBody>
          <a:bodyPr>
            <a:normAutofit/>
          </a:bodyPr>
          <a:lstStyle/>
          <a:p>
            <a:r>
              <a:rPr lang="fr-CA" sz="3200">
                <a:solidFill>
                  <a:schemeClr val="accent5"/>
                </a:solidFill>
              </a:rPr>
              <a:t>suite... Exemple de tâches mises à l’essai</a:t>
            </a: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631521788"/>
              </p:ext>
            </p:extLst>
          </p:nvPr>
        </p:nvGraphicFramePr>
        <p:xfrm>
          <a:off x="648407" y="1174215"/>
          <a:ext cx="10922986" cy="3194869"/>
        </p:xfrm>
        <a:graphic>
          <a:graphicData uri="http://schemas.openxmlformats.org/drawingml/2006/table">
            <a:tbl>
              <a:tblPr firstRow="1" bandRow="1">
                <a:tableStyleId>{5C22544A-7EE6-4342-B048-85BDC9FD1C3A}</a:tableStyleId>
              </a:tblPr>
              <a:tblGrid>
                <a:gridCol w="3926571">
                  <a:extLst>
                    <a:ext uri="{9D8B030D-6E8A-4147-A177-3AD203B41FA5}">
                      <a16:colId xmlns:a16="http://schemas.microsoft.com/office/drawing/2014/main" val="821629497"/>
                    </a:ext>
                  </a:extLst>
                </a:gridCol>
                <a:gridCol w="2389033">
                  <a:extLst>
                    <a:ext uri="{9D8B030D-6E8A-4147-A177-3AD203B41FA5}">
                      <a16:colId xmlns:a16="http://schemas.microsoft.com/office/drawing/2014/main" val="4289006238"/>
                    </a:ext>
                  </a:extLst>
                </a:gridCol>
                <a:gridCol w="2598420">
                  <a:extLst>
                    <a:ext uri="{9D8B030D-6E8A-4147-A177-3AD203B41FA5}">
                      <a16:colId xmlns:a16="http://schemas.microsoft.com/office/drawing/2014/main" val="1763482987"/>
                    </a:ext>
                  </a:extLst>
                </a:gridCol>
                <a:gridCol w="2008962">
                  <a:extLst>
                    <a:ext uri="{9D8B030D-6E8A-4147-A177-3AD203B41FA5}">
                      <a16:colId xmlns:a16="http://schemas.microsoft.com/office/drawing/2014/main" val="1379760928"/>
                    </a:ext>
                  </a:extLst>
                </a:gridCol>
              </a:tblGrid>
              <a:tr h="640065">
                <a:tc>
                  <a:txBody>
                    <a:bodyPr/>
                    <a:lstStyle/>
                    <a:p>
                      <a:pPr algn="l"/>
                      <a:r>
                        <a:rPr lang="fr-CA" sz="1800">
                          <a:solidFill>
                            <a:srgbClr val="800080"/>
                          </a:solidFill>
                          <a:latin typeface="+mn-lt"/>
                        </a:rPr>
                        <a:t>Tâche</a:t>
                      </a:r>
                    </a:p>
                  </a:txBody>
                  <a:tcPr marL="91426" marR="91426" marT="45713" marB="45713" anchor="ctr"/>
                </a:tc>
                <a:tc>
                  <a:txBody>
                    <a:bodyPr/>
                    <a:lstStyle/>
                    <a:p>
                      <a:pPr algn="l"/>
                      <a:r>
                        <a:rPr lang="fr-CA" sz="1800">
                          <a:latin typeface="+mn-lt"/>
                        </a:rPr>
                        <a:t>Essai de référence des utilisateurs</a:t>
                      </a:r>
                    </a:p>
                  </a:txBody>
                  <a:tcPr marL="91426" marR="91426" marT="45713" marB="45713" anchor="ctr"/>
                </a:tc>
                <a:tc>
                  <a:txBody>
                    <a:bodyPr/>
                    <a:lstStyle/>
                    <a:p>
                      <a:pPr algn="l"/>
                      <a:r>
                        <a:rPr lang="fr-CA" sz="1800" baseline="0">
                          <a:latin typeface="+mn-lt"/>
                        </a:rPr>
                        <a:t>Essai de validation des utilisateurs</a:t>
                      </a:r>
                    </a:p>
                  </a:txBody>
                  <a:tcPr marL="91426" marR="91426" marT="45713" marB="45713" anchor="ctr"/>
                </a:tc>
                <a:tc>
                  <a:txBody>
                    <a:bodyPr/>
                    <a:lstStyle/>
                    <a:p>
                      <a:pPr algn="l"/>
                      <a:r>
                        <a:rPr lang="fr-CA" sz="1800">
                          <a:latin typeface="+mn-lt"/>
                        </a:rPr>
                        <a:t>Pourcentage de l’</a:t>
                      </a:r>
                      <a:r>
                        <a:rPr lang="fr-CA" sz="1800">
                          <a:solidFill>
                            <a:schemeClr val="bg1"/>
                          </a:solidFill>
                          <a:latin typeface="+mn-lt"/>
                        </a:rPr>
                        <a:t>amélioration</a:t>
                      </a:r>
                    </a:p>
                  </a:txBody>
                  <a:tcPr marL="91426" marR="91426" marT="45713" marB="45713" anchor="ctr"/>
                </a:tc>
                <a:extLst>
                  <a:ext uri="{0D108BD9-81ED-4DB2-BD59-A6C34878D82A}">
                    <a16:rowId xmlns:a16="http://schemas.microsoft.com/office/drawing/2014/main" val="770209648"/>
                  </a:ext>
                </a:extLst>
              </a:tr>
              <a:tr h="590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t>1 – En qui consiste mon espace de travail?</a:t>
                      </a:r>
                    </a:p>
                    <a:p>
                      <a:pPr algn="l" rtl="0"/>
                      <a:endParaRPr lang="en-CA" sz="1600" dirty="0">
                        <a:latin typeface="+mn-lt"/>
                      </a:endParaRPr>
                    </a:p>
                  </a:txBody>
                  <a:tcPr marL="91426" marR="91426" marT="45713" marB="45713"/>
                </a:tc>
                <a:tc>
                  <a:txBody>
                    <a:bodyPr/>
                    <a:lstStyle/>
                    <a:p>
                      <a:pPr algn="l"/>
                      <a:r>
                        <a:rPr lang="fr-CA" sz="1600">
                          <a:latin typeface="+mn-lt"/>
                        </a:rPr>
                        <a:t>3 sur 8 – (38 %)</a:t>
                      </a:r>
                    </a:p>
                  </a:txBody>
                  <a:tcPr marL="91426" marR="91426" marT="45713" marB="45713"/>
                </a:tc>
                <a:tc>
                  <a:txBody>
                    <a:bodyPr/>
                    <a:lstStyle/>
                    <a:p>
                      <a:pPr algn="l"/>
                      <a:r>
                        <a:rPr lang="fr-CA" sz="1600">
                          <a:latin typeface="+mn-lt"/>
                        </a:rPr>
                        <a:t>7 sur </a:t>
                      </a:r>
                      <a:r>
                        <a:rPr lang="fr-CA" sz="1600" baseline="0">
                          <a:latin typeface="+mn-lt"/>
                        </a:rPr>
                        <a:t>8 – (88 %)</a:t>
                      </a:r>
                    </a:p>
                  </a:txBody>
                  <a:tcPr marL="91426" marR="91426" marT="45713" marB="45713"/>
                </a:tc>
                <a:tc>
                  <a:txBody>
                    <a:bodyPr/>
                    <a:lstStyle/>
                    <a:p>
                      <a:pPr algn="ctr"/>
                      <a:r>
                        <a:rPr lang="en-CA" sz="2400" b="1" dirty="0">
                          <a:solidFill>
                            <a:srgbClr val="800080"/>
                          </a:solidFill>
                          <a:latin typeface="+mn-lt"/>
                        </a:rPr>
                        <a:t>132 %</a:t>
                      </a:r>
                    </a:p>
                  </a:txBody>
                  <a:tcPr marL="91426" marR="91426" marT="45713" marB="45713" anchor="ctr"/>
                </a:tc>
                <a:extLst>
                  <a:ext uri="{0D108BD9-81ED-4DB2-BD59-A6C34878D82A}">
                    <a16:rowId xmlns:a16="http://schemas.microsoft.com/office/drawing/2014/main" val="450225184"/>
                  </a:ext>
                </a:extLst>
              </a:tr>
              <a:tr h="600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t>2 – Quelles dépenses puis-je réclamer?     </a:t>
                      </a:r>
                      <a:b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br>
                      <a: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t>      (Internet à domicile)</a:t>
                      </a:r>
                    </a:p>
                  </a:txBody>
                  <a:tcPr marL="50792" marR="50792" marT="50792" marB="50792" anchor="ctr" horzOverflow="overflow"/>
                </a:tc>
                <a:tc>
                  <a:txBody>
                    <a:bodyPr/>
                    <a:lstStyle/>
                    <a:p>
                      <a:pPr algn="l"/>
                      <a:r>
                        <a:rPr lang="fr-CA" sz="1600">
                          <a:latin typeface="+mn-lt"/>
                        </a:rPr>
                        <a:t>4 sur 8 – (50 %)</a:t>
                      </a:r>
                    </a:p>
                  </a:txBody>
                  <a:tcPr marL="91426" marR="91426" marT="45713" marB="45713"/>
                </a:tc>
                <a:tc>
                  <a:txBody>
                    <a:bodyPr/>
                    <a:lstStyle/>
                    <a:p>
                      <a:pPr algn="l"/>
                      <a:r>
                        <a:rPr lang="fr-CA" sz="1600">
                          <a:latin typeface="+mn-lt"/>
                        </a:rPr>
                        <a:t>7 sur 8 – (88 %)</a:t>
                      </a:r>
                    </a:p>
                  </a:txBody>
                  <a:tcPr marL="91426" marR="91426" marT="45713" marB="45713"/>
                </a:tc>
                <a:tc>
                  <a:txBody>
                    <a:bodyPr/>
                    <a:lstStyle/>
                    <a:p>
                      <a:pPr algn="ctr"/>
                      <a:r>
                        <a:rPr lang="en-CA" sz="2400" b="1" dirty="0">
                          <a:solidFill>
                            <a:srgbClr val="800080"/>
                          </a:solidFill>
                          <a:latin typeface="+mn-lt"/>
                        </a:rPr>
                        <a:t>76 %</a:t>
                      </a:r>
                    </a:p>
                  </a:txBody>
                  <a:tcPr marL="91426" marR="91426" marT="45713" marB="45713" anchor="ctr"/>
                </a:tc>
                <a:extLst>
                  <a:ext uri="{0D108BD9-81ED-4DB2-BD59-A6C34878D82A}">
                    <a16:rowId xmlns:a16="http://schemas.microsoft.com/office/drawing/2014/main" val="1409671964"/>
                  </a:ext>
                </a:extLst>
              </a:tr>
              <a:tr h="8532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t>3 – Quelles dépenses puis-je réclamer? </a:t>
                      </a:r>
                      <a:b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br>
                      <a: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t>      (Services publics, fournitures de bureau, mobilier)</a:t>
                      </a:r>
                    </a:p>
                  </a:txBody>
                  <a:tcPr marL="50792" marR="50792" marT="50792" marB="50792" anchor="ctr" horzOverflow="overflow"/>
                </a:tc>
                <a:tc>
                  <a:txBody>
                    <a:bodyPr/>
                    <a:lstStyle/>
                    <a:p>
                      <a:pPr algn="l"/>
                      <a:r>
                        <a:rPr lang="fr-CA" sz="1600">
                          <a:latin typeface="+mn-lt"/>
                        </a:rPr>
                        <a:t>2 sur 8 – </a:t>
                      </a:r>
                      <a:r>
                        <a:rPr lang="fr-CA" sz="1600" baseline="0">
                          <a:latin typeface="+mn-lt"/>
                        </a:rPr>
                        <a:t>(25 %)</a:t>
                      </a:r>
                    </a:p>
                  </a:txBody>
                  <a:tcPr marL="91426" marR="91426" marT="45713" marB="45713"/>
                </a:tc>
                <a:tc>
                  <a:txBody>
                    <a:bodyPr/>
                    <a:lstStyle/>
                    <a:p>
                      <a:pPr algn="l"/>
                      <a:r>
                        <a:rPr lang="fr-CA" sz="1600">
                          <a:latin typeface="+mn-lt"/>
                        </a:rPr>
                        <a:t>8 sur 8 – (100 %)</a:t>
                      </a:r>
                    </a:p>
                  </a:txBody>
                  <a:tcPr marL="91426" marR="91426" marT="45713" marB="45713"/>
                </a:tc>
                <a:tc>
                  <a:txBody>
                    <a:bodyPr/>
                    <a:lstStyle/>
                    <a:p>
                      <a:pPr algn="ctr"/>
                      <a:r>
                        <a:rPr lang="en-CA" sz="2400" b="1" dirty="0">
                          <a:solidFill>
                            <a:srgbClr val="800080"/>
                          </a:solidFill>
                          <a:latin typeface="+mn-lt"/>
                        </a:rPr>
                        <a:t>300 %</a:t>
                      </a:r>
                    </a:p>
                  </a:txBody>
                  <a:tcPr marL="91426" marR="91426" marT="45713" marB="45713" anchor="ctr"/>
                </a:tc>
                <a:extLst>
                  <a:ext uri="{0D108BD9-81ED-4DB2-BD59-A6C34878D82A}">
                    <a16:rowId xmlns:a16="http://schemas.microsoft.com/office/drawing/2014/main" val="1247851504"/>
                  </a:ext>
                </a:extLst>
              </a:tr>
              <a:tr h="510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uLnTx/>
                          <a:uFillTx/>
                          <a:latin typeface="+mn-lt"/>
                          <a:ea typeface="Helvetica Neue Light"/>
                          <a:cs typeface="Helvetica Neue Light"/>
                          <a:sym typeface="Helvetica Neue Light"/>
                        </a:rPr>
                        <a:t>5 – Restrictions relatives aux dépenses</a:t>
                      </a:r>
                    </a:p>
                  </a:txBody>
                  <a:tcPr marL="91426" marR="91426"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a:latin typeface="+mn-lt"/>
                        </a:rPr>
                        <a:t>1 sur 8 – (13 %)</a:t>
                      </a:r>
                    </a:p>
                  </a:txBody>
                  <a:tcPr marL="91426" marR="91426"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a:latin typeface="+mn-lt"/>
                        </a:rPr>
                        <a:t>5 sur 8 – (62 %)</a:t>
                      </a:r>
                    </a:p>
                  </a:txBody>
                  <a:tcPr marL="91426" marR="91426" marT="45713" marB="45713"/>
                </a:tc>
                <a:tc>
                  <a:txBody>
                    <a:bodyPr/>
                    <a:lstStyle/>
                    <a:p>
                      <a:pPr algn="ctr"/>
                      <a:r>
                        <a:rPr lang="en-CA" sz="2400" b="1" dirty="0">
                          <a:solidFill>
                            <a:srgbClr val="800080"/>
                          </a:solidFill>
                          <a:latin typeface="+mn-lt"/>
                        </a:rPr>
                        <a:t>49 %</a:t>
                      </a:r>
                    </a:p>
                  </a:txBody>
                  <a:tcPr marL="91426" marR="91426" marT="45713" marB="45713" anchor="ctr"/>
                </a:tc>
                <a:extLst>
                  <a:ext uri="{0D108BD9-81ED-4DB2-BD59-A6C34878D82A}">
                    <a16:rowId xmlns:a16="http://schemas.microsoft.com/office/drawing/2014/main" val="709021504"/>
                  </a:ext>
                </a:extLst>
              </a:tr>
            </a:tbl>
          </a:graphicData>
        </a:graphic>
      </p:graphicFrame>
      <p:sp>
        <p:nvSpPr>
          <p:cNvPr id="3" name="Rectangle 2"/>
          <p:cNvSpPr/>
          <p:nvPr>
            <p:custDataLst>
              <p:tags r:id="rId3"/>
            </p:custDataLst>
          </p:nvPr>
        </p:nvSpPr>
        <p:spPr>
          <a:xfrm>
            <a:off x="598417" y="5067432"/>
            <a:ext cx="5817936" cy="1754326"/>
          </a:xfrm>
          <a:prstGeom prst="rect">
            <a:avLst/>
          </a:prstGeom>
          <a:solidFill>
            <a:schemeClr val="bg1"/>
          </a:solidFill>
        </p:spPr>
        <p:txBody>
          <a:bodyPr wrap="square">
            <a:spAutoFit/>
          </a:bodyPr>
          <a:lstStyle/>
          <a:p>
            <a:r>
              <a:rPr lang="fr-CA" dirty="0"/>
              <a:t>Jamie et sa femme travaillent à partir de la maison depuis le début de l’apparition de la COVID-19. Jamie travaille à partir de la maison à la table de sa salle à manger, tandis que sa femme travaille dans le bureau à domicile. Elle réclamera le bureau comme espace de travail sur sa déclaration de revenus. Jamie peut-elle réclamer quoi que ce soit?</a:t>
            </a:r>
          </a:p>
        </p:txBody>
      </p:sp>
      <p:sp>
        <p:nvSpPr>
          <p:cNvPr id="5" name="Rectangle 4"/>
          <p:cNvSpPr/>
          <p:nvPr>
            <p:custDataLst>
              <p:tags r:id="rId4"/>
            </p:custDataLst>
          </p:nvPr>
        </p:nvSpPr>
        <p:spPr>
          <a:xfrm>
            <a:off x="598418" y="4535938"/>
            <a:ext cx="4161332" cy="369332"/>
          </a:xfrm>
          <a:prstGeom prst="rect">
            <a:avLst/>
          </a:prstGeom>
        </p:spPr>
        <p:txBody>
          <a:bodyPr wrap="none">
            <a:spAutoFit/>
          </a:bodyPr>
          <a:lstStyle/>
          <a:p>
            <a:r>
              <a:rPr lang="fr-CA" b="1"/>
              <a:t>Exemple de la tâche 1 – En quoi consiste mon espace de travail?</a:t>
            </a:r>
          </a:p>
        </p:txBody>
      </p:sp>
      <p:sp>
        <p:nvSpPr>
          <p:cNvPr id="6" name="Perceived ease of use"/>
          <p:cNvSpPr txBox="1">
            <a:spLocks/>
          </p:cNvSpPr>
          <p:nvPr>
            <p:custDataLst>
              <p:tags r:id="rId5"/>
            </p:custDataLst>
          </p:nvPr>
        </p:nvSpPr>
        <p:spPr>
          <a:xfrm>
            <a:off x="7075931" y="4565758"/>
            <a:ext cx="4495462" cy="186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800" b="1"/>
              <a:t>Convivialité perçue</a:t>
            </a:r>
          </a:p>
        </p:txBody>
      </p:sp>
      <p:graphicFrame>
        <p:nvGraphicFramePr>
          <p:cNvPr id="7" name="2D Stacked Bar Chart"/>
          <p:cNvGraphicFramePr/>
          <p:nvPr>
            <p:custDataLst>
              <p:tags r:id="rId6"/>
            </p:custDataLst>
          </p:nvPr>
        </p:nvGraphicFramePr>
        <p:xfrm>
          <a:off x="7075931" y="4853048"/>
          <a:ext cx="4545721" cy="1805953"/>
        </p:xfrm>
        <a:graphic>
          <a:graphicData uri="http://schemas.openxmlformats.org/drawingml/2006/chart">
            <c:chart xmlns:c="http://schemas.openxmlformats.org/drawingml/2006/chart" xmlns:r="http://schemas.openxmlformats.org/officeDocument/2006/relationships" r:id="rId12"/>
          </a:graphicData>
        </a:graphic>
      </p:graphicFrame>
      <p:sp>
        <p:nvSpPr>
          <p:cNvPr id="9" name="Very easy"/>
          <p:cNvSpPr txBox="1"/>
          <p:nvPr>
            <p:custDataLst>
              <p:tags r:id="rId7"/>
            </p:custDataLst>
          </p:nvPr>
        </p:nvSpPr>
        <p:spPr>
          <a:xfrm>
            <a:off x="11093800" y="6262005"/>
            <a:ext cx="102641" cy="318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endParaRPr lang="en-CA" sz="1400" dirty="0">
              <a:solidFill>
                <a:srgbClr val="800080"/>
              </a:solidFill>
            </a:endParaRPr>
          </a:p>
        </p:txBody>
      </p:sp>
      <p:sp>
        <p:nvSpPr>
          <p:cNvPr id="10" name="Very difficult"/>
          <p:cNvSpPr txBox="1"/>
          <p:nvPr>
            <p:custDataLst>
              <p:tags r:id="rId8"/>
            </p:custDataLst>
          </p:nvPr>
        </p:nvSpPr>
        <p:spPr>
          <a:xfrm>
            <a:off x="7205251" y="6270503"/>
            <a:ext cx="102641" cy="318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endParaRPr lang="en-CA" sz="1400" dirty="0">
              <a:solidFill>
                <a:srgbClr val="800080"/>
              </a:solidFill>
            </a:endParaRPr>
          </a:p>
        </p:txBody>
      </p:sp>
      <p:sp>
        <p:nvSpPr>
          <p:cNvPr id="11" name="Very difficult">
            <a:extLst>
              <a:ext uri="{FF2B5EF4-FFF2-40B4-BE49-F238E27FC236}">
                <a16:creationId xmlns:a16="http://schemas.microsoft.com/office/drawing/2014/main" id="{620C6E68-78C2-7044-89AF-C307C9BD7ADB}"/>
              </a:ext>
            </a:extLst>
          </p:cNvPr>
          <p:cNvSpPr txBox="1"/>
          <p:nvPr>
            <p:custDataLst>
              <p:tags r:id="rId9"/>
            </p:custDataLst>
          </p:nvPr>
        </p:nvSpPr>
        <p:spPr>
          <a:xfrm>
            <a:off x="9298578" y="6299367"/>
            <a:ext cx="102641" cy="318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endParaRPr lang="en-US" sz="1400" dirty="0">
              <a:solidFill>
                <a:srgbClr val="800080"/>
              </a:solidFill>
            </a:endParaRPr>
          </a:p>
        </p:txBody>
      </p:sp>
      <p:graphicFrame>
        <p:nvGraphicFramePr>
          <p:cNvPr id="12" name="2D Stacked Bar Chart">
            <a:extLst>
              <a:ext uri="{FF2B5EF4-FFF2-40B4-BE49-F238E27FC236}">
                <a16:creationId xmlns:a16="http://schemas.microsoft.com/office/drawing/2014/main" id="{098A2DA6-DDCB-4DF1-ACBF-8D3C6A3293F8}"/>
              </a:ext>
            </a:extLst>
          </p:cNvPr>
          <p:cNvGraphicFramePr/>
          <p:nvPr/>
        </p:nvGraphicFramePr>
        <p:xfrm>
          <a:off x="7075931" y="4853048"/>
          <a:ext cx="4545721" cy="1805953"/>
        </p:xfrm>
        <a:graphic>
          <a:graphicData uri="http://schemas.openxmlformats.org/drawingml/2006/chart">
            <c:chart xmlns:c="http://schemas.openxmlformats.org/drawingml/2006/chart" xmlns:r="http://schemas.openxmlformats.org/officeDocument/2006/relationships" r:id="rId13"/>
          </a:graphicData>
        </a:graphic>
      </p:graphicFrame>
      <p:sp>
        <p:nvSpPr>
          <p:cNvPr id="13" name="Very easy">
            <a:extLst>
              <a:ext uri="{FF2B5EF4-FFF2-40B4-BE49-F238E27FC236}">
                <a16:creationId xmlns:a16="http://schemas.microsoft.com/office/drawing/2014/main" id="{A3DCAA0E-6774-4D79-91E2-CF756EA6F935}"/>
              </a:ext>
            </a:extLst>
          </p:cNvPr>
          <p:cNvSpPr txBox="1"/>
          <p:nvPr/>
        </p:nvSpPr>
        <p:spPr>
          <a:xfrm>
            <a:off x="11093800" y="6262005"/>
            <a:ext cx="921455" cy="318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r>
              <a:rPr lang="en-CA" sz="1400" dirty="0" err="1">
                <a:solidFill>
                  <a:srgbClr val="800080"/>
                </a:solidFill>
              </a:rPr>
              <a:t>Très</a:t>
            </a:r>
            <a:r>
              <a:rPr lang="en-CA" sz="1400" dirty="0">
                <a:solidFill>
                  <a:srgbClr val="800080"/>
                </a:solidFill>
              </a:rPr>
              <a:t> facile</a:t>
            </a:r>
          </a:p>
        </p:txBody>
      </p:sp>
      <p:sp>
        <p:nvSpPr>
          <p:cNvPr id="14" name="Very difficult">
            <a:extLst>
              <a:ext uri="{FF2B5EF4-FFF2-40B4-BE49-F238E27FC236}">
                <a16:creationId xmlns:a16="http://schemas.microsoft.com/office/drawing/2014/main" id="{8289973B-E8B6-48F1-813A-791EF95C7B30}"/>
              </a:ext>
            </a:extLst>
          </p:cNvPr>
          <p:cNvSpPr txBox="1"/>
          <p:nvPr/>
        </p:nvSpPr>
        <p:spPr>
          <a:xfrm>
            <a:off x="7205251" y="6270503"/>
            <a:ext cx="1048028" cy="318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r>
              <a:rPr lang="en-CA" sz="1400" dirty="0" err="1">
                <a:solidFill>
                  <a:srgbClr val="800080"/>
                </a:solidFill>
              </a:rPr>
              <a:t>Très</a:t>
            </a:r>
            <a:r>
              <a:rPr lang="en-CA" sz="1400" dirty="0">
                <a:solidFill>
                  <a:srgbClr val="800080"/>
                </a:solidFill>
              </a:rPr>
              <a:t> difficile</a:t>
            </a:r>
          </a:p>
        </p:txBody>
      </p:sp>
      <p:sp>
        <p:nvSpPr>
          <p:cNvPr id="15" name="Very difficult">
            <a:extLst>
              <a:ext uri="{FF2B5EF4-FFF2-40B4-BE49-F238E27FC236}">
                <a16:creationId xmlns:a16="http://schemas.microsoft.com/office/drawing/2014/main" id="{C93D8BCC-42DE-4A3B-9103-114983C990AC}"/>
              </a:ext>
            </a:extLst>
          </p:cNvPr>
          <p:cNvSpPr txBox="1"/>
          <p:nvPr/>
        </p:nvSpPr>
        <p:spPr>
          <a:xfrm>
            <a:off x="9298578" y="6299367"/>
            <a:ext cx="639583" cy="318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r>
              <a:rPr lang="en-US" sz="1400" dirty="0" err="1">
                <a:solidFill>
                  <a:srgbClr val="800080"/>
                </a:solidFill>
              </a:rPr>
              <a:t>Neutre</a:t>
            </a:r>
            <a:endParaRPr lang="en-US" sz="1400" dirty="0">
              <a:solidFill>
                <a:srgbClr val="800080"/>
              </a:solidFill>
            </a:endParaRPr>
          </a:p>
        </p:txBody>
      </p:sp>
    </p:spTree>
    <p:extLst>
      <p:ext uri="{BB962C8B-B14F-4D97-AF65-F5344CB8AC3E}">
        <p14:creationId xmlns:p14="http://schemas.microsoft.com/office/powerpoint/2010/main" val="133777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Racontez souvent le récit de la convivialité</a:t>
            </a:r>
          </a:p>
        </p:txBody>
      </p:sp>
      <p:sp>
        <p:nvSpPr>
          <p:cNvPr id="3" name="Text Placeholder 2"/>
          <p:cNvSpPr>
            <a:spLocks noGrp="1"/>
          </p:cNvSpPr>
          <p:nvPr>
            <p:ph type="body" idx="1"/>
            <p:custDataLst>
              <p:tags r:id="rId2"/>
            </p:custDataLst>
          </p:nvPr>
        </p:nvSpPr>
        <p:spPr>
          <a:xfrm>
            <a:off x="838200" y="1825625"/>
            <a:ext cx="7049756" cy="4351338"/>
          </a:xfrm>
        </p:spPr>
        <p:txBody>
          <a:bodyPr/>
          <a:lstStyle/>
          <a:p>
            <a:r>
              <a:rPr lang="fr-CA"/>
              <a:t>La valeur de l’expérience utilisateur est mentionnée à de chaque réunion de la haute direction.</a:t>
            </a:r>
          </a:p>
          <a:p>
            <a:r>
              <a:rPr lang="fr-CA"/>
              <a:t>Une lacune fondamentale sur notre façon de gérer les </a:t>
            </a:r>
            <a:r>
              <a:rPr lang="fr-CA" b="1"/>
              <a:t>services</a:t>
            </a:r>
            <a:r>
              <a:rPr lang="fr-CA"/>
              <a:t> numériques </a:t>
            </a:r>
            <a:r>
              <a:rPr lang="fr-CA" b="1"/>
              <a:t>du GC</a:t>
            </a:r>
            <a:r>
              <a:rPr lang="fr-CA"/>
              <a:t> aujourd’hui (les utilisateurs finaux doivent faire partie intégrante du processus de conception) est mise en évidence.</a:t>
            </a:r>
          </a:p>
          <a:p>
            <a:r>
              <a:rPr lang="fr-CA"/>
              <a:t>L’époque de la transmission de renseignements en tant que sortie n’est pas suffisante – les Canadiens s’attendent à une expérience de service moderne, et ils le méritent!</a:t>
            </a:r>
          </a:p>
        </p:txBody>
      </p:sp>
      <p:sp>
        <p:nvSpPr>
          <p:cNvPr id="4" name="Slide Number Placeholder 3"/>
          <p:cNvSpPr>
            <a:spLocks noGrp="1"/>
          </p:cNvSpPr>
          <p:nvPr>
            <p:ph type="sldNum" sz="quarter" idx="12"/>
            <p:custDataLst>
              <p:tags r:id="rId3"/>
            </p:custDataLst>
          </p:nvPr>
        </p:nvSpPr>
        <p:spPr/>
        <p:txBody>
          <a:bodyPr/>
          <a:lstStyle/>
          <a:p>
            <a:fld id="{979D2325-F66B-4BA5-8056-6F01FDA677FA}" type="slidenum">
              <a:rPr lang="en-CA" smtClean="0"/>
              <a:t>12</a:t>
            </a:fld>
            <a:endParaRPr lang="en-CA"/>
          </a:p>
        </p:txBody>
      </p:sp>
      <p:sp>
        <p:nvSpPr>
          <p:cNvPr id="5" name="Rectangle 4"/>
          <p:cNvSpPr/>
          <p:nvPr>
            <p:custDataLst>
              <p:tags r:id="rId4"/>
            </p:custDataLst>
          </p:nvPr>
        </p:nvSpPr>
        <p:spPr>
          <a:xfrm>
            <a:off x="1077903" y="5210285"/>
            <a:ext cx="7987829" cy="1015663"/>
          </a:xfrm>
          <a:prstGeom prst="rect">
            <a:avLst/>
          </a:prstGeom>
        </p:spPr>
        <p:txBody>
          <a:bodyPr wrap="square">
            <a:spAutoFit/>
          </a:bodyPr>
          <a:lstStyle/>
          <a:p>
            <a:r>
              <a:rPr lang="fr-CA" sz="2000"/>
              <a:t>Étude de cas – Dépenses de bureau à domicile :</a:t>
            </a:r>
            <a:r>
              <a:rPr lang="fr-CA" sz="2000" u="sng"/>
              <a:t/>
            </a:r>
            <a:br>
              <a:rPr lang="fr-CA" sz="2000" u="sng"/>
            </a:br>
            <a:r>
              <a:rPr lang="fr-CA" sz="2000" u="sng">
                <a:hlinkClick r:id="rId8"/>
              </a:rPr>
              <a:t>https://drive.google.com/file/d/17D3TlWxxdYAWcWXiGoZcpEH4VLvhxg2w/view?usp=sharing
</a:t>
            </a:r>
            <a:br>
              <a:rPr lang="fr-CA" sz="2000" u="sng">
                <a:hlinkClick r:id="rId8"/>
              </a:rPr>
            </a:br>
            <a:r>
              <a:rPr lang="fr-CA" sz="2000" u="sng"/>
              <a:t> </a:t>
            </a:r>
          </a:p>
        </p:txBody>
      </p:sp>
      <p:pic>
        <p:nvPicPr>
          <p:cNvPr id="6" name="Picture 5">
            <a:hlinkClick r:id="rId8"/>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8274512" y="2157667"/>
            <a:ext cx="2599924" cy="2585638"/>
          </a:xfrm>
          <a:prstGeom prst="rect">
            <a:avLst/>
          </a:prstGeom>
        </p:spPr>
      </p:pic>
    </p:spTree>
    <p:extLst>
      <p:ext uri="{BB962C8B-B14F-4D97-AF65-F5344CB8AC3E}">
        <p14:creationId xmlns:p14="http://schemas.microsoft.com/office/powerpoint/2010/main" val="201194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Quelle est la prochaine étape pour la présence Web de l’Agence?</a:t>
            </a:r>
          </a:p>
        </p:txBody>
      </p:sp>
      <p:sp>
        <p:nvSpPr>
          <p:cNvPr id="4" name="Slide Number Placeholder 3"/>
          <p:cNvSpPr>
            <a:spLocks noGrp="1"/>
          </p:cNvSpPr>
          <p:nvPr>
            <p:ph type="sldNum" sz="quarter" idx="12"/>
            <p:custDataLst>
              <p:tags r:id="rId2"/>
            </p:custDataLst>
          </p:nvPr>
        </p:nvSpPr>
        <p:spPr/>
        <p:txBody>
          <a:bodyPr/>
          <a:lstStyle/>
          <a:p>
            <a:fld id="{979D2325-F66B-4BA5-8056-6F01FDA677FA}" type="slidenum">
              <a:rPr lang="en-CA" smtClean="0"/>
              <a:t>13</a:t>
            </a:fld>
            <a:endParaRPr lang="en-CA"/>
          </a:p>
        </p:txBody>
      </p:sp>
      <p:sp>
        <p:nvSpPr>
          <p:cNvPr id="6" name="Google Shape;437;g9d2e50b7bf_0_26"/>
          <p:cNvSpPr txBox="1"/>
          <p:nvPr>
            <p:custDataLst>
              <p:tags r:id="rId3"/>
            </p:custDataLst>
          </p:nvPr>
        </p:nvSpPr>
        <p:spPr>
          <a:xfrm>
            <a:off x="4733632" y="4752765"/>
            <a:ext cx="3253322" cy="815100"/>
          </a:xfrm>
          <a:prstGeom prst="rect">
            <a:avLst/>
          </a:prstGeom>
          <a:noFill/>
          <a:ln>
            <a:noFill/>
          </a:ln>
        </p:spPr>
        <p:txBody>
          <a:bodyPr spcFirstLastPara="1" wrap="square" lIns="91425" tIns="91425" rIns="91425" bIns="91425" anchor="t" anchorCtr="0">
            <a:noAutofit/>
          </a:bodyPr>
          <a:lstStyle/>
          <a:p>
            <a:pPr marL="457200" indent="-330200">
              <a:lnSpc>
                <a:spcPct val="90000"/>
              </a:lnSpc>
              <a:spcBef>
                <a:spcPts val="600"/>
              </a:spcBef>
              <a:buSzPts val="1600"/>
              <a:buFont typeface="Calibri"/>
              <a:buChar char="●"/>
            </a:pPr>
            <a:r>
              <a:rPr lang="fr-CA" sz="1400" dirty="0">
                <a:latin typeface="Calibri"/>
                <a:ea typeface="Calibri"/>
                <a:cs typeface="Calibri"/>
                <a:sym typeface="Calibri"/>
              </a:rPr>
              <a:t>Système de conception de l’Agence</a:t>
            </a:r>
          </a:p>
          <a:p>
            <a:pPr marL="457200" indent="-330200">
              <a:lnSpc>
                <a:spcPct val="90000"/>
              </a:lnSpc>
              <a:spcBef>
                <a:spcPts val="600"/>
              </a:spcBef>
              <a:buSzPts val="1600"/>
              <a:buFont typeface="Calibri"/>
              <a:buChar char="●"/>
            </a:pPr>
            <a:r>
              <a:rPr lang="fr-CA" sz="1400" dirty="0">
                <a:latin typeface="Calibri"/>
                <a:ea typeface="Calibri"/>
                <a:cs typeface="Calibri"/>
                <a:sym typeface="Calibri"/>
              </a:rPr>
              <a:t>Analyse de la convivialité du</a:t>
            </a:r>
            <a:br>
              <a:rPr lang="fr-CA" sz="1400" dirty="0">
                <a:latin typeface="Calibri"/>
                <a:ea typeface="Calibri"/>
                <a:cs typeface="Calibri"/>
                <a:sym typeface="Calibri"/>
              </a:rPr>
            </a:br>
            <a:r>
              <a:rPr lang="fr-CA" sz="1400" dirty="0">
                <a:latin typeface="Calibri"/>
                <a:ea typeface="Calibri"/>
                <a:cs typeface="Calibri"/>
                <a:sym typeface="Calibri"/>
              </a:rPr>
              <a:t>rendement (gestion des services)</a:t>
            </a:r>
          </a:p>
          <a:p>
            <a:pPr marL="457200" indent="-330200">
              <a:lnSpc>
                <a:spcPct val="90000"/>
              </a:lnSpc>
              <a:spcBef>
                <a:spcPts val="600"/>
              </a:spcBef>
              <a:spcAft>
                <a:spcPts val="0"/>
              </a:spcAft>
              <a:buSzPts val="1600"/>
              <a:buFont typeface="Calibri"/>
              <a:buChar char="●"/>
            </a:pPr>
            <a:r>
              <a:rPr lang="fr-CA" sz="1400" dirty="0">
                <a:latin typeface="Calibri"/>
                <a:ea typeface="Calibri"/>
                <a:cs typeface="Calibri"/>
                <a:sym typeface="Calibri"/>
              </a:rPr>
              <a:t>Directive sur la conception du contenu</a:t>
            </a:r>
          </a:p>
          <a:p>
            <a:pPr marL="457200" indent="-330200">
              <a:lnSpc>
                <a:spcPct val="90000"/>
              </a:lnSpc>
              <a:spcBef>
                <a:spcPts val="600"/>
              </a:spcBef>
              <a:spcAft>
                <a:spcPts val="0"/>
              </a:spcAft>
              <a:buSzPts val="1600"/>
              <a:buFont typeface="Calibri"/>
              <a:buChar char="●"/>
            </a:pPr>
            <a:r>
              <a:rPr lang="fr-CA" sz="1400" dirty="0">
                <a:latin typeface="Calibri"/>
                <a:ea typeface="Calibri"/>
                <a:cs typeface="Calibri"/>
                <a:sym typeface="Calibri"/>
              </a:rPr>
              <a:t>Cadre du risque d’atteinte à la réputation</a:t>
            </a:r>
          </a:p>
        </p:txBody>
      </p:sp>
      <p:sp>
        <p:nvSpPr>
          <p:cNvPr id="7" name="Google Shape;438;g9d2e50b7bf_0_26"/>
          <p:cNvSpPr txBox="1"/>
          <p:nvPr>
            <p:custDataLst>
              <p:tags r:id="rId4"/>
            </p:custDataLst>
          </p:nvPr>
        </p:nvSpPr>
        <p:spPr>
          <a:xfrm>
            <a:off x="1424233" y="24070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r>
              <a:rPr lang="fr-CA" b="1">
                <a:latin typeface="Calibri"/>
                <a:ea typeface="Calibri"/>
                <a:cs typeface="Calibri"/>
                <a:sym typeface="Calibri"/>
              </a:rPr>
              <a:t>Les personnes</a:t>
            </a:r>
          </a:p>
        </p:txBody>
      </p:sp>
      <p:sp>
        <p:nvSpPr>
          <p:cNvPr id="8" name="Google Shape;439;g9d2e50b7bf_0_26"/>
          <p:cNvSpPr txBox="1"/>
          <p:nvPr>
            <p:custDataLst>
              <p:tags r:id="rId5"/>
            </p:custDataLst>
          </p:nvPr>
        </p:nvSpPr>
        <p:spPr>
          <a:xfrm>
            <a:off x="4570448" y="24070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r>
              <a:rPr lang="fr-CA" b="1">
                <a:latin typeface="Calibri"/>
                <a:ea typeface="Calibri"/>
                <a:cs typeface="Calibri"/>
                <a:sym typeface="Calibri"/>
              </a:rPr>
              <a:t>Processus</a:t>
            </a:r>
          </a:p>
        </p:txBody>
      </p:sp>
      <p:sp>
        <p:nvSpPr>
          <p:cNvPr id="9" name="Google Shape;440;g9d2e50b7bf_0_26"/>
          <p:cNvSpPr txBox="1"/>
          <p:nvPr>
            <p:custDataLst>
              <p:tags r:id="rId6"/>
            </p:custDataLst>
          </p:nvPr>
        </p:nvSpPr>
        <p:spPr>
          <a:xfrm>
            <a:off x="8161613" y="24070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endParaRPr lang="en-CA" sz="100" dirty="0">
              <a:solidFill>
                <a:srgbClr val="800080"/>
              </a:solidFill>
            </a:endParaRPr>
          </a:p>
        </p:txBody>
      </p:sp>
      <p:sp>
        <p:nvSpPr>
          <p:cNvPr id="10" name="Google Shape;454;g9d2e50b7bf_0_26"/>
          <p:cNvSpPr txBox="1"/>
          <p:nvPr>
            <p:custDataLst>
              <p:tags r:id="rId7"/>
            </p:custDataLst>
          </p:nvPr>
        </p:nvSpPr>
        <p:spPr>
          <a:xfrm>
            <a:off x="8585728" y="4752765"/>
            <a:ext cx="2575887" cy="1093500"/>
          </a:xfrm>
          <a:prstGeom prst="rect">
            <a:avLst/>
          </a:prstGeom>
          <a:noFill/>
          <a:ln>
            <a:noFill/>
          </a:ln>
        </p:spPr>
        <p:txBody>
          <a:bodyPr spcFirstLastPara="1" wrap="square" lIns="91425" tIns="91425" rIns="91425" bIns="91425" anchor="t" anchorCtr="0">
            <a:noAutofit/>
          </a:bodyPr>
          <a:lstStyle/>
          <a:p>
            <a:pPr marL="457200" indent="-330200">
              <a:lnSpc>
                <a:spcPct val="115000"/>
              </a:lnSpc>
              <a:spcBef>
                <a:spcPts val="0"/>
              </a:spcBef>
              <a:spcAft>
                <a:spcPts val="0"/>
              </a:spcAft>
              <a:buClr>
                <a:schemeClr val="dk1"/>
              </a:buClr>
              <a:buSzPts val="1600"/>
              <a:buFont typeface="Calibri"/>
              <a:buChar char="●"/>
            </a:pPr>
            <a:r>
              <a:rPr lang="fr-CA" sz="1400">
                <a:solidFill>
                  <a:schemeClr val="dk1"/>
                </a:solidFill>
                <a:latin typeface="Calibri"/>
                <a:ea typeface="Calibri"/>
                <a:cs typeface="Calibri"/>
                <a:sym typeface="Calibri"/>
              </a:rPr>
              <a:t>Outil de gestion du rendement de la page</a:t>
            </a:r>
          </a:p>
          <a:p>
            <a:pPr marL="457200" indent="-330200">
              <a:lnSpc>
                <a:spcPct val="115000"/>
              </a:lnSpc>
              <a:spcBef>
                <a:spcPts val="0"/>
              </a:spcBef>
              <a:spcAft>
                <a:spcPts val="0"/>
              </a:spcAft>
              <a:buClr>
                <a:schemeClr val="dk1"/>
              </a:buClr>
              <a:buSzPts val="1600"/>
              <a:buFont typeface="Calibri"/>
              <a:buChar char="●"/>
            </a:pPr>
            <a:r>
              <a:rPr lang="fr-CA" sz="1400">
                <a:solidFill>
                  <a:schemeClr val="dk1"/>
                </a:solidFill>
                <a:latin typeface="Calibri"/>
                <a:ea typeface="Calibri"/>
                <a:cs typeface="Calibri"/>
                <a:sym typeface="Calibri"/>
              </a:rPr>
              <a:t>VisibleThread</a:t>
            </a:r>
          </a:p>
          <a:p>
            <a:pPr marL="457200" indent="-330200">
              <a:lnSpc>
                <a:spcPct val="115000"/>
              </a:lnSpc>
              <a:buClr>
                <a:schemeClr val="dk1"/>
              </a:buClr>
              <a:buSzPts val="1600"/>
              <a:buFont typeface="Calibri"/>
              <a:buChar char="●"/>
            </a:pPr>
            <a:r>
              <a:rPr lang="fr-CA" sz="1400">
                <a:solidFill>
                  <a:schemeClr val="dk1"/>
                </a:solidFill>
                <a:latin typeface="Calibri"/>
                <a:ea typeface="Calibri"/>
                <a:cs typeface="Calibri"/>
                <a:sym typeface="Calibri"/>
              </a:rPr>
              <a:t>Simplificateur (projet pilote)</a:t>
            </a:r>
          </a:p>
        </p:txBody>
      </p:sp>
      <p:pic>
        <p:nvPicPr>
          <p:cNvPr id="11" name="Google Shape;455;g9d2e50b7bf_0_26"/>
          <p:cNvPicPr preferRelativeResize="0"/>
          <p:nvPr>
            <p:custDataLst>
              <p:tags r:id="rId8"/>
            </p:custDataLst>
          </p:nvPr>
        </p:nvPicPr>
        <p:blipFill>
          <a:blip r:embed="rId16">
            <a:alphaModFix/>
          </a:blip>
          <a:stretch>
            <a:fillRect/>
          </a:stretch>
        </p:blipFill>
        <p:spPr>
          <a:xfrm>
            <a:off x="4940302" y="2838007"/>
            <a:ext cx="2281975" cy="1702799"/>
          </a:xfrm>
          <a:prstGeom prst="rect">
            <a:avLst/>
          </a:prstGeom>
          <a:noFill/>
          <a:ln>
            <a:noFill/>
          </a:ln>
          <a:effectLst>
            <a:outerShdw blurRad="57150" dist="19050" dir="5400000" algn="bl" rotWithShape="0">
              <a:srgbClr val="000000">
                <a:alpha val="50000"/>
              </a:srgbClr>
            </a:outerShdw>
          </a:effectLst>
        </p:spPr>
      </p:pic>
      <p:pic>
        <p:nvPicPr>
          <p:cNvPr id="12" name="Google Shape;456;g9d2e50b7bf_0_26"/>
          <p:cNvPicPr preferRelativeResize="0"/>
          <p:nvPr>
            <p:custDataLst>
              <p:tags r:id="rId9"/>
            </p:custDataLst>
          </p:nvPr>
        </p:nvPicPr>
        <p:blipFill>
          <a:blip r:embed="rId17">
            <a:alphaModFix/>
          </a:blip>
          <a:stretch>
            <a:fillRect/>
          </a:stretch>
        </p:blipFill>
        <p:spPr>
          <a:xfrm>
            <a:off x="1424234" y="2807678"/>
            <a:ext cx="2637026" cy="1763459"/>
          </a:xfrm>
          <a:prstGeom prst="rect">
            <a:avLst/>
          </a:prstGeom>
          <a:noFill/>
          <a:ln>
            <a:noFill/>
          </a:ln>
        </p:spPr>
      </p:pic>
      <p:sp>
        <p:nvSpPr>
          <p:cNvPr id="13" name="Google Shape;457;g9d2e50b7bf_0_26"/>
          <p:cNvSpPr txBox="1"/>
          <p:nvPr>
            <p:custDataLst>
              <p:tags r:id="rId10"/>
            </p:custDataLst>
          </p:nvPr>
        </p:nvSpPr>
        <p:spPr>
          <a:xfrm>
            <a:off x="1424235" y="4752765"/>
            <a:ext cx="2637027" cy="815100"/>
          </a:xfrm>
          <a:prstGeom prst="rect">
            <a:avLst/>
          </a:prstGeom>
          <a:noFill/>
          <a:ln>
            <a:noFill/>
          </a:ln>
        </p:spPr>
        <p:txBody>
          <a:bodyPr spcFirstLastPara="1" wrap="square" lIns="91425" tIns="91425" rIns="91425" bIns="91425" anchor="t" anchorCtr="0">
            <a:noAutofit/>
          </a:bodyPr>
          <a:lstStyle/>
          <a:p>
            <a:pPr marL="457200" indent="-330200">
              <a:lnSpc>
                <a:spcPct val="90000"/>
              </a:lnSpc>
              <a:spcBef>
                <a:spcPts val="0"/>
              </a:spcBef>
              <a:spcAft>
                <a:spcPts val="0"/>
              </a:spcAft>
              <a:buSzPts val="1600"/>
              <a:buFont typeface="Calibri"/>
              <a:buChar char="●"/>
            </a:pPr>
            <a:r>
              <a:rPr lang="fr-CA" sz="1400">
                <a:latin typeface="Calibri"/>
                <a:ea typeface="Calibri"/>
                <a:cs typeface="Calibri"/>
                <a:sym typeface="Calibri"/>
              </a:rPr>
              <a:t>Habilitation des collectivités (de 160 membres fortes et en croissance)</a:t>
            </a:r>
          </a:p>
        </p:txBody>
      </p:sp>
      <p:sp>
        <p:nvSpPr>
          <p:cNvPr id="14" name="Google Shape;458;g9d2e50b7bf_0_26"/>
          <p:cNvSpPr txBox="1"/>
          <p:nvPr>
            <p:custDataLst>
              <p:tags r:id="rId11"/>
            </p:custDataLst>
          </p:nvPr>
        </p:nvSpPr>
        <p:spPr>
          <a:xfrm>
            <a:off x="1424233" y="1425475"/>
            <a:ext cx="9451617" cy="8706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fr-CA" sz="1600" dirty="0">
                <a:latin typeface="Arial" panose="020B0604020202020204" pitchFamily="34" charset="0"/>
                <a:ea typeface="Calibri"/>
                <a:cs typeface="Arial" panose="020B0604020202020204" pitchFamily="34" charset="0"/>
                <a:sym typeface="Calibri"/>
              </a:rPr>
              <a:t>La SOW porte sur la gestion moderne des services. Alors que nous continuons d’appuyer les mesures relatives à la COVID-19, nous permettons également à la collectivité d’acquérir les compétences et les outils dont elle a besoin pour aider à gérer les autres secteurs de service de façon efficace.</a:t>
            </a:r>
          </a:p>
        </p:txBody>
      </p:sp>
      <p:grpSp>
        <p:nvGrpSpPr>
          <p:cNvPr id="15" name="Google Shape;441;g9d2e50b7bf_0_26"/>
          <p:cNvGrpSpPr/>
          <p:nvPr>
            <p:custDataLst>
              <p:tags r:id="rId12"/>
            </p:custDataLst>
          </p:nvPr>
        </p:nvGrpSpPr>
        <p:grpSpPr>
          <a:xfrm>
            <a:off x="7986954" y="2807800"/>
            <a:ext cx="3307156" cy="1846854"/>
            <a:chOff x="2208212" y="1447798"/>
            <a:chExt cx="7772400" cy="4340433"/>
          </a:xfrm>
        </p:grpSpPr>
        <p:sp>
          <p:nvSpPr>
            <p:cNvPr id="16" name="Google Shape;442;g9d2e50b7bf_0_26"/>
            <p:cNvSpPr/>
            <p:nvPr/>
          </p:nvSpPr>
          <p:spPr>
            <a:xfrm>
              <a:off x="2208212" y="5442331"/>
              <a:ext cx="7772400" cy="345900"/>
            </a:xfrm>
            <a:prstGeom prst="ellipse">
              <a:avLst/>
            </a:prstGeom>
            <a:gradFill>
              <a:gsLst>
                <a:gs pos="0">
                  <a:srgbClr val="3F3F3F">
                    <a:alpha val="74509"/>
                  </a:srgbClr>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algn="ctr">
                <a:spcBef>
                  <a:spcPts val="0"/>
                </a:spcBef>
                <a:spcAft>
                  <a:spcPts val="0"/>
                </a:spcAft>
                <a:buClr>
                  <a:schemeClr val="dk1"/>
                </a:buClr>
                <a:buSzPts val="1800"/>
              </a:pPr>
              <a:endParaRPr dirty="0">
                <a:solidFill>
                  <a:srgbClr val="FFFFFF"/>
                </a:solidFill>
                <a:latin typeface="Calibri"/>
                <a:ea typeface="Calibri"/>
                <a:cs typeface="Calibri"/>
                <a:sym typeface="Calibri"/>
              </a:endParaRPr>
            </a:p>
          </p:txBody>
        </p:sp>
        <p:sp>
          <p:nvSpPr>
            <p:cNvPr id="17" name="Google Shape;443;g9d2e50b7bf_0_26"/>
            <p:cNvSpPr/>
            <p:nvPr/>
          </p:nvSpPr>
          <p:spPr>
            <a:xfrm>
              <a:off x="3225751" y="1447800"/>
              <a:ext cx="5771876" cy="3808776"/>
            </a:xfrm>
            <a:custGeom>
              <a:avLst/>
              <a:gdLst/>
              <a:ahLst/>
              <a:cxnLst/>
              <a:rect l="l" t="t" r="r" b="b"/>
              <a:pathLst>
                <a:path w="5751" h="3795" extrusionOk="0">
                  <a:moveTo>
                    <a:pt x="205" y="0"/>
                  </a:moveTo>
                  <a:lnTo>
                    <a:pt x="5546" y="0"/>
                  </a:lnTo>
                  <a:lnTo>
                    <a:pt x="5593" y="5"/>
                  </a:lnTo>
                  <a:lnTo>
                    <a:pt x="5637" y="21"/>
                  </a:lnTo>
                  <a:lnTo>
                    <a:pt x="5674" y="44"/>
                  </a:lnTo>
                  <a:lnTo>
                    <a:pt x="5707" y="77"/>
                  </a:lnTo>
                  <a:lnTo>
                    <a:pt x="5730" y="114"/>
                  </a:lnTo>
                  <a:lnTo>
                    <a:pt x="5746" y="159"/>
                  </a:lnTo>
                  <a:lnTo>
                    <a:pt x="5751" y="205"/>
                  </a:lnTo>
                  <a:lnTo>
                    <a:pt x="5751" y="3589"/>
                  </a:lnTo>
                  <a:lnTo>
                    <a:pt x="5746" y="3636"/>
                  </a:lnTo>
                  <a:lnTo>
                    <a:pt x="5730" y="3680"/>
                  </a:lnTo>
                  <a:lnTo>
                    <a:pt x="5707" y="3718"/>
                  </a:lnTo>
                  <a:lnTo>
                    <a:pt x="5674" y="3750"/>
                  </a:lnTo>
                  <a:lnTo>
                    <a:pt x="5637" y="3774"/>
                  </a:lnTo>
                  <a:lnTo>
                    <a:pt x="5593" y="3790"/>
                  </a:lnTo>
                  <a:lnTo>
                    <a:pt x="5546" y="3795"/>
                  </a:lnTo>
                  <a:lnTo>
                    <a:pt x="205" y="3795"/>
                  </a:lnTo>
                  <a:lnTo>
                    <a:pt x="158" y="3790"/>
                  </a:lnTo>
                  <a:lnTo>
                    <a:pt x="114" y="3774"/>
                  </a:lnTo>
                  <a:lnTo>
                    <a:pt x="77" y="3750"/>
                  </a:lnTo>
                  <a:lnTo>
                    <a:pt x="44" y="3718"/>
                  </a:lnTo>
                  <a:lnTo>
                    <a:pt x="21" y="3680"/>
                  </a:lnTo>
                  <a:lnTo>
                    <a:pt x="5" y="3636"/>
                  </a:lnTo>
                  <a:lnTo>
                    <a:pt x="0" y="3589"/>
                  </a:lnTo>
                  <a:lnTo>
                    <a:pt x="0" y="205"/>
                  </a:lnTo>
                  <a:lnTo>
                    <a:pt x="5" y="159"/>
                  </a:lnTo>
                  <a:lnTo>
                    <a:pt x="21" y="114"/>
                  </a:lnTo>
                  <a:lnTo>
                    <a:pt x="44" y="77"/>
                  </a:lnTo>
                  <a:lnTo>
                    <a:pt x="77" y="44"/>
                  </a:lnTo>
                  <a:lnTo>
                    <a:pt x="114" y="21"/>
                  </a:lnTo>
                  <a:lnTo>
                    <a:pt x="158" y="5"/>
                  </a:lnTo>
                  <a:lnTo>
                    <a:pt x="205" y="0"/>
                  </a:lnTo>
                  <a:close/>
                </a:path>
              </a:pathLst>
            </a:custGeom>
            <a:solidFill>
              <a:srgbClr val="7F7F7F"/>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18" name="Google Shape;444;g9d2e50b7bf_0_26"/>
            <p:cNvSpPr/>
            <p:nvPr/>
          </p:nvSpPr>
          <p:spPr>
            <a:xfrm>
              <a:off x="5960643" y="1447798"/>
              <a:ext cx="3036984" cy="3808776"/>
            </a:xfrm>
            <a:custGeom>
              <a:avLst/>
              <a:gdLst/>
              <a:ahLst/>
              <a:cxnLst/>
              <a:rect l="l" t="t" r="r" b="b"/>
              <a:pathLst>
                <a:path w="3026" h="3795" extrusionOk="0">
                  <a:moveTo>
                    <a:pt x="1925" y="0"/>
                  </a:moveTo>
                  <a:lnTo>
                    <a:pt x="2821" y="0"/>
                  </a:lnTo>
                  <a:lnTo>
                    <a:pt x="2868" y="5"/>
                  </a:lnTo>
                  <a:lnTo>
                    <a:pt x="2912" y="21"/>
                  </a:lnTo>
                  <a:lnTo>
                    <a:pt x="2949" y="44"/>
                  </a:lnTo>
                  <a:lnTo>
                    <a:pt x="2982" y="77"/>
                  </a:lnTo>
                  <a:lnTo>
                    <a:pt x="3005" y="114"/>
                  </a:lnTo>
                  <a:lnTo>
                    <a:pt x="3021" y="159"/>
                  </a:lnTo>
                  <a:lnTo>
                    <a:pt x="3026" y="205"/>
                  </a:lnTo>
                  <a:lnTo>
                    <a:pt x="3026" y="3589"/>
                  </a:lnTo>
                  <a:lnTo>
                    <a:pt x="3021" y="3636"/>
                  </a:lnTo>
                  <a:lnTo>
                    <a:pt x="3005" y="3680"/>
                  </a:lnTo>
                  <a:lnTo>
                    <a:pt x="2982" y="3718"/>
                  </a:lnTo>
                  <a:lnTo>
                    <a:pt x="2949" y="3750"/>
                  </a:lnTo>
                  <a:lnTo>
                    <a:pt x="2912" y="3774"/>
                  </a:lnTo>
                  <a:lnTo>
                    <a:pt x="2868" y="3790"/>
                  </a:lnTo>
                  <a:lnTo>
                    <a:pt x="2821" y="3795"/>
                  </a:lnTo>
                  <a:lnTo>
                    <a:pt x="0" y="3795"/>
                  </a:lnTo>
                  <a:lnTo>
                    <a:pt x="1925" y="0"/>
                  </a:lnTo>
                  <a:close/>
                </a:path>
              </a:pathLst>
            </a:custGeom>
            <a:gradFill>
              <a:gsLst>
                <a:gs pos="0">
                  <a:srgbClr val="FFFFFF">
                    <a:alpha val="47450"/>
                  </a:srgbClr>
                </a:gs>
                <a:gs pos="20000">
                  <a:srgbClr val="F2F2F2">
                    <a:alpha val="0"/>
                  </a:srgbClr>
                </a:gs>
                <a:gs pos="100000">
                  <a:srgbClr val="F2F2F2">
                    <a:alpha val="0"/>
                  </a:srgbClr>
                </a:gs>
              </a:gsLst>
              <a:lin ang="5400012" scaled="0"/>
            </a:gra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19" name="Google Shape;445;g9d2e50b7bf_0_26"/>
            <p:cNvSpPr/>
            <p:nvPr/>
          </p:nvSpPr>
          <p:spPr>
            <a:xfrm>
              <a:off x="3473647" y="1714766"/>
              <a:ext cx="5265000" cy="3300000"/>
            </a:xfrm>
            <a:prstGeom prst="rect">
              <a:avLst/>
            </a:pr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grpSp>
          <p:nvGrpSpPr>
            <p:cNvPr id="20" name="Google Shape;446;g9d2e50b7bf_0_26"/>
            <p:cNvGrpSpPr/>
            <p:nvPr/>
          </p:nvGrpSpPr>
          <p:grpSpPr>
            <a:xfrm>
              <a:off x="2261262" y="5237508"/>
              <a:ext cx="7707900" cy="283024"/>
              <a:chOff x="2284412" y="5466108"/>
              <a:chExt cx="7707900" cy="283024"/>
            </a:xfrm>
          </p:grpSpPr>
          <p:grpSp>
            <p:nvGrpSpPr>
              <p:cNvPr id="22" name="Google Shape;447;g9d2e50b7bf_0_26"/>
              <p:cNvGrpSpPr/>
              <p:nvPr/>
            </p:nvGrpSpPr>
            <p:grpSpPr>
              <a:xfrm>
                <a:off x="2284412" y="5466108"/>
                <a:ext cx="7707900" cy="171765"/>
                <a:chOff x="2284412" y="5466108"/>
                <a:chExt cx="7707900" cy="171765"/>
              </a:xfrm>
            </p:grpSpPr>
            <p:sp>
              <p:nvSpPr>
                <p:cNvPr id="25" name="Google Shape;448;g9d2e50b7bf_0_26"/>
                <p:cNvSpPr/>
                <p:nvPr/>
              </p:nvSpPr>
              <p:spPr>
                <a:xfrm>
                  <a:off x="2284412" y="5466108"/>
                  <a:ext cx="7707900" cy="170700"/>
                </a:xfrm>
                <a:prstGeom prst="rect">
                  <a:avLst/>
                </a:pr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26" name="Google Shape;449;g9d2e50b7bf_0_26"/>
                <p:cNvSpPr/>
                <p:nvPr/>
              </p:nvSpPr>
              <p:spPr>
                <a:xfrm flipH="1">
                  <a:off x="3427393" y="5467173"/>
                  <a:ext cx="6564900" cy="170700"/>
                </a:xfrm>
                <a:prstGeom prst="rect">
                  <a:avLst/>
                </a:pr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grpSp>
          <p:sp>
            <p:nvSpPr>
              <p:cNvPr id="23" name="Google Shape;450;g9d2e50b7bf_0_26"/>
              <p:cNvSpPr/>
              <p:nvPr/>
            </p:nvSpPr>
            <p:spPr>
              <a:xfrm>
                <a:off x="2284412" y="5636725"/>
                <a:ext cx="7707878" cy="112407"/>
              </a:xfrm>
              <a:custGeom>
                <a:avLst/>
                <a:gdLst/>
                <a:ahLst/>
                <a:cxnLst/>
                <a:rect l="l" t="t" r="r" b="b"/>
                <a:pathLst>
                  <a:path w="7680" h="112" extrusionOk="0">
                    <a:moveTo>
                      <a:pt x="0" y="0"/>
                    </a:moveTo>
                    <a:lnTo>
                      <a:pt x="7680" y="0"/>
                    </a:lnTo>
                    <a:lnTo>
                      <a:pt x="7624" y="35"/>
                    </a:lnTo>
                    <a:lnTo>
                      <a:pt x="7568" y="61"/>
                    </a:lnTo>
                    <a:lnTo>
                      <a:pt x="7513" y="82"/>
                    </a:lnTo>
                    <a:lnTo>
                      <a:pt x="7461" y="96"/>
                    </a:lnTo>
                    <a:lnTo>
                      <a:pt x="7415" y="103"/>
                    </a:lnTo>
                    <a:lnTo>
                      <a:pt x="7375" y="108"/>
                    </a:lnTo>
                    <a:lnTo>
                      <a:pt x="7345" y="110"/>
                    </a:lnTo>
                    <a:lnTo>
                      <a:pt x="7317" y="110"/>
                    </a:lnTo>
                    <a:lnTo>
                      <a:pt x="349" y="112"/>
                    </a:lnTo>
                    <a:lnTo>
                      <a:pt x="279" y="108"/>
                    </a:lnTo>
                    <a:lnTo>
                      <a:pt x="216" y="98"/>
                    </a:lnTo>
                    <a:lnTo>
                      <a:pt x="160" y="84"/>
                    </a:lnTo>
                    <a:lnTo>
                      <a:pt x="111" y="66"/>
                    </a:lnTo>
                    <a:lnTo>
                      <a:pt x="72" y="47"/>
                    </a:lnTo>
                    <a:lnTo>
                      <a:pt x="42" y="28"/>
                    </a:lnTo>
                    <a:lnTo>
                      <a:pt x="18" y="14"/>
                    </a:lnTo>
                    <a:lnTo>
                      <a:pt x="4" y="5"/>
                    </a:lnTo>
                    <a:lnTo>
                      <a:pt x="0" y="0"/>
                    </a:lnTo>
                    <a:close/>
                  </a:path>
                </a:pathLst>
              </a:custGeom>
              <a:gradFill>
                <a:gsLst>
                  <a:gs pos="0">
                    <a:srgbClr val="5F5F5F"/>
                  </a:gs>
                  <a:gs pos="50000">
                    <a:srgbClr val="8A8A8A"/>
                  </a:gs>
                  <a:gs pos="100000">
                    <a:srgbClr val="A5A5A5"/>
                  </a:gs>
                </a:gsLst>
                <a:lin ang="16200038" scaled="0"/>
              </a:gra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24" name="Google Shape;451;g9d2e50b7bf_0_26"/>
              <p:cNvSpPr/>
              <p:nvPr/>
            </p:nvSpPr>
            <p:spPr>
              <a:xfrm>
                <a:off x="5598399" y="5466108"/>
                <a:ext cx="1051804" cy="110399"/>
              </a:xfrm>
              <a:custGeom>
                <a:avLst/>
                <a:gdLst/>
                <a:ahLst/>
                <a:cxnLst/>
                <a:rect l="l" t="t" r="r" b="b"/>
                <a:pathLst>
                  <a:path w="1048" h="110" extrusionOk="0">
                    <a:moveTo>
                      <a:pt x="0" y="0"/>
                    </a:moveTo>
                    <a:lnTo>
                      <a:pt x="1048" y="0"/>
                    </a:lnTo>
                    <a:lnTo>
                      <a:pt x="1048" y="42"/>
                    </a:lnTo>
                    <a:lnTo>
                      <a:pt x="1043" y="68"/>
                    </a:lnTo>
                    <a:lnTo>
                      <a:pt x="1027" y="91"/>
                    </a:lnTo>
                    <a:lnTo>
                      <a:pt x="1006" y="105"/>
                    </a:lnTo>
                    <a:lnTo>
                      <a:pt x="978" y="110"/>
                    </a:lnTo>
                    <a:lnTo>
                      <a:pt x="68" y="110"/>
                    </a:lnTo>
                    <a:lnTo>
                      <a:pt x="42" y="105"/>
                    </a:lnTo>
                    <a:lnTo>
                      <a:pt x="19" y="91"/>
                    </a:lnTo>
                    <a:lnTo>
                      <a:pt x="5" y="68"/>
                    </a:lnTo>
                    <a:lnTo>
                      <a:pt x="0" y="42"/>
                    </a:lnTo>
                    <a:lnTo>
                      <a:pt x="0" y="0"/>
                    </a:lnTo>
                    <a:close/>
                  </a:path>
                </a:pathLst>
              </a:cu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grpSp>
        <p:sp>
          <p:nvSpPr>
            <p:cNvPr id="21" name="Google Shape;452;g9d2e50b7bf_0_26"/>
            <p:cNvSpPr/>
            <p:nvPr/>
          </p:nvSpPr>
          <p:spPr>
            <a:xfrm>
              <a:off x="6073149" y="1559221"/>
              <a:ext cx="63000" cy="63000"/>
            </a:xfrm>
            <a:prstGeom prst="ellipse">
              <a:avLst/>
            </a:prstGeom>
            <a:solidFill>
              <a:srgbClr val="0C0C0C"/>
            </a:solidFill>
            <a:ln w="381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2400"/>
              </a:pPr>
              <a:endParaRPr sz="2400" dirty="0">
                <a:solidFill>
                  <a:schemeClr val="lt1"/>
                </a:solidFill>
                <a:latin typeface="Arial"/>
                <a:ea typeface="Arial"/>
                <a:cs typeface="Arial"/>
                <a:sym typeface="Arial"/>
              </a:endParaRPr>
            </a:p>
          </p:txBody>
        </p:sp>
      </p:grpSp>
      <p:pic>
        <p:nvPicPr>
          <p:cNvPr id="27" name="Picture 26"/>
          <p:cNvPicPr>
            <a:picLocks noChangeAspect="1"/>
          </p:cNvPicPr>
          <p:nvPr>
            <p:custDataLst>
              <p:tags r:id="rId13"/>
            </p:custDataLst>
          </p:nvPr>
        </p:nvPicPr>
        <p:blipFill rotWithShape="1">
          <a:blip r:embed="rId18"/>
          <a:srcRect t="-1" b="13002"/>
          <a:stretch/>
        </p:blipFill>
        <p:spPr>
          <a:xfrm>
            <a:off x="8607405" y="2924297"/>
            <a:ext cx="2080956" cy="1404000"/>
          </a:xfrm>
          <a:prstGeom prst="rect">
            <a:avLst/>
          </a:prstGeom>
        </p:spPr>
      </p:pic>
      <p:sp>
        <p:nvSpPr>
          <p:cNvPr id="28" name="Google Shape;440;g9d2e50b7bf_0_26">
            <a:extLst>
              <a:ext uri="{FF2B5EF4-FFF2-40B4-BE49-F238E27FC236}">
                <a16:creationId xmlns:a16="http://schemas.microsoft.com/office/drawing/2014/main" id="{70CF0132-EA9E-4617-9D01-2C039F188CDD}"/>
              </a:ext>
            </a:extLst>
          </p:cNvPr>
          <p:cNvSpPr txBox="1"/>
          <p:nvPr/>
        </p:nvSpPr>
        <p:spPr>
          <a:xfrm>
            <a:off x="8314013" y="25594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r>
              <a:rPr lang="en-CA" b="1" dirty="0" err="1">
                <a:solidFill>
                  <a:srgbClr val="800080"/>
                </a:solidFill>
                <a:ea typeface="Calibri"/>
                <a:cs typeface="Calibri"/>
                <a:sym typeface="Calibri"/>
              </a:rPr>
              <a:t>Technologie</a:t>
            </a:r>
            <a:endParaRPr lang="en-CA" sz="100" dirty="0">
              <a:solidFill>
                <a:srgbClr val="800080"/>
              </a:solidFill>
            </a:endParaRPr>
          </a:p>
        </p:txBody>
      </p:sp>
    </p:spTree>
    <p:extLst>
      <p:ext uri="{BB962C8B-B14F-4D97-AF65-F5344CB8AC3E}">
        <p14:creationId xmlns:p14="http://schemas.microsoft.com/office/powerpoint/2010/main" val="391076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Quelle est la carotte de votre organisation?</a:t>
            </a:r>
          </a:p>
        </p:txBody>
      </p:sp>
      <p:sp>
        <p:nvSpPr>
          <p:cNvPr id="3" name="Text Placeholder 2"/>
          <p:cNvSpPr>
            <a:spLocks noGrp="1"/>
          </p:cNvSpPr>
          <p:nvPr>
            <p:ph type="body" idx="1"/>
            <p:custDataLst>
              <p:tags r:id="rId2"/>
            </p:custDataLst>
          </p:nvPr>
        </p:nvSpPr>
        <p:spPr>
          <a:xfrm>
            <a:off x="838200" y="1825625"/>
            <a:ext cx="10515600" cy="1540145"/>
          </a:xfrm>
        </p:spPr>
        <p:txBody>
          <a:bodyPr>
            <a:normAutofit lnSpcReduction="10000"/>
          </a:bodyPr>
          <a:lstStyle/>
          <a:p>
            <a:r>
              <a:rPr lang="fr-CA"/>
              <a:t>L’Agence est une organisation opérationnelle par défaut.</a:t>
            </a:r>
          </a:p>
          <a:p>
            <a:r>
              <a:rPr lang="fr-CA"/>
              <a:t>Nous n’administrons pas les lois, mais nous les appliquons.</a:t>
            </a:r>
          </a:p>
          <a:p>
            <a:r>
              <a:rPr lang="fr-CA"/>
              <a:t>Une culture qui s’efforce d’investir dans les améliorations apportées aux processus.</a:t>
            </a:r>
          </a:p>
        </p:txBody>
      </p:sp>
      <p:sp>
        <p:nvSpPr>
          <p:cNvPr id="4" name="Slide Number Placeholder 3"/>
          <p:cNvSpPr>
            <a:spLocks noGrp="1"/>
          </p:cNvSpPr>
          <p:nvPr>
            <p:ph type="sldNum" sz="quarter" idx="12"/>
            <p:custDataLst>
              <p:tags r:id="rId3"/>
            </p:custDataLst>
          </p:nvPr>
        </p:nvSpPr>
        <p:spPr/>
        <p:txBody>
          <a:bodyPr/>
          <a:lstStyle/>
          <a:p>
            <a:fld id="{979D2325-F66B-4BA5-8056-6F01FDA677FA}" type="slidenum">
              <a:rPr lang="en-CA" smtClean="0"/>
              <a:t>14</a:t>
            </a:fld>
            <a:endParaRPr lang="en-CA"/>
          </a:p>
        </p:txBody>
      </p:sp>
      <p:sp>
        <p:nvSpPr>
          <p:cNvPr id="5" name="Rectangle 4"/>
          <p:cNvSpPr/>
          <p:nvPr>
            <p:custDataLst>
              <p:tags r:id="rId4"/>
            </p:custDataLst>
          </p:nvPr>
        </p:nvSpPr>
        <p:spPr>
          <a:xfrm>
            <a:off x="933856" y="4076289"/>
            <a:ext cx="7762672" cy="2031325"/>
          </a:xfrm>
          <a:prstGeom prst="rect">
            <a:avLst/>
          </a:prstGeom>
        </p:spPr>
        <p:txBody>
          <a:bodyPr wrap="square">
            <a:spAutoFit/>
          </a:bodyPr>
          <a:lstStyle/>
          <a:p>
            <a:r>
              <a:rPr lang="fr-CA" b="1" dirty="0"/>
              <a:t>L’optimisation du Web </a:t>
            </a:r>
            <a:r>
              <a:rPr lang="fr-CA" dirty="0"/>
              <a:t>a créé une dynamique en raison</a:t>
            </a:r>
            <a:br>
              <a:rPr lang="fr-CA" dirty="0"/>
            </a:br>
            <a:r>
              <a:rPr lang="fr-CA" dirty="0"/>
              <a:t>de notre capacité à </a:t>
            </a:r>
            <a:r>
              <a:rPr lang="fr-CA" b="1" dirty="0"/>
              <a:t>démontrer un rendement sur investissement tangible</a:t>
            </a:r>
            <a:r>
              <a:rPr lang="fr-CA" dirty="0"/>
              <a:t/>
            </a:r>
            <a:br>
              <a:rPr lang="fr-CA" dirty="0"/>
            </a:br>
            <a:r>
              <a:rPr lang="fr-CA" dirty="0"/>
              <a:t>pour l’organisation.</a:t>
            </a:r>
          </a:p>
          <a:p>
            <a:endParaRPr lang="en-CA" dirty="0"/>
          </a:p>
          <a:p>
            <a:r>
              <a:rPr lang="fr-CA" b="1" dirty="0"/>
              <a:t>L’optimisation du Web</a:t>
            </a:r>
            <a:r>
              <a:rPr lang="fr-CA" dirty="0"/>
              <a:t> permettra de </a:t>
            </a:r>
            <a:r>
              <a:rPr lang="fr-CA" b="1" dirty="0"/>
              <a:t>réduire le nombre d’appels</a:t>
            </a:r>
            <a:r>
              <a:rPr lang="fr-CA" dirty="0"/>
              <a:t> à l’Agence et de fournir aux Canadiens une voie de libre-service efficace. Un résultat tangible pour le programme </a:t>
            </a:r>
            <a:r>
              <a:rPr lang="fr-CA" b="1" dirty="0"/>
              <a:t>Les gens d’abord</a:t>
            </a:r>
            <a:r>
              <a:rPr lang="fr-CA" dirty="0"/>
              <a:t> de l’Agence.</a:t>
            </a:r>
          </a:p>
        </p:txBody>
      </p:sp>
      <p:pic>
        <p:nvPicPr>
          <p:cNvPr id="6" name="Picture 5"/>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898285" y="2708031"/>
            <a:ext cx="4681810" cy="3690588"/>
          </a:xfrm>
          <a:prstGeom prst="rect">
            <a:avLst/>
          </a:prstGeom>
        </p:spPr>
      </p:pic>
    </p:spTree>
    <p:extLst>
      <p:ext uri="{BB962C8B-B14F-4D97-AF65-F5344CB8AC3E}">
        <p14:creationId xmlns:p14="http://schemas.microsoft.com/office/powerpoint/2010/main" val="158852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solidFill>
                  <a:srgbClr val="800080"/>
                </a:solidFill>
              </a:rPr>
              <a:t>Des questions?</a:t>
            </a:r>
            <a:endParaRPr lang="en-CA" dirty="0">
              <a:solidFill>
                <a:srgbClr val="800080"/>
              </a:solidFill>
            </a:endParaRPr>
          </a:p>
        </p:txBody>
      </p:sp>
      <p:sp>
        <p:nvSpPr>
          <p:cNvPr id="3" name="Text Placeholder 2"/>
          <p:cNvSpPr>
            <a:spLocks noGrp="1"/>
          </p:cNvSpPr>
          <p:nvPr>
            <p:ph type="body" idx="1"/>
            <p:custDataLst>
              <p:tags r:id="rId2"/>
            </p:custDataLst>
          </p:nvPr>
        </p:nvSpPr>
        <p:spPr/>
        <p:txBody>
          <a:bodyPr/>
          <a:lstStyle/>
          <a:p>
            <a:r>
              <a:rPr lang="fr-CA" dirty="0">
                <a:solidFill>
                  <a:srgbClr val="800080"/>
                </a:solidFill>
              </a:rPr>
              <a:t>Louis Michaud, Directeur, </a:t>
            </a:r>
            <a:r>
              <a:rPr lang="fr-FR" dirty="0">
                <a:solidFill>
                  <a:srgbClr val="800080"/>
                </a:solidFill>
              </a:rPr>
              <a:t>Service de conception de contenu numérique</a:t>
            </a:r>
            <a:endParaRPr lang="fr-CA" dirty="0">
              <a:solidFill>
                <a:srgbClr val="800080"/>
              </a:solidFill>
            </a:endParaRPr>
          </a:p>
          <a:p>
            <a:pPr lvl="1"/>
            <a:r>
              <a:rPr lang="en-CA" dirty="0">
                <a:solidFill>
                  <a:srgbClr val="800080"/>
                </a:solidFill>
                <a:hlinkClick r:id="rId6"/>
              </a:rPr>
              <a:t>Louis.Michaud@cra-arc.gc.ca</a:t>
            </a:r>
            <a:endParaRPr lang="en-CA" dirty="0">
              <a:solidFill>
                <a:srgbClr val="800080"/>
              </a:solidFill>
            </a:endParaRPr>
          </a:p>
          <a:p>
            <a:pPr lvl="1"/>
            <a:r>
              <a:rPr lang="en-CA" dirty="0">
                <a:solidFill>
                  <a:srgbClr val="800080"/>
                </a:solidFill>
              </a:rPr>
              <a:t>613-406-0872</a:t>
            </a:r>
          </a:p>
        </p:txBody>
      </p:sp>
      <p:sp>
        <p:nvSpPr>
          <p:cNvPr id="4" name="Slide Number Placeholder 3"/>
          <p:cNvSpPr>
            <a:spLocks noGrp="1"/>
          </p:cNvSpPr>
          <p:nvPr>
            <p:ph type="sldNum" sz="quarter" idx="12"/>
            <p:custDataLst>
              <p:tags r:id="rId3"/>
            </p:custDataLst>
          </p:nvPr>
        </p:nvSpPr>
        <p:spPr/>
        <p:txBody>
          <a:bodyPr/>
          <a:lstStyle/>
          <a:p>
            <a:fld id="{A3388C0F-0C40-4EAF-B70C-4CBD3E953C29}" type="slidenum">
              <a:rPr lang="en-CA" smtClean="0"/>
              <a:t>15</a:t>
            </a:fld>
            <a:endParaRPr lang="en-CA"/>
          </a:p>
        </p:txBody>
      </p:sp>
    </p:spTree>
    <p:extLst>
      <p:ext uri="{BB962C8B-B14F-4D97-AF65-F5344CB8AC3E}">
        <p14:creationId xmlns:p14="http://schemas.microsoft.com/office/powerpoint/2010/main" val="208153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custDataLst>
              <p:tags r:id="rId1"/>
            </p:custDataLst>
          </p:nvPr>
        </p:nvSpPr>
        <p:spPr>
          <a:xfrm>
            <a:off x="838200" y="1504604"/>
            <a:ext cx="10515600" cy="4672359"/>
          </a:xfrm>
        </p:spPr>
        <p:txBody>
          <a:bodyPr>
            <a:normAutofit/>
          </a:bodyPr>
          <a:lstStyle/>
          <a:p>
            <a:r>
              <a:rPr lang="fr-CA" sz="3200" dirty="0"/>
              <a:t>Communiquer la Stratégie d’optimisation du Web de l’Agence en ce qui concerne le programme de transformation numérique de l’Agence (une approche axée sur les gens d’abord).</a:t>
            </a:r>
          </a:p>
        </p:txBody>
      </p:sp>
      <p:sp>
        <p:nvSpPr>
          <p:cNvPr id="10" name="Slide Number Placeholder 9"/>
          <p:cNvSpPr>
            <a:spLocks noGrp="1"/>
          </p:cNvSpPr>
          <p:nvPr>
            <p:ph type="sldNum" sz="quarter" idx="12"/>
            <p:custDataLst>
              <p:tags r:id="rId2"/>
            </p:custDataLst>
          </p:nvPr>
        </p:nvSpPr>
        <p:spPr/>
        <p:txBody>
          <a:bodyPr/>
          <a:lstStyle/>
          <a:p>
            <a:fld id="{979D2325-F66B-4BA5-8056-6F01FDA677FA}" type="slidenum">
              <a:rPr lang="en-CA" smtClean="0"/>
              <a:t>2</a:t>
            </a:fld>
            <a:endParaRPr lang="en-CA"/>
          </a:p>
        </p:txBody>
      </p:sp>
      <p:sp>
        <p:nvSpPr>
          <p:cNvPr id="4" name="Title 3">
            <a:extLst>
              <a:ext uri="{FF2B5EF4-FFF2-40B4-BE49-F238E27FC236}">
                <a16:creationId xmlns:a16="http://schemas.microsoft.com/office/drawing/2014/main" id="{EE6C5B6B-414F-497B-9CA2-352FF02C8311}"/>
              </a:ext>
            </a:extLst>
          </p:cNvPr>
          <p:cNvSpPr>
            <a:spLocks noGrp="1"/>
          </p:cNvSpPr>
          <p:nvPr>
            <p:ph type="title"/>
            <p:custDataLst>
              <p:tags r:id="rId3"/>
            </p:custDataLst>
          </p:nvPr>
        </p:nvSpPr>
        <p:spPr/>
        <p:txBody>
          <a:bodyPr/>
          <a:lstStyle/>
          <a:p>
            <a:r>
              <a:rPr lang="en-CA" dirty="0">
                <a:solidFill>
                  <a:srgbClr val="800080"/>
                </a:solidFill>
              </a:rPr>
              <a:t>Objectif</a:t>
            </a:r>
            <a:endParaRPr lang="en-US" dirty="0"/>
          </a:p>
        </p:txBody>
      </p:sp>
    </p:spTree>
    <p:extLst>
      <p:ext uri="{BB962C8B-B14F-4D97-AF65-F5344CB8AC3E}">
        <p14:creationId xmlns:p14="http://schemas.microsoft.com/office/powerpoint/2010/main" val="23974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a:solidFill>
                  <a:srgbClr val="800080"/>
                </a:solidFill>
              </a:rPr>
              <a:t>Philosophie « Les gens d’abord » de l’Agence</a:t>
            </a:r>
            <a:endParaRPr lang="en-CA" dirty="0">
              <a:solidFill>
                <a:srgbClr val="800080"/>
              </a:solidFill>
            </a:endParaRPr>
          </a:p>
        </p:txBody>
      </p:sp>
      <p:sp>
        <p:nvSpPr>
          <p:cNvPr id="3" name="Text Placeholder 2"/>
          <p:cNvSpPr>
            <a:spLocks noGrp="1"/>
          </p:cNvSpPr>
          <p:nvPr>
            <p:ph type="body" idx="1"/>
            <p:custDataLst>
              <p:tags r:id="rId2"/>
            </p:custDataLst>
          </p:nvPr>
        </p:nvSpPr>
        <p:spPr>
          <a:xfrm>
            <a:off x="838200" y="1825625"/>
            <a:ext cx="6013537" cy="4351338"/>
          </a:xfrm>
        </p:spPr>
        <p:txBody>
          <a:bodyPr>
            <a:normAutofit fontScale="92500" lnSpcReduction="20000"/>
          </a:bodyPr>
          <a:lstStyle/>
          <a:p>
            <a:pPr>
              <a:lnSpc>
                <a:spcPct val="100000"/>
              </a:lnSpc>
              <a:spcBef>
                <a:spcPts val="600"/>
              </a:spcBef>
            </a:pPr>
            <a:r>
              <a:rPr lang="fr-FR" dirty="0">
                <a:solidFill>
                  <a:srgbClr val="800080"/>
                </a:solidFill>
              </a:rPr>
              <a:t>L’Agence a adopté la philosophie « Les gens d’abord » qui vise à la transformer pour en faire une organisation digne de confiance, juste et au service des gens d’abord.</a:t>
            </a:r>
            <a:r>
              <a:rPr lang="en-CA" dirty="0">
                <a:solidFill>
                  <a:srgbClr val="800080"/>
                </a:solidFill>
              </a:rPr>
              <a:t> </a:t>
            </a:r>
            <a:r>
              <a:rPr lang="en-CA" dirty="0" err="1">
                <a:solidFill>
                  <a:srgbClr val="800080"/>
                </a:solidFill>
              </a:rPr>
              <a:t>Cela</a:t>
            </a:r>
            <a:r>
              <a:rPr lang="en-CA" dirty="0">
                <a:solidFill>
                  <a:srgbClr val="800080"/>
                </a:solidFill>
              </a:rPr>
              <a:t> </a:t>
            </a:r>
            <a:r>
              <a:rPr lang="en-CA" dirty="0" err="1">
                <a:solidFill>
                  <a:srgbClr val="800080"/>
                </a:solidFill>
              </a:rPr>
              <a:t>comprend</a:t>
            </a:r>
            <a:r>
              <a:rPr lang="en-CA" dirty="0">
                <a:solidFill>
                  <a:srgbClr val="800080"/>
                </a:solidFill>
              </a:rPr>
              <a:t> :</a:t>
            </a:r>
          </a:p>
          <a:p>
            <a:pPr lvl="1">
              <a:lnSpc>
                <a:spcPct val="100000"/>
              </a:lnSpc>
              <a:spcBef>
                <a:spcPts val="600"/>
              </a:spcBef>
            </a:pPr>
            <a:r>
              <a:rPr lang="fr-FR" dirty="0">
                <a:solidFill>
                  <a:srgbClr val="800080"/>
                </a:solidFill>
              </a:rPr>
              <a:t>une nouvelle vision, c’est-à-dire être une organisation qui est serviable, juste, digne de confiance et au service des gens avant tout;</a:t>
            </a:r>
          </a:p>
          <a:p>
            <a:pPr lvl="1">
              <a:lnSpc>
                <a:spcPct val="100000"/>
              </a:lnSpc>
              <a:spcBef>
                <a:spcPts val="600"/>
              </a:spcBef>
            </a:pPr>
            <a:r>
              <a:rPr lang="fr-FR" dirty="0">
                <a:solidFill>
                  <a:srgbClr val="800080"/>
                </a:solidFill>
              </a:rPr>
              <a:t>un ensemble de principes directeurs de base qui démontrent comment nous travaillerons pour réaliser notre nouvelle vision;</a:t>
            </a:r>
          </a:p>
          <a:p>
            <a:pPr lvl="1">
              <a:lnSpc>
                <a:spcPct val="100000"/>
              </a:lnSpc>
              <a:spcBef>
                <a:spcPts val="600"/>
              </a:spcBef>
            </a:pPr>
            <a:r>
              <a:rPr lang="fr-FR" dirty="0">
                <a:solidFill>
                  <a:srgbClr val="800080"/>
                </a:solidFill>
              </a:rPr>
              <a:t>une formulation révisée pour nos valeurs afin de les rendre plus significatives et tangibles pour les employés;</a:t>
            </a:r>
          </a:p>
          <a:p>
            <a:pPr lvl="1">
              <a:lnSpc>
                <a:spcPct val="100000"/>
              </a:lnSpc>
              <a:spcBef>
                <a:spcPts val="600"/>
              </a:spcBef>
            </a:pPr>
            <a:r>
              <a:rPr lang="fr-FR" dirty="0">
                <a:solidFill>
                  <a:srgbClr val="800080"/>
                </a:solidFill>
              </a:rPr>
              <a:t>une nouvelle identité des services qui décrit comment le service devrait se traduire dans nos activités quotidiennes.</a:t>
            </a:r>
            <a:endParaRPr lang="en-CA" dirty="0">
              <a:solidFill>
                <a:srgbClr val="800080"/>
              </a:solidFill>
            </a:endParaRPr>
          </a:p>
        </p:txBody>
      </p:sp>
      <p:sp>
        <p:nvSpPr>
          <p:cNvPr id="4" name="Slide Number Placeholder 3"/>
          <p:cNvSpPr>
            <a:spLocks noGrp="1"/>
          </p:cNvSpPr>
          <p:nvPr>
            <p:ph type="sldNum" sz="quarter" idx="12"/>
            <p:custDataLst>
              <p:tags r:id="rId3"/>
            </p:custDataLst>
          </p:nvPr>
        </p:nvSpPr>
        <p:spPr/>
        <p:txBody>
          <a:bodyPr/>
          <a:lstStyle/>
          <a:p>
            <a:fld id="{979D2325-F66B-4BA5-8056-6F01FDA677FA}" type="slidenum">
              <a:rPr lang="en-CA" smtClean="0"/>
              <a:t>3</a:t>
            </a:fld>
            <a:endParaRPr lang="en-CA" dirty="0"/>
          </a:p>
        </p:txBody>
      </p:sp>
      <p:pic>
        <p:nvPicPr>
          <p:cNvPr id="6" name="Picture 5"/>
          <p:cNvPicPr>
            <a:picLocks noChangeAspect="1"/>
          </p:cNvPicPr>
          <p:nvPr>
            <p:custDataLst>
              <p:tags r:id="rId4"/>
            </p:custDataLst>
          </p:nvPr>
        </p:nvPicPr>
        <p:blipFill>
          <a:blip r:embed="rId7"/>
          <a:stretch>
            <a:fillRect/>
          </a:stretch>
        </p:blipFill>
        <p:spPr>
          <a:xfrm>
            <a:off x="7017965" y="1825625"/>
            <a:ext cx="4813127" cy="3678933"/>
          </a:xfrm>
          <a:prstGeom prst="rect">
            <a:avLst/>
          </a:prstGeom>
        </p:spPr>
      </p:pic>
    </p:spTree>
    <p:extLst>
      <p:ext uri="{BB962C8B-B14F-4D97-AF65-F5344CB8AC3E}">
        <p14:creationId xmlns:p14="http://schemas.microsoft.com/office/powerpoint/2010/main" val="58834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Énoncé du problème</a:t>
            </a:r>
          </a:p>
        </p:txBody>
      </p:sp>
      <p:sp>
        <p:nvSpPr>
          <p:cNvPr id="3" name="Text Placeholder 2"/>
          <p:cNvSpPr>
            <a:spLocks noGrp="1"/>
          </p:cNvSpPr>
          <p:nvPr>
            <p:ph type="body" idx="1"/>
            <p:custDataLst>
              <p:tags r:id="rId2"/>
            </p:custDataLst>
          </p:nvPr>
        </p:nvSpPr>
        <p:spPr>
          <a:xfrm>
            <a:off x="838199" y="1825625"/>
            <a:ext cx="7934234" cy="4351338"/>
          </a:xfrm>
        </p:spPr>
        <p:txBody>
          <a:bodyPr>
            <a:normAutofit fontScale="92500" lnSpcReduction="20000"/>
          </a:bodyPr>
          <a:lstStyle/>
          <a:p>
            <a:r>
              <a:rPr lang="fr-FR" dirty="0">
                <a:solidFill>
                  <a:srgbClr val="800080"/>
                </a:solidFill>
              </a:rPr>
              <a:t>La responsabilité de la rédaction du contenu Web est complètement décentralisée à de nombreuses équipes dans l’ensemble de l’Agence.</a:t>
            </a:r>
            <a:endParaRPr lang="en-CA" dirty="0">
              <a:solidFill>
                <a:srgbClr val="800080"/>
              </a:solidFill>
            </a:endParaRPr>
          </a:p>
          <a:p>
            <a:r>
              <a:rPr lang="fr-CA" dirty="0"/>
              <a:t>Les essais de convivialité effectués auprès des Canadiens ont indiqué qu’en moyenne seulement la moitié des participants du grand public ont été en mesure d’accomplir leurs tâches sur le site Web de l’Agence.</a:t>
            </a:r>
          </a:p>
          <a:p>
            <a:r>
              <a:rPr lang="fr-CA" dirty="0"/>
              <a:t>Pour les 68 % des visiteurs qui sont des contribuables ont des questions au sujet de leur déclaration de revenus :</a:t>
            </a:r>
          </a:p>
          <a:p>
            <a:pPr lvl="1"/>
            <a:r>
              <a:rPr lang="fr-CA" dirty="0"/>
              <a:t>Le contenu est organisé en fonction de la structure organisationnelle de l’Agence.</a:t>
            </a:r>
          </a:p>
          <a:p>
            <a:pPr lvl="1"/>
            <a:r>
              <a:rPr lang="fr-FR" dirty="0">
                <a:solidFill>
                  <a:srgbClr val="800080"/>
                </a:solidFill>
              </a:rPr>
              <a:t>présente la terminologie de l’Agence plutôt qu’un langage courant;</a:t>
            </a:r>
            <a:endParaRPr lang="en-CA" dirty="0">
              <a:solidFill>
                <a:srgbClr val="800080"/>
              </a:solidFill>
            </a:endParaRPr>
          </a:p>
          <a:p>
            <a:pPr lvl="1"/>
            <a:r>
              <a:rPr lang="fr-FR" dirty="0">
                <a:solidFill>
                  <a:srgbClr val="800080"/>
                </a:solidFill>
              </a:rPr>
              <a:t>est rédigé comme si les utilisateurs lisaient une copie papier plutôt qu’un document en ligne;</a:t>
            </a:r>
            <a:endParaRPr lang="en-CA" dirty="0">
              <a:solidFill>
                <a:srgbClr val="800080"/>
              </a:solidFill>
            </a:endParaRPr>
          </a:p>
          <a:p>
            <a:pPr lvl="1"/>
            <a:r>
              <a:rPr lang="fr-FR" dirty="0">
                <a:solidFill>
                  <a:srgbClr val="800080"/>
                </a:solidFill>
              </a:rPr>
              <a:t>est axé sur les programmes de l’Agence plutôt que sur les tâches des utilisateurs;</a:t>
            </a:r>
            <a:endParaRPr lang="en-CA" dirty="0">
              <a:solidFill>
                <a:srgbClr val="800080"/>
              </a:solidFill>
            </a:endParaRPr>
          </a:p>
        </p:txBody>
      </p:sp>
      <p:sp>
        <p:nvSpPr>
          <p:cNvPr id="4" name="Slide Number Placeholder 3"/>
          <p:cNvSpPr>
            <a:spLocks noGrp="1"/>
          </p:cNvSpPr>
          <p:nvPr>
            <p:ph type="sldNum" sz="quarter" idx="12"/>
            <p:custDataLst>
              <p:tags r:id="rId3"/>
            </p:custDataLst>
          </p:nvPr>
        </p:nvSpPr>
        <p:spPr/>
        <p:txBody>
          <a:bodyPr/>
          <a:lstStyle/>
          <a:p>
            <a:fld id="{979D2325-F66B-4BA5-8056-6F01FDA677FA}" type="slidenum">
              <a:rPr lang="en-CA" smtClean="0"/>
              <a:t>4</a:t>
            </a:fld>
            <a:endParaRPr lang="en-CA"/>
          </a:p>
        </p:txBody>
      </p:sp>
      <p:sp>
        <p:nvSpPr>
          <p:cNvPr id="6" name="Trapezoid 5"/>
          <p:cNvSpPr/>
          <p:nvPr>
            <p:custDataLst>
              <p:tags r:id="rId4"/>
            </p:custDataLst>
          </p:nvPr>
        </p:nvSpPr>
        <p:spPr>
          <a:xfrm>
            <a:off x="8003126" y="5366453"/>
            <a:ext cx="3884387" cy="767087"/>
          </a:xfrm>
          <a:prstGeom prst="trapezoid">
            <a:avLst>
              <a:gd name="adj" fmla="val 63356"/>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rapezoid 6"/>
          <p:cNvSpPr/>
          <p:nvPr>
            <p:custDataLst>
              <p:tags r:id="rId5"/>
            </p:custDataLst>
          </p:nvPr>
        </p:nvSpPr>
        <p:spPr>
          <a:xfrm>
            <a:off x="8499881" y="3501453"/>
            <a:ext cx="2890875" cy="1797532"/>
          </a:xfrm>
          <a:prstGeom prst="trapezoid">
            <a:avLst>
              <a:gd name="adj" fmla="val 55884"/>
            </a:avLst>
          </a:prstGeom>
          <a:solidFill>
            <a:srgbClr val="CC7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200" dirty="0">
              <a:solidFill>
                <a:schemeClr val="bg1"/>
              </a:solidFill>
            </a:endParaRPr>
          </a:p>
        </p:txBody>
      </p:sp>
      <p:sp>
        <p:nvSpPr>
          <p:cNvPr id="8" name="Trapezoid 7"/>
          <p:cNvSpPr/>
          <p:nvPr>
            <p:custDataLst>
              <p:tags r:id="rId6"/>
            </p:custDataLst>
          </p:nvPr>
        </p:nvSpPr>
        <p:spPr>
          <a:xfrm>
            <a:off x="9514488" y="2918097"/>
            <a:ext cx="861659" cy="533940"/>
          </a:xfrm>
          <a:prstGeom prst="trapezoid">
            <a:avLst>
              <a:gd name="adj" fmla="val 78271"/>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000" dirty="0">
              <a:solidFill>
                <a:schemeClr val="bg1"/>
              </a:solidFill>
            </a:endParaRPr>
          </a:p>
        </p:txBody>
      </p:sp>
      <p:sp>
        <p:nvSpPr>
          <p:cNvPr id="9" name="Rectangle 8"/>
          <p:cNvSpPr/>
          <p:nvPr>
            <p:custDataLst>
              <p:tags r:id="rId7"/>
            </p:custDataLst>
          </p:nvPr>
        </p:nvSpPr>
        <p:spPr>
          <a:xfrm>
            <a:off x="9514488" y="1203561"/>
            <a:ext cx="2089205" cy="923330"/>
          </a:xfrm>
          <a:prstGeom prst="rect">
            <a:avLst/>
          </a:prstGeom>
        </p:spPr>
        <p:txBody>
          <a:bodyPr wrap="square">
            <a:spAutoFit/>
          </a:bodyPr>
          <a:lstStyle/>
          <a:p>
            <a:r>
              <a:rPr lang="fr-CA" b="1">
                <a:solidFill>
                  <a:schemeClr val="accent5"/>
                </a:solidFill>
                <a:latin typeface="Helvetica Neue"/>
                <a:ea typeface="Helvetica Neue"/>
                <a:cs typeface="Helvetica Neue"/>
                <a:sym typeface="Helvetica Neue"/>
              </a:rPr>
              <a:t>97 % des consultations sont effectuées sur 10 % des pages.</a:t>
            </a:r>
          </a:p>
        </p:txBody>
      </p:sp>
      <p:sp>
        <p:nvSpPr>
          <p:cNvPr id="10" name="Rectangle 9"/>
          <p:cNvSpPr/>
          <p:nvPr>
            <p:custDataLst>
              <p:tags r:id="rId8"/>
            </p:custDataLst>
          </p:nvPr>
        </p:nvSpPr>
        <p:spPr>
          <a:xfrm>
            <a:off x="10613540" y="2633168"/>
            <a:ext cx="1273973" cy="1015663"/>
          </a:xfrm>
          <a:prstGeom prst="rect">
            <a:avLst/>
          </a:prstGeom>
        </p:spPr>
        <p:txBody>
          <a:bodyPr wrap="square">
            <a:spAutoFit/>
          </a:bodyPr>
          <a:lstStyle/>
          <a:p>
            <a:r>
              <a:rPr lang="fr-CA" sz="1200">
                <a:solidFill>
                  <a:schemeClr val="dk1"/>
                </a:solidFill>
                <a:latin typeface="Helvetica Neue"/>
                <a:ea typeface="Helvetica Neue"/>
                <a:cs typeface="Helvetica Neue"/>
                <a:sym typeface="Helvetica Neue"/>
              </a:rPr>
              <a:t>65 % des pages sont consultées à l’occasion</a:t>
            </a:r>
            <a:br>
              <a:rPr lang="fr-CA" sz="1200">
                <a:solidFill>
                  <a:schemeClr val="dk1"/>
                </a:solidFill>
                <a:latin typeface="Helvetica Neue"/>
                <a:ea typeface="Helvetica Neue"/>
                <a:cs typeface="Helvetica Neue"/>
                <a:sym typeface="Helvetica Neue"/>
              </a:rPr>
            </a:br>
            <a:r>
              <a:rPr lang="fr-CA" sz="1200">
                <a:solidFill>
                  <a:schemeClr val="dk1"/>
                </a:solidFill>
                <a:latin typeface="Helvetica Neue"/>
                <a:ea typeface="Helvetica Neue"/>
                <a:cs typeface="Helvetica Neue"/>
                <a:sym typeface="Helvetica Neue"/>
              </a:rPr>
              <a:t>(soit 3 % des consultations)</a:t>
            </a:r>
          </a:p>
        </p:txBody>
      </p:sp>
      <p:sp>
        <p:nvSpPr>
          <p:cNvPr id="11" name="Rectangle 10"/>
          <p:cNvSpPr/>
          <p:nvPr>
            <p:custDataLst>
              <p:tags r:id="rId9"/>
            </p:custDataLst>
          </p:nvPr>
        </p:nvSpPr>
        <p:spPr>
          <a:xfrm>
            <a:off x="11313470" y="4097211"/>
            <a:ext cx="933223" cy="1015663"/>
          </a:xfrm>
          <a:prstGeom prst="rect">
            <a:avLst/>
          </a:prstGeom>
        </p:spPr>
        <p:txBody>
          <a:bodyPr wrap="square">
            <a:spAutoFit/>
          </a:bodyPr>
          <a:lstStyle/>
          <a:p>
            <a:r>
              <a:rPr lang="fr-CA" sz="1200">
                <a:solidFill>
                  <a:schemeClr val="dk1"/>
                </a:solidFill>
                <a:latin typeface="Helvetica Neue"/>
                <a:ea typeface="Helvetica Neue"/>
                <a:cs typeface="Helvetica Neue"/>
                <a:sym typeface="Helvetica Neue"/>
              </a:rPr>
              <a:t>25 % des pages n’ont pas été consultées du tout.</a:t>
            </a:r>
          </a:p>
        </p:txBody>
      </p:sp>
      <p:cxnSp>
        <p:nvCxnSpPr>
          <p:cNvPr id="12" name="Straight Connector 11"/>
          <p:cNvCxnSpPr>
            <a:stCxn id="10" idx="2"/>
          </p:cNvCxnSpPr>
          <p:nvPr>
            <p:custDataLst>
              <p:tags r:id="rId10"/>
            </p:custDataLst>
          </p:nvPr>
        </p:nvCxnSpPr>
        <p:spPr>
          <a:xfrm flipH="1">
            <a:off x="10882269" y="3648831"/>
            <a:ext cx="368258" cy="569622"/>
          </a:xfrm>
          <a:prstGeom prst="line">
            <a:avLst/>
          </a:prstGeom>
          <a:ln>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1" idx="2"/>
          </p:cNvCxnSpPr>
          <p:nvPr>
            <p:custDataLst>
              <p:tags r:id="rId11"/>
            </p:custDataLst>
          </p:nvPr>
        </p:nvCxnSpPr>
        <p:spPr>
          <a:xfrm flipH="1">
            <a:off x="11603693" y="5112874"/>
            <a:ext cx="176389" cy="448380"/>
          </a:xfrm>
          <a:prstGeom prst="line">
            <a:avLst/>
          </a:prstGeom>
          <a:ln>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2"/>
          </p:cNvCxnSpPr>
          <p:nvPr>
            <p:custDataLst>
              <p:tags r:id="rId12"/>
            </p:custDataLst>
          </p:nvPr>
        </p:nvCxnSpPr>
        <p:spPr>
          <a:xfrm flipH="1">
            <a:off x="10092327" y="2126891"/>
            <a:ext cx="466764" cy="694977"/>
          </a:xfrm>
          <a:prstGeom prst="line">
            <a:avLst/>
          </a:prstGeom>
          <a:ln>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14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Comment nous avons </a:t>
            </a:r>
            <a:r>
              <a:rPr lang="fr-CA" u="sng"/>
              <a:t>obtenu</a:t>
            </a:r>
            <a:r>
              <a:rPr lang="fr-CA"/>
              <a:t> l’appui à l’Agence</a:t>
            </a:r>
          </a:p>
        </p:txBody>
      </p:sp>
      <p:sp>
        <p:nvSpPr>
          <p:cNvPr id="3" name="Text Placeholder 2"/>
          <p:cNvSpPr>
            <a:spLocks noGrp="1"/>
          </p:cNvSpPr>
          <p:nvPr>
            <p:ph type="body" idx="1"/>
            <p:custDataLst>
              <p:tags r:id="rId2"/>
            </p:custDataLst>
          </p:nvPr>
        </p:nvSpPr>
        <p:spPr/>
        <p:txBody>
          <a:bodyPr>
            <a:normAutofit lnSpcReduction="10000"/>
          </a:bodyPr>
          <a:lstStyle/>
          <a:p>
            <a:pPr marL="0" indent="0">
              <a:buNone/>
            </a:pPr>
            <a:r>
              <a:rPr lang="fr-CA"/>
              <a:t>Si nous parvenons à bien réaliser le libre-service :</a:t>
            </a:r>
            <a:br>
              <a:rPr lang="fr-CA"/>
            </a:br>
            <a:endParaRPr lang="fr-CA"/>
          </a:p>
          <a:p>
            <a:pPr lvl="1">
              <a:lnSpc>
                <a:spcPct val="100000"/>
              </a:lnSpc>
              <a:spcBef>
                <a:spcPts val="600"/>
              </a:spcBef>
            </a:pPr>
            <a:r>
              <a:rPr lang="fr-CA" sz="2400"/>
              <a:t>Des opérations plus efficaces, de meilleurs résultats en matière de service, des niveaux de confiance accrus à l’Agence et une plus grande satisfaction de la clientèle.</a:t>
            </a:r>
          </a:p>
          <a:p>
            <a:pPr lvl="1">
              <a:lnSpc>
                <a:spcPct val="100000"/>
              </a:lnSpc>
              <a:spcBef>
                <a:spcPts val="600"/>
              </a:spcBef>
            </a:pPr>
            <a:r>
              <a:rPr lang="fr-CA" sz="2400"/>
              <a:t>Moins d’appels de faible complexité au centre d’appels :</a:t>
            </a:r>
          </a:p>
          <a:p>
            <a:pPr lvl="2">
              <a:lnSpc>
                <a:spcPct val="100000"/>
              </a:lnSpc>
              <a:spcBef>
                <a:spcPts val="600"/>
              </a:spcBef>
            </a:pPr>
            <a:r>
              <a:rPr lang="fr-CA" sz="2000"/>
              <a:t>À l’heure actuelle, environ 2,6 millions d’appels par année sont de faible complexité, et coûtent à l’Agence 10,50 $ par appel.</a:t>
            </a:r>
          </a:p>
          <a:p>
            <a:pPr lvl="2">
              <a:lnSpc>
                <a:spcPct val="100000"/>
              </a:lnSpc>
              <a:spcBef>
                <a:spcPts val="600"/>
              </a:spcBef>
            </a:pPr>
            <a:r>
              <a:rPr lang="fr-CA" sz="2000"/>
              <a:t>Ce volume pourrait être réduit de façon considérable et se faisant, réduire les coûts de 15 à 20 millions de dollars annuellement.</a:t>
            </a:r>
          </a:p>
          <a:p>
            <a:pPr lvl="2">
              <a:lnSpc>
                <a:spcPct val="100000"/>
              </a:lnSpc>
              <a:spcBef>
                <a:spcPts val="600"/>
              </a:spcBef>
            </a:pPr>
            <a:r>
              <a:rPr lang="fr-CA" sz="2000"/>
              <a:t>En termes concrets, cela permettrait aux centres d’appels de répondre à un plus grand nombre d’appels de complexité élevée.</a:t>
            </a:r>
          </a:p>
        </p:txBody>
      </p:sp>
      <p:sp>
        <p:nvSpPr>
          <p:cNvPr id="4" name="Slide Number Placeholder 3"/>
          <p:cNvSpPr>
            <a:spLocks noGrp="1"/>
          </p:cNvSpPr>
          <p:nvPr>
            <p:ph type="sldNum" sz="quarter" idx="12"/>
            <p:custDataLst>
              <p:tags r:id="rId3"/>
            </p:custDataLst>
          </p:nvPr>
        </p:nvSpPr>
        <p:spPr/>
        <p:txBody>
          <a:bodyPr/>
          <a:lstStyle/>
          <a:p>
            <a:fld id="{979D2325-F66B-4BA5-8056-6F01FDA677FA}" type="slidenum">
              <a:rPr lang="en-CA" smtClean="0"/>
              <a:t>5</a:t>
            </a:fld>
            <a:endParaRPr lang="en-CA"/>
          </a:p>
        </p:txBody>
      </p:sp>
    </p:spTree>
    <p:extLst>
      <p:ext uri="{BB962C8B-B14F-4D97-AF65-F5344CB8AC3E}">
        <p14:creationId xmlns:p14="http://schemas.microsoft.com/office/powerpoint/2010/main" val="252383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L’optimisation du Web réduit les appels à l’Agence</a:t>
            </a:r>
          </a:p>
        </p:txBody>
      </p:sp>
      <p:sp>
        <p:nvSpPr>
          <p:cNvPr id="3" name="Text Placeholder 2"/>
          <p:cNvSpPr>
            <a:spLocks noGrp="1"/>
          </p:cNvSpPr>
          <p:nvPr>
            <p:ph type="body" idx="1"/>
            <p:custDataLst>
              <p:tags r:id="rId2"/>
            </p:custDataLst>
          </p:nvPr>
        </p:nvSpPr>
        <p:spPr>
          <a:xfrm>
            <a:off x="838200" y="1825625"/>
            <a:ext cx="6765099" cy="4351338"/>
          </a:xfrm>
        </p:spPr>
        <p:txBody>
          <a:bodyPr>
            <a:normAutofit lnSpcReduction="10000"/>
          </a:bodyPr>
          <a:lstStyle/>
          <a:p>
            <a:r>
              <a:rPr lang="fr-CA"/>
              <a:t>Le projet d’optimisation de l’Allocation canadienne pour enfants (ACE) a permis de trouver plus facilement des réponses aux questions courantes des gens à propos de cette prestation.</a:t>
            </a:r>
          </a:p>
          <a:p>
            <a:r>
              <a:rPr lang="fr-CA"/>
              <a:t>Une question cruciale des Canadiens concernait le montant de l’ACE pour l’année suivante.</a:t>
            </a:r>
          </a:p>
          <a:p>
            <a:r>
              <a:rPr lang="fr-CA"/>
              <a:t>Les améliorations ont amélioré la capacité des Canadiens à déterminer le montant à l’aide d’un calculateur en ligne.</a:t>
            </a:r>
          </a:p>
          <a:p>
            <a:r>
              <a:rPr lang="fr-CA"/>
              <a:t>Par rapport aux années précédentes, le nombre d’appels liés aux montants de l’ACE </a:t>
            </a:r>
            <a:r>
              <a:rPr lang="fr-CA" sz="2800" b="1"/>
              <a:t>a diminué de 50 % </a:t>
            </a:r>
            <a:r>
              <a:rPr lang="fr-CA"/>
              <a:t>au premier trimestre de 2020.</a:t>
            </a:r>
          </a:p>
        </p:txBody>
      </p:sp>
      <p:sp>
        <p:nvSpPr>
          <p:cNvPr id="4" name="Slide Number Placeholder 3"/>
          <p:cNvSpPr>
            <a:spLocks noGrp="1"/>
          </p:cNvSpPr>
          <p:nvPr>
            <p:ph type="sldNum" sz="quarter" idx="12"/>
            <p:custDataLst>
              <p:tags r:id="rId3"/>
            </p:custDataLst>
          </p:nvPr>
        </p:nvSpPr>
        <p:spPr/>
        <p:txBody>
          <a:bodyPr/>
          <a:lstStyle/>
          <a:p>
            <a:fld id="{979D2325-F66B-4BA5-8056-6F01FDA677FA}" type="slidenum">
              <a:rPr lang="en-CA" smtClean="0"/>
              <a:t>6</a:t>
            </a:fld>
            <a:endParaRPr lang="en-CA"/>
          </a:p>
        </p:txBody>
      </p:sp>
      <p:pic>
        <p:nvPicPr>
          <p:cNvPr id="5" name="Picture 4"/>
          <p:cNvPicPr>
            <a:picLocks noChangeAspect="1"/>
          </p:cNvPicPr>
          <p:nvPr>
            <p:custDataLst>
              <p:tags r:id="rId4"/>
            </p:custDataLst>
          </p:nvPr>
        </p:nvPicPr>
        <p:blipFill>
          <a:blip r:embed="rId8"/>
          <a:stretch>
            <a:fillRect/>
          </a:stretch>
        </p:blipFill>
        <p:spPr>
          <a:xfrm>
            <a:off x="7930979" y="1825625"/>
            <a:ext cx="3644051" cy="2920261"/>
          </a:xfrm>
          <a:prstGeom prst="rect">
            <a:avLst/>
          </a:prstGeom>
          <a:effectLst>
            <a:outerShdw blurRad="63500" sx="102000" sy="102000" algn="ctr" rotWithShape="0">
              <a:prstClr val="black">
                <a:alpha val="40000"/>
              </a:prstClr>
            </a:outerShdw>
          </a:effectLst>
        </p:spPr>
      </p:pic>
      <p:sp>
        <p:nvSpPr>
          <p:cNvPr id="6" name="Rectangle 5"/>
          <p:cNvSpPr/>
          <p:nvPr>
            <p:custDataLst>
              <p:tags r:id="rId5"/>
            </p:custDataLst>
          </p:nvPr>
        </p:nvSpPr>
        <p:spPr>
          <a:xfrm>
            <a:off x="9173492" y="4880823"/>
            <a:ext cx="1535998" cy="369332"/>
          </a:xfrm>
          <a:prstGeom prst="rect">
            <a:avLst/>
          </a:prstGeom>
        </p:spPr>
        <p:txBody>
          <a:bodyPr wrap="none">
            <a:spAutoFit/>
          </a:bodyPr>
          <a:lstStyle/>
          <a:p>
            <a:r>
              <a:rPr lang="fr-CA"/>
              <a:t>De juin à octobre 2019</a:t>
            </a:r>
          </a:p>
        </p:txBody>
      </p:sp>
    </p:spTree>
    <p:extLst>
      <p:ext uri="{BB962C8B-B14F-4D97-AF65-F5344CB8AC3E}">
        <p14:creationId xmlns:p14="http://schemas.microsoft.com/office/powerpoint/2010/main" val="63746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a:t>Stratégie d’optimisation du Web (2019-2023) : feuille de route pour remanier nos opérations Web</a:t>
            </a:r>
          </a:p>
        </p:txBody>
      </p:sp>
      <p:sp>
        <p:nvSpPr>
          <p:cNvPr id="4" name="Slide Number Placeholder 3"/>
          <p:cNvSpPr>
            <a:spLocks noGrp="1"/>
          </p:cNvSpPr>
          <p:nvPr>
            <p:ph type="sldNum" sz="quarter" idx="12"/>
            <p:custDataLst>
              <p:tags r:id="rId2"/>
            </p:custDataLst>
          </p:nvPr>
        </p:nvSpPr>
        <p:spPr/>
        <p:txBody>
          <a:bodyPr/>
          <a:lstStyle/>
          <a:p>
            <a:fld id="{979D2325-F66B-4BA5-8056-6F01FDA677FA}" type="slidenum">
              <a:rPr lang="en-CA" smtClean="0"/>
              <a:t>7</a:t>
            </a:fld>
            <a:endParaRPr lang="en-CA"/>
          </a:p>
        </p:txBody>
      </p:sp>
      <p:sp>
        <p:nvSpPr>
          <p:cNvPr id="7" name="Text Placeholder 2"/>
          <p:cNvSpPr>
            <a:spLocks noGrp="1"/>
          </p:cNvSpPr>
          <p:nvPr>
            <p:ph type="body" idx="1"/>
            <p:custDataLst>
              <p:tags r:id="rId3"/>
            </p:custDataLst>
          </p:nvPr>
        </p:nvSpPr>
        <p:spPr>
          <a:xfrm>
            <a:off x="838200" y="1825625"/>
            <a:ext cx="10515600" cy="4351338"/>
          </a:xfrm>
        </p:spPr>
        <p:txBody>
          <a:bodyPr>
            <a:normAutofit lnSpcReduction="10000"/>
          </a:bodyPr>
          <a:lstStyle/>
          <a:p>
            <a:pPr>
              <a:lnSpc>
                <a:spcPct val="100000"/>
              </a:lnSpc>
              <a:spcBef>
                <a:spcPts val="1200"/>
              </a:spcBef>
            </a:pPr>
            <a:r>
              <a:rPr lang="fr-CA"/>
              <a:t>La Stratégie d’optimisation du Web (SOW) est axée sur l’amélioration du contenu, grâce à l’amélioration des compétences, à une meilleure gouvernance et à une technologie moderne : </a:t>
            </a:r>
          </a:p>
          <a:p>
            <a:pPr lvl="1">
              <a:lnSpc>
                <a:spcPct val="100000"/>
              </a:lnSpc>
              <a:spcBef>
                <a:spcPts val="1200"/>
              </a:spcBef>
            </a:pPr>
            <a:r>
              <a:rPr lang="fr-CA"/>
              <a:t>15 projets d’optimisation du contenu en partenariat avec les auteurs de programmes pour améliorer le contenu des tâches principales</a:t>
            </a:r>
          </a:p>
          <a:p>
            <a:pPr lvl="1">
              <a:lnSpc>
                <a:spcPct val="100000"/>
              </a:lnSpc>
              <a:spcBef>
                <a:spcPts val="1200"/>
              </a:spcBef>
            </a:pPr>
            <a:r>
              <a:rPr lang="fr-CA"/>
              <a:t>Six lancements de produits et de fonctions afin de rendre le contenu plus facile à trouver et à comprendre, y compris le contenu personnalisé (p. ex., arbres décisionnels, calculateurs)</a:t>
            </a:r>
          </a:p>
          <a:p>
            <a:pPr lvl="1">
              <a:lnSpc>
                <a:spcPct val="100000"/>
              </a:lnSpc>
              <a:spcBef>
                <a:spcPts val="1200"/>
              </a:spcBef>
            </a:pPr>
            <a:r>
              <a:rPr lang="fr-CA"/>
              <a:t>Apporter des améliorations à l’échelle des canaux à la navigation globale, faire des recherches et rationaliser le contenu sur la présence Web de l’Agence</a:t>
            </a:r>
          </a:p>
          <a:p>
            <a:pPr lvl="1">
              <a:lnSpc>
                <a:spcPct val="100000"/>
              </a:lnSpc>
              <a:spcBef>
                <a:spcPts val="1200"/>
              </a:spcBef>
            </a:pPr>
            <a:r>
              <a:rPr lang="fr-CA"/>
              <a:t>Établir et mettre en place une communauté de conception de contenu en offrant de la formation et de nouveaux ensembles d’outils aux auteurs de l’Agence afin d’améliorer la qualité du contenu</a:t>
            </a:r>
          </a:p>
        </p:txBody>
      </p:sp>
    </p:spTree>
    <p:extLst>
      <p:ext uri="{BB962C8B-B14F-4D97-AF65-F5344CB8AC3E}">
        <p14:creationId xmlns:p14="http://schemas.microsoft.com/office/powerpoint/2010/main" val="299158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200"/>
              <a:t>Introduire de nouvelles capacités de conception : un modèle d’équipe multidisciplinaire</a:t>
            </a:r>
          </a:p>
        </p:txBody>
      </p:sp>
      <p:pic>
        <p:nvPicPr>
          <p:cNvPr id="22" name="Picture Placeholder 23"/>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rcRect/>
          <a:stretch>
            <a:fillRect/>
          </a:stretch>
        </p:blipFill>
        <p:spPr>
          <a:xfrm>
            <a:off x="936146" y="1484236"/>
            <a:ext cx="1727521" cy="1727521"/>
          </a:xfrm>
          <a:prstGeom prst="ellipse">
            <a:avLst/>
          </a:prstGeom>
        </p:spPr>
      </p:pic>
      <p:sp>
        <p:nvSpPr>
          <p:cNvPr id="23" name="Text Placeholder 5"/>
          <p:cNvSpPr txBox="1">
            <a:spLocks/>
          </p:cNvSpPr>
          <p:nvPr>
            <p:custDataLst>
              <p:tags r:id="rId3"/>
            </p:custDataLst>
          </p:nvPr>
        </p:nvSpPr>
        <p:spPr>
          <a:xfrm>
            <a:off x="635893" y="3277302"/>
            <a:ext cx="2328023"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t>Gestionnaire de produit</a:t>
            </a:r>
          </a:p>
        </p:txBody>
      </p:sp>
      <p:pic>
        <p:nvPicPr>
          <p:cNvPr id="24" name="Picture Placeholder 24"/>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rcRect/>
          <a:stretch>
            <a:fillRect/>
          </a:stretch>
        </p:blipFill>
        <p:spPr>
          <a:xfrm>
            <a:off x="3700182" y="1484236"/>
            <a:ext cx="1733318" cy="1733318"/>
          </a:xfrm>
          <a:prstGeom prst="ellipse">
            <a:avLst/>
          </a:prstGeom>
        </p:spPr>
      </p:pic>
      <p:sp>
        <p:nvSpPr>
          <p:cNvPr id="25" name="Text Placeholder 8"/>
          <p:cNvSpPr txBox="1">
            <a:spLocks/>
          </p:cNvSpPr>
          <p:nvPr>
            <p:custDataLst>
              <p:tags r:id="rId5"/>
            </p:custDataLst>
          </p:nvPr>
        </p:nvSpPr>
        <p:spPr>
          <a:xfrm>
            <a:off x="3293864" y="3277302"/>
            <a:ext cx="2545954"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t>Concepteurs du contenu</a:t>
            </a:r>
          </a:p>
        </p:txBody>
      </p:sp>
      <p:pic>
        <p:nvPicPr>
          <p:cNvPr id="26" name="Picture Placeholder 25"/>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rcRect/>
          <a:stretch>
            <a:fillRect/>
          </a:stretch>
        </p:blipFill>
        <p:spPr>
          <a:xfrm>
            <a:off x="6420824" y="1484236"/>
            <a:ext cx="1791387" cy="1791387"/>
          </a:xfrm>
          <a:prstGeom prst="ellipse">
            <a:avLst/>
          </a:prstGeom>
        </p:spPr>
      </p:pic>
      <p:sp>
        <p:nvSpPr>
          <p:cNvPr id="27" name="Text Placeholder 11"/>
          <p:cNvSpPr txBox="1">
            <a:spLocks/>
          </p:cNvSpPr>
          <p:nvPr>
            <p:custDataLst>
              <p:tags r:id="rId7"/>
            </p:custDataLst>
          </p:nvPr>
        </p:nvSpPr>
        <p:spPr>
          <a:xfrm>
            <a:off x="5659821" y="3275623"/>
            <a:ext cx="2948151"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t>Concepteur de l’expérience utilisateur</a:t>
            </a:r>
          </a:p>
        </p:txBody>
      </p:sp>
      <p:pic>
        <p:nvPicPr>
          <p:cNvPr id="28" name="Picture Placeholder 26"/>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rcRect/>
          <a:stretch>
            <a:fillRect/>
          </a:stretch>
        </p:blipFill>
        <p:spPr>
          <a:xfrm>
            <a:off x="9097150" y="1367791"/>
            <a:ext cx="1843966" cy="1843966"/>
          </a:xfrm>
          <a:prstGeom prst="ellipse">
            <a:avLst/>
          </a:prstGeom>
        </p:spPr>
      </p:pic>
      <p:sp>
        <p:nvSpPr>
          <p:cNvPr id="29" name="Text Placeholder 14"/>
          <p:cNvSpPr txBox="1">
            <a:spLocks/>
          </p:cNvSpPr>
          <p:nvPr>
            <p:custDataLst>
              <p:tags r:id="rId9"/>
            </p:custDataLst>
          </p:nvPr>
        </p:nvSpPr>
        <p:spPr>
          <a:xfrm>
            <a:off x="8346379" y="3221588"/>
            <a:ext cx="3209727"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t>Chercheur de l’expérience utilisateur</a:t>
            </a:r>
          </a:p>
        </p:txBody>
      </p:sp>
      <p:pic>
        <p:nvPicPr>
          <p:cNvPr id="30" name="Picture Placeholder 27"/>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a:xfrm>
            <a:off x="852517" y="3848408"/>
            <a:ext cx="1811150" cy="1811150"/>
          </a:xfrm>
          <a:prstGeom prst="ellipse">
            <a:avLst/>
          </a:prstGeom>
        </p:spPr>
      </p:pic>
      <p:sp>
        <p:nvSpPr>
          <p:cNvPr id="31" name="Text Placeholder 17"/>
          <p:cNvSpPr txBox="1">
            <a:spLocks/>
          </p:cNvSpPr>
          <p:nvPr>
            <p:custDataLst>
              <p:tags r:id="rId11"/>
            </p:custDataLst>
          </p:nvPr>
        </p:nvSpPr>
        <p:spPr>
          <a:xfrm>
            <a:off x="894330" y="5798142"/>
            <a:ext cx="1811150"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a:t>Développeur Web</a:t>
            </a:r>
          </a:p>
        </p:txBody>
      </p:sp>
      <p:pic>
        <p:nvPicPr>
          <p:cNvPr id="32" name="Picture Placeholder 28"/>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a:xfrm>
            <a:off x="6420824" y="3810684"/>
            <a:ext cx="1811150" cy="1811150"/>
          </a:xfrm>
          <a:prstGeom prst="ellipse">
            <a:avLst/>
          </a:prstGeom>
        </p:spPr>
      </p:pic>
      <p:sp>
        <p:nvSpPr>
          <p:cNvPr id="33" name="Text Placeholder 20"/>
          <p:cNvSpPr txBox="1">
            <a:spLocks/>
          </p:cNvSpPr>
          <p:nvPr>
            <p:custDataLst>
              <p:tags r:id="rId13"/>
            </p:custDataLst>
          </p:nvPr>
        </p:nvSpPr>
        <p:spPr>
          <a:xfrm>
            <a:off x="6306418" y="5798141"/>
            <a:ext cx="2039961"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t>Experts de programme</a:t>
            </a:r>
          </a:p>
        </p:txBody>
      </p:sp>
      <p:pic>
        <p:nvPicPr>
          <p:cNvPr id="34" name="Picture 33"/>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3673117" y="3860259"/>
            <a:ext cx="1787447" cy="1787447"/>
          </a:xfrm>
          <a:prstGeom prst="rect">
            <a:avLst/>
          </a:prstGeom>
        </p:spPr>
      </p:pic>
      <p:pic>
        <p:nvPicPr>
          <p:cNvPr id="35" name="Picture 34"/>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9097150" y="3720893"/>
            <a:ext cx="1899563" cy="1899563"/>
          </a:xfrm>
          <a:prstGeom prst="rect">
            <a:avLst/>
          </a:prstGeom>
        </p:spPr>
      </p:pic>
      <p:sp>
        <p:nvSpPr>
          <p:cNvPr id="36" name="Text Placeholder 14"/>
          <p:cNvSpPr txBox="1">
            <a:spLocks/>
          </p:cNvSpPr>
          <p:nvPr>
            <p:custDataLst>
              <p:tags r:id="rId16"/>
            </p:custDataLst>
          </p:nvPr>
        </p:nvSpPr>
        <p:spPr>
          <a:xfrm>
            <a:off x="3669086" y="5798143"/>
            <a:ext cx="1849638"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t>Analyste des données</a:t>
            </a:r>
          </a:p>
        </p:txBody>
      </p:sp>
      <p:sp>
        <p:nvSpPr>
          <p:cNvPr id="37" name="Text Placeholder 17"/>
          <p:cNvSpPr txBox="1">
            <a:spLocks/>
          </p:cNvSpPr>
          <p:nvPr>
            <p:custDataLst>
              <p:tags r:id="rId17"/>
            </p:custDataLst>
          </p:nvPr>
        </p:nvSpPr>
        <p:spPr>
          <a:xfrm>
            <a:off x="8840753" y="5739919"/>
            <a:ext cx="3121981" cy="53506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t>Champion de la haute direction</a:t>
            </a:r>
          </a:p>
        </p:txBody>
      </p:sp>
    </p:spTree>
    <p:extLst>
      <p:ext uri="{BB962C8B-B14F-4D97-AF65-F5344CB8AC3E}">
        <p14:creationId xmlns:p14="http://schemas.microsoft.com/office/powerpoint/2010/main" val="302936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Les mesures relatives à la COVID-19 alimentent le trafic vers le Web</a:t>
            </a:r>
          </a:p>
        </p:txBody>
      </p:sp>
      <p:sp>
        <p:nvSpPr>
          <p:cNvPr id="5" name="Rectangle 4"/>
          <p:cNvSpPr/>
          <p:nvPr>
            <p:custDataLst>
              <p:tags r:id="rId2"/>
            </p:custDataLst>
          </p:nvPr>
        </p:nvSpPr>
        <p:spPr>
          <a:xfrm>
            <a:off x="9012394" y="1911606"/>
            <a:ext cx="2780087" cy="43633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p:custDataLst>
              <p:tags r:id="rId3"/>
            </p:custDataLst>
          </p:nvPr>
        </p:nvGrpSpPr>
        <p:grpSpPr>
          <a:xfrm>
            <a:off x="449263" y="2844800"/>
            <a:ext cx="8520170" cy="2983608"/>
            <a:chOff x="2972749" y="5551856"/>
            <a:chExt cx="12342494" cy="3950859"/>
          </a:xfrm>
        </p:grpSpPr>
        <p:graphicFrame>
          <p:nvGraphicFramePr>
            <p:cNvPr id="7" name="Chart 6"/>
            <p:cNvGraphicFramePr/>
            <p:nvPr>
              <p:extLst>
                <p:ext uri="{D42A27DB-BD31-4B8C-83A1-F6EECF244321}">
                  <p14:modId xmlns:p14="http://schemas.microsoft.com/office/powerpoint/2010/main" val="1104674789"/>
                </p:ext>
              </p:extLst>
            </p:nvPr>
          </p:nvGraphicFramePr>
          <p:xfrm>
            <a:off x="2972749" y="6291562"/>
            <a:ext cx="12342494" cy="3211153"/>
          </p:xfrm>
          <a:graphic>
            <a:graphicData uri="http://schemas.openxmlformats.org/drawingml/2006/chart">
              <c:chart xmlns:c="http://schemas.openxmlformats.org/drawingml/2006/chart" xmlns:r="http://schemas.openxmlformats.org/officeDocument/2006/relationships" r:id="rId11"/>
            </a:graphicData>
          </a:graphic>
        </p:graphicFrame>
        <p:sp>
          <p:nvSpPr>
            <p:cNvPr id="8" name="Rectangular Callout 7"/>
            <p:cNvSpPr/>
            <p:nvPr/>
          </p:nvSpPr>
          <p:spPr>
            <a:xfrm>
              <a:off x="4324493" y="7023688"/>
              <a:ext cx="2165777" cy="1076107"/>
            </a:xfrm>
            <a:prstGeom prst="wedgeRectCallout">
              <a:avLst>
                <a:gd name="adj1" fmla="val -55075"/>
                <a:gd name="adj2" fmla="val 81789"/>
              </a:avLst>
            </a:prstGeom>
            <a:solidFill>
              <a:schemeClr val="bg1"/>
            </a:solidFill>
            <a:ln w="19050">
              <a:solidFill>
                <a:srgbClr val="009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a:solidFill>
                    <a:schemeClr val="tx1"/>
                  </a:solidFill>
                </a:rPr>
                <a:t>Pages transférées à Canada.ca</a:t>
              </a:r>
            </a:p>
          </p:txBody>
        </p:sp>
        <p:sp>
          <p:nvSpPr>
            <p:cNvPr id="9" name="Rectangular Callout 7"/>
            <p:cNvSpPr/>
            <p:nvPr/>
          </p:nvSpPr>
          <p:spPr>
            <a:xfrm>
              <a:off x="6537353" y="6465893"/>
              <a:ext cx="3287497" cy="1127867"/>
            </a:xfrm>
            <a:custGeom>
              <a:avLst/>
              <a:gdLst>
                <a:gd name="connsiteX0" fmla="*/ 0 w 1616638"/>
                <a:gd name="connsiteY0" fmla="*/ 0 h 512784"/>
                <a:gd name="connsiteX1" fmla="*/ 269440 w 1616638"/>
                <a:gd name="connsiteY1" fmla="*/ 0 h 512784"/>
                <a:gd name="connsiteX2" fmla="*/ 269440 w 1616638"/>
                <a:gd name="connsiteY2" fmla="*/ 0 h 512784"/>
                <a:gd name="connsiteX3" fmla="*/ 673599 w 1616638"/>
                <a:gd name="connsiteY3" fmla="*/ 0 h 512784"/>
                <a:gd name="connsiteX4" fmla="*/ 1616638 w 1616638"/>
                <a:gd name="connsiteY4" fmla="*/ 0 h 512784"/>
                <a:gd name="connsiteX5" fmla="*/ 1616638 w 1616638"/>
                <a:gd name="connsiteY5" fmla="*/ 299124 h 512784"/>
                <a:gd name="connsiteX6" fmla="*/ 1616638 w 1616638"/>
                <a:gd name="connsiteY6" fmla="*/ 299124 h 512784"/>
                <a:gd name="connsiteX7" fmla="*/ 1616638 w 1616638"/>
                <a:gd name="connsiteY7" fmla="*/ 427320 h 512784"/>
                <a:gd name="connsiteX8" fmla="*/ 1616638 w 1616638"/>
                <a:gd name="connsiteY8" fmla="*/ 512784 h 512784"/>
                <a:gd name="connsiteX9" fmla="*/ 673599 w 1616638"/>
                <a:gd name="connsiteY9" fmla="*/ 512784 h 512784"/>
                <a:gd name="connsiteX10" fmla="*/ 269440 w 1616638"/>
                <a:gd name="connsiteY10" fmla="*/ 512784 h 512784"/>
                <a:gd name="connsiteX11" fmla="*/ 269440 w 1616638"/>
                <a:gd name="connsiteY11" fmla="*/ 512784 h 512784"/>
                <a:gd name="connsiteX12" fmla="*/ 0 w 1616638"/>
                <a:gd name="connsiteY12" fmla="*/ 512784 h 512784"/>
                <a:gd name="connsiteX13" fmla="*/ 0 w 1616638"/>
                <a:gd name="connsiteY13" fmla="*/ 427320 h 512784"/>
                <a:gd name="connsiteX14" fmla="*/ -150234 w 1616638"/>
                <a:gd name="connsiteY14" fmla="*/ 357898 h 512784"/>
                <a:gd name="connsiteX15" fmla="*/ 0 w 1616638"/>
                <a:gd name="connsiteY15" fmla="*/ 299124 h 512784"/>
                <a:gd name="connsiteX16" fmla="*/ 0 w 1616638"/>
                <a:gd name="connsiteY16" fmla="*/ 0 h 512784"/>
                <a:gd name="connsiteX0" fmla="*/ 150234 w 2006358"/>
                <a:gd name="connsiteY0" fmla="*/ 0 h 512784"/>
                <a:gd name="connsiteX1" fmla="*/ 419674 w 2006358"/>
                <a:gd name="connsiteY1" fmla="*/ 0 h 512784"/>
                <a:gd name="connsiteX2" fmla="*/ 419674 w 2006358"/>
                <a:gd name="connsiteY2" fmla="*/ 0 h 512784"/>
                <a:gd name="connsiteX3" fmla="*/ 823833 w 2006358"/>
                <a:gd name="connsiteY3" fmla="*/ 0 h 512784"/>
                <a:gd name="connsiteX4" fmla="*/ 1766872 w 2006358"/>
                <a:gd name="connsiteY4" fmla="*/ 0 h 512784"/>
                <a:gd name="connsiteX5" fmla="*/ 1766872 w 2006358"/>
                <a:gd name="connsiteY5" fmla="*/ 299124 h 512784"/>
                <a:gd name="connsiteX6" fmla="*/ 2006358 w 2006358"/>
                <a:gd name="connsiteY6" fmla="*/ 299124 h 512784"/>
                <a:gd name="connsiteX7" fmla="*/ 1766872 w 2006358"/>
                <a:gd name="connsiteY7" fmla="*/ 427320 h 512784"/>
                <a:gd name="connsiteX8" fmla="*/ 1766872 w 2006358"/>
                <a:gd name="connsiteY8" fmla="*/ 512784 h 512784"/>
                <a:gd name="connsiteX9" fmla="*/ 823833 w 2006358"/>
                <a:gd name="connsiteY9" fmla="*/ 512784 h 512784"/>
                <a:gd name="connsiteX10" fmla="*/ 419674 w 2006358"/>
                <a:gd name="connsiteY10" fmla="*/ 512784 h 512784"/>
                <a:gd name="connsiteX11" fmla="*/ 419674 w 2006358"/>
                <a:gd name="connsiteY11" fmla="*/ 512784 h 512784"/>
                <a:gd name="connsiteX12" fmla="*/ 150234 w 2006358"/>
                <a:gd name="connsiteY12" fmla="*/ 512784 h 512784"/>
                <a:gd name="connsiteX13" fmla="*/ 150234 w 2006358"/>
                <a:gd name="connsiteY13" fmla="*/ 427320 h 512784"/>
                <a:gd name="connsiteX14" fmla="*/ 0 w 2006358"/>
                <a:gd name="connsiteY14" fmla="*/ 357898 h 512784"/>
                <a:gd name="connsiteX15" fmla="*/ 150234 w 2006358"/>
                <a:gd name="connsiteY15" fmla="*/ 299124 h 512784"/>
                <a:gd name="connsiteX16" fmla="*/ 150234 w 2006358"/>
                <a:gd name="connsiteY16" fmla="*/ 0 h 512784"/>
                <a:gd name="connsiteX0" fmla="*/ 150234 w 2017243"/>
                <a:gd name="connsiteY0" fmla="*/ 0 h 512784"/>
                <a:gd name="connsiteX1" fmla="*/ 419674 w 2017243"/>
                <a:gd name="connsiteY1" fmla="*/ 0 h 512784"/>
                <a:gd name="connsiteX2" fmla="*/ 419674 w 2017243"/>
                <a:gd name="connsiteY2" fmla="*/ 0 h 512784"/>
                <a:gd name="connsiteX3" fmla="*/ 823833 w 2017243"/>
                <a:gd name="connsiteY3" fmla="*/ 0 h 512784"/>
                <a:gd name="connsiteX4" fmla="*/ 1766872 w 2017243"/>
                <a:gd name="connsiteY4" fmla="*/ 0 h 512784"/>
                <a:gd name="connsiteX5" fmla="*/ 1766872 w 2017243"/>
                <a:gd name="connsiteY5" fmla="*/ 299124 h 512784"/>
                <a:gd name="connsiteX6" fmla="*/ 2017243 w 2017243"/>
                <a:gd name="connsiteY6" fmla="*/ 353553 h 512784"/>
                <a:gd name="connsiteX7" fmla="*/ 1766872 w 2017243"/>
                <a:gd name="connsiteY7" fmla="*/ 427320 h 512784"/>
                <a:gd name="connsiteX8" fmla="*/ 1766872 w 2017243"/>
                <a:gd name="connsiteY8" fmla="*/ 512784 h 512784"/>
                <a:gd name="connsiteX9" fmla="*/ 823833 w 2017243"/>
                <a:gd name="connsiteY9" fmla="*/ 512784 h 512784"/>
                <a:gd name="connsiteX10" fmla="*/ 419674 w 2017243"/>
                <a:gd name="connsiteY10" fmla="*/ 512784 h 512784"/>
                <a:gd name="connsiteX11" fmla="*/ 419674 w 2017243"/>
                <a:gd name="connsiteY11" fmla="*/ 512784 h 512784"/>
                <a:gd name="connsiteX12" fmla="*/ 150234 w 2017243"/>
                <a:gd name="connsiteY12" fmla="*/ 512784 h 512784"/>
                <a:gd name="connsiteX13" fmla="*/ 150234 w 2017243"/>
                <a:gd name="connsiteY13" fmla="*/ 427320 h 512784"/>
                <a:gd name="connsiteX14" fmla="*/ 0 w 2017243"/>
                <a:gd name="connsiteY14" fmla="*/ 357898 h 512784"/>
                <a:gd name="connsiteX15" fmla="*/ 150234 w 2017243"/>
                <a:gd name="connsiteY15" fmla="*/ 299124 h 512784"/>
                <a:gd name="connsiteX16" fmla="*/ 150234 w 2017243"/>
                <a:gd name="connsiteY16" fmla="*/ 0 h 512784"/>
                <a:gd name="connsiteX0" fmla="*/ 150234 w 1976502"/>
                <a:gd name="connsiteY0" fmla="*/ 0 h 512784"/>
                <a:gd name="connsiteX1" fmla="*/ 419674 w 1976502"/>
                <a:gd name="connsiteY1" fmla="*/ 0 h 512784"/>
                <a:gd name="connsiteX2" fmla="*/ 419674 w 1976502"/>
                <a:gd name="connsiteY2" fmla="*/ 0 h 512784"/>
                <a:gd name="connsiteX3" fmla="*/ 823833 w 1976502"/>
                <a:gd name="connsiteY3" fmla="*/ 0 h 512784"/>
                <a:gd name="connsiteX4" fmla="*/ 1766872 w 1976502"/>
                <a:gd name="connsiteY4" fmla="*/ 0 h 512784"/>
                <a:gd name="connsiteX5" fmla="*/ 1766872 w 1976502"/>
                <a:gd name="connsiteY5" fmla="*/ 299124 h 512784"/>
                <a:gd name="connsiteX6" fmla="*/ 1976502 w 1976502"/>
                <a:gd name="connsiteY6" fmla="*/ 342667 h 512784"/>
                <a:gd name="connsiteX7" fmla="*/ 1766872 w 1976502"/>
                <a:gd name="connsiteY7" fmla="*/ 427320 h 512784"/>
                <a:gd name="connsiteX8" fmla="*/ 1766872 w 1976502"/>
                <a:gd name="connsiteY8" fmla="*/ 512784 h 512784"/>
                <a:gd name="connsiteX9" fmla="*/ 823833 w 1976502"/>
                <a:gd name="connsiteY9" fmla="*/ 512784 h 512784"/>
                <a:gd name="connsiteX10" fmla="*/ 419674 w 1976502"/>
                <a:gd name="connsiteY10" fmla="*/ 512784 h 512784"/>
                <a:gd name="connsiteX11" fmla="*/ 419674 w 1976502"/>
                <a:gd name="connsiteY11" fmla="*/ 512784 h 512784"/>
                <a:gd name="connsiteX12" fmla="*/ 150234 w 1976502"/>
                <a:gd name="connsiteY12" fmla="*/ 512784 h 512784"/>
                <a:gd name="connsiteX13" fmla="*/ 150234 w 1976502"/>
                <a:gd name="connsiteY13" fmla="*/ 427320 h 512784"/>
                <a:gd name="connsiteX14" fmla="*/ 0 w 1976502"/>
                <a:gd name="connsiteY14" fmla="*/ 357898 h 512784"/>
                <a:gd name="connsiteX15" fmla="*/ 150234 w 1976502"/>
                <a:gd name="connsiteY15" fmla="*/ 299124 h 512784"/>
                <a:gd name="connsiteX16" fmla="*/ 150234 w 1976502"/>
                <a:gd name="connsiteY16" fmla="*/ 0 h 512784"/>
                <a:gd name="connsiteX0" fmla="*/ 150234 w 1925576"/>
                <a:gd name="connsiteY0" fmla="*/ 0 h 512784"/>
                <a:gd name="connsiteX1" fmla="*/ 419674 w 1925576"/>
                <a:gd name="connsiteY1" fmla="*/ 0 h 512784"/>
                <a:gd name="connsiteX2" fmla="*/ 419674 w 1925576"/>
                <a:gd name="connsiteY2" fmla="*/ 0 h 512784"/>
                <a:gd name="connsiteX3" fmla="*/ 823833 w 1925576"/>
                <a:gd name="connsiteY3" fmla="*/ 0 h 512784"/>
                <a:gd name="connsiteX4" fmla="*/ 1766872 w 1925576"/>
                <a:gd name="connsiteY4" fmla="*/ 0 h 512784"/>
                <a:gd name="connsiteX5" fmla="*/ 1766872 w 1925576"/>
                <a:gd name="connsiteY5" fmla="*/ 299124 h 512784"/>
                <a:gd name="connsiteX6" fmla="*/ 1925576 w 1925576"/>
                <a:gd name="connsiteY6" fmla="*/ 375325 h 512784"/>
                <a:gd name="connsiteX7" fmla="*/ 1766872 w 1925576"/>
                <a:gd name="connsiteY7" fmla="*/ 427320 h 512784"/>
                <a:gd name="connsiteX8" fmla="*/ 1766872 w 1925576"/>
                <a:gd name="connsiteY8" fmla="*/ 512784 h 512784"/>
                <a:gd name="connsiteX9" fmla="*/ 823833 w 1925576"/>
                <a:gd name="connsiteY9" fmla="*/ 512784 h 512784"/>
                <a:gd name="connsiteX10" fmla="*/ 419674 w 1925576"/>
                <a:gd name="connsiteY10" fmla="*/ 512784 h 512784"/>
                <a:gd name="connsiteX11" fmla="*/ 419674 w 1925576"/>
                <a:gd name="connsiteY11" fmla="*/ 512784 h 512784"/>
                <a:gd name="connsiteX12" fmla="*/ 150234 w 1925576"/>
                <a:gd name="connsiteY12" fmla="*/ 512784 h 512784"/>
                <a:gd name="connsiteX13" fmla="*/ 150234 w 1925576"/>
                <a:gd name="connsiteY13" fmla="*/ 427320 h 512784"/>
                <a:gd name="connsiteX14" fmla="*/ 0 w 1925576"/>
                <a:gd name="connsiteY14" fmla="*/ 357898 h 512784"/>
                <a:gd name="connsiteX15" fmla="*/ 150234 w 1925576"/>
                <a:gd name="connsiteY15" fmla="*/ 299124 h 512784"/>
                <a:gd name="connsiteX16" fmla="*/ 150234 w 1925576"/>
                <a:gd name="connsiteY16" fmla="*/ 0 h 51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5576" h="512784">
                  <a:moveTo>
                    <a:pt x="150234" y="0"/>
                  </a:moveTo>
                  <a:lnTo>
                    <a:pt x="419674" y="0"/>
                  </a:lnTo>
                  <a:lnTo>
                    <a:pt x="419674" y="0"/>
                  </a:lnTo>
                  <a:lnTo>
                    <a:pt x="823833" y="0"/>
                  </a:lnTo>
                  <a:lnTo>
                    <a:pt x="1766872" y="0"/>
                  </a:lnTo>
                  <a:lnTo>
                    <a:pt x="1766872" y="299124"/>
                  </a:lnTo>
                  <a:lnTo>
                    <a:pt x="1925576" y="375325"/>
                  </a:lnTo>
                  <a:lnTo>
                    <a:pt x="1766872" y="427320"/>
                  </a:lnTo>
                  <a:lnTo>
                    <a:pt x="1766872" y="512784"/>
                  </a:lnTo>
                  <a:lnTo>
                    <a:pt x="823833" y="512784"/>
                  </a:lnTo>
                  <a:lnTo>
                    <a:pt x="419674" y="512784"/>
                  </a:lnTo>
                  <a:lnTo>
                    <a:pt x="419674" y="512784"/>
                  </a:lnTo>
                  <a:lnTo>
                    <a:pt x="150234" y="512784"/>
                  </a:lnTo>
                  <a:lnTo>
                    <a:pt x="150234" y="427320"/>
                  </a:lnTo>
                  <a:lnTo>
                    <a:pt x="0" y="357898"/>
                  </a:lnTo>
                  <a:lnTo>
                    <a:pt x="150234" y="299124"/>
                  </a:lnTo>
                  <a:lnTo>
                    <a:pt x="150234" y="0"/>
                  </a:lnTo>
                  <a:close/>
                </a:path>
              </a:pathLst>
            </a:custGeom>
            <a:noFill/>
            <a:ln w="19050">
              <a:solidFill>
                <a:srgbClr val="0099FF"/>
              </a:solidFill>
            </a:ln>
            <a:effectLst/>
          </p:spPr>
          <p:style>
            <a:lnRef idx="1">
              <a:schemeClr val="accent1"/>
            </a:lnRef>
            <a:fillRef idx="3">
              <a:schemeClr val="accent1"/>
            </a:fillRef>
            <a:effectRef idx="2">
              <a:schemeClr val="accent1"/>
            </a:effectRef>
            <a:fontRef idx="minor">
              <a:schemeClr val="lt1"/>
            </a:fontRef>
          </p:style>
          <p:txBody>
            <a:bodyPr lIns="179972" rIns="179972" rtlCol="0" anchor="ctr"/>
            <a:lstStyle/>
            <a:p>
              <a:pPr algn="ctr"/>
              <a:r>
                <a:rPr lang="fr-CA" sz="1400">
                  <a:solidFill>
                    <a:schemeClr val="tx1"/>
                  </a:solidFill>
                </a:rPr>
                <a:t>Mars à</a:t>
              </a:r>
              <a:r>
                <a:rPr lang="fr-CA" sz="1400"/>
                <a:t> </a:t>
              </a:r>
              <a:r>
                <a:rPr lang="fr-CA" sz="1400">
                  <a:solidFill>
                    <a:schemeClr val="tx1"/>
                  </a:solidFill>
                </a:rPr>
                <a:t>avril : la date limite </a:t>
              </a:r>
              <a:br>
                <a:rPr lang="fr-CA" sz="1400">
                  <a:solidFill>
                    <a:schemeClr val="tx1"/>
                  </a:solidFill>
                </a:rPr>
              </a:br>
              <a:r>
                <a:rPr lang="fr-CA" sz="1400">
                  <a:solidFill>
                    <a:schemeClr val="tx1"/>
                  </a:solidFill>
                </a:rPr>
                <a:t>de production pour les particuliers approche</a:t>
              </a:r>
            </a:p>
          </p:txBody>
        </p:sp>
        <p:sp>
          <p:nvSpPr>
            <p:cNvPr id="10" name="Rectangular Callout 9"/>
            <p:cNvSpPr/>
            <p:nvPr/>
          </p:nvSpPr>
          <p:spPr>
            <a:xfrm>
              <a:off x="10125240" y="5551856"/>
              <a:ext cx="3197140" cy="1461152"/>
            </a:xfrm>
            <a:prstGeom prst="wedgeRectCallout">
              <a:avLst>
                <a:gd name="adj1" fmla="val 52981"/>
                <a:gd name="adj2" fmla="val 90872"/>
              </a:avLst>
            </a:prstGeom>
            <a:solidFill>
              <a:schemeClr val="bg1"/>
            </a:solidFill>
            <a:ln w="19050">
              <a:solidFill>
                <a:srgbClr val="009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dirty="0">
                  <a:solidFill>
                    <a:schemeClr val="tx1"/>
                  </a:solidFill>
                </a:rPr>
                <a:t>Visites sur les pages liées à la COVID-19 (principalement celles sur la Prestation canadienne d’urgence) + date limite du 1</a:t>
              </a:r>
              <a:r>
                <a:rPr lang="fr-CA" sz="1400" baseline="30000" dirty="0">
                  <a:solidFill>
                    <a:schemeClr val="tx1"/>
                  </a:solidFill>
                </a:rPr>
                <a:t>er</a:t>
              </a:r>
              <a:r>
                <a:rPr lang="fr-CA" sz="1400" dirty="0">
                  <a:solidFill>
                    <a:schemeClr val="tx1"/>
                  </a:solidFill>
                </a:rPr>
                <a:t> juin pour les particuliers</a:t>
              </a:r>
            </a:p>
          </p:txBody>
        </p:sp>
      </p:grpSp>
      <p:sp>
        <p:nvSpPr>
          <p:cNvPr id="11" name="TextBox 10"/>
          <p:cNvSpPr txBox="1"/>
          <p:nvPr>
            <p:custDataLst>
              <p:tags r:id="rId4"/>
            </p:custDataLst>
          </p:nvPr>
        </p:nvSpPr>
        <p:spPr>
          <a:xfrm>
            <a:off x="8251682" y="5489091"/>
            <a:ext cx="760712" cy="235898"/>
          </a:xfrm>
          <a:prstGeom prst="rect">
            <a:avLst/>
          </a:prstGeom>
          <a:noFill/>
        </p:spPr>
        <p:txBody>
          <a:bodyPr wrap="square" rtlCol="0">
            <a:spAutoFit/>
          </a:bodyPr>
          <a:lstStyle/>
          <a:p>
            <a:r>
              <a:rPr lang="fr-CA" sz="933">
                <a:solidFill>
                  <a:srgbClr val="800080"/>
                </a:solidFill>
              </a:rPr>
              <a:t>2020</a:t>
            </a:r>
          </a:p>
        </p:txBody>
      </p:sp>
      <p:sp>
        <p:nvSpPr>
          <p:cNvPr id="12" name="TextBox 11"/>
          <p:cNvSpPr txBox="1"/>
          <p:nvPr>
            <p:custDataLst>
              <p:tags r:id="rId5"/>
            </p:custDataLst>
          </p:nvPr>
        </p:nvSpPr>
        <p:spPr>
          <a:xfrm>
            <a:off x="6052599" y="5526307"/>
            <a:ext cx="760712" cy="235898"/>
          </a:xfrm>
          <a:prstGeom prst="rect">
            <a:avLst/>
          </a:prstGeom>
          <a:noFill/>
        </p:spPr>
        <p:txBody>
          <a:bodyPr wrap="square" rtlCol="0">
            <a:spAutoFit/>
          </a:bodyPr>
          <a:lstStyle/>
          <a:p>
            <a:r>
              <a:rPr lang="fr-CA" sz="933">
                <a:solidFill>
                  <a:srgbClr val="800080"/>
                </a:solidFill>
              </a:rPr>
              <a:t>2019</a:t>
            </a:r>
          </a:p>
        </p:txBody>
      </p:sp>
      <p:sp>
        <p:nvSpPr>
          <p:cNvPr id="13" name="TextBox 12"/>
          <p:cNvSpPr txBox="1"/>
          <p:nvPr>
            <p:custDataLst>
              <p:tags r:id="rId6"/>
            </p:custDataLst>
          </p:nvPr>
        </p:nvSpPr>
        <p:spPr>
          <a:xfrm>
            <a:off x="3827473" y="5518444"/>
            <a:ext cx="760712" cy="235898"/>
          </a:xfrm>
          <a:prstGeom prst="rect">
            <a:avLst/>
          </a:prstGeom>
          <a:noFill/>
        </p:spPr>
        <p:txBody>
          <a:bodyPr wrap="square" rtlCol="0">
            <a:spAutoFit/>
          </a:bodyPr>
          <a:lstStyle/>
          <a:p>
            <a:r>
              <a:rPr lang="fr-CA" sz="933">
                <a:solidFill>
                  <a:srgbClr val="800080"/>
                </a:solidFill>
              </a:rPr>
              <a:t>2018</a:t>
            </a:r>
          </a:p>
        </p:txBody>
      </p:sp>
      <p:graphicFrame>
        <p:nvGraphicFramePr>
          <p:cNvPr id="15" name="Chart 14"/>
          <p:cNvGraphicFramePr/>
          <p:nvPr>
            <p:custDataLst>
              <p:tags r:id="rId7"/>
            </p:custDataLst>
            <p:extLst>
              <p:ext uri="{D42A27DB-BD31-4B8C-83A1-F6EECF244321}">
                <p14:modId xmlns:p14="http://schemas.microsoft.com/office/powerpoint/2010/main" val="2274372922"/>
              </p:ext>
            </p:extLst>
          </p:nvPr>
        </p:nvGraphicFramePr>
        <p:xfrm>
          <a:off x="9176796" y="2235426"/>
          <a:ext cx="2558635" cy="2023921"/>
        </p:xfrm>
        <a:graphic>
          <a:graphicData uri="http://schemas.openxmlformats.org/drawingml/2006/chart">
            <c:chart xmlns:c="http://schemas.openxmlformats.org/drawingml/2006/chart" xmlns:r="http://schemas.openxmlformats.org/officeDocument/2006/relationships" r:id="rId12"/>
          </a:graphicData>
        </a:graphic>
      </p:graphicFrame>
      <p:sp>
        <p:nvSpPr>
          <p:cNvPr id="16" name="TextBox 15"/>
          <p:cNvSpPr txBox="1"/>
          <p:nvPr>
            <p:custDataLst>
              <p:tags r:id="rId8"/>
            </p:custDataLst>
          </p:nvPr>
        </p:nvSpPr>
        <p:spPr>
          <a:xfrm>
            <a:off x="8813410" y="4415993"/>
            <a:ext cx="2756222" cy="1631216"/>
          </a:xfrm>
          <a:prstGeom prst="rect">
            <a:avLst/>
          </a:prstGeom>
          <a:noFill/>
          <a:ln>
            <a:noFill/>
          </a:ln>
        </p:spPr>
        <p:txBody>
          <a:bodyPr wrap="square" rtlCol="0">
            <a:spAutoFit/>
          </a:bodyPr>
          <a:lstStyle/>
          <a:p>
            <a:pPr algn="r"/>
            <a:r>
              <a:rPr lang="en-CA" sz="3200" dirty="0">
                <a:solidFill>
                  <a:srgbClr val="800080"/>
                </a:solidFill>
                <a:latin typeface="Calibri" panose="020F0502020204030204" pitchFamily="34" charset="0"/>
                <a:cs typeface="Calibri" panose="020F0502020204030204" pitchFamily="34" charset="0"/>
              </a:rPr>
              <a:t>augmentation de 109 %</a:t>
            </a:r>
            <a:r>
              <a:rPr lang="fr-CA" sz="3200" dirty="0">
                <a:solidFill>
                  <a:srgbClr val="0070C0"/>
                </a:solidFill>
                <a:latin typeface="Calibri" panose="020F0502020204030204" pitchFamily="34" charset="0"/>
                <a:cs typeface="Calibri" panose="020F0502020204030204" pitchFamily="34" charset="0"/>
              </a:rPr>
              <a:t/>
            </a:r>
            <a:br>
              <a:rPr lang="fr-CA" sz="3200" dirty="0">
                <a:solidFill>
                  <a:srgbClr val="0070C0"/>
                </a:solidFill>
                <a:latin typeface="Calibri" panose="020F0502020204030204" pitchFamily="34" charset="0"/>
                <a:cs typeface="Calibri" panose="020F0502020204030204" pitchFamily="34" charset="0"/>
              </a:rPr>
            </a:br>
            <a:r>
              <a:rPr lang="fr-CA" dirty="0">
                <a:solidFill>
                  <a:srgbClr val="0070C0"/>
                </a:solidFill>
                <a:latin typeface="Calibri" panose="020F0502020204030204" pitchFamily="34" charset="0"/>
                <a:cs typeface="Calibri" panose="020F0502020204030204" pitchFamily="34" charset="0"/>
              </a:rPr>
              <a:t>Mars à octobre; 2019 par rapport à 2020</a:t>
            </a:r>
          </a:p>
        </p:txBody>
      </p:sp>
      <p:sp>
        <p:nvSpPr>
          <p:cNvPr id="14" name="TextBox 13">
            <a:extLst>
              <a:ext uri="{FF2B5EF4-FFF2-40B4-BE49-F238E27FC236}">
                <a16:creationId xmlns:a16="http://schemas.microsoft.com/office/drawing/2014/main" id="{7E735B91-02DD-4D27-96BE-FDC222AB2AEE}"/>
              </a:ext>
            </a:extLst>
          </p:cNvPr>
          <p:cNvSpPr txBox="1"/>
          <p:nvPr/>
        </p:nvSpPr>
        <p:spPr>
          <a:xfrm>
            <a:off x="491366" y="3211850"/>
            <a:ext cx="760710" cy="369332"/>
          </a:xfrm>
          <a:prstGeom prst="rect">
            <a:avLst/>
          </a:prstGeom>
          <a:noFill/>
        </p:spPr>
        <p:txBody>
          <a:bodyPr wrap="square" rtlCol="0">
            <a:spAutoFit/>
          </a:bodyPr>
          <a:lstStyle/>
          <a:p>
            <a:r>
              <a:rPr lang="en-CA" dirty="0" err="1">
                <a:solidFill>
                  <a:srgbClr val="800080"/>
                </a:solidFill>
              </a:rPr>
              <a:t>visites</a:t>
            </a:r>
            <a:endParaRPr lang="en-CA" dirty="0">
              <a:solidFill>
                <a:srgbClr val="800080"/>
              </a:solidFill>
            </a:endParaRPr>
          </a:p>
        </p:txBody>
      </p:sp>
    </p:spTree>
    <p:extLst>
      <p:ext uri="{BB962C8B-B14F-4D97-AF65-F5344CB8AC3E}">
        <p14:creationId xmlns:p14="http://schemas.microsoft.com/office/powerpoint/2010/main" val="42317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39630|-9193934|-6745308|-1804765|-15310181|CRA&quot;,&quot;Id&quot;:&quot;601182ca4234421d601d614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2"/>
</p:tagLst>
</file>

<file path=ppt/tags/tag91.xml><?xml version="1.0" encoding="utf-8"?>
<p:tagLst xmlns:a="http://schemas.openxmlformats.org/drawingml/2006/main" xmlns:r="http://schemas.openxmlformats.org/officeDocument/2006/relationships" xmlns:p="http://schemas.openxmlformats.org/presentationml/2006/main">
  <p:tag name="NUM" val="1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34126</TotalTime>
  <Words>1612</Words>
  <Application>Microsoft Office PowerPoint</Application>
  <PresentationFormat>Widescreen</PresentationFormat>
  <Paragraphs>152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Helvetica</vt:lpstr>
      <vt:lpstr>Helvetica Neue</vt:lpstr>
      <vt:lpstr>Helvetica Neue Light</vt:lpstr>
      <vt:lpstr>ヒラギノ角ゴ Pro W3</vt:lpstr>
      <vt:lpstr>Office Theme</vt:lpstr>
      <vt:lpstr>Présence Web de l’Agence du revenu du Canada : infrastructure de libre-service essentielle Transformation des services au sein de l’Agence</vt:lpstr>
      <vt:lpstr>Objectif</vt:lpstr>
      <vt:lpstr>Philosophie « Les gens d’abord » de l’Agence</vt:lpstr>
      <vt:lpstr>Énoncé du problème</vt:lpstr>
      <vt:lpstr>Comment nous avons obtenu l’appui à l’Agence</vt:lpstr>
      <vt:lpstr>L’optimisation du Web réduit les appels à l’Agence</vt:lpstr>
      <vt:lpstr>Stratégie d’optimisation du Web (2019-2023) : feuille de route pour remanier nos opérations Web</vt:lpstr>
      <vt:lpstr>Introduire de nouvelles capacités de conception : un modèle d’équipe multidisciplinaire</vt:lpstr>
      <vt:lpstr>Les mesures relatives à la COVID-19 alimentent le trafic vers le Web</vt:lpstr>
      <vt:lpstr>Étude de cas :  Processus de recherche et de conception – Dépenses de bureau à domicile</vt:lpstr>
      <vt:lpstr>suite... Exemple de tâches mises à l’essai</vt:lpstr>
      <vt:lpstr>Racontez souvent le récit de la convivialité</vt:lpstr>
      <vt:lpstr>Quelle est la prochaine étape pour la présence Web de l’Agence?</vt:lpstr>
      <vt:lpstr>Quelle est la carotte de votre organisation?</vt:lpstr>
      <vt:lpstr>Des questions?</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Optimization Strategy</dc:title>
  <dc:creator>Denise Eisner</dc:creator>
  <cp:keywords>SecurityClassificationLevel - PROTECTED B, Creator - Pecarski, Natasha, EventDateandTime - 2020-08-19 at 03:09:58 PM, SecurityClassificationLevel - PROTECTED B, Creator - Pecarski, Natasha, EventDateandTime - 2020-08-19 at 03:55:46 PM, SecurityClassificationLevel - PROTECTED B, Creator - Pecarski, Natasha, EventDateandTime - 2020-08-19 at 03:56:21 PM, SecurityClassificationLevel - PROTECTED B, Creator - Pecarski, Natasha, EventDateandTime - 2020-08-19 at 03:57:18 PM, SecurityClassificationLevel - PROTECTED B, Creator - Pecarski, Natasha, EventDateandTime - 2020-08-19 at 04:12:54 PM, SecurityClassificationLevel - PROTECTED B, Creator - Pecarski, Natasha, EventDateandTime - 2020-08-19 at 04:25:09 PM, SecurityClassificationLevel - PROTECTED B, Creator - Pecarski, Natasha, EventDateandTime - 2020-08-19 at 04:46:26 PM, SecurityClassificationLevel - PROTECTED B, Creator - Pecarski, Natasha, EventDateandTime - 2020-08-20 at 06:57:35 AM, SecurityClassificationLevel - PROTECTED B, Creator - Pecarski, Natasha, EventDateandTime - 2020-09-22 at 11:28:34 AM, SecurityClassificationLevel - PROTECTED B, Creator - Pecarski, Natasha, EventDateandTime - 2020-09-22 at 12:45:59 PM, SecurityClassificationLevel - PROTECTED B, Creator - Pecarski, Natasha, EventDateandTime - 2020-09-22 at 01:14:27 PM, SecurityClassificationLevel - PROTECTED B, Creator - Pecarski, Natasha, EventDateandTime - 2020-09-22 at 01:35:07 PM, SecurityClassificationLevel - PROTECTED B, Creator - Pecarski, Natasha, EventDateandTime - 2020-09-22 at 07:39:42 PM, SecurityClassificationLevel - PROTECTED B, Creator - Pecarski, Natasha, EventDateandTime - 2020-10-05 at 03:46:29 PM, SecurityClassificationLevel - PROTECTED B, Creator - Pecarski, Natasha, EventDateandTime - 2020-10-05 at 03:56:21 PM, SecurityClassificationLevel - PROTECTED B, Creator - Pecarski, Natasha, EventDateandTime - 2020-10-05 at 04:01:14 PM, SecurityClassificationLevel - PROTECTED B, Creator - Pecarski, Natasha, EventDateandTime - 2020-10-06 at 08:59:45 AM, SecurityClassificationLevel - UNCLASSIFIED, Creator - Pecarski, Natasha, EventDateandTime - 2020-10-06 at 12:11:32 PM, SecurityClassificationLevel - UNCLASSIFIED, Creator - Pecarski, Natasha, EventDateandTime - 2020-10-06 at 02:32:49 PM, SecurityClassificationLevel - UNCLASSIFIED, Creator - Hanff, Naomi, EventDateandTime - 2020-10-15 at 10:33:14 AM, SecurityClassificationLevel - UNCLASSIFIED, Creator - Hanff, Naomi, EventDateandTime - 2020-10-15 at 10:34:07 AM, SecurityClassificationLevel - UNCLASSIFIED, Creator - Hanff, Naomi, EventDateandTime - 2020-10-15 at 10:34:13 AM, SecurityClassificationLevel - UNCLASSIFIED, Creator - Hanff, Naomi, EventDateandTime - 2020-10-15 at 10:35:29 AM, SecurityClassificationLevel - UNCLASSIFIED, Creator - Hanff, Naomi, EventDateandTime - 2020-10-15 at 10:35:50 AM, SecurityClassificationLevel - UNCLASSIFIED, Creator - Hanff, Naomi, EventDateandTime - 2020-10-15 at 12:05:14 PM, SecurityClassificationLevel - UNCLASSIFIED, Creator - Hanff, Naomi, EventDateandTime - 2020-10-15 at 12:05:28 PM, SecurityClassificationLevel - UNCLASSIFIED, Creator - Pecarski, Natasha, EventDateandTime - 2020-10-15 at 01:41:17 PM, SecurityClassificationLevel - UNCLASSIFIED, Creator - Dowdall Taylor, Kathleen, EventDateandTime - 2020-10-19 at 09:32:27 AM, SecurityClassificationLevel - UNCLASSIFIED, Creator - Pecarski, Natasha, EventDateandTime - 2020-10-19 at 10:54:10 AM, SecurityClassificationLevel - UNCLASSIFIED, Creator - Pecarski, Natasha, EventDateandTime - 2020-10-19 at 10:55:48 AM, SecurityClassificationLevel - UNCLASSIFIED, Creator - Pecarski, Natasha, EventDateandTime - 2020-10-19 at 11:19:57 AM, SecurityClassificationLevel - UNCLASSIFIED, Creator - Pecarski, Natasha, EventDateandTime - 2020-10-19 at 11:31:51 AM, SecurityClassificationLevel - UNCLASSIFIED, Creator - Pecarski, Natasha, EventDateandTime - 2020-10-19 at 11:32:12 AM, SecurityClassificationLevel - UNCLASSIFIED, Creator - Pecarski, Natasha, EventDateandTime - 2020-10-19 at 11:41:56 AM, SecurityClassificationLevel - UNCLASSIFIED, Creator - Pecarski, Natasha, EventDateandTime - 2020-10-19 at 11:42:12 AM, SecurityClassificationLevel - UNCLASSIFIED, Creator - Pecarski, Natasha, EventDateandTime - 2020-10-19 at 01:38:17 PM, SecurityClassificationLevel - UNCLASSIFIED, Creator - Pecarski, Natasha, EventDateandTime - 2020-10-19 at 01:39:21 PM, SecurityClassificationLevel - UNCLASSIFIED, Creator - Pecarski, Natasha, EventDateandTime - 2020-11-23 at 10:35:14 AM, SecurityClassificationLevel - UNCLASSIFIED, Creator - Pecarski, Natasha, EventDateandTime - 2020-11-23 at 11:02:33 AM, SecurityClassificationLevel - UNCLASSIFIED, Creator - Pecarski, Natasha, EventDateandTime - 2020-11-23 at 12:15:01 PM, SecurityClassificationLevel - UNCLASSIFIED, Creator - Pecarski, Natasha, EventDateandTime - 2020-11-23 at 12:27:48 PM, SecurityClassificationLevel - UNCLASSIFIED, Creator - Pecarski, Natasha, EventDateandTime - 2020-11-23 at 12:42:12 PM, SecurityClassificationLevel - UNCLASSIFIED, Creator - Pecarski, Natasha, EventDateandTime - 2020-11-23 at 01:35:27 PM, SecurityClassificationLevel - UNCLASSIFIED, Creator - Pecarski, Natasha, EventDateandTime - 2020-11-23 at 02:58:53 PM, SecurityClassificationLevel - UNCLASSIFIED, Creator - Pecarski, Natasha, EventDateandTime - 2020-11-23 at 03:16:43 PM, SecurityClassificationLevel - UNCLASSIFIED, Creator - Pecarski, Natasha, EventDateandTime - 2020-11-24 at 09:09:40 AM, SecurityClassificationLevel - UNCLASSIFIED, Creator - Pecarski, Natasha, EventDateandTime - 2020-11-24 at 02:20:40 PM, SecurityClassificationLevel - UNCLASSIFIED, Creator - Pecarski, Natasha, EventDateandTime - 2020-11-24 at 03:03:49 PM, SecurityClassificationLevel - UNCLASSIFIED, Creator - Pecarski, Natasha, EventDateandTime - 2020-11-25 at 12:16:25 PM, SecurityClassificationLevel - UNCLASSIFIED, Creator - Pecarski, Natasha, EventDateandTime - 2020-11-25 at 12:33:06 PM, SecurityClassificationLevel - UNCLASSIFIED, Creator - Pecarski, Natasha, EventDateandTime - 2020-11-25 at 12:44:46 PM, SecurityClassificationLevel - UNCLASSIFIED, Creator - Pecarski, Natasha, EventDateandTime - 2020-11-26 at 03:07:02 PM, SecurityClassificationLevel - UNCLASSIFIED, Creator - Pecarski, Natasha, EventDateandTime - 2020-11-26 at 03:40:47 PM, SecurityClassificationLevel - UNCLASSIFIED, Creator - Pecarski, Natasha, EventDateandTime - 2020-11-26 at 04:03:48 PM, SecurityClassificationLevel - UNCLASSIFIED, Creator - Pecarski, Natasha, EventDateandTime - 2020-11-26 at 04:30:19 PM, SecurityClassificationLevel - UNCLASSIFIED, Creator - Pecarski, Natasha, EventDateandTime - 2020-11-26 at 05:25:40 PM, SecurityClassificationLevel - UNCLASSIFIED, Creator - Pecarski, Natasha, EventDateandTime - 2020-11-27 at 02:32:52 PM, SecurityClassificationLevel - UNCLASSIFIED, Creator - Pecarski, Natasha, EventDateandTime - 2020-11-27 at 02:32:57 PM, SecurityClassificationLevel - UNCLASSIFIED, Creator - Pecarski, Natasha, EventDateandTime - 2020-11-27 at 03:40:16 PM, SecurityClassificationLevel - UNCLASSIFIED, Creator - Pecarski, Natasha, EventDateandTime - 2020-11-27 at 03:41:27 PM, SecurityClassificationLevel - UNCLASSIFIED, Creator - Pecarski, Natasha, EventDateandTime - 2020-11-27 at 05:50:40 PM, SecurityClassificationLevel - UNCLASSIFIED, Creator - Pecarski, Natasha, EventDateandTime - 2020-11-30 at 08:51:27 AM, SecurityClassificationLevel - UNCLASSIFIED, Creator - Pecarski, Natasha, EventDateandTime - 2020-11-30 at 09:25:23 AM, SecurityClassificationLevel - UNCLASSIFIED, Creator - Pecarski, Natasha, EventDateandTime - 2020-11-30 at 10:53:37 AM, SecurityClassificationLevel - UNCLASSIFIED, Creator - Pecarski, Natasha, EventDateandTime - 2020-11-30 at 10:56:12 AM, SecurityClassificationLevel - UNCLASSIFIED, Creator - Pecarski, Natasha, EventDateandTime - 2020-11-30 at 12:01:35 PM, SecurityClassificationLevel - UNCLASSIFIED, Creator - Pecarski, Natasha, EventDateandTime - 2020-11-30 at 12:02:43 PM, SecurityClassificationLevel - UNCLASSIFIED, Creator - Pecarski, Natasha, EventDateandTime - 2020-12-01 at 01:32:51 PM, SecurityClassificationLevel - UNCLASSIFIED, Creator - Michaud, Louis, EventDateandTime - 2021-01-26 at 03:08:31 PM, SecurityClassificationLevel - UNCLASSIFIED, Creator - Michaud, Louis, EventDateandTime - 2021-01-26 at 03:43:41 PM, SecurityClassificationLevel - UNCLASSIFIED, Creator - Michaud, Louis, EventDateandTime - 2021-01-26 at 03:44:44 PM, SecurityClassificationLevel - UNCLASSIFIED, Creator - Michaud, Louis, EventDateandTime - 2021-01-26 at 04:01:38 PM, SecurityClassificationLevel - UNCLASSIFIED, Creator - Michaud, Louis, EventDateandTime - 2021-01-26 at 04:02:13 PM, SecurityClassificationLevel - UNCLASSIFIED, Creator - Michaud, Louis, EventDateandTime - 2021-01-26 at 04:03:40 PM, SecurityClassificationLevel - UNCLASSIFIED, Creator - Michaud, Louis, EventDateandTime - 2021-01-26 at 10:15:13 PM, SecurityClassificationLevel - UNCLASSIFIED, Creator - Michaud, Louis, EventDateandTime - 2021-01-26 at 10:18:20 PM, SecurityClassificationLevel - UNCLASSIFIED, Creator - Michaud, Louis, EventDateandTime - 2021-01-26 at 10:40:42 PM, SecurityClassificationLevel - UNCLASSIFIED, Creator - Michaud, Louis, EventDateandTime - 2021-01-26 at 10:43:41 PM, SecurityClassificationLevel - UNCLASSIFIED, Creator - Michaud, Louis, EventDateandTime - 2021-01-27 at 08:08:22 AM, SecurityClassificationLevel - UNCLASSIFIED, Creator - Michaud, Louis, EventDateandTime - 2021-01-27 at 08:09:00 AM, SecurityClassificationLevel - UNCLASSIFIED, Creator - Pecarski, Natasha, EventDateandTime - 2021-01-27 at 09:05:33 AM, SecurityClassificationLevel - UNCLASSIFIED, Creator - Price, Holly, EventDateandTime - 2021-01-27 at 09:24:46 AM, SecurityClassificationLevel - UNCLASSIFIED, Creator - Michaud, Louis, EventDateandTime - 2021-01-27 at 10:12:10 AM, SecurityClassificationLevel - UNCLASSIFIED, Creator - Labelle, Amelie, EventDateandTime - 2021-01-27 at 11:41:05 AM, SecurityClassificationLevel - UNCLASSIFIED, Creator - Labelle, Amelie, EventDateandTime - 2021-01-27 at 02:40:57 PM, SecurityClassificationLevel - UNCLASSIFIED, Creator - Labelle, Amelie, EventDateandTime - 2021-01-27 at 02:41:12 PM, SecurityClassificationLevel - UNCLASSIFIED, Creator - Labelle, Amelie, EventDateandTime - 2021-01-28 at 02:02:51 PM, SecurityClassificationLevel - UNCLASSIFIED, Creator - Merhej, Mariana, EventDateandTime - 2021-01-28 at 02:45:26 PM</cp:keywords>
  <cp:lastModifiedBy>Merhej, Mariana</cp:lastModifiedBy>
  <cp:revision>459</cp:revision>
  <cp:lastPrinted>2020-02-05T16:20:23Z</cp:lastPrinted>
  <dcterms:created xsi:type="dcterms:W3CDTF">2019-05-17T17:31:59Z</dcterms:created>
  <dcterms:modified xsi:type="dcterms:W3CDTF">2021-01-28T19:46:14Z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5f82fdc1-1a3b-460e-b2fc-1e829b31419a</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ies>
</file>