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1" r:id="rId17"/>
    <p:sldId id="272" r:id="rId18"/>
    <p:sldId id="273" r:id="rId19"/>
    <p:sldId id="274" r:id="rId20"/>
    <p:sldId id="275" r:id="rId21"/>
  </p:sldIdLst>
  <p:sldSz cx="9144000" cy="6858000" type="screen4x3"/>
  <p:notesSz cx="7023100" cy="93091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65111" autoAdjust="0"/>
  </p:normalViewPr>
  <p:slideViewPr>
    <p:cSldViewPr snapToObjects="1" showGuides="1">
      <p:cViewPr varScale="1">
        <p:scale>
          <a:sx n="93" d="100"/>
          <a:sy n="93" d="100"/>
        </p:scale>
        <p:origin x="96" y="883"/>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10/15/2023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10/15/2023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smtClean="0"/>
              <a:t>Ginette (Carmen)</a:t>
            </a: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r>
              <a:rPr lang="fr-CA" u="none" dirty="0" smtClean="0"/>
              <a:t>:</a:t>
            </a:r>
          </a:p>
          <a:p>
            <a:pPr marL="0" marR="0" indent="0" algn="l" defTabSz="914400" rtl="0" eaLnBrk="1" fontAlgn="auto" latinLnBrk="0" hangingPunct="1">
              <a:lnSpc>
                <a:spcPct val="100000"/>
              </a:lnSpc>
              <a:spcBef>
                <a:spcPct val="0"/>
              </a:spcBef>
              <a:spcAft>
                <a:spcPct val="0"/>
              </a:spcAft>
              <a:buClrTx/>
              <a:buSzTx/>
              <a:buFontTx/>
              <a:buNone/>
              <a:defRPr/>
            </a:pPr>
            <a:r>
              <a:rPr lang="fr-FR" u="none" dirty="0" smtClean="0"/>
              <a:t>Comme vous le savez, le programme est hébergé par le Centre canadien d'innovation pour la santé mentale en milieu de travail – ou « le Centre » comme nous l'appelons-, et en collaboration avec le Réseau interministériel sur le changement organisationnel -IOCN en abrégé-, </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a:t>
            </a:r>
            <a:r>
              <a:rPr lang="fr-CA" u="none" dirty="0" smtClean="0"/>
              <a:t>d’utiliser </a:t>
            </a:r>
            <a:r>
              <a:rPr lang="fr-CA" u="none" dirty="0"/>
              <a:t>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98435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u="none" dirty="0" smtClean="0"/>
              <a:t>Alejandro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u="none"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307896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smtClean="0"/>
              <a:t>Ginette</a:t>
            </a:r>
          </a:p>
          <a:p>
            <a:endParaRPr lang="fr-CA" u="none" dirty="0"/>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04546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u="none" noProof="0" dirty="0" smtClean="0"/>
              <a:t>Ginette</a:t>
            </a:r>
          </a:p>
          <a:p>
            <a:endParaRPr lang="fr-CA" u="none" noProof="0" dirty="0"/>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r>
              <a:rPr lang="fr-CA" u="none" noProof="0" dirty="0" smtClean="0"/>
              <a:t>:</a:t>
            </a:r>
          </a:p>
          <a:p>
            <a:pPr marL="171450" indent="-171450">
              <a:buFont typeface="Arial" panose="020B0604020202020204" pitchFamily="34" charset="0"/>
              <a:buChar char="•"/>
            </a:pPr>
            <a:r>
              <a:rPr lang="fr-CA" u="none" noProof="0" dirty="0" smtClean="0"/>
              <a:t>Je </a:t>
            </a:r>
            <a:r>
              <a:rPr lang="fr-CA" u="none" noProof="0" dirty="0"/>
              <a:t>suis reconnaissant(e) de pouvoir sentir le soleil sur ma peau.</a:t>
            </a:r>
          </a:p>
          <a:p>
            <a:pPr marL="171450" indent="-171450">
              <a:buFont typeface="Arial" panose="020B0604020202020204" pitchFamily="34" charset="0"/>
              <a:buChar char="•"/>
            </a:pPr>
            <a:r>
              <a:rPr lang="fr-CA" u="none" noProof="0" dirty="0" smtClean="0"/>
              <a:t>Je suis reconnaissant(e) d’avoir eu une nuit de sommeil.</a:t>
            </a:r>
          </a:p>
          <a:p>
            <a:pPr marL="171450" lvl="0" indent="-171450">
              <a:buFont typeface="Arial" panose="020B0604020202020204" pitchFamily="34" charset="0"/>
              <a:buChar char="•"/>
            </a:pPr>
            <a:r>
              <a:rPr lang="fr-CA" sz="2400" u="none" dirty="0" smtClean="0"/>
              <a:t>Je suis reconnaissant(e) d’avoir de la nourriture dans mon réfrigérateur.</a:t>
            </a:r>
          </a:p>
          <a:p>
            <a:pPr marL="171450" lvl="0" indent="-171450">
              <a:buFont typeface="Arial" panose="020B0604020202020204" pitchFamily="34" charset="0"/>
              <a:buChar char="•"/>
            </a:pPr>
            <a:r>
              <a:rPr lang="fr-CA" sz="2400" u="none" dirty="0" smtClean="0"/>
              <a:t>Je suis reconnaissant(e) de sentir le soleil sur ma peau.</a:t>
            </a:r>
            <a:endParaRPr lang="fr-CA" u="none" noProof="0" dirty="0" smtClean="0"/>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08811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smtClean="0"/>
              <a:t>Ginette</a:t>
            </a:r>
          </a:p>
          <a:p>
            <a:pPr marL="0" marR="0" indent="0" algn="l" defTabSz="914400" rtl="0" eaLnBrk="1" fontAlgn="auto" latinLnBrk="0" hangingPunct="1">
              <a:lnSpc>
                <a:spcPct val="100000"/>
              </a:lnSpc>
              <a:spcBef>
                <a:spcPct val="0"/>
              </a:spcBef>
              <a:spcAft>
                <a:spcPct val="0"/>
              </a:spcAft>
              <a:buClrTx/>
              <a:buSzTx/>
              <a:buFontTx/>
              <a:buNone/>
              <a:defRPr/>
            </a:pPr>
            <a:endParaRPr lang="fr-CA" b="0" u="none" noProof="0" dirty="0"/>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42335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smtClean="0"/>
              <a:t>Ginette (Michaela)</a:t>
            </a:r>
          </a:p>
          <a:p>
            <a:pPr marL="0" indent="0">
              <a:buFont typeface="Arial" panose="020B0604020202020204" pitchFamily="34" charset="0"/>
              <a:buNone/>
            </a:pPr>
            <a:endParaRPr lang="fr-CA" b="0" u="none" dirty="0"/>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smtClean="0"/>
              <a:t>(Cliquez </a:t>
            </a:r>
            <a:r>
              <a:rPr lang="fr-CA" b="0" u="none" dirty="0"/>
              <a:t>pour que chaque puce </a:t>
            </a:r>
            <a:r>
              <a:rPr lang="fr-CA" b="0" u="none" dirty="0" smtClean="0"/>
              <a:t>s’affiche</a:t>
            </a:r>
            <a:r>
              <a:rPr lang="fr-CA" b="0" u="none" baseline="0" dirty="0" smtClean="0"/>
              <a:t> et </a:t>
            </a:r>
            <a:r>
              <a:rPr lang="fr-CA" b="0" u="none" dirty="0" smtClean="0"/>
              <a:t>Lisez la diapositive)</a:t>
            </a:r>
            <a:endParaRPr lang="fr-CA" b="0" u="none" dirty="0"/>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smtClean="0"/>
              <a:t>Le fichier</a:t>
            </a:r>
            <a:r>
              <a:rPr lang="fr-CA" b="0" u="none" baseline="0" dirty="0" smtClean="0"/>
              <a:t> </a:t>
            </a:r>
            <a:r>
              <a:rPr lang="fr-CA" b="0" u="none" dirty="0" smtClean="0"/>
              <a:t>Excel </a:t>
            </a:r>
            <a:r>
              <a:rPr lang="fr-FR" b="0" u="none" dirty="0" smtClean="0"/>
              <a:t>est joint à l'invitation à la réunion</a:t>
            </a:r>
            <a:r>
              <a:rPr lang="fr-CA" b="0" u="none" dirty="0" smtClean="0"/>
              <a:t>. </a:t>
            </a:r>
            <a:r>
              <a:rPr lang="fr-CA" b="0" u="none" dirty="0"/>
              <a:t>Au cas où vous auriez besoin de consulter le dossier de jumelage</a:t>
            </a:r>
            <a:r>
              <a:rPr lang="fr-CA" b="0" u="none" dirty="0" smtClean="0"/>
              <a:t>, ouvre-le et </a:t>
            </a:r>
            <a:r>
              <a:rPr lang="fr-CA" b="0" u="none" dirty="0"/>
              <a:t>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9044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FR" b="0" u="none" dirty="0" smtClean="0"/>
              <a:t>il y aura un retour sur les exercices tous les jours, généralement à la fin des séances, généralement réalisés en sous-groupes probablement à chaque fois avec des collègues différents, car ils sont attribués au hasard.</a:t>
            </a:r>
            <a:endParaRPr lang="fr-CA" b="0" dirty="0"/>
          </a:p>
          <a:p>
            <a:pPr marL="171450" indent="-171450">
              <a:buFont typeface="Arial" panose="020B0604020202020204" pitchFamily="34" charset="0"/>
              <a:buChar char="•"/>
            </a:pPr>
            <a:r>
              <a:rPr lang="fr-CA" b="0" u="none" dirty="0"/>
              <a:t>Il y aura aussi le système de jumelage, </a:t>
            </a:r>
            <a:r>
              <a:rPr lang="fr-FR" b="0" u="none" dirty="0" smtClean="0"/>
              <a:t>comme nous l'avons mentionné dans la diapositive précédente trouvé dans le fichier Excel, </a:t>
            </a:r>
            <a:r>
              <a:rPr lang="fr-CA" b="0" u="none" dirty="0" smtClean="0"/>
              <a:t>qui </a:t>
            </a:r>
            <a:r>
              <a:rPr lang="fr-CA" b="0" u="none" dirty="0"/>
              <a:t>reste le </a:t>
            </a:r>
            <a:r>
              <a:rPr lang="fr-CA" b="0" u="none" dirty="0" smtClean="0"/>
              <a:t>même pendant le programme.</a:t>
            </a:r>
            <a:endParaRPr lang="fr-CA" b="0" u="none" dirty="0"/>
          </a:p>
          <a:p>
            <a:pPr marL="171450" indent="-171450">
              <a:buFont typeface="Arial" panose="020B0604020202020204" pitchFamily="34" charset="0"/>
              <a:buChar char="•"/>
            </a:pPr>
            <a:r>
              <a:rPr lang="fr-CA" b="0" u="none" dirty="0"/>
              <a:t>Vous vous réunirez chaque semaine avec vos compagnons tout au long des huit semaines.</a:t>
            </a:r>
            <a:r>
              <a:rPr lang="fr-CA" b="0" dirty="0"/>
              <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383207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dirty="0" smtClean="0"/>
              <a:t>Alejandro</a:t>
            </a:r>
          </a:p>
          <a:p>
            <a:endParaRPr lang="fr-CA" dirty="0"/>
          </a:p>
          <a:p>
            <a:r>
              <a:rPr lang="fr-CA" u="none" dirty="0"/>
              <a:t>(Lisez les puces principales de la diapositive</a:t>
            </a:r>
            <a:r>
              <a:rPr lang="fr-CA" u="none" dirty="0" smtClean="0"/>
              <a:t>.)</a:t>
            </a:r>
          </a:p>
          <a:p>
            <a:pPr marL="171450" indent="-171450">
              <a:buFont typeface="Arial" panose="020B0604020202020204" pitchFamily="34" charset="0"/>
              <a:buChar char="•"/>
            </a:pPr>
            <a:r>
              <a:rPr lang="fr-CA" u="none" baseline="0" dirty="0" smtClean="0"/>
              <a:t>System de jumelage: </a:t>
            </a:r>
            <a:r>
              <a:rPr lang="fr-FR" u="none" dirty="0" smtClean="0"/>
              <a:t>Appel recommandé de 5 minutes pour chaque personne</a:t>
            </a:r>
            <a:r>
              <a:rPr lang="fr-CA" u="none" dirty="0" smtClean="0"/>
              <a:t>. </a:t>
            </a:r>
            <a:r>
              <a:rPr lang="fr-CA" u="none" dirty="0" smtClean="0"/>
              <a:t>Vous pouvez discuter de ce que vous avez trouvé intéressant, de ce qui était difficile et de ce que vous avez le plus aimé</a:t>
            </a:r>
            <a:r>
              <a:rPr lang="fr-CA" u="none" dirty="0" smtClean="0"/>
              <a:t>.</a:t>
            </a:r>
          </a:p>
          <a:p>
            <a:pPr marL="171450" indent="-171450">
              <a:buFont typeface="Arial" panose="020B0604020202020204" pitchFamily="34" charset="0"/>
              <a:buChar char="•"/>
            </a:pPr>
            <a:r>
              <a:rPr lang="fr-CA" u="none" dirty="0" smtClean="0"/>
              <a:t>Journal de gratitude: Cela </a:t>
            </a:r>
            <a:r>
              <a:rPr lang="fr-CA" u="none" dirty="0" smtClean="0"/>
              <a:t>peut être sous forme d’une liste à puces; même deux ou </a:t>
            </a:r>
            <a:r>
              <a:rPr lang="fr-CA" u="none" dirty="0" smtClean="0"/>
              <a:t>trois </a:t>
            </a:r>
            <a:r>
              <a:rPr lang="fr-CA" u="none" dirty="0" smtClean="0"/>
              <a:t>choses par jour suffiront. Il peut s’agir de choses simples </a:t>
            </a:r>
            <a:r>
              <a:rPr lang="fr-CA" u="none" dirty="0" smtClean="0"/>
              <a:t>que </a:t>
            </a:r>
            <a:r>
              <a:rPr lang="fr-CA" u="none" dirty="0" smtClean="0"/>
              <a:t>vous avez faites ou remarquées pendant la journée</a:t>
            </a:r>
            <a:r>
              <a:rPr lang="fr-CA" u="none" dirty="0" smtClean="0"/>
              <a:t>.</a:t>
            </a:r>
          </a:p>
          <a:p>
            <a:pPr marL="171450" indent="-171450">
              <a:buFont typeface="Arial" panose="020B0604020202020204" pitchFamily="34" charset="0"/>
              <a:buChar char="•"/>
            </a:pPr>
            <a:r>
              <a:rPr lang="fr-CA" u="none" dirty="0" smtClean="0"/>
              <a:t>Les</a:t>
            </a:r>
            <a:r>
              <a:rPr lang="fr-CA" u="none" baseline="0" dirty="0" smtClean="0"/>
              <a:t> </a:t>
            </a:r>
            <a:r>
              <a:rPr lang="fr-CA" u="none" baseline="0" dirty="0" err="1" smtClean="0"/>
              <a:t>exercise</a:t>
            </a:r>
            <a:r>
              <a:rPr lang="fr-CA" u="none" baseline="0" dirty="0" smtClean="0"/>
              <a:t> quotidienne…</a:t>
            </a:r>
          </a:p>
          <a:p>
            <a:pPr marL="628650" lvl="1" indent="-171450">
              <a:buFont typeface="Arial" panose="020B0604020202020204" pitchFamily="34" charset="0"/>
              <a:buChar char="•"/>
            </a:pPr>
            <a:r>
              <a:rPr lang="fr-CA" u="none" dirty="0" smtClean="0"/>
              <a:t>Les </a:t>
            </a:r>
            <a:r>
              <a:rPr lang="fr-CA" u="none" dirty="0"/>
              <a:t>prochaines diapositives vous montreront comment faire l’exercice de prise de conscience du corps</a:t>
            </a:r>
            <a:r>
              <a:rPr lang="fr-CA" u="none" dirty="0" smtClean="0"/>
              <a:t>.</a:t>
            </a:r>
          </a:p>
          <a:p>
            <a:endParaRPr lang="fr-CA"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y </a:t>
            </a:r>
            <a:r>
              <a:rPr lang="fr-FR" dirty="0" err="1" smtClean="0"/>
              <a:t>a-t-il</a:t>
            </a:r>
            <a:r>
              <a:rPr lang="fr-FR" dirty="0" smtClean="0"/>
              <a:t> une question concernant les devoirs ?  </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252983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en-US" b="0" dirty="0" smtClean="0"/>
              <a:t>Alejandro </a:t>
            </a:r>
          </a:p>
          <a:p>
            <a:pPr defTabSz="912937">
              <a:defRPr/>
            </a:pPr>
            <a:endParaRPr lang="en-US" b="0" dirty="0" smtClean="0"/>
          </a:p>
          <a:p>
            <a:pPr defTabSz="912937">
              <a:defRPr/>
            </a:pPr>
            <a:r>
              <a:rPr lang="en-US" b="0" dirty="0" smtClean="0"/>
              <a:t>À </a:t>
            </a:r>
            <a:r>
              <a:rPr lang="en-US" b="0" dirty="0" err="1" smtClean="0"/>
              <a:t>chaque</a:t>
            </a:r>
            <a:r>
              <a:rPr lang="en-US" b="0" baseline="0" dirty="0" smtClean="0"/>
              <a:t> jour </a:t>
            </a:r>
            <a:r>
              <a:rPr lang="en-US" b="0" baseline="0" dirty="0" err="1" smtClean="0"/>
              <a:t>faites</a:t>
            </a:r>
            <a:r>
              <a:rPr lang="en-US" b="0" baseline="0" dirty="0" smtClean="0"/>
              <a:t> </a:t>
            </a:r>
            <a:r>
              <a:rPr lang="en-US" b="0" baseline="0" dirty="0" err="1" smtClean="0"/>
              <a:t>une</a:t>
            </a:r>
            <a:r>
              <a:rPr lang="en-US" b="0" baseline="0" dirty="0" smtClean="0"/>
              <a:t> </a:t>
            </a:r>
            <a:r>
              <a:rPr lang="en-US" b="0" baseline="0" dirty="0" err="1" smtClean="0"/>
              <a:t>exercice</a:t>
            </a:r>
            <a:r>
              <a:rPr lang="en-US" b="0" baseline="0" dirty="0" smtClean="0"/>
              <a:t> de </a:t>
            </a:r>
            <a:r>
              <a:rPr lang="en-US" b="0" baseline="0" dirty="0" err="1" smtClean="0"/>
              <a:t>prise</a:t>
            </a:r>
            <a:r>
              <a:rPr lang="en-US" b="0" baseline="0" dirty="0" smtClean="0"/>
              <a:t> de conscience de </a:t>
            </a:r>
            <a:r>
              <a:rPr lang="en-US" b="0" baseline="0" dirty="0" err="1" smtClean="0"/>
              <a:t>votre</a:t>
            </a:r>
            <a:r>
              <a:rPr lang="en-US" b="0" baseline="0" dirty="0" smtClean="0"/>
              <a:t> corps, </a:t>
            </a:r>
            <a:r>
              <a:rPr lang="en-US" b="0" baseline="0" dirty="0" err="1" smtClean="0"/>
              <a:t>vous</a:t>
            </a:r>
            <a:r>
              <a:rPr lang="en-US" b="0" baseline="0" dirty="0" smtClean="0"/>
              <a:t> </a:t>
            </a:r>
            <a:r>
              <a:rPr lang="en-US" b="0" baseline="0" dirty="0" err="1" smtClean="0"/>
              <a:t>pouvez</a:t>
            </a:r>
            <a:r>
              <a:rPr lang="en-US" b="0" baseline="0" dirty="0" smtClean="0"/>
              <a:t> faire </a:t>
            </a:r>
            <a:r>
              <a:rPr lang="en-US" b="0" baseline="0" dirty="0" err="1" smtClean="0"/>
              <a:t>ceci</a:t>
            </a:r>
            <a:r>
              <a:rPr lang="en-US" b="0" baseline="0" dirty="0" smtClean="0"/>
              <a:t> </a:t>
            </a:r>
            <a:r>
              <a:rPr lang="en-US" b="0" baseline="0" dirty="0" err="1" smtClean="0"/>
              <a:t>dans</a:t>
            </a:r>
            <a:r>
              <a:rPr lang="en-US" b="0" baseline="0" dirty="0" smtClean="0"/>
              <a:t> </a:t>
            </a:r>
            <a:r>
              <a:rPr lang="en-US" b="0" baseline="0" dirty="0" err="1" smtClean="0"/>
              <a:t>votre</a:t>
            </a:r>
            <a:r>
              <a:rPr lang="en-US" b="0" baseline="0" dirty="0" smtClean="0"/>
              <a:t> chaise au travail </a:t>
            </a:r>
            <a:r>
              <a:rPr lang="en-US" b="0" baseline="0" dirty="0" err="1" smtClean="0"/>
              <a:t>ou</a:t>
            </a:r>
            <a:r>
              <a:rPr lang="en-US" b="0" baseline="0" dirty="0" smtClean="0"/>
              <a:t> à la </a:t>
            </a:r>
            <a:r>
              <a:rPr lang="en-US" b="0" baseline="0" dirty="0" err="1" smtClean="0"/>
              <a:t>maison</a:t>
            </a:r>
            <a:r>
              <a:rPr lang="en-US" b="0" baseline="0" dirty="0" smtClean="0"/>
              <a:t> </a:t>
            </a:r>
            <a:r>
              <a:rPr lang="en-US" b="0" baseline="0" dirty="0" err="1" smtClean="0"/>
              <a:t>soit</a:t>
            </a:r>
            <a:r>
              <a:rPr lang="en-US" b="0" baseline="0" dirty="0" smtClean="0"/>
              <a:t> </a:t>
            </a:r>
            <a:r>
              <a:rPr lang="en-US" b="0" baseline="0" dirty="0" err="1" smtClean="0"/>
              <a:t>assis</a:t>
            </a:r>
            <a:r>
              <a:rPr lang="en-US" b="0" baseline="0" dirty="0" smtClean="0"/>
              <a:t> </a:t>
            </a:r>
            <a:r>
              <a:rPr lang="en-US" b="0" baseline="0" dirty="0" err="1" smtClean="0"/>
              <a:t>ou</a:t>
            </a:r>
            <a:r>
              <a:rPr lang="en-US" b="0" baseline="0" dirty="0" smtClean="0"/>
              <a:t> </a:t>
            </a:r>
            <a:r>
              <a:rPr lang="en-US" b="0" baseline="0" dirty="0" err="1" smtClean="0"/>
              <a:t>vous</a:t>
            </a:r>
            <a:r>
              <a:rPr lang="en-US" b="0" baseline="0" dirty="0" smtClean="0"/>
              <a:t> </a:t>
            </a:r>
            <a:r>
              <a:rPr lang="en-US" b="0" baseline="0" dirty="0" err="1" smtClean="0"/>
              <a:t>pouvez</a:t>
            </a:r>
            <a:r>
              <a:rPr lang="en-US" b="0" baseline="0" dirty="0" smtClean="0"/>
              <a:t> </a:t>
            </a:r>
            <a:r>
              <a:rPr lang="en-US" b="0" baseline="0" dirty="0" err="1" smtClean="0"/>
              <a:t>aussi</a:t>
            </a:r>
            <a:r>
              <a:rPr lang="en-US" b="0" baseline="0" dirty="0" smtClean="0"/>
              <a:t> </a:t>
            </a:r>
            <a:r>
              <a:rPr lang="en-US" b="0" baseline="0" dirty="0" err="1" smtClean="0"/>
              <a:t>vous</a:t>
            </a:r>
            <a:r>
              <a:rPr lang="en-US" b="0" baseline="0" dirty="0" smtClean="0"/>
              <a:t> </a:t>
            </a:r>
            <a:r>
              <a:rPr lang="en-US" b="0" baseline="0" dirty="0" err="1" smtClean="0"/>
              <a:t>étendre</a:t>
            </a:r>
            <a:r>
              <a:rPr lang="en-US" b="0" baseline="0" dirty="0" smtClean="0"/>
              <a:t> </a:t>
            </a:r>
            <a:endParaRPr lang="en-US" b="0" dirty="0" smtClean="0"/>
          </a:p>
          <a:p>
            <a:pPr defTabSz="912937">
              <a:defRPr/>
            </a:pPr>
            <a:endParaRPr lang="en-US" b="0" dirty="0" smtClean="0"/>
          </a:p>
          <a:p>
            <a:pPr lvl="0"/>
            <a:r>
              <a:rPr lang="fr-CA" dirty="0" smtClean="0"/>
              <a:t>Avoir l</a:t>
            </a:r>
            <a:r>
              <a:rPr lang="fr-CA" u="none" dirty="0" smtClean="0"/>
              <a:t>’intention d’être (plutôt que de faire)</a:t>
            </a:r>
          </a:p>
          <a:p>
            <a:pPr lvl="1"/>
            <a:r>
              <a:rPr lang="fr-CA" u="none" dirty="0" smtClean="0"/>
              <a:t>Posture : Asseyez-vous en gardant le dos droit, aussi confortablement que possible, comme si votre tête pendait à partir du haut.</a:t>
            </a:r>
            <a:r>
              <a:rPr lang="fr-CA" dirty="0" smtClean="0"/>
              <a:t> </a:t>
            </a:r>
          </a:p>
          <a:p>
            <a:pPr lvl="1"/>
            <a:r>
              <a:rPr lang="fr-CA" u="none" dirty="0" smtClean="0"/>
              <a:t>Sur la chaise où vous êtes assis(e) ou avez les jambes croisées (si vous vous sentez à l’aise de le faire)</a:t>
            </a:r>
          </a:p>
          <a:p>
            <a:pPr lvl="1"/>
            <a:r>
              <a:rPr lang="fr-CA" dirty="0" smtClean="0"/>
              <a:t>R</a:t>
            </a:r>
            <a:r>
              <a:rPr lang="fr-CA" u="none" dirty="0" smtClean="0"/>
              <a:t>entrez légèrement le menton.</a:t>
            </a:r>
          </a:p>
          <a:p>
            <a:pPr lvl="1"/>
            <a:r>
              <a:rPr lang="fr-CA" u="none" dirty="0" smtClean="0"/>
              <a:t>État d’esprit : Gardez l’esprit ouvert; ressentez l’expérience.</a:t>
            </a:r>
          </a:p>
          <a:p>
            <a:pPr lvl="1"/>
            <a:r>
              <a:rPr lang="fr-CA" u="none" dirty="0" smtClean="0"/>
              <a:t>Votre expérience peut varier d’une journée à </a:t>
            </a:r>
            <a:r>
              <a:rPr lang="fr-CA" dirty="0" smtClean="0"/>
              <a:t>une </a:t>
            </a:r>
            <a:r>
              <a:rPr lang="fr-CA" u="none" dirty="0" smtClean="0"/>
              <a:t>autre, et cela est bon.</a:t>
            </a:r>
          </a:p>
          <a:p>
            <a:pPr lvl="1"/>
            <a:r>
              <a:rPr lang="fr-CA" u="none" dirty="0" smtClean="0"/>
              <a:t>Concentrez-vous sur la respiration.</a:t>
            </a:r>
          </a:p>
          <a:p>
            <a:pPr lvl="1"/>
            <a:r>
              <a:rPr lang="fr-CA" dirty="0" smtClean="0"/>
              <a:t>Remarquez ce qui se passe.</a:t>
            </a:r>
          </a:p>
          <a:p>
            <a:r>
              <a:rPr lang="fr-CA" u="none" dirty="0" smtClean="0"/>
              <a:t>Il s’agit de sentir ce que vous ressentez; de remarquer sans juger.</a:t>
            </a:r>
          </a:p>
          <a:p>
            <a:pPr marL="971550" lvl="1" indent="-514350">
              <a:buFont typeface="+mj-lt"/>
              <a:buAutoNum type="arabicPeriod"/>
            </a:pPr>
            <a:r>
              <a:rPr lang="fr-CA" u="none" dirty="0" smtClean="0"/>
              <a:t>N’ayez aucune attente.</a:t>
            </a:r>
          </a:p>
          <a:p>
            <a:pPr marL="971550" lvl="1" indent="-514350">
              <a:buFont typeface="+mj-lt"/>
              <a:buAutoNum type="arabicPeriod"/>
            </a:pPr>
            <a:r>
              <a:rPr lang="fr-CA" dirty="0" smtClean="0"/>
              <a:t>N</a:t>
            </a:r>
            <a:r>
              <a:rPr lang="fr-CA" u="none" dirty="0" smtClean="0"/>
              <a:t>’ayez aucun jugement.</a:t>
            </a:r>
          </a:p>
          <a:p>
            <a:pPr marL="971550" lvl="1" indent="-514350">
              <a:buFont typeface="+mj-lt"/>
              <a:buAutoNum type="arabicPeriod"/>
            </a:pPr>
            <a:r>
              <a:rPr lang="fr-CA" dirty="0" smtClean="0"/>
              <a:t>Ayez </a:t>
            </a:r>
            <a:r>
              <a:rPr lang="fr-CA" u="none" dirty="0" smtClean="0"/>
              <a:t>l’esprit du débutant.</a:t>
            </a:r>
          </a:p>
          <a:p>
            <a:pPr marL="971550" lvl="1" indent="-514350">
              <a:buFont typeface="+mj-lt"/>
              <a:buAutoNum type="arabicPeriod"/>
            </a:pPr>
            <a:r>
              <a:rPr lang="fr-CA" dirty="0" smtClean="0"/>
              <a:t>Soyez </a:t>
            </a:r>
            <a:r>
              <a:rPr lang="fr-CA" u="none" dirty="0" smtClean="0"/>
              <a:t>un observateur… l’esprit peut être occupé et bruyant; il suffit de l’observer.</a:t>
            </a:r>
          </a:p>
          <a:p>
            <a:pPr marL="457200" lvl="1" indent="0">
              <a:buNone/>
            </a:pPr>
            <a:endParaRPr lang="fr-CA" dirty="0" smtClean="0"/>
          </a:p>
          <a:p>
            <a:pPr lvl="0"/>
            <a:endParaRPr lang="fr-CA" dirty="0" smtClean="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183854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smtClean="0"/>
              <a:t>Alejandro (Carmen)</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smtClean="0"/>
          </a:p>
          <a:p>
            <a:r>
              <a:rPr lang="fr-CA" u="none" dirty="0" smtClean="0"/>
              <a:t>Pour </a:t>
            </a:r>
            <a:r>
              <a:rPr lang="fr-CA" u="none" dirty="0"/>
              <a:t>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9092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Alejandro (Carmen)</a:t>
            </a:r>
            <a:endParaRPr lang="fr-CA" u="none" noProof="0" dirty="0" smtClean="0"/>
          </a:p>
          <a:p>
            <a:endParaRPr lang="fr-CA" noProof="0" dirty="0"/>
          </a:p>
          <a:p>
            <a:r>
              <a:rPr lang="fr-CA" u="none" noProof="0" dirty="0"/>
              <a:t>(Un clic)</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noProof="0" dirty="0"/>
              <a:t>Avant de faire un retour sur l’exercice en petits groupes, nous allons permettre à quelques personnes (disons trois ou quatre, selon l’heure) de prendre la parole en séance plénière</a:t>
            </a:r>
            <a:r>
              <a:rPr lang="fr-CA" u="none" noProof="0" dirty="0" smtClean="0"/>
              <a:t>. </a:t>
            </a:r>
            <a:r>
              <a:rPr lang="fr-FR" dirty="0" smtClean="0"/>
              <a:t>Eh bien, maintenant, j'aimerais donner la parole à 2 ou 3 personnes qui aimeraient faire des rétroactions en plénière. Si vous êtes le premier, ouvrez simplement votre micro et parlez, si vous êtes le deuxième ou le troisième, veuillez lever la main.</a:t>
            </a:r>
          </a:p>
          <a:p>
            <a:r>
              <a:rPr lang="fr-CA" u="none" noProof="0" dirty="0" smtClean="0"/>
              <a:t>(</a:t>
            </a:r>
            <a:r>
              <a:rPr lang="fr-CA" u="none" noProof="0" dirty="0"/>
              <a:t>Lisez la diapositive… et donnez le microphone à trois ou quatre personnes.)</a:t>
            </a:r>
          </a:p>
          <a:p>
            <a:endParaRPr lang="fr-CA" noProof="0" dirty="0" smtClean="0"/>
          </a:p>
          <a:p>
            <a:r>
              <a:rPr lang="fr-CA" noProof="0" dirty="0" smtClean="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Et maintenant, vous aurez l'opportunité de faire une rétroaction, en petits groupes de 4 à 6 personnes qui seront assignées au hasard. Soyez simplement conscient et partagez le temps disponible </a:t>
            </a:r>
            <a:r>
              <a:rPr lang="fr-FR" dirty="0" err="1" smtClean="0"/>
              <a:t>parmis</a:t>
            </a:r>
            <a:r>
              <a:rPr lang="fr-FR" dirty="0" smtClean="0"/>
              <a:t> vous</a:t>
            </a:r>
          </a:p>
          <a:p>
            <a:r>
              <a:rPr lang="fr-CA" noProof="0" dirty="0" smtClean="0"/>
              <a:t>(click)</a:t>
            </a:r>
          </a:p>
          <a:p>
            <a:r>
              <a:rPr lang="fr-CA" u="none" dirty="0" smtClean="0"/>
              <a:t>Vous vous joindrez à un petit groupe de quatre à six personnes, désignées au hasard.</a:t>
            </a:r>
          </a:p>
          <a:p>
            <a:r>
              <a:rPr lang="fr-CA" u="none" dirty="0" smtClean="0"/>
              <a:t>(click)</a:t>
            </a:r>
          </a:p>
          <a:p>
            <a:r>
              <a:rPr lang="fr-CA" u="none" dirty="0" smtClean="0"/>
              <a:t>Soyez conscient(e) de votre temps de parole.</a:t>
            </a:r>
          </a:p>
          <a:p>
            <a:r>
              <a:rPr lang="fr-CA" u="none" dirty="0" smtClean="0"/>
              <a:t>(click)</a:t>
            </a:r>
          </a:p>
          <a:p>
            <a:r>
              <a:rPr lang="fr-CA" u="none" dirty="0" smtClean="0"/>
              <a:t>Nous prendrons quelque minutes pour faire un retour sur l’exercice</a:t>
            </a:r>
          </a:p>
          <a:p>
            <a:endParaRPr lang="fr-CA" noProof="0" dirty="0"/>
          </a:p>
          <a:p>
            <a:r>
              <a:rPr lang="fr-CA" u="none" noProof="0" dirty="0" smtClean="0"/>
              <a:t>Il </a:t>
            </a:r>
            <a:r>
              <a:rPr lang="fr-CA" u="none" noProof="0" dirty="0"/>
              <a:t>est maintenant temps de faire un retour sur l’exercice… (Lisez la diapositive</a:t>
            </a:r>
            <a:r>
              <a:rPr lang="fr-CA" u="none" noProof="0" dirty="0" smtClean="0"/>
              <a:t>.)</a:t>
            </a:r>
          </a:p>
          <a:p>
            <a:endParaRPr lang="fr-CA" u="none" noProof="0" dirty="0" smtClean="0"/>
          </a:p>
          <a:p>
            <a:r>
              <a:rPr lang="fr-FR" u="none" noProof="0" dirty="0" smtClean="0"/>
              <a:t>Et nous reviendrons en plénière pour répondre à vos </a:t>
            </a:r>
            <a:r>
              <a:rPr lang="fr-FR" u="none" noProof="0" dirty="0" smtClean="0"/>
              <a:t>questions</a:t>
            </a:r>
          </a:p>
          <a:p>
            <a:endParaRPr lang="fr-FR" u="none" noProof="0" dirty="0" smtClean="0"/>
          </a:p>
          <a:p>
            <a:r>
              <a:rPr lang="fr-FR" dirty="0" smtClean="0"/>
              <a:t>((faire la préparation pour les salles de discussion)</a:t>
            </a:r>
          </a:p>
          <a:p>
            <a:endParaRPr lang="fr-FR" dirty="0" smtClean="0"/>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29258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u="none" dirty="0" smtClean="0"/>
              <a:t>Ginette (Carmen)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smtClean="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smtClean="0">
                <a:solidFill>
                  <a:srgbClr val="0070C0"/>
                </a:solidFill>
              </a:rPr>
              <a:t>Lien </a:t>
            </a:r>
            <a:r>
              <a:rPr lang="fr-CA" b="1" i="1" u="none" noProof="0" dirty="0">
                <a:solidFill>
                  <a:srgbClr val="0070C0"/>
                </a:solidFill>
              </a:rPr>
              <a:t>a ouvrir:</a:t>
            </a:r>
          </a:p>
          <a:p>
            <a:pPr marL="171450" indent="-171450">
              <a:buFont typeface="Arial" panose="020B0604020202020204" pitchFamily="34" charset="0"/>
              <a:buChar char="•"/>
            </a:pPr>
            <a:r>
              <a:rPr lang="fr-CA" u="none" dirty="0"/>
              <a:t>https://wiki.gccollab.ca/MCLD-DLCP </a:t>
            </a:r>
          </a:p>
          <a:p>
            <a:pPr marL="171450" indent="-171450">
              <a:buFont typeface="Arial" panose="020B0604020202020204" pitchFamily="34" charset="0"/>
              <a:buChar char="•"/>
            </a:pPr>
            <a:r>
              <a:rPr lang="fr-CA" u="none" dirty="0"/>
              <a:t>https://gccollab.ca/groups/profile/7978973/mcld-program-cohort-cop-coi-program-dlpc-cohorte-cdp-et-cdi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strike="sngStrike" baseline="0" noProof="0" dirty="0" smtClean="0"/>
              <a:t>Présentez </a:t>
            </a:r>
            <a:r>
              <a:rPr lang="fr-CA" b="0" u="none" strike="sngStrike" baseline="0" noProof="0" dirty="0"/>
              <a:t>l’Aîné  </a:t>
            </a:r>
            <a:r>
              <a:rPr lang="fr-CA" b="1" u="none" strike="sngStrike" baseline="0" noProof="0" dirty="0"/>
              <a:t>(ayez la présentation sous la main).</a:t>
            </a:r>
            <a:endParaRPr lang="fr-CA" b="0" u="none" strike="sngStrike" baseline="0" noProof="0" dirty="0"/>
          </a:p>
          <a:p>
            <a:pPr marL="800100" marR="0" lvl="1" indent="-342900">
              <a:lnSpc>
                <a:spcPct val="115000"/>
              </a:lnSpc>
              <a:spcBef>
                <a:spcPts val="0"/>
              </a:spcBef>
              <a:spcAft>
                <a:spcPts val="0"/>
              </a:spcAft>
              <a:buFont typeface="Symbol" panose="05050102010706020507" pitchFamily="18" charset="2"/>
              <a:buChar char=""/>
            </a:pPr>
            <a:r>
              <a:rPr lang="fr-CA" sz="1800" strike="sngStrike" baseline="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strike="sngStrike" baseline="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strike="sngStrike" baseline="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strike="sngStrike" baseline="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strike="sngStrike" baseline="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strike="sng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strike="sngStrike" baseline="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strike="sngStrike" baseline="0" noProof="0" dirty="0"/>
              <a:t>Remerciez l’Aîné de sa présence.</a:t>
            </a:r>
            <a:endParaRPr lang="fr-CA" strike="sngStrike" baseline="0"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smtClean="0"/>
              <a:t>Vous</a:t>
            </a:r>
            <a:r>
              <a:rPr lang="fr-FR" u="none" baseline="0" noProof="0" dirty="0" smtClean="0"/>
              <a:t> pouvez être sur caméra si vous le voulez, ceci est</a:t>
            </a:r>
            <a:r>
              <a:rPr lang="fr-FR" u="none" noProof="0" dirty="0" smtClean="0"/>
              <a:t> </a:t>
            </a:r>
            <a:r>
              <a:rPr lang="fr-FR" u="none" noProof="0" dirty="0"/>
              <a:t>bienvenues, mais </a:t>
            </a:r>
            <a:r>
              <a:rPr lang="fr-FR" u="none" noProof="0" dirty="0" smtClean="0"/>
              <a:t>veuillez abstenir </a:t>
            </a:r>
            <a:r>
              <a:rPr lang="fr-CA" u="none" noProof="0" dirty="0" smtClean="0"/>
              <a:t>de </a:t>
            </a:r>
            <a:r>
              <a:rPr lang="fr-CA" u="none" noProof="0" dirty="0"/>
              <a:t>manger pendant que votre caméra </a:t>
            </a:r>
            <a:r>
              <a:rPr lang="fr-CA" u="none" noProof="0" dirty="0" smtClean="0"/>
              <a:t>est </a:t>
            </a:r>
            <a:r>
              <a:rPr lang="fr-CA" u="none" noProof="0" dirty="0"/>
              <a:t>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391841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smtClean="0"/>
              <a:t>Alejandro (Carmen)</a:t>
            </a:r>
          </a:p>
          <a:p>
            <a:endParaRPr lang="fr-CA" u="none" dirty="0"/>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372131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u="none" dirty="0" smtClean="0"/>
              <a:t>Ginette (Carmen)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27811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u="none" dirty="0" smtClean="0"/>
              <a:t>Ginette (Carmen)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dirty="0"/>
          </a:p>
          <a:p>
            <a:pPr marL="0" lvl="0" indent="0">
              <a:spcAft>
                <a:spcPts val="600"/>
              </a:spcAft>
              <a:buFont typeface="Arial" panose="020B0604020202020204" pitchFamily="34" charset="0"/>
              <a:buNone/>
            </a:pPr>
            <a:endParaRPr lang="fr-CA" sz="1200" dirty="0" smtClean="0"/>
          </a:p>
          <a:p>
            <a:pPr marL="171450" lvl="0" indent="-171450">
              <a:spcAft>
                <a:spcPts val="600"/>
              </a:spcAft>
              <a:buFont typeface="Arial" panose="020B0604020202020204" pitchFamily="34" charset="0"/>
              <a:buChar char="•"/>
            </a:pPr>
            <a:r>
              <a:rPr lang="fr-FR" u="none" dirty="0" smtClean="0"/>
              <a:t>Ce programme est livré avec le soutien d’animateurs de divers ministères/organismes gouvernementaux, notamment :</a:t>
            </a:r>
            <a:endParaRPr lang="fr-CA" sz="1200" b="0" u="none" dirty="0"/>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4921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u="none" dirty="0" smtClean="0"/>
              <a:t>Ginette (Carmen)</a:t>
            </a:r>
          </a:p>
          <a:p>
            <a:endParaRPr lang="fr-FR" sz="1200" b="0" dirty="0" smtClean="0"/>
          </a:p>
          <a:p>
            <a:r>
              <a:rPr lang="fr-FR" sz="1200" u="none" dirty="0" smtClean="0">
                <a:solidFill>
                  <a:schemeClr val="accent1">
                    <a:lumMod val="75000"/>
                  </a:schemeClr>
                </a:solidFill>
              </a:rPr>
              <a:t>Le Programme de développement du leadership de changement en pleine-conscience (DLCP) est un programme pratique</a:t>
            </a:r>
          </a:p>
          <a:p>
            <a:endParaRPr lang="fr-FR" sz="1200" b="0" u="none" dirty="0" smtClean="0">
              <a:solidFill>
                <a:schemeClr val="accent1">
                  <a:lumMod val="75000"/>
                </a:schemeClr>
              </a:solidFill>
            </a:endParaRPr>
          </a:p>
          <a:p>
            <a:r>
              <a:rPr lang="fr-FR" sz="1200" b="0" dirty="0" smtClean="0"/>
              <a:t>Pendant les sessions, nous pouvons ou non utiliser les</a:t>
            </a:r>
            <a:r>
              <a:rPr lang="fr-FR" sz="1200" b="0" baseline="0" dirty="0" smtClean="0"/>
              <a:t> fonctions </a:t>
            </a:r>
            <a:r>
              <a:rPr lang="fr-FR" sz="1200" b="0" dirty="0" smtClean="0"/>
              <a:t>ou les</a:t>
            </a:r>
            <a:r>
              <a:rPr lang="fr-FR" sz="1200" b="0" baseline="0" dirty="0" smtClean="0"/>
              <a:t> </a:t>
            </a:r>
            <a:r>
              <a:rPr lang="fr-FR" sz="1200" b="0" dirty="0" smtClean="0"/>
              <a:t>activités mentionnées</a:t>
            </a:r>
          </a:p>
          <a:p>
            <a:endParaRPr lang="fr-FR" sz="1200" b="0" dirty="0" smtClean="0"/>
          </a:p>
          <a:p>
            <a:r>
              <a:rPr lang="fr-FR" sz="1200" b="0" dirty="0" smtClean="0"/>
              <a:t>(animation </a:t>
            </a:r>
            <a:r>
              <a:rPr lang="fr-FR" sz="1200" b="0" dirty="0" err="1" smtClean="0"/>
              <a:t>automatiqué</a:t>
            </a:r>
            <a:r>
              <a:rPr lang="fr-FR" sz="1200" b="0" dirty="0" smtClean="0"/>
              <a:t>)</a:t>
            </a:r>
            <a:endParaRPr lang="fr-FR" sz="1200" b="0" dirty="0" smtClean="0"/>
          </a:p>
          <a:p>
            <a:r>
              <a:rPr lang="fr-FR" sz="1200" b="0" dirty="0" smtClean="0"/>
              <a:t>Mentionner chaque outil/activité</a:t>
            </a:r>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2687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smtClean="0"/>
              <a:t>Alejandro</a:t>
            </a:r>
          </a:p>
          <a:p>
            <a:pPr>
              <a:spcBef>
                <a:spcPts val="1800"/>
              </a:spcBef>
            </a:pPr>
            <a:endParaRPr lang="fr-CA" u="none" dirty="0" smtClean="0"/>
          </a:p>
          <a:p>
            <a:pPr>
              <a:spcBef>
                <a:spcPts val="1800"/>
              </a:spcBef>
            </a:pPr>
            <a:r>
              <a:rPr lang="fr-CA" u="none" dirty="0" smtClean="0"/>
              <a:t>Une </a:t>
            </a:r>
            <a:r>
              <a:rPr lang="fr-CA" u="none" dirty="0"/>
              <a:t>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r>
              <a:rPr lang="fr-CA" sz="1200" b="0" u="none" dirty="0" smtClean="0"/>
              <a:t>.</a:t>
            </a:r>
          </a:p>
          <a:p>
            <a:pPr marL="0" indent="0">
              <a:buFont typeface="Arial" panose="020B0604020202020204" pitchFamily="34" charset="0"/>
              <a:buNone/>
            </a:pPr>
            <a:endParaRPr lang="fr-CA" sz="1200" b="0" u="none" dirty="0" smtClean="0"/>
          </a:p>
          <a:p>
            <a:pPr marL="0" indent="0">
              <a:buFont typeface="Arial" panose="020B0604020202020204" pitchFamily="34" charset="0"/>
              <a:buNone/>
            </a:pPr>
            <a:r>
              <a:rPr lang="fr-FR" sz="1200" b="0" u="none" dirty="0" smtClean="0"/>
              <a:t>pour l'instant, nous allons faire un aperçu, plus tard nous les examinerons en détail</a:t>
            </a:r>
            <a:endParaRPr lang="fr-CA" sz="1200" b="0" u="none" dirty="0"/>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FR" u="none" noProof="0" dirty="0" smtClean="0"/>
              <a:t>La </a:t>
            </a:r>
            <a:r>
              <a:rPr lang="fr-FR" u="none" noProof="0" dirty="0"/>
              <a:t>responsabilité de participer à ce programme repose sur l'individu et le système de jumelage</a:t>
            </a:r>
            <a:endParaRPr lang="fr-CA" u="none" noProof="0" dirty="0"/>
          </a:p>
          <a:p>
            <a:pPr marL="171450" indent="-171450">
              <a:buFont typeface="Arial" panose="020B0604020202020204" pitchFamily="34" charset="0"/>
              <a:buChar char="•"/>
            </a:pPr>
            <a:r>
              <a:rPr lang="fr-CA" sz="2800" u="none" dirty="0" smtClean="0"/>
              <a:t>Journal </a:t>
            </a:r>
            <a:r>
              <a:rPr lang="fr-CA" sz="2800" u="none" dirty="0"/>
              <a:t>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a:t>
            </a:r>
            <a:r>
              <a:rPr lang="fr-CA" sz="2800" u="none" dirty="0" smtClean="0"/>
              <a:t>.</a:t>
            </a:r>
          </a:p>
          <a:p>
            <a:pPr marL="171450" lvl="0" indent="-171450">
              <a:buFont typeface="Arial" panose="020B0604020202020204" pitchFamily="34" charset="0"/>
              <a:buChar char="•"/>
            </a:pPr>
            <a:r>
              <a:rPr lang="fr-CA" sz="2800" u="none" dirty="0" smtClean="0"/>
              <a:t>La </a:t>
            </a:r>
            <a:r>
              <a:rPr lang="fr-CA" sz="2800" u="none" dirty="0"/>
              <a:t>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140242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Alejandro</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35422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Alejandro</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209704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Alejandro</a:t>
            </a:r>
          </a:p>
          <a:p>
            <a:endParaRPr lang="fr-CA" u="none" dirty="0"/>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269919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2023-10-15</a:t>
            </a:fld>
            <a:endParaRPr lang="en-CA" dirty="0"/>
          </a:p>
        </p:txBody>
      </p:sp>
      <p:sp>
        <p:nvSpPr>
          <p:cNvPr id="14" name="Footer Placeholder 4"/>
          <p:cNvSpPr>
            <a:spLocks noGrp="1"/>
          </p:cNvSpPr>
          <p:nvPr>
            <p:ph type="ftr" sz="quarter" idx="11"/>
          </p:nvPr>
        </p:nvSpPr>
        <p:spPr>
          <a:xfrm>
            <a:off x="3124200" y="6356350"/>
            <a:ext cx="2895600" cy="365125"/>
          </a:xfrm>
        </p:spPr>
        <p:txBody>
          <a:bodyPr/>
          <a:lstStyle/>
          <a:p>
            <a:endParaRPr lang="en-CA" dirty="0"/>
          </a:p>
        </p:txBody>
      </p:sp>
      <p:pic>
        <p:nvPicPr>
          <p:cNvPr id="15" name="Picture 14"/>
          <p:cNvPicPr>
            <a:picLocks noChangeAspect="1"/>
          </p:cNvPicPr>
          <p:nvPr userDrawn="1"/>
        </p:nvPicPr>
        <p:blipFill>
          <a:blip r:embed="rId2"/>
          <a:stretch>
            <a:fillRect/>
          </a:stretch>
        </p:blipFill>
        <p:spPr>
          <a:xfrm>
            <a:off x="2555776" y="680662"/>
            <a:ext cx="4248472" cy="756525"/>
          </a:xfrm>
          <a:prstGeom prst="rect">
            <a:avLst/>
          </a:prstGeom>
        </p:spPr>
      </p:pic>
      <p:pic>
        <p:nvPicPr>
          <p:cNvPr id="16"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2023-10-15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2023-10-15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2023-10-15</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2023-10-15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2023-10-15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2023-10-15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2023-10-15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2023-10-15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2023-10-15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2023-10-15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2023-10-15</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tags" Target="../tags/tag40.xml"/><Relationship Id="rId21" Type="http://schemas.openxmlformats.org/officeDocument/2006/relationships/image" Target="../media/image38.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42.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notesSlide" Target="../notesSlides/notesSlide11.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41.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40.png"/><Relationship Id="rId10" Type="http://schemas.openxmlformats.org/officeDocument/2006/relationships/tags" Target="../tags/tag47.xml"/><Relationship Id="rId19" Type="http://schemas.openxmlformats.org/officeDocument/2006/relationships/slideLayout" Target="../slideLayouts/slideLayout2.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8.xml"/><Relationship Id="rId7" Type="http://schemas.openxmlformats.org/officeDocument/2006/relationships/notesSlide" Target="../notesSlides/notesSlide1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10" Type="http://schemas.openxmlformats.org/officeDocument/2006/relationships/image" Target="../media/image25.jpg"/><Relationship Id="rId4" Type="http://schemas.openxmlformats.org/officeDocument/2006/relationships/tags" Target="../tags/tag59.xml"/><Relationship Id="rId9" Type="http://schemas.openxmlformats.org/officeDocument/2006/relationships/hyperlink" Target="https://luminosante.sunlife.ca/s/article/Les-bienfaits-d-un-journal-de-gratitude-et-comment-s-y-mettre?language=fr"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image" Target="../media/image25.jp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21.png"/><Relationship Id="rId2" Type="http://schemas.openxmlformats.org/officeDocument/2006/relationships/tags" Target="../tags/tag68.xml"/><Relationship Id="rId16" Type="http://schemas.openxmlformats.org/officeDocument/2006/relationships/image" Target="../media/image44.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notesSlide" Target="../notesSlides/notesSlide15.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30.png"/><Relationship Id="rId3" Type="http://schemas.openxmlformats.org/officeDocument/2006/relationships/tags" Target="../tags/tag82.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21.png"/><Relationship Id="rId5" Type="http://schemas.openxmlformats.org/officeDocument/2006/relationships/tags" Target="../tags/tag84.xml"/><Relationship Id="rId15" Type="http://schemas.openxmlformats.org/officeDocument/2006/relationships/image" Target="../media/image28.jpeg"/><Relationship Id="rId10" Type="http://schemas.openxmlformats.org/officeDocument/2006/relationships/hyperlink" Target="https://www.youtube.com/watch?v=KKC_xj1US20" TargetMode="External"/><Relationship Id="rId4" Type="http://schemas.openxmlformats.org/officeDocument/2006/relationships/tags" Target="../tags/tag83.xml"/><Relationship Id="rId9" Type="http://schemas.openxmlformats.org/officeDocument/2006/relationships/hyperlink" Target="https://www.youtube.com/watch?v=axLwfzvroNc" TargetMode="External"/><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1.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91.xml"/><Relationship Id="rId7" Type="http://schemas.openxmlformats.org/officeDocument/2006/relationships/image" Target="../media/image45.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1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5.jp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47.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6.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11.jp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20.xml"/><Relationship Id="rId21" Type="http://schemas.openxmlformats.org/officeDocument/2006/relationships/image" Target="../media/image31.jpeg"/><Relationship Id="rId7" Type="http://schemas.openxmlformats.org/officeDocument/2006/relationships/tags" Target="../tags/tag24.xml"/><Relationship Id="rId12" Type="http://schemas.openxmlformats.org/officeDocument/2006/relationships/notesSlide" Target="../notesSlides/notesSlide6.xml"/><Relationship Id="rId17" Type="http://schemas.openxmlformats.org/officeDocument/2006/relationships/image" Target="../media/image28.jpeg"/><Relationship Id="rId2" Type="http://schemas.openxmlformats.org/officeDocument/2006/relationships/tags" Target="../tags/tag19.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7.xml"/><Relationship Id="rId5" Type="http://schemas.openxmlformats.org/officeDocument/2006/relationships/tags" Target="../tags/tag22.xml"/><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tags" Target="../tags/tag27.xml"/><Relationship Id="rId19" Type="http://schemas.openxmlformats.org/officeDocument/2006/relationships/image" Target="../media/image29.jpe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3.png"/><Relationship Id="rId22"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9.xml"/><Relationship Id="rId1" Type="http://schemas.openxmlformats.org/officeDocument/2006/relationships/tags" Target="../tags/tag28.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hyperlink" Target="https://www.tbs-sct.canada.ca/pol/doc-fra.aspx?id=25049"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4.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r>
              <a:rPr lang="fr-FR" sz="3200" u="none" dirty="0">
                <a:solidFill>
                  <a:schemeClr val="accent1">
                    <a:lumMod val="75000"/>
                  </a:schemeClr>
                </a:solidFill>
              </a:rPr>
              <a:t>Programme de développement du leadership de changement en pleine-conscience (DLCP)</a:t>
            </a:r>
          </a:p>
        </p:txBody>
      </p:sp>
      <p:sp>
        <p:nvSpPr>
          <p:cNvPr id="3" name="Subtitle 2"/>
          <p:cNvSpPr>
            <a:spLocks noGrp="1"/>
          </p:cNvSpPr>
          <p:nvPr>
            <p:ph type="subTitle" idx="1"/>
            <p:custDataLst>
              <p:tags r:id="rId2"/>
            </p:custDataLst>
          </p:nvPr>
        </p:nvSpPr>
        <p:spPr/>
        <p:txBody>
          <a:bodyPr>
            <a:normAutofit/>
          </a:bodyPr>
          <a:lstStyle/>
          <a:p>
            <a:r>
              <a:rPr lang="fr-CA" sz="2800" dirty="0"/>
              <a:t>Séance 1 de 8</a:t>
            </a:r>
          </a:p>
          <a:p>
            <a:r>
              <a:rPr lang="fr-CA" sz="2800" dirty="0"/>
              <a:t>16 octobre 2023</a:t>
            </a:r>
          </a:p>
        </p:txBody>
      </p:sp>
    </p:spTree>
    <p:extLst>
      <p:ext uri="{BB962C8B-B14F-4D97-AF65-F5344CB8AC3E}">
        <p14:creationId xmlns:p14="http://schemas.microsoft.com/office/powerpoint/2010/main" val="400462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625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187314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animBg="1"/>
      <p:bldP spid="32" grpId="0" animBg="1"/>
      <p:bldP spid="33" grpId="0" animBg="1"/>
      <p:bldP spid="34" grpId="0" animBg="1"/>
      <p:bldP spid="35" grpId="0" animBg="1"/>
      <p:bldP spid="43" grpId="0" animBg="1"/>
      <p:bldP spid="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386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1799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72208"/>
            <a:ext cx="8579296" cy="4493096"/>
          </a:xfrm>
        </p:spPr>
        <p:txBody>
          <a:bodyPr>
            <a:normAutofit fontScale="90000" lnSpcReduction="20000"/>
          </a:bodyPr>
          <a:lstStyle/>
          <a:p>
            <a:r>
              <a:rPr lang="fr-CA" dirty="0" smtClean="0"/>
              <a:t>Vous avez reçu un fichier Excel, </a:t>
            </a:r>
            <a:r>
              <a:rPr lang="fr-FR" dirty="0"/>
              <a:t>dans lequel dit votre système de jumelage</a:t>
            </a:r>
          </a:p>
          <a:p>
            <a:r>
              <a:rPr lang="fr-CA" dirty="0" smtClean="0"/>
              <a:t>Nous </a:t>
            </a:r>
            <a:r>
              <a:rPr lang="fr-CA" dirty="0"/>
              <a:t>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a:t>
            </a:r>
            <a:r>
              <a:rPr lang="fr-CA" dirty="0" smtClean="0"/>
              <a:t>quelques</a:t>
            </a:r>
            <a:r>
              <a:rPr lang="fr-CA" u="none" dirty="0"/>
              <a:t> </a:t>
            </a:r>
            <a:r>
              <a:rPr lang="fr-CA" u="none" dirty="0" smtClean="0"/>
              <a:t>minutes, </a:t>
            </a:r>
            <a:r>
              <a:rPr lang="fr-CA" u="none" dirty="0"/>
              <a:t>recommandées </a:t>
            </a:r>
            <a:r>
              <a:rPr lang="fr-CA" u="none" dirty="0" smtClean="0"/>
              <a:t>5</a:t>
            </a:r>
            <a:r>
              <a:rPr lang="fr-CA" u="none" dirty="0"/>
              <a:t> minutes pour chaque </a:t>
            </a:r>
            <a:r>
              <a:rPr lang="fr-CA" u="none" dirty="0" smtClean="0"/>
              <a:t>compagnon.</a:t>
            </a:r>
            <a:endParaRPr lang="fr-CA" u="none" dirty="0"/>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6193431" y="4679094"/>
            <a:ext cx="2024501" cy="2243917"/>
          </a:xfrm>
          <a:prstGeom prst="rect">
            <a:avLst/>
          </a:prstGeom>
        </p:spPr>
      </p:pic>
      <p:pic>
        <p:nvPicPr>
          <p:cNvPr id="5" name="Picture 4"/>
          <p:cNvPicPr>
            <a:picLocks noChangeAspect="1"/>
          </p:cNvPicPr>
          <p:nvPr/>
        </p:nvPicPr>
        <p:blipFill>
          <a:blip r:embed="rId7"/>
          <a:stretch>
            <a:fillRect/>
          </a:stretch>
        </p:blipFill>
        <p:spPr>
          <a:xfrm>
            <a:off x="6205285" y="301516"/>
            <a:ext cx="998542" cy="998542"/>
          </a:xfrm>
          <a:prstGeom prst="rect">
            <a:avLst/>
          </a:prstGeom>
        </p:spPr>
      </p:pic>
    </p:spTree>
    <p:extLst>
      <p:ext uri="{BB962C8B-B14F-4D97-AF65-F5344CB8AC3E}">
        <p14:creationId xmlns:p14="http://schemas.microsoft.com/office/powerpoint/2010/main" val="15448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6"/>
          <a:stretch>
            <a:fillRect/>
          </a:stretch>
        </p:blipFill>
        <p:spPr>
          <a:xfrm>
            <a:off x="109228" y="4946231"/>
            <a:ext cx="998542" cy="998542"/>
          </a:xfrm>
          <a:prstGeom prst="rect">
            <a:avLst/>
          </a:prstGeom>
        </p:spPr>
      </p:pic>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41446" y="4692059"/>
            <a:ext cx="1427825" cy="1777794"/>
            <a:chOff x="7702685" y="5546994"/>
            <a:chExt cx="927509" cy="1229057"/>
          </a:xfrm>
        </p:grpSpPr>
        <p:pic>
          <p:nvPicPr>
            <p:cNvPr id="37" name="Picture 36"/>
            <p:cNvPicPr>
              <a:picLocks noChangeAspect="1"/>
            </p:cNvPicPr>
            <p:nvPr/>
          </p:nvPicPr>
          <p:blipFill>
            <a:blip r:embed="rId17"/>
            <a:srcRect/>
            <a:stretch>
              <a:fillRect/>
            </a:stretch>
          </p:blipFill>
          <p:spPr>
            <a:xfrm rot="2745437">
              <a:off x="7687882" y="5561797"/>
              <a:ext cx="947384" cy="917778"/>
            </a:xfrm>
            <a:prstGeom prst="rect">
              <a:avLst/>
            </a:prstGeom>
          </p:spPr>
        </p:pic>
        <p:sp>
          <p:nvSpPr>
            <p:cNvPr id="38" name="TextBox 37"/>
            <p:cNvSpPr txBox="1"/>
            <p:nvPr/>
          </p:nvSpPr>
          <p:spPr>
            <a:xfrm>
              <a:off x="7761746" y="6329218"/>
              <a:ext cx="868448" cy="446833"/>
            </a:xfrm>
            <a:prstGeom prst="rect">
              <a:avLst/>
            </a:prstGeom>
            <a:noFill/>
          </p:spPr>
          <p:txBody>
            <a:bodyPr wrap="none" rtlCol="0">
              <a:spAutoFit/>
            </a:bodyPr>
            <a:lstStyle/>
            <a:p>
              <a:pPr algn="ctr"/>
              <a:r>
                <a:rPr lang="fr-CA" u="none" dirty="0"/>
                <a:t>Système </a:t>
              </a:r>
              <a:r>
                <a:rPr lang="fr-CA" u="none" dirty="0" smtClean="0"/>
                <a:t/>
              </a:r>
              <a:br>
                <a:rPr lang="fr-CA" u="none" dirty="0" smtClean="0"/>
              </a:br>
              <a:r>
                <a:rPr lang="fr-CA" u="none" dirty="0" smtClean="0"/>
                <a:t>de </a:t>
              </a:r>
              <a:r>
                <a:rPr lang="fr-CA" u="none" dirty="0"/>
                <a:t>jumelage</a:t>
              </a:r>
              <a:endParaRPr lang="fr-CA" dirty="0">
                <a:solidFill>
                  <a:schemeClr val="accent3">
                    <a:lumMod val="75000"/>
                  </a:schemeClr>
                </a:solidFill>
              </a:endParaRPr>
            </a:p>
          </p:txBody>
        </p:sp>
      </p:grpSp>
      <p:grpSp>
        <p:nvGrpSpPr>
          <p:cNvPr id="58" name="Group 57"/>
          <p:cNvGrpSpPr/>
          <p:nvPr>
            <p:custDataLst>
              <p:tags r:id="rId4"/>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18">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5"/>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18">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6"/>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18">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7"/>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18">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8"/>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18">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9"/>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18">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0"/>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18">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1"/>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2"/>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55" name="Group 54"/>
          <p:cNvGrpSpPr/>
          <p:nvPr>
            <p:custDataLst>
              <p:tags r:id="rId13"/>
            </p:custDataLst>
          </p:nvPr>
        </p:nvGrpSpPr>
        <p:grpSpPr>
          <a:xfrm>
            <a:off x="477051" y="2355196"/>
            <a:ext cx="1158301" cy="1319220"/>
            <a:chOff x="666075" y="2631141"/>
            <a:chExt cx="1158301" cy="1319220"/>
          </a:xfrm>
        </p:grpSpPr>
        <p:pic>
          <p:nvPicPr>
            <p:cNvPr id="84" name="Picture 83"/>
            <p:cNvPicPr>
              <a:picLocks noChangeAspect="1"/>
            </p:cNvPicPr>
            <p:nvPr/>
          </p:nvPicPr>
          <p:blipFill>
            <a:blip r:embed="rId18">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85" name="TextBox 84"/>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Tree>
    <p:extLst>
      <p:ext uri="{BB962C8B-B14F-4D97-AF65-F5344CB8AC3E}">
        <p14:creationId xmlns:p14="http://schemas.microsoft.com/office/powerpoint/2010/main" val="195522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bg/>
                                          </p:spTgt>
                                        </p:tgtEl>
                                        <p:attrNameLst>
                                          <p:attrName>style.visibility</p:attrName>
                                        </p:attrNameLst>
                                      </p:cBhvr>
                                      <p:to>
                                        <p:strVal val="visible"/>
                                      </p:to>
                                    </p:set>
                                    <p:animEffect transition="in" filter="fade">
                                      <p:cBhvr>
                                        <p:cTn id="7" dur="500"/>
                                        <p:tgtEl>
                                          <p:spTgt spid="55">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bg/>
                                          </p:spTgt>
                                        </p:tgtEl>
                                        <p:attrNameLst>
                                          <p:attrName>style.visibility</p:attrName>
                                        </p:attrNameLst>
                                      </p:cBhvr>
                                      <p:to>
                                        <p:strVal val="visible"/>
                                      </p:to>
                                    </p:set>
                                    <p:animEffect transition="in" filter="fade">
                                      <p:cBhvr>
                                        <p:cTn id="11" dur="500"/>
                                        <p:tgtEl>
                                          <p:spTgt spid="5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bg/>
                                          </p:spTgt>
                                        </p:tgtEl>
                                        <p:attrNameLst>
                                          <p:attrName>style.visibility</p:attrName>
                                        </p:attrNameLst>
                                      </p:cBhvr>
                                      <p:to>
                                        <p:strVal val="visible"/>
                                      </p:to>
                                    </p:set>
                                    <p:animEffect transition="in" filter="fade">
                                      <p:cBhvr>
                                        <p:cTn id="15" dur="500"/>
                                        <p:tgtEl>
                                          <p:spTgt spid="61">
                                            <p:bg/>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bg/>
                                          </p:spTgt>
                                        </p:tgtEl>
                                        <p:attrNameLst>
                                          <p:attrName>style.visibility</p:attrName>
                                        </p:attrNameLst>
                                      </p:cBhvr>
                                      <p:to>
                                        <p:strVal val="visible"/>
                                      </p:to>
                                    </p:set>
                                    <p:animEffect transition="in" filter="fade">
                                      <p:cBhvr>
                                        <p:cTn id="19" dur="500"/>
                                        <p:tgtEl>
                                          <p:spTgt spid="64">
                                            <p:bg/>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bg/>
                                          </p:spTgt>
                                        </p:tgtEl>
                                        <p:attrNameLst>
                                          <p:attrName>style.visibility</p:attrName>
                                        </p:attrNameLst>
                                      </p:cBhvr>
                                      <p:to>
                                        <p:strVal val="visible"/>
                                      </p:to>
                                    </p:set>
                                    <p:animEffect transition="in" filter="fade">
                                      <p:cBhvr>
                                        <p:cTn id="23" dur="500"/>
                                        <p:tgtEl>
                                          <p:spTgt spid="67">
                                            <p:bg/>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fade">
                                      <p:cBhvr>
                                        <p:cTn id="27" dur="500"/>
                                        <p:tgtEl>
                                          <p:spTgt spid="70">
                                            <p:bg/>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
                                            <p:bg/>
                                          </p:spTgt>
                                        </p:tgtEl>
                                        <p:attrNameLst>
                                          <p:attrName>style.visibility</p:attrName>
                                        </p:attrNameLst>
                                      </p:cBhvr>
                                      <p:to>
                                        <p:strVal val="visible"/>
                                      </p:to>
                                    </p:set>
                                    <p:animEffect transition="in" filter="fade">
                                      <p:cBhvr>
                                        <p:cTn id="31" dur="500"/>
                                        <p:tgtEl>
                                          <p:spTgt spid="73">
                                            <p:bg/>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6">
                                            <p:bg/>
                                          </p:spTgt>
                                        </p:tgtEl>
                                        <p:attrNameLst>
                                          <p:attrName>style.visibility</p:attrName>
                                        </p:attrNameLst>
                                      </p:cBhvr>
                                      <p:to>
                                        <p:strVal val="visible"/>
                                      </p:to>
                                    </p:set>
                                    <p:animEffect transition="in" filter="fade">
                                      <p:cBhvr>
                                        <p:cTn id="35" dur="500"/>
                                        <p:tgtEl>
                                          <p:spTgt spid="7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2.59259E-6 L 0.72656 -0.0044 " pathEditMode="relative" rAng="0" ptsTypes="AA">
                                      <p:cBhvr>
                                        <p:cTn id="44"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7283152" cy="1143000"/>
          </a:xfrm>
        </p:spPr>
        <p:txBody>
          <a:bodyPr>
            <a:normAutofit/>
          </a:bodyPr>
          <a:lstStyle/>
          <a:p>
            <a:r>
              <a:rPr lang="fr-CA" sz="3600" dirty="0"/>
              <a:t>S</a:t>
            </a:r>
            <a:r>
              <a:rPr lang="fr-CA" sz="3600" u="none" dirty="0"/>
              <a:t>emaine 1 : À votre </a:t>
            </a:r>
            <a:r>
              <a:rPr lang="fr-CA" sz="3600" u="none" dirty="0" smtClean="0"/>
              <a:t>tour (devoir)</a:t>
            </a:r>
            <a:endParaRPr lang="fr-CA" sz="3600" dirty="0"/>
          </a:p>
        </p:txBody>
      </p:sp>
      <p:sp>
        <p:nvSpPr>
          <p:cNvPr id="3" name="Content Placeholder 2"/>
          <p:cNvSpPr>
            <a:spLocks noGrp="1"/>
          </p:cNvSpPr>
          <p:nvPr>
            <p:ph idx="1"/>
            <p:custDataLst>
              <p:tags r:id="rId2"/>
            </p:custDataLst>
          </p:nvPr>
        </p:nvSpPr>
        <p:spPr>
          <a:xfrm>
            <a:off x="349696" y="1598428"/>
            <a:ext cx="8686800" cy="5141168"/>
          </a:xfrm>
        </p:spPr>
        <p:txBody>
          <a:bodyPr>
            <a:normAutofit fontScale="97500"/>
          </a:bodyPr>
          <a:lstStyle/>
          <a:p>
            <a:r>
              <a:rPr lang="fr-CA" sz="2900" u="none" dirty="0"/>
              <a:t>Système de jumelage : une fois par semaine </a:t>
            </a:r>
            <a:r>
              <a:rPr lang="fr-CA" sz="2900" u="none" dirty="0" smtClean="0"/>
              <a:t/>
            </a:r>
            <a:br>
              <a:rPr lang="fr-CA" sz="2900" u="none" dirty="0" smtClean="0"/>
            </a:br>
            <a:r>
              <a:rPr lang="fr-CA" sz="2900" u="none" dirty="0" smtClean="0"/>
              <a:t>(5 </a:t>
            </a:r>
            <a:r>
              <a:rPr lang="fr-CA" sz="2900" u="none" dirty="0" err="1" smtClean="0"/>
              <a:t>mins</a:t>
            </a:r>
            <a:r>
              <a:rPr lang="fr-CA" sz="2900" u="none" dirty="0" smtClean="0"/>
              <a:t> par chaque </a:t>
            </a:r>
            <a:r>
              <a:rPr lang="fr-CA" sz="2900" u="none" dirty="0" err="1" smtClean="0"/>
              <a:t>person</a:t>
            </a:r>
            <a:r>
              <a:rPr lang="fr-CA" sz="2900" u="none" dirty="0" smtClean="0"/>
              <a:t>) </a:t>
            </a:r>
            <a:r>
              <a:rPr lang="fr-CA" sz="2900" u="none" dirty="0" smtClean="0"/>
              <a:t>avec </a:t>
            </a:r>
            <a:r>
              <a:rPr lang="fr-CA" sz="2900" dirty="0"/>
              <a:t>vos co-équipiers</a:t>
            </a:r>
            <a:endParaRPr lang="fr-CA" sz="2900" u="none" dirty="0"/>
          </a:p>
          <a:p>
            <a:r>
              <a:rPr lang="fr-CA" sz="2900" dirty="0" smtClean="0"/>
              <a:t>Journal </a:t>
            </a:r>
            <a:r>
              <a:rPr lang="fr-CA" sz="2900" dirty="0"/>
              <a:t>de gratitude – quotidiennement</a:t>
            </a:r>
            <a:endParaRPr lang="fr-CA" sz="2900" u="none" dirty="0"/>
          </a:p>
          <a:p>
            <a:r>
              <a:rPr lang="fr-CA" sz="2900" dirty="0" smtClean="0"/>
              <a:t>Faire </a:t>
            </a:r>
            <a:r>
              <a:rPr lang="fr-CA" sz="2900" dirty="0"/>
              <a:t>l’exercice de p</a:t>
            </a:r>
            <a:r>
              <a:rPr lang="fr-CA" sz="2900" u="none" dirty="0"/>
              <a:t>rise de conscience du corps (balayage corporel) </a:t>
            </a:r>
            <a:r>
              <a:rPr lang="fr-CA" sz="2900" dirty="0"/>
              <a:t>: </a:t>
            </a:r>
            <a:r>
              <a:rPr lang="fr-CA" sz="2900" u="none" dirty="0"/>
              <a:t>5 minutes </a:t>
            </a:r>
            <a:r>
              <a:rPr lang="fr-CA" sz="2900" dirty="0"/>
              <a:t>quotidiennement</a:t>
            </a:r>
            <a:r>
              <a:rPr lang="fr-CA" sz="2400" u="none" dirty="0"/>
              <a:t/>
            </a:r>
            <a:br>
              <a:rPr lang="fr-CA" sz="2400" u="none" dirty="0"/>
            </a:br>
            <a:r>
              <a:rPr lang="fr-CA" sz="2100" u="none" dirty="0"/>
              <a:t>4 min - </a:t>
            </a:r>
            <a:r>
              <a:rPr lang="fr-CA" sz="2100" u="none" dirty="0">
                <a:hlinkClick r:id="rId9"/>
              </a:rPr>
              <a:t>https://www.youtube.com/watch?v=axLwfzvroNc</a:t>
            </a:r>
            <a:r>
              <a:rPr lang="fr-CA" sz="2100" u="none" dirty="0"/>
              <a:t/>
            </a:r>
            <a:br>
              <a:rPr lang="fr-CA" sz="2100" u="none" dirty="0"/>
            </a:br>
            <a:r>
              <a:rPr lang="fr-CA" sz="2100" u="none" dirty="0"/>
              <a:t>5 min - </a:t>
            </a:r>
            <a:r>
              <a:rPr lang="fr-CA" sz="2100" u="none" dirty="0">
                <a:hlinkClick r:id="rId10"/>
              </a:rPr>
              <a:t>https://www.youtube.com/watch?v=KKC_xj1US20</a:t>
            </a:r>
            <a:endParaRPr lang="fr-CA" sz="2100" u="none" dirty="0"/>
          </a:p>
          <a:p>
            <a:r>
              <a:rPr lang="fr-CA" sz="2900" dirty="0"/>
              <a:t>Si vous avez d</a:t>
            </a:r>
            <a:r>
              <a:rPr lang="fr-CA" sz="2900" u="none" dirty="0"/>
              <a:t>es questions ou des commentaires </a:t>
            </a:r>
            <a:br>
              <a:rPr lang="fr-CA" sz="2900" u="none" dirty="0"/>
            </a:br>
            <a:r>
              <a:rPr lang="fr-CA" sz="2900" u="none" dirty="0"/>
              <a:t>pendant la semaine, veuillez les poser ou les </a:t>
            </a:r>
            <a:br>
              <a:rPr lang="fr-CA" sz="2900" u="none" dirty="0"/>
            </a:br>
            <a:r>
              <a:rPr lang="fr-CA" sz="2900" u="none" dirty="0"/>
              <a:t>transmettre au moyen de la Cohorte.</a:t>
            </a:r>
          </a:p>
        </p:txBody>
      </p:sp>
      <p:pic>
        <p:nvPicPr>
          <p:cNvPr id="6" name="Picture 5"/>
          <p:cNvPicPr>
            <a:picLocks noChangeAspect="1"/>
          </p:cNvPicPr>
          <p:nvPr>
            <p:custDataLst>
              <p:tags r:id="rId3"/>
            </p:custDataLst>
          </p:nvPr>
        </p:nvPicPr>
        <p:blipFill>
          <a:blip r:embed="rId11"/>
          <a:srcRect/>
          <a:stretch>
            <a:fillRect/>
          </a:stretch>
        </p:blipFill>
        <p:spPr>
          <a:xfrm rot="2745437">
            <a:off x="7737965" y="1043441"/>
            <a:ext cx="1172680" cy="1209033"/>
          </a:xfrm>
          <a:prstGeom prst="rect">
            <a:avLst/>
          </a:prstGeom>
        </p:spPr>
      </p:pic>
      <p:grpSp>
        <p:nvGrpSpPr>
          <p:cNvPr id="4" name="Group 3"/>
          <p:cNvGrpSpPr/>
          <p:nvPr>
            <p:custDataLst>
              <p:tags r:id="rId4"/>
            </p:custDataLst>
          </p:nvPr>
        </p:nvGrpSpPr>
        <p:grpSpPr>
          <a:xfrm>
            <a:off x="7921093" y="3528048"/>
            <a:ext cx="766043" cy="910869"/>
            <a:chOff x="6542261" y="506769"/>
            <a:chExt cx="523699" cy="570787"/>
          </a:xfrm>
        </p:grpSpPr>
        <p:pic>
          <p:nvPicPr>
            <p:cNvPr id="7" name="Picture 6"/>
            <p:cNvPicPr>
              <a:picLocks noChangeAspect="1"/>
            </p:cNvPicPr>
            <p:nvPr/>
          </p:nvPicPr>
          <p:blipFill>
            <a:blip r:embed="rId12">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4">
            <a:duotone>
              <a:schemeClr val="accent1">
                <a:shade val="45000"/>
                <a:satMod val="135000"/>
              </a:schemeClr>
              <a:prstClr val="white"/>
            </a:duotone>
          </a:blip>
          <a:srcRect/>
          <a:stretch>
            <a:fillRect/>
          </a:stretch>
        </p:blipFill>
        <p:spPr>
          <a:xfrm>
            <a:off x="7439253" y="2339771"/>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5"/>
          <a:srcRect/>
          <a:stretch>
            <a:fillRect/>
          </a:stretch>
        </p:blipFill>
        <p:spPr>
          <a:xfrm>
            <a:off x="7482145" y="515177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65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endParaRPr lang="fr-CA" u="none" dirty="0" smtClean="0"/>
          </a:p>
          <a:p>
            <a:pPr lvl="1"/>
            <a:r>
              <a:rPr lang="fr-CA" dirty="0" smtClean="0"/>
              <a:t>L</a:t>
            </a:r>
            <a:r>
              <a:rPr lang="fr-CA" u="none" dirty="0" smtClean="0"/>
              <a:t>e menton</a:t>
            </a:r>
            <a:endParaRPr lang="fr-CA" u="none" dirty="0"/>
          </a:p>
          <a:p>
            <a:pPr lvl="1"/>
            <a:r>
              <a:rPr lang="fr-CA" u="none" dirty="0"/>
              <a:t>État </a:t>
            </a:r>
            <a:r>
              <a:rPr lang="fr-CA" u="none" dirty="0" smtClean="0"/>
              <a:t>d’esprit</a:t>
            </a:r>
          </a:p>
          <a:p>
            <a:pPr lvl="1"/>
            <a:r>
              <a:rPr lang="fr-CA" u="none" dirty="0" smtClean="0"/>
              <a:t>Concentrez-vous </a:t>
            </a:r>
            <a:r>
              <a:rPr lang="fr-CA" u="none" dirty="0"/>
              <a:t>sur la </a:t>
            </a:r>
            <a:r>
              <a:rPr lang="fr-CA" u="none" dirty="0" smtClean="0"/>
              <a:t>respiration</a:t>
            </a:r>
            <a:endParaRPr lang="fr-CA" u="none" dirty="0"/>
          </a:p>
          <a:p>
            <a:pPr lvl="1"/>
            <a:r>
              <a:rPr lang="fr-CA" dirty="0" smtClean="0"/>
              <a:t>Remarquez</a:t>
            </a:r>
            <a:endParaRPr lang="fr-CA" dirty="0"/>
          </a:p>
          <a:p>
            <a:r>
              <a:rPr lang="fr-CA" u="none" dirty="0"/>
              <a:t>Il s’agit de sentir ce que vous ressentez; de remarquer sans juger</a:t>
            </a:r>
            <a:r>
              <a:rPr lang="fr-CA" u="none" dirty="0" smtClean="0"/>
              <a:t>.</a:t>
            </a:r>
            <a:endParaRPr lang="fr-CA" u="none" dirty="0"/>
          </a:p>
        </p:txBody>
      </p:sp>
    </p:spTree>
    <p:extLst>
      <p:ext uri="{BB962C8B-B14F-4D97-AF65-F5344CB8AC3E}">
        <p14:creationId xmlns:p14="http://schemas.microsoft.com/office/powerpoint/2010/main" val="2500459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65640"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smtClean="0"/>
              <a:t>Profitez </a:t>
            </a:r>
            <a:r>
              <a:rPr lang="fr-CA" sz="2800" u="none" dirty="0"/>
              <a:t>de l’occasion </a:t>
            </a:r>
            <a:r>
              <a:rPr lang="fr-CA" sz="2800" dirty="0"/>
              <a:t>pour</a:t>
            </a:r>
            <a:r>
              <a:rPr lang="fr-CA" sz="2800" u="none" dirty="0"/>
              <a:t> le </a:t>
            </a:r>
            <a:r>
              <a:rPr lang="fr-CA" sz="2800" u="none" dirty="0" smtClean="0"/>
              <a:t>faire</a:t>
            </a:r>
            <a:endParaRPr lang="fr-CA" sz="2800" u="none" dirty="0"/>
          </a:p>
          <a:p>
            <a:r>
              <a:rPr lang="fr-CA" sz="2800" dirty="0"/>
              <a:t>Asseyez-vous</a:t>
            </a:r>
            <a:r>
              <a:rPr lang="fr-CA" sz="2800" u="none" dirty="0"/>
              <a:t> </a:t>
            </a:r>
            <a:r>
              <a:rPr lang="fr-CA" sz="2800" u="none" dirty="0" smtClean="0"/>
              <a:t>confortablement</a:t>
            </a:r>
            <a:endParaRPr lang="fr-CA" sz="2800" u="none" dirty="0"/>
          </a:p>
          <a:p>
            <a:r>
              <a:rPr lang="fr-CA" sz="2800" u="none" dirty="0"/>
              <a:t>N’hésitez pas à fermer les </a:t>
            </a:r>
            <a:r>
              <a:rPr lang="fr-CA" sz="2800" u="none" dirty="0" smtClean="0"/>
              <a:t>yeux</a:t>
            </a:r>
            <a:endParaRPr lang="fr-CA" sz="2800" u="none" dirty="0"/>
          </a:p>
          <a:p>
            <a:r>
              <a:rPr lang="fr-CA" sz="2800" u="none" dirty="0"/>
              <a:t>Suivez ma voix, qui vous guidera durant </a:t>
            </a:r>
            <a:r>
              <a:rPr lang="fr-CA" sz="2800" u="none" dirty="0" smtClean="0"/>
              <a:t>l’exercice</a:t>
            </a:r>
            <a:endParaRPr lang="fr-CA" sz="2800" u="none" dirty="0"/>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24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a:t>
            </a:r>
            <a:r>
              <a:rPr lang="fr-CA" sz="4400" dirty="0" smtClean="0"/>
              <a:t>Qu’est-ce qui </a:t>
            </a:r>
            <a:r>
              <a:rPr lang="fr-CA" sz="4400" dirty="0"/>
              <a:t>a </a:t>
            </a:r>
            <a:r>
              <a:rPr lang="fr-CA" sz="4400" dirty="0" smtClean="0"/>
              <a:t>retenu </a:t>
            </a:r>
            <a:r>
              <a:rPr lang="fr-CA" sz="4400" dirty="0"/>
              <a:t>votre </a:t>
            </a:r>
            <a:r>
              <a:rPr lang="fr-CA" sz="4400" dirty="0" smtClean="0"/>
              <a:t>attention le plus?</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9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smtClean="0"/>
              <a:t>Nous prendrons </a:t>
            </a:r>
            <a:r>
              <a:rPr lang="fr-CA" u="none" dirty="0" smtClean="0"/>
              <a:t>quelque</a:t>
            </a:r>
            <a:r>
              <a:rPr lang="fr-CA" u="none" dirty="0"/>
              <a:t> minutes pour faire un retour sur </a:t>
            </a:r>
            <a:r>
              <a:rPr lang="fr-CA" u="none" dirty="0" smtClean="0"/>
              <a:t>l’exercice</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90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933617"/>
            <a:ext cx="6774611" cy="1015663"/>
          </a:xfrm>
          <a:prstGeom prst="rect">
            <a:avLst/>
          </a:prstGeom>
          <a:noFill/>
        </p:spPr>
        <p:txBody>
          <a:bodyPr wrap="none" rtlCol="0">
            <a:spAutoFit/>
          </a:bodyPr>
          <a:lstStyle/>
          <a:p>
            <a:r>
              <a:rPr lang="fr-CA" sz="60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4"/>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5"/>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6"/>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7"/>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8"/>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9"/>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10"/>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8928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81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3600" u="none" dirty="0"/>
              <a:t>Exercice de respiration en pleine conscience – Conscience de soi</a:t>
            </a:r>
            <a:endParaRPr lang="fr-CA" sz="36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304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922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Il s'agit d'un programme "pratique</a:t>
            </a:r>
            <a:r>
              <a:rPr lang="fr-FR" dirty="0" smtClean="0"/>
              <a:t>"</a:t>
            </a:r>
            <a:endParaRPr lang="en-CA" dirty="0">
              <a:solidFill>
                <a:schemeClr val="accent3">
                  <a:lumMod val="75000"/>
                </a:schemeClr>
              </a:solidFill>
            </a:endParaRPr>
          </a:p>
        </p:txBody>
      </p:sp>
      <p:grpSp>
        <p:nvGrpSpPr>
          <p:cNvPr id="14" name="Group 13"/>
          <p:cNvGrpSpPr/>
          <p:nvPr/>
        </p:nvGrpSpPr>
        <p:grpSpPr>
          <a:xfrm>
            <a:off x="1393626" y="4832470"/>
            <a:ext cx="2780334" cy="665095"/>
            <a:chOff x="118076" y="5171107"/>
            <a:chExt cx="2780334" cy="665095"/>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8076" y="5189871"/>
              <a:ext cx="1557014" cy="646331"/>
            </a:xfrm>
            <a:prstGeom prst="rect">
              <a:avLst/>
            </a:prstGeom>
          </p:spPr>
          <p:txBody>
            <a:bodyPr wrap="square">
              <a:spAutoFit/>
            </a:bodyPr>
            <a:lstStyle/>
            <a:p>
              <a:pPr algn="ctr"/>
              <a:r>
                <a:rPr lang="en-CA" dirty="0" err="1"/>
                <a:t>Sondage</a:t>
              </a:r>
              <a:r>
                <a:rPr lang="en-CA" dirty="0"/>
                <a:t> </a:t>
              </a:r>
              <a:r>
                <a:rPr lang="en-CA" dirty="0" err="1"/>
                <a:t>ou</a:t>
              </a:r>
              <a:r>
                <a:rPr lang="en-CA" dirty="0"/>
                <a:t> </a:t>
              </a:r>
              <a:r>
                <a:rPr lang="en-CA" dirty="0" err="1"/>
                <a:t>évaluation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716816" y="1760684"/>
            <a:ext cx="910635" cy="646331"/>
          </a:xfrm>
          <a:prstGeom prst="rect">
            <a:avLst/>
          </a:prstGeom>
        </p:spPr>
        <p:txBody>
          <a:bodyPr wrap="none">
            <a:spAutoFit/>
          </a:bodyPr>
          <a:lstStyle/>
          <a:p>
            <a:pPr algn="ctr"/>
            <a:r>
              <a:rPr lang="fr-CA" dirty="0">
                <a:sym typeface="Wingdings 2"/>
              </a:rPr>
              <a:t>Lever la</a:t>
            </a:r>
          </a:p>
          <a:p>
            <a:pPr algn="ctr"/>
            <a:r>
              <a:rPr lang="fr-CA" dirty="0">
                <a:sym typeface="Wingdings 2"/>
              </a:rPr>
              <a:t>main</a:t>
            </a:r>
            <a:endParaRPr lang="fr-CA" sz="3600" dirty="0">
              <a:solidFill>
                <a:srgbClr val="FF0000"/>
              </a:solidFill>
            </a:endParaRPr>
          </a:p>
        </p:txBody>
      </p:sp>
      <p:grpSp>
        <p:nvGrpSpPr>
          <p:cNvPr id="30" name="Group 29"/>
          <p:cNvGrpSpPr/>
          <p:nvPr/>
        </p:nvGrpSpPr>
        <p:grpSpPr>
          <a:xfrm>
            <a:off x="4691530" y="4617139"/>
            <a:ext cx="2331089" cy="1027724"/>
            <a:chOff x="6821566" y="5566909"/>
            <a:chExt cx="1794502"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6821566" y="5802428"/>
              <a:ext cx="975437" cy="539062"/>
            </a:xfrm>
            <a:prstGeom prst="rect">
              <a:avLst/>
            </a:prstGeom>
            <a:noFill/>
          </p:spPr>
          <p:txBody>
            <a:bodyPr wrap="square" rtlCol="0">
              <a:spAutoFit/>
            </a:bodyPr>
            <a:lstStyle/>
            <a:p>
              <a:pPr algn="ctr"/>
              <a:r>
                <a:rPr lang="en-CA" sz="1600" dirty="0" err="1"/>
                <a:t>Système</a:t>
              </a:r>
              <a:r>
                <a:rPr lang="en-CA" sz="1600" dirty="0"/>
                <a:t> de </a:t>
              </a:r>
              <a:r>
                <a:rPr lang="en-CA" sz="1600" dirty="0" err="1"/>
                <a:t>jumelage</a:t>
              </a:r>
              <a:endParaRPr lang="en-CA" sz="1600" dirty="0">
                <a:solidFill>
                  <a:schemeClr val="accent3">
                    <a:lumMod val="75000"/>
                  </a:schemeClr>
                </a:solidFill>
              </a:endParaRPr>
            </a:p>
          </p:txBody>
        </p:sp>
      </p:grpSp>
      <p:grpSp>
        <p:nvGrpSpPr>
          <p:cNvPr id="35" name="Group 34"/>
          <p:cNvGrpSpPr/>
          <p:nvPr/>
        </p:nvGrpSpPr>
        <p:grpSpPr>
          <a:xfrm>
            <a:off x="4620086" y="1607214"/>
            <a:ext cx="2105235" cy="837846"/>
            <a:chOff x="31536" y="2444629"/>
            <a:chExt cx="1559052" cy="570787"/>
          </a:xfrm>
        </p:grpSpPr>
        <p:sp>
          <p:nvSpPr>
            <p:cNvPr id="36" name="TextBox 35"/>
            <p:cNvSpPr txBox="1"/>
            <p:nvPr/>
          </p:nvSpPr>
          <p:spPr>
            <a:xfrm>
              <a:off x="31536" y="2642269"/>
              <a:ext cx="970020" cy="230642"/>
            </a:xfrm>
            <a:prstGeom prst="rect">
              <a:avLst/>
            </a:prstGeom>
            <a:noFill/>
          </p:spPr>
          <p:txBody>
            <a:bodyPr wrap="none" rtlCol="0">
              <a:spAutoFit/>
            </a:bodyPr>
            <a:lstStyle/>
            <a:p>
              <a:pPr algn="ctr"/>
              <a:r>
                <a:rPr lang="en-CA" sz="1600" dirty="0"/>
                <a:t>Sous-</a:t>
              </a:r>
              <a:r>
                <a:rPr lang="en-CA" sz="1600" dirty="0" err="1"/>
                <a:t>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482351" y="3147679"/>
            <a:ext cx="2551401" cy="1017036"/>
            <a:chOff x="4316558" y="2633091"/>
            <a:chExt cx="2551401"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316558" y="2726110"/>
              <a:ext cx="1585316" cy="830997"/>
            </a:xfrm>
            <a:prstGeom prst="rect">
              <a:avLst/>
            </a:prstGeom>
            <a:noFill/>
          </p:spPr>
          <p:txBody>
            <a:bodyPr wrap="square" rtlCol="0">
              <a:spAutoFit/>
            </a:bodyPr>
            <a:lstStyle/>
            <a:p>
              <a:pPr algn="ctr"/>
              <a:r>
                <a:rPr lang="fr-CA" sz="1600" dirty="0" smtClean="0"/>
                <a:t>Tisser </a:t>
              </a:r>
              <a:r>
                <a:rPr lang="fr-CA" sz="1600" dirty="0"/>
                <a:t>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err="1" smtClean="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40226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30371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87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smtClean="0"/>
              <a:t>Étiquette, enregistrements et </a:t>
            </a:r>
            <a:r>
              <a:rPr lang="fr-CA" u="none" dirty="0"/>
              <a:t>public cible</a:t>
            </a:r>
          </a:p>
          <a:p>
            <a:r>
              <a:rPr lang="fr-CA" u="none" dirty="0" smtClean="0"/>
              <a:t>Modèle </a:t>
            </a:r>
            <a:r>
              <a:rPr lang="fr-CA" u="none" dirty="0"/>
              <a:t>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a:t>
            </a:r>
            <a:r>
              <a:rPr lang="fr-CA" u="none" dirty="0" smtClean="0"/>
              <a:t>Balayage corporel - 5</a:t>
            </a:r>
            <a:r>
              <a:rPr lang="fr-CA" u="none" dirty="0"/>
              <a:t> minutes</a:t>
            </a:r>
          </a:p>
          <a:p>
            <a:r>
              <a:rPr lang="fr-CA" dirty="0"/>
              <a:t>Retour sur l’exercice</a:t>
            </a:r>
            <a:endParaRPr lang="fr-CA" u="none" dirty="0"/>
          </a:p>
        </p:txBody>
      </p:sp>
    </p:spTree>
    <p:extLst>
      <p:ext uri="{BB962C8B-B14F-4D97-AF65-F5344CB8AC3E}">
        <p14:creationId xmlns:p14="http://schemas.microsoft.com/office/powerpoint/2010/main" val="37166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smtClean="0"/>
              <a:t>Quels sont les objectifs des séances </a:t>
            </a:r>
            <a:r>
              <a:rPr lang="fr-CA" u="none" dirty="0"/>
              <a:t>et lors </a:t>
            </a:r>
            <a:r>
              <a:rPr lang="fr-CA" u="none" dirty="0" smtClean="0"/>
              <a:t>des rencontres de </a:t>
            </a:r>
            <a:r>
              <a:rPr lang="fr-CA" u="none" dirty="0"/>
              <a:t>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21259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a:t>
            </a:r>
            <a:r>
              <a:rPr lang="fr-CA" sz="2900" dirty="0" smtClean="0"/>
              <a:t>partagé </a:t>
            </a:r>
            <a:r>
              <a:rPr lang="fr-CA" sz="2900" dirty="0"/>
              <a:t>en petits groupes n’en sort pas.</a:t>
            </a:r>
          </a:p>
          <a:p>
            <a:pPr marL="171450" lvl="0" indent="-171450"/>
            <a:r>
              <a:rPr lang="fr-CA" sz="2900" dirty="0"/>
              <a:t>L’enregistrement est par ailleurs très utile au cas où vous </a:t>
            </a:r>
            <a:r>
              <a:rPr lang="fr-CA" sz="2900" dirty="0" smtClean="0"/>
              <a:t>manquez </a:t>
            </a:r>
            <a:r>
              <a:rPr lang="fr-CA" sz="2900" dirty="0"/>
              <a:t>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4"/>
</p:tagLst>
</file>

<file path=ppt/tags/tag52.xml><?xml version="1.0" encoding="utf-8"?>
<p:tagLst xmlns:a="http://schemas.openxmlformats.org/drawingml/2006/main" xmlns:r="http://schemas.openxmlformats.org/officeDocument/2006/relationships" xmlns:p="http://schemas.openxmlformats.org/presentationml/2006/main">
  <p:tag name="NUM" val="15"/>
</p:tagLst>
</file>

<file path=ppt/tags/tag53.xml><?xml version="1.0" encoding="utf-8"?>
<p:tagLst xmlns:a="http://schemas.openxmlformats.org/drawingml/2006/main" xmlns:r="http://schemas.openxmlformats.org/officeDocument/2006/relationships" xmlns:p="http://schemas.openxmlformats.org/presentationml/2006/main">
  <p:tag name="NUM" val="16"/>
</p:tagLst>
</file>

<file path=ppt/tags/tag54.xml><?xml version="1.0" encoding="utf-8"?>
<p:tagLst xmlns:a="http://schemas.openxmlformats.org/drawingml/2006/main" xmlns:r="http://schemas.openxmlformats.org/officeDocument/2006/relationships" xmlns:p="http://schemas.openxmlformats.org/presentationml/2006/main">
  <p:tag name="NUM" val="17"/>
</p:tagLst>
</file>

<file path=ppt/tags/tag55.xml><?xml version="1.0" encoding="utf-8"?>
<p:tagLst xmlns:a="http://schemas.openxmlformats.org/drawingml/2006/main" xmlns:r="http://schemas.openxmlformats.org/officeDocument/2006/relationships" xmlns:p="http://schemas.openxmlformats.org/presentationml/2006/main">
  <p:tag name="NUM" val="1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78.xml><?xml version="1.0" encoding="utf-8"?>
<p:tagLst xmlns:a="http://schemas.openxmlformats.org/drawingml/2006/main" xmlns:r="http://schemas.openxmlformats.org/officeDocument/2006/relationships" xmlns:p="http://schemas.openxmlformats.org/presentationml/2006/main">
  <p:tag name="NUM" val="13"/>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15185</TotalTime>
  <Words>4783</Words>
  <Application>Microsoft Office PowerPoint</Application>
  <PresentationFormat>On-screen Show (4:3)</PresentationFormat>
  <Paragraphs>452</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Cavolini</vt:lpstr>
      <vt:lpstr>Comic Sans MS</vt:lpstr>
      <vt:lpstr>Freestyle Script</vt:lpstr>
      <vt:lpstr>Lato</vt:lpstr>
      <vt:lpstr>Roboto</vt:lpstr>
      <vt:lpstr>Symbol</vt:lpstr>
      <vt:lpstr>Times New Roman</vt:lpstr>
      <vt:lpstr>Wingdings 2</vt:lpstr>
      <vt:lpstr>1_Office Theme</vt:lpstr>
      <vt:lpstr>Programme de développement du leadership de changement en pleine-conscience (DLCP)</vt:lpstr>
      <vt:lpstr>PowerPoint Presentation</vt:lpstr>
      <vt:lpstr>Exercice de respiration en pleine conscience – Conscience de soi</vt:lpstr>
      <vt:lpstr>Livré par une équipe d'animateurs  bénévoles</vt:lpstr>
      <vt:lpstr>Il s'agit d'un programme "pratique"</vt:lpstr>
      <vt:lpstr>PowerPoint Presentation</vt:lpstr>
      <vt:lpstr>Programme – Semaine 1 – (attention et clarté)</vt:lpstr>
      <vt:lpstr>Étiquette</vt:lpstr>
      <vt:lpstr>La séance est enregistrée</vt:lpstr>
      <vt:lpstr>PowerPoint Presentation</vt:lpstr>
      <vt:lpstr>Modèle de l’escargot – « Inconscients et  indésirés » vers « Inconscients et désirés »</vt:lpstr>
      <vt:lpstr>Journal de gratitude</vt:lpstr>
      <vt:lpstr>Importance de « tisser des liens »</vt:lpstr>
      <vt:lpstr>Système de jumelage</vt:lpstr>
      <vt:lpstr>Tout au long du programme</vt:lpstr>
      <vt:lpstr>Semaine 1 : À votre tour (devoir)</vt:lpstr>
      <vt:lpstr>Exercice : Notions de base (1/2)</vt:lpstr>
      <vt:lpstr>Exercice – Exploration de la pleine conscience – Prise de conscience de son corps</vt:lpstr>
      <vt:lpstr>Retour sur la séance – Qu’est-ce qui a retenu votre attention le plus?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563</cp:revision>
  <cp:lastPrinted>1969-12-31T19:00:00Z</cp:lastPrinted>
  <dcterms:created xsi:type="dcterms:W3CDTF">2015-04-14T20:39:51Z</dcterms:created>
  <dcterms:modified xsi:type="dcterms:W3CDTF">2023-10-15T22:38:39Z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