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3" r:id="rId2"/>
    <p:sldId id="286" r:id="rId3"/>
    <p:sldId id="282" r:id="rId4"/>
    <p:sldId id="280" r:id="rId5"/>
    <p:sldId id="285" r:id="rId6"/>
    <p:sldId id="291" r:id="rId7"/>
    <p:sldId id="294" r:id="rId8"/>
    <p:sldId id="284" r:id="rId9"/>
    <p:sldId id="287" r:id="rId10"/>
    <p:sldId id="295" r:id="rId11"/>
    <p:sldId id="297" r:id="rId12"/>
    <p:sldId id="288" r:id="rId13"/>
    <p:sldId id="276" r:id="rId14"/>
  </p:sldIdLst>
  <p:sldSz cx="9144000" cy="6858000" type="screen4x3"/>
  <p:notesSz cx="7010400" cy="92964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mont" initials="SL" lastIdx="1" clrIdx="0">
    <p:extLst>
      <p:ext uri="{19B8F6BF-5375-455C-9EA6-DF929625EA0E}">
        <p15:presenceInfo xmlns:p15="http://schemas.microsoft.com/office/powerpoint/2012/main" userId="Sarah Lamo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95B4"/>
    <a:srgbClr val="004D71"/>
    <a:srgbClr val="CCDB25"/>
    <a:srgbClr val="1D6181"/>
    <a:srgbClr val="E45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730" autoAdjust="0"/>
    <p:restoredTop sz="64005" autoAdjust="0"/>
  </p:normalViewPr>
  <p:slideViewPr>
    <p:cSldViewPr showGuides="1">
      <p:cViewPr varScale="1">
        <p:scale>
          <a:sx n="58" d="100"/>
          <a:sy n="58" d="100"/>
        </p:scale>
        <p:origin x="1104" y="39"/>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notesViewPr>
    <p:cSldViewPr>
      <p:cViewPr varScale="1">
        <p:scale>
          <a:sx n="84" d="100"/>
          <a:sy n="84" d="100"/>
        </p:scale>
        <p:origin x="2166" y="102"/>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2020-04-02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2020-04-02</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533455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How did you feel during the activity? </a:t>
            </a:r>
          </a:p>
          <a:p>
            <a:pPr marL="171450" indent="-171450">
              <a:buFontTx/>
              <a:buChar char="-"/>
            </a:pPr>
            <a:r>
              <a:rPr lang="en-US" baseline="0" dirty="0" smtClean="0"/>
              <a:t>What was uncomfortable?</a:t>
            </a:r>
          </a:p>
          <a:p>
            <a:pPr marL="171450" indent="-171450">
              <a:buFontTx/>
              <a:buChar char="-"/>
            </a:pPr>
            <a:r>
              <a:rPr lang="en-US" baseline="0" dirty="0" smtClean="0"/>
              <a:t>What did you like the most?</a:t>
            </a:r>
          </a:p>
          <a:p>
            <a:pPr marL="171450" indent="-171450">
              <a:buFontTx/>
              <a:buChar char="-"/>
            </a:pPr>
            <a:r>
              <a:rPr lang="en-US" baseline="0" dirty="0" smtClean="0"/>
              <a:t>As you talked to more and more people did you become more comfortable?</a:t>
            </a:r>
          </a:p>
          <a:p>
            <a:pPr marL="0" indent="0">
              <a:buFontTx/>
              <a:buNone/>
            </a:pPr>
            <a:endParaRPr lang="en-US" baseline="0" dirty="0" smtClean="0"/>
          </a:p>
          <a:p>
            <a:pPr marL="0" indent="0">
              <a:buFontTx/>
              <a:buNone/>
            </a:pPr>
            <a:r>
              <a:rPr lang="en-US" baseline="0" dirty="0" smtClean="0"/>
              <a:t>Did you discover an approach that works for you? </a:t>
            </a:r>
          </a:p>
          <a:p>
            <a:pPr marL="0" indent="0">
              <a:buFontTx/>
              <a:buNone/>
            </a:pPr>
            <a:endParaRPr lang="en-US" baseline="0" dirty="0" smtClean="0"/>
          </a:p>
          <a:p>
            <a:pPr marL="0" indent="0">
              <a:buFontTx/>
              <a:buNone/>
            </a:pPr>
            <a:r>
              <a:rPr lang="en-US" baseline="0" dirty="0" smtClean="0"/>
              <a:t>What body language signals did you start to pick up on that showed you that the person was either interested or disinterested in the conversation?</a:t>
            </a:r>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15205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3723778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169184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18040D-EEF2-40EC-BE31-BE39685F8873}" type="slidenum">
              <a:rPr lang="en-CA" smtClean="0">
                <a:solidFill>
                  <a:prstClr val="black"/>
                </a:solidFill>
              </a:rPr>
              <a:pPr/>
              <a:t>3</a:t>
            </a:fld>
            <a:endParaRPr lang="en-CA">
              <a:solidFill>
                <a:prstClr val="black"/>
              </a:solidFill>
            </a:endParaRPr>
          </a:p>
        </p:txBody>
      </p:sp>
    </p:spTree>
    <p:extLst>
      <p:ext uri="{BB962C8B-B14F-4D97-AF65-F5344CB8AC3E}">
        <p14:creationId xmlns:p14="http://schemas.microsoft.com/office/powerpoint/2010/main" val="192889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10238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272151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u="sng" baseline="0" dirty="0" smtClean="0"/>
              <a:t>One-one-one: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One of the easiest/safest topics is work so ask any work related questions </a:t>
            </a:r>
          </a:p>
          <a:p>
            <a:pPr marL="171450" indent="-171450">
              <a:buFontTx/>
              <a:buChar char="-"/>
            </a:pPr>
            <a:r>
              <a:rPr lang="en-US" baseline="0" dirty="0" smtClean="0"/>
              <a:t>Talk about the event, conference, venue</a:t>
            </a:r>
          </a:p>
          <a:p>
            <a:pPr marL="171450" indent="-171450">
              <a:buFontTx/>
              <a:buChar char="-"/>
            </a:pPr>
            <a:r>
              <a:rPr lang="en-US" baseline="0" dirty="0" smtClean="0"/>
              <a:t>Give people a compliment. This can work for men and women.</a:t>
            </a:r>
          </a:p>
          <a:p>
            <a:pPr marL="171450" indent="-171450">
              <a:buFontTx/>
              <a:buChar char="-"/>
            </a:pPr>
            <a:r>
              <a:rPr lang="en-US" baseline="0" dirty="0" smtClean="0"/>
              <a:t>Everyone loves food and it’s an easy subject to talk about so use this to your advantage. If there’s no food at the event, ask about nearby restaurants. </a:t>
            </a:r>
          </a:p>
          <a:p>
            <a:pPr marL="171450" indent="-171450">
              <a:buFontTx/>
              <a:buChar char="-"/>
            </a:pPr>
            <a:r>
              <a:rPr lang="en-US" baseline="0" dirty="0" smtClean="0"/>
              <a:t>Talk about the news just be careful to avoid topics such a religion and politics. Instead talk about sports, upcoming events, or even the weather if all else fails. </a:t>
            </a:r>
          </a:p>
          <a:p>
            <a:pPr marL="171450" indent="-171450">
              <a:buFontTx/>
              <a:buChar char="-"/>
            </a:pPr>
            <a:endParaRPr lang="en-US" baseline="0" dirty="0" smtClean="0"/>
          </a:p>
          <a:p>
            <a:r>
              <a:rPr lang="en-US" b="1" u="sng" baseline="0" dirty="0" smtClean="0"/>
              <a:t>Breaking into a group:</a:t>
            </a:r>
            <a:endParaRPr lang="en-US" baseline="0" dirty="0" smtClean="0"/>
          </a:p>
          <a:p>
            <a:pPr marL="171450" indent="-171450">
              <a:buFontTx/>
              <a:buChar char="-"/>
            </a:pPr>
            <a:r>
              <a:rPr lang="en-US" baseline="0" dirty="0" smtClean="0"/>
              <a:t>If you want to break into a group make sure to observe the group’s body language first</a:t>
            </a:r>
          </a:p>
          <a:p>
            <a:pPr marL="171450" indent="-171450">
              <a:buFontTx/>
              <a:buChar char="-"/>
            </a:pPr>
            <a:r>
              <a:rPr lang="en-US" baseline="0" dirty="0" smtClean="0"/>
              <a:t>If the bodies are turned out looking at the crowd this shows that the group is open and you can approach.</a:t>
            </a:r>
          </a:p>
          <a:p>
            <a:pPr marL="171450" indent="-171450">
              <a:buFontTx/>
              <a:buChar char="-"/>
            </a:pPr>
            <a:r>
              <a:rPr lang="en-US" baseline="0" dirty="0" smtClean="0"/>
              <a:t>If everyone is turned in facing each other they are most likely in a deep discussion and if you try and break into the circle they may not acknowledge you. </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4225103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685750">
              <a:buFontTx/>
              <a:buNone/>
            </a:pPr>
            <a:r>
              <a:rPr lang="en-CA" sz="1200" u="sng" dirty="0" smtClean="0">
                <a:solidFill>
                  <a:srgbClr val="004D71"/>
                </a:solidFill>
                <a:latin typeface="+mn-lt"/>
              </a:rPr>
              <a:t>Show interest during the conversation</a:t>
            </a:r>
          </a:p>
          <a:p>
            <a:pPr marL="171450" indent="-171450" defTabSz="685750">
              <a:buFontTx/>
              <a:buChar char="-"/>
            </a:pPr>
            <a:r>
              <a:rPr lang="en-CA" sz="1200" baseline="0" dirty="0" smtClean="0">
                <a:solidFill>
                  <a:srgbClr val="004D71"/>
                </a:solidFill>
                <a:latin typeface="+mn-lt"/>
              </a:rPr>
              <a:t>Actively listen to what the other person is saying. This means that you are focused on what the person is saying and not on what you are going to say next</a:t>
            </a:r>
          </a:p>
          <a:p>
            <a:pPr marL="171450" indent="-171450" defTabSz="685750">
              <a:buFontTx/>
              <a:buChar char="-"/>
            </a:pPr>
            <a:r>
              <a:rPr lang="en-CA" sz="1200" baseline="0" dirty="0" smtClean="0">
                <a:solidFill>
                  <a:srgbClr val="004D71"/>
                </a:solidFill>
                <a:latin typeface="+mn-lt"/>
              </a:rPr>
              <a:t>Ask relevant questions, but d</a:t>
            </a:r>
            <a:r>
              <a:rPr lang="en-CA" sz="1200" dirty="0" smtClean="0">
                <a:solidFill>
                  <a:srgbClr val="004D71"/>
                </a:solidFill>
                <a:latin typeface="+mn-lt"/>
              </a:rPr>
              <a:t>o not monopolize</a:t>
            </a:r>
            <a:r>
              <a:rPr lang="en-CA" sz="1200" baseline="0" dirty="0" smtClean="0">
                <a:solidFill>
                  <a:srgbClr val="004D71"/>
                </a:solidFill>
                <a:latin typeface="+mn-lt"/>
              </a:rPr>
              <a:t> the conversation</a:t>
            </a:r>
          </a:p>
          <a:p>
            <a:pPr marL="171450" indent="-171450" defTabSz="685750">
              <a:buFontTx/>
              <a:buChar char="-"/>
            </a:pPr>
            <a:endParaRPr lang="en-CA" sz="1200" dirty="0" smtClean="0">
              <a:solidFill>
                <a:srgbClr val="004D71"/>
              </a:solidFill>
              <a:latin typeface="+mn-lt"/>
            </a:endParaRPr>
          </a:p>
          <a:p>
            <a:pPr marL="0" marR="0" lvl="0" indent="0" algn="l" defTabSz="685750" rtl="0" eaLnBrk="1" fontAlgn="auto" latinLnBrk="0" hangingPunct="1">
              <a:lnSpc>
                <a:spcPct val="100000"/>
              </a:lnSpc>
              <a:spcBef>
                <a:spcPts val="0"/>
              </a:spcBef>
              <a:spcAft>
                <a:spcPts val="0"/>
              </a:spcAft>
              <a:buClrTx/>
              <a:buSzTx/>
              <a:buFontTx/>
              <a:buNone/>
              <a:tabLst/>
              <a:defRPr/>
            </a:pPr>
            <a:r>
              <a:rPr lang="en-CA" sz="1200" u="sng" dirty="0" smtClean="0">
                <a:solidFill>
                  <a:srgbClr val="004D71"/>
                </a:solidFill>
                <a:latin typeface="+mn-lt"/>
              </a:rPr>
              <a:t>Body Language</a:t>
            </a:r>
          </a:p>
          <a:p>
            <a:pPr marL="171450" marR="0" lvl="0" indent="-171450" algn="l" defTabSz="685750" rtl="0" eaLnBrk="1" fontAlgn="auto" latinLnBrk="0" hangingPunct="1">
              <a:lnSpc>
                <a:spcPct val="100000"/>
              </a:lnSpc>
              <a:spcBef>
                <a:spcPts val="0"/>
              </a:spcBef>
              <a:spcAft>
                <a:spcPts val="0"/>
              </a:spcAft>
              <a:buClrTx/>
              <a:buSzTx/>
              <a:buFontTx/>
              <a:buChar char="-"/>
              <a:tabLst/>
              <a:defRPr/>
            </a:pPr>
            <a:r>
              <a:rPr lang="en-CA" sz="1200" u="none" baseline="0" dirty="0" smtClean="0">
                <a:solidFill>
                  <a:srgbClr val="004D71"/>
                </a:solidFill>
                <a:latin typeface="+mn-lt"/>
              </a:rPr>
              <a:t>Your body language should convey confidence and show that you are interested in the conversation</a:t>
            </a:r>
          </a:p>
          <a:p>
            <a:pPr marL="171450" marR="0" lvl="0" indent="-171450" algn="l" defTabSz="685750" rtl="0" eaLnBrk="1" fontAlgn="auto" latinLnBrk="0" hangingPunct="1">
              <a:lnSpc>
                <a:spcPct val="100000"/>
              </a:lnSpc>
              <a:spcBef>
                <a:spcPts val="0"/>
              </a:spcBef>
              <a:spcAft>
                <a:spcPts val="0"/>
              </a:spcAft>
              <a:buClrTx/>
              <a:buSzTx/>
              <a:buFontTx/>
              <a:buChar char="-"/>
              <a:tabLst/>
              <a:defRPr/>
            </a:pPr>
            <a:r>
              <a:rPr lang="en-CA" sz="1200" u="none" baseline="0" dirty="0" smtClean="0">
                <a:solidFill>
                  <a:srgbClr val="004D71"/>
                </a:solidFill>
                <a:latin typeface="+mn-lt"/>
              </a:rPr>
              <a:t>Stand straight and face the person you are talking to </a:t>
            </a:r>
          </a:p>
          <a:p>
            <a:pPr marL="171450" marR="0" lvl="0" indent="-171450" algn="l" defTabSz="685750" rtl="0" eaLnBrk="1" fontAlgn="auto" latinLnBrk="0" hangingPunct="1">
              <a:lnSpc>
                <a:spcPct val="100000"/>
              </a:lnSpc>
              <a:spcBef>
                <a:spcPts val="0"/>
              </a:spcBef>
              <a:spcAft>
                <a:spcPts val="0"/>
              </a:spcAft>
              <a:buClrTx/>
              <a:buSzTx/>
              <a:buFontTx/>
              <a:buChar char="-"/>
              <a:tabLst/>
              <a:defRPr/>
            </a:pPr>
            <a:r>
              <a:rPr lang="en-CA" sz="1200" u="none" baseline="0" dirty="0" smtClean="0">
                <a:solidFill>
                  <a:srgbClr val="004D71"/>
                </a:solidFill>
                <a:latin typeface="+mn-lt"/>
              </a:rPr>
              <a:t>Maintain good eye contact. You don’t need to stare at the person straight in their eyes but if your gaze keeps wandering around the room it might seem like you aren’t interested</a:t>
            </a:r>
          </a:p>
          <a:p>
            <a:pPr marL="171450" marR="0" lvl="0" indent="-171450" algn="l" defTabSz="685750" rtl="0" eaLnBrk="1" fontAlgn="auto" latinLnBrk="0" hangingPunct="1">
              <a:lnSpc>
                <a:spcPct val="100000"/>
              </a:lnSpc>
              <a:spcBef>
                <a:spcPts val="0"/>
              </a:spcBef>
              <a:spcAft>
                <a:spcPts val="0"/>
              </a:spcAft>
              <a:buClrTx/>
              <a:buSzTx/>
              <a:buFontTx/>
              <a:buChar char="-"/>
              <a:tabLst/>
              <a:defRPr/>
            </a:pPr>
            <a:r>
              <a:rPr lang="en-CA" sz="1200" u="none" baseline="0" dirty="0" smtClean="0">
                <a:solidFill>
                  <a:srgbClr val="004D71"/>
                </a:solidFill>
                <a:latin typeface="+mn-lt"/>
              </a:rPr>
              <a:t>Avoid crossing your arms because this makes you seem closed off.</a:t>
            </a:r>
          </a:p>
          <a:p>
            <a:pPr marL="171450" marR="0" lvl="0" indent="-171450" algn="l" defTabSz="685750" rtl="0" eaLnBrk="1" fontAlgn="auto" latinLnBrk="0" hangingPunct="1">
              <a:lnSpc>
                <a:spcPct val="100000"/>
              </a:lnSpc>
              <a:spcBef>
                <a:spcPts val="0"/>
              </a:spcBef>
              <a:spcAft>
                <a:spcPts val="0"/>
              </a:spcAft>
              <a:buClrTx/>
              <a:buSzTx/>
              <a:buFontTx/>
              <a:buChar char="-"/>
              <a:tabLst/>
              <a:defRPr/>
            </a:pPr>
            <a:r>
              <a:rPr lang="en-CA" sz="1200" u="none" baseline="0" dirty="0" smtClean="0">
                <a:solidFill>
                  <a:srgbClr val="004D71"/>
                </a:solidFill>
                <a:latin typeface="+mn-lt"/>
              </a:rPr>
              <a:t>You should also pay attention to the other person’s body language to see if they are engaged. Are their feet pointed outward and away from you? Are their eyes shifting from side to side? When they smile are they only using their mouth? Are their lips tight and pursed? If the answer is yes, than this can mean that the person isn’t interested in continuing the conversation. However, these signs aren’t foolproof, the person’s culture and their general body language habits must also be taken into consideration. </a:t>
            </a:r>
          </a:p>
          <a:p>
            <a:pPr marL="171450" marR="0" lvl="0" indent="-171450" algn="l" defTabSz="685750" rtl="0" eaLnBrk="1" fontAlgn="auto" latinLnBrk="0" hangingPunct="1">
              <a:lnSpc>
                <a:spcPct val="100000"/>
              </a:lnSpc>
              <a:spcBef>
                <a:spcPts val="0"/>
              </a:spcBef>
              <a:spcAft>
                <a:spcPts val="0"/>
              </a:spcAft>
              <a:buClrTx/>
              <a:buSzTx/>
              <a:buFontTx/>
              <a:buChar char="-"/>
              <a:tabLst/>
              <a:defRPr/>
            </a:pPr>
            <a:endParaRPr lang="en-CA" sz="1200" u="none" baseline="0" dirty="0" smtClean="0">
              <a:solidFill>
                <a:srgbClr val="004D71"/>
              </a:solidFill>
              <a:latin typeface="+mn-lt"/>
            </a:endParaRPr>
          </a:p>
          <a:p>
            <a:pPr marL="0" indent="0" defTabSz="685750">
              <a:buFontTx/>
              <a:buNone/>
            </a:pPr>
            <a:r>
              <a:rPr lang="en-CA" sz="1200" u="sng" baseline="0" dirty="0" smtClean="0">
                <a:solidFill>
                  <a:srgbClr val="004D71"/>
                </a:solidFill>
                <a:latin typeface="+mn-lt"/>
              </a:rPr>
              <a:t>Connect with the person virtually after </a:t>
            </a:r>
          </a:p>
          <a:p>
            <a:pPr marL="171450" indent="-171450" defTabSz="685750">
              <a:buFontTx/>
              <a:buChar char="-"/>
            </a:pPr>
            <a:r>
              <a:rPr lang="en-CA" sz="1200" u="none" dirty="0" smtClean="0">
                <a:solidFill>
                  <a:srgbClr val="004D71"/>
                </a:solidFill>
                <a:latin typeface="+mn-lt"/>
              </a:rPr>
              <a:t>Networking doesn’t end in person, you can connect with the person virtually after the event</a:t>
            </a:r>
          </a:p>
          <a:p>
            <a:pPr marL="171450" indent="-171450" defTabSz="685750">
              <a:buFontTx/>
              <a:buChar char="-"/>
            </a:pPr>
            <a:r>
              <a:rPr lang="en-CA" sz="1200" u="none" dirty="0" smtClean="0">
                <a:solidFill>
                  <a:srgbClr val="004D71"/>
                </a:solidFill>
                <a:latin typeface="+mn-lt"/>
              </a:rPr>
              <a:t>It</a:t>
            </a:r>
            <a:r>
              <a:rPr lang="en-CA" sz="1200" u="none" baseline="0" dirty="0" smtClean="0">
                <a:solidFill>
                  <a:srgbClr val="004D71"/>
                </a:solidFill>
                <a:latin typeface="+mn-lt"/>
              </a:rPr>
              <a:t> is easy to get lost in the clutter at an event and you rarely get the time to make a lasting impression so if you’ve had a great exchange ask the person what is the best way to stay in touch. </a:t>
            </a:r>
          </a:p>
          <a:p>
            <a:pPr marL="171450" indent="-171450" defTabSz="685750">
              <a:buFontTx/>
              <a:buChar char="-"/>
            </a:pPr>
            <a:r>
              <a:rPr lang="en-CA" sz="1200" u="none" baseline="0" dirty="0" smtClean="0">
                <a:solidFill>
                  <a:srgbClr val="004D71"/>
                </a:solidFill>
                <a:latin typeface="+mn-lt"/>
              </a:rPr>
              <a:t>Message the person within 48 hrs of meeting them and reference something you discussed to help the contact remember you. </a:t>
            </a:r>
          </a:p>
          <a:p>
            <a:pPr marL="171450" indent="-171450" defTabSz="685750">
              <a:buFontTx/>
              <a:buChar char="-"/>
            </a:pPr>
            <a:endParaRPr lang="en-CA" sz="1200" u="none" dirty="0" smtClean="0">
              <a:solidFill>
                <a:srgbClr val="004D71"/>
              </a:solidFill>
              <a:latin typeface="+mn-lt"/>
            </a:endParaRPr>
          </a:p>
          <a:p>
            <a:pPr marL="0" indent="0" defTabSz="685750">
              <a:buFontTx/>
              <a:buNone/>
            </a:pPr>
            <a:endParaRPr lang="en-CA" sz="1200" dirty="0" smtClean="0">
              <a:solidFill>
                <a:srgbClr val="004D71"/>
              </a:solidFill>
              <a:latin typeface="+mn-lt"/>
            </a:endParaRPr>
          </a:p>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1636351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You</a:t>
            </a:r>
            <a:r>
              <a:rPr lang="en-CA" baseline="0" dirty="0" smtClean="0"/>
              <a:t> can also use social media platforms to reach out to people you have not met in person. </a:t>
            </a:r>
          </a:p>
          <a:p>
            <a:pPr marL="0" indent="0">
              <a:buFontTx/>
              <a:buNone/>
            </a:pPr>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207951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CA" sz="1200" dirty="0" smtClean="0">
                <a:solidFill>
                  <a:schemeClr val="bg1"/>
                </a:solidFill>
              </a:rPr>
              <a:t>Find someone else, at a different table, with the same color candy as you.</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CA" sz="1200" dirty="0" smtClean="0">
                <a:solidFill>
                  <a:schemeClr val="bg1"/>
                </a:solidFill>
              </a:rPr>
              <a:t>Start a conversation with that person.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CA" sz="1200" dirty="0" smtClean="0">
                <a:solidFill>
                  <a:schemeClr val="bg1"/>
                </a:solidFill>
              </a:rPr>
              <a:t>You can use the conversation starters to help you</a:t>
            </a:r>
            <a:r>
              <a:rPr lang="en-CA" sz="1200" baseline="0" dirty="0" smtClean="0">
                <a:solidFill>
                  <a:schemeClr val="bg1"/>
                </a:solidFill>
              </a:rPr>
              <a:t> or even ask the question that is associated to the color of the candy</a:t>
            </a:r>
            <a:endParaRPr lang="en-CA" sz="1200" dirty="0" smtClean="0">
              <a:solidFill>
                <a:schemeClr val="bg1"/>
              </a:solidFill>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CA" sz="1200" dirty="0" smtClean="0">
                <a:solidFill>
                  <a:schemeClr val="bg1"/>
                </a:solidFill>
              </a:rPr>
              <a:t>Try and network with more than one person.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fr-CA"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smtClean="0">
                <a:solidFill>
                  <a:schemeClr val="bg1"/>
                </a:solidFill>
              </a:rPr>
              <a:t>The more people</a:t>
            </a:r>
            <a:r>
              <a:rPr lang="fr-CA" sz="1200" baseline="0" dirty="0" smtClean="0">
                <a:solidFill>
                  <a:schemeClr val="bg1"/>
                </a:solidFill>
              </a:rPr>
              <a:t> </a:t>
            </a:r>
            <a:r>
              <a:rPr lang="fr-CA" sz="1200" baseline="0" dirty="0" err="1" smtClean="0">
                <a:solidFill>
                  <a:schemeClr val="bg1"/>
                </a:solidFill>
              </a:rPr>
              <a:t>you</a:t>
            </a:r>
            <a:r>
              <a:rPr lang="fr-CA" sz="1200" baseline="0" dirty="0" smtClean="0">
                <a:solidFill>
                  <a:schemeClr val="bg1"/>
                </a:solidFill>
              </a:rPr>
              <a:t> talk to, the </a:t>
            </a:r>
            <a:r>
              <a:rPr lang="fr-CA" sz="1200" baseline="0" dirty="0" err="1" smtClean="0">
                <a:solidFill>
                  <a:schemeClr val="bg1"/>
                </a:solidFill>
              </a:rPr>
              <a:t>easier</a:t>
            </a:r>
            <a:r>
              <a:rPr lang="fr-CA" sz="1200" baseline="0" dirty="0" smtClean="0">
                <a:solidFill>
                  <a:schemeClr val="bg1"/>
                </a:solidFill>
              </a:rPr>
              <a:t> </a:t>
            </a:r>
            <a:r>
              <a:rPr lang="fr-CA" sz="1200" baseline="0" dirty="0" err="1" smtClean="0">
                <a:solidFill>
                  <a:schemeClr val="bg1"/>
                </a:solidFill>
              </a:rPr>
              <a:t>it</a:t>
            </a:r>
            <a:r>
              <a:rPr lang="fr-CA" sz="1200" baseline="0" dirty="0" smtClean="0">
                <a:solidFill>
                  <a:schemeClr val="bg1"/>
                </a:solidFill>
              </a:rPr>
              <a:t> </a:t>
            </a:r>
            <a:r>
              <a:rPr lang="fr-CA" sz="1200" baseline="0" dirty="0" err="1" smtClean="0">
                <a:solidFill>
                  <a:schemeClr val="bg1"/>
                </a:solidFill>
              </a:rPr>
              <a:t>will</a:t>
            </a:r>
            <a:r>
              <a:rPr lang="fr-CA" sz="1200" baseline="0" dirty="0" smtClean="0">
                <a:solidFill>
                  <a:schemeClr val="bg1"/>
                </a:solidFill>
              </a:rPr>
              <a:t> </a:t>
            </a:r>
            <a:r>
              <a:rPr lang="fr-CA" sz="1200" baseline="0" dirty="0" err="1" smtClean="0">
                <a:solidFill>
                  <a:schemeClr val="bg1"/>
                </a:solidFill>
              </a:rPr>
              <a:t>get</a:t>
            </a:r>
            <a:r>
              <a:rPr lang="fr-CA" sz="1200" baseline="0" dirty="0" smtClean="0">
                <a:solidFill>
                  <a:schemeClr val="bg1"/>
                </a:solidFill>
              </a:rPr>
              <a:t> and the more </a:t>
            </a:r>
            <a:r>
              <a:rPr lang="fr-CA" sz="1200" baseline="0" dirty="0" err="1" smtClean="0">
                <a:solidFill>
                  <a:schemeClr val="bg1"/>
                </a:solidFill>
              </a:rPr>
              <a:t>comfortable</a:t>
            </a:r>
            <a:r>
              <a:rPr lang="fr-CA" sz="1200" baseline="0" dirty="0" smtClean="0">
                <a:solidFill>
                  <a:schemeClr val="bg1"/>
                </a:solidFill>
              </a:rPr>
              <a:t> </a:t>
            </a:r>
            <a:r>
              <a:rPr lang="fr-CA" sz="1200" baseline="0" dirty="0" err="1" smtClean="0">
                <a:solidFill>
                  <a:schemeClr val="bg1"/>
                </a:solidFill>
              </a:rPr>
              <a:t>you</a:t>
            </a:r>
            <a:r>
              <a:rPr lang="fr-CA" sz="1200" baseline="0" dirty="0" smtClean="0">
                <a:solidFill>
                  <a:schemeClr val="bg1"/>
                </a:solidFill>
              </a:rPr>
              <a:t> </a:t>
            </a:r>
            <a:r>
              <a:rPr lang="fr-CA" sz="1200" baseline="0" dirty="0" err="1" smtClean="0">
                <a:solidFill>
                  <a:schemeClr val="bg1"/>
                </a:solidFill>
              </a:rPr>
              <a:t>will</a:t>
            </a:r>
            <a:r>
              <a:rPr lang="fr-CA" sz="1200" baseline="0" dirty="0" smtClean="0">
                <a:solidFill>
                  <a:schemeClr val="bg1"/>
                </a:solidFill>
              </a:rPr>
              <a:t> </a:t>
            </a:r>
            <a:r>
              <a:rPr lang="fr-CA" sz="1200" baseline="0" dirty="0" err="1" smtClean="0">
                <a:solidFill>
                  <a:schemeClr val="bg1"/>
                </a:solidFill>
              </a:rPr>
              <a:t>feel</a:t>
            </a:r>
            <a:r>
              <a:rPr lang="fr-CA" sz="1200" baseline="0" dirty="0" smtClean="0">
                <a:solidFill>
                  <a:schemeClr val="bg1"/>
                </a:solidFill>
              </a:rPr>
              <a:t> </a:t>
            </a:r>
            <a:r>
              <a:rPr lang="fr-CA" sz="1200" baseline="0" dirty="0" err="1" smtClean="0">
                <a:solidFill>
                  <a:schemeClr val="bg1"/>
                </a:solidFill>
              </a:rPr>
              <a:t>approaching</a:t>
            </a:r>
            <a:r>
              <a:rPr lang="fr-CA" sz="1200" baseline="0" dirty="0" smtClean="0">
                <a:solidFill>
                  <a:schemeClr val="bg1"/>
                </a:solidFill>
              </a:rPr>
              <a:t> people. </a:t>
            </a:r>
            <a:endParaRPr lang="en-CA"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smtClean="0">
              <a:solidFill>
                <a:schemeClr val="bg1"/>
              </a:solidFill>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CA" sz="1200" dirty="0" smtClean="0">
              <a:solidFill>
                <a:schemeClr val="bg1"/>
              </a:solidFill>
            </a:endParaRPr>
          </a:p>
          <a:p>
            <a:endParaRPr lang="en-US" baseline="0" dirty="0" smtClean="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1490126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Keep on the screen as participants network</a:t>
            </a:r>
          </a:p>
          <a:p>
            <a:pPr marL="0" indent="0">
              <a:buFontTx/>
              <a:buNone/>
            </a:pPr>
            <a:endParaRPr lang="en-US"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1805728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a:solidFill>
                <a:prstClr val="black">
                  <a:tint val="75000"/>
                </a:prstClr>
              </a:solidFill>
            </a:endParaRPr>
          </a:p>
        </p:txBody>
      </p:sp>
      <p:sp>
        <p:nvSpPr>
          <p:cNvPr id="8" name="Text Placeholder 7"/>
          <p:cNvSpPr>
            <a:spLocks noGrp="1"/>
          </p:cNvSpPr>
          <p:nvPr>
            <p:ph type="body" sz="quarter" idx="11" hasCustomPrompt="1"/>
          </p:nvPr>
        </p:nvSpPr>
        <p:spPr>
          <a:xfrm>
            <a:off x="647564" y="152636"/>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Tree>
    <p:extLst>
      <p:ext uri="{BB962C8B-B14F-4D97-AF65-F5344CB8AC3E}">
        <p14:creationId xmlns:p14="http://schemas.microsoft.com/office/powerpoint/2010/main" val="154170709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1" y="1124744"/>
            <a:ext cx="7571580" cy="5293147"/>
          </a:xfrm>
          <a:prstGeom prst="rect">
            <a:avLst/>
          </a:prstGeom>
        </p:spPr>
        <p:txBody>
          <a:bodyPr lIns="0" tIns="0" rIns="0" bIns="0"/>
          <a:lstStyle>
            <a:lvl1pPr marL="0" indent="0">
              <a:buNone/>
              <a:defRPr sz="23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9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19">
              <a:defRPr sz="15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202" y="138065"/>
            <a:ext cx="5432983" cy="878671"/>
          </a:xfrm>
          <a:prstGeom prst="rect">
            <a:avLst/>
          </a:prstGeom>
        </p:spPr>
        <p:txBody>
          <a:bodyPr wrap="none" lIns="0" tIns="0" rIns="0" bIns="0" anchor="ctr" anchorCtr="0"/>
          <a:lstStyle>
            <a:lvl1pPr marL="457167" indent="-457167"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3761347594"/>
      </p:ext>
    </p:extLst>
  </p:cSld>
  <p:clrMapOvr>
    <a:masterClrMapping/>
  </p:clrMapOvr>
  <p:transition spd="slow">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dirty="0" smtClean="0"/>
              <a:t>Click to edit Master title style</a:t>
            </a:r>
            <a:endParaRPr lang="en-CA" dirty="0"/>
          </a:p>
        </p:txBody>
      </p:sp>
    </p:spTree>
    <p:extLst>
      <p:ext uri="{BB962C8B-B14F-4D97-AF65-F5344CB8AC3E}">
        <p14:creationId xmlns:p14="http://schemas.microsoft.com/office/powerpoint/2010/main" val="148000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solidFill>
                  <a:prstClr val="black">
                    <a:tint val="75000"/>
                  </a:prstClr>
                </a:solidFill>
              </a:rPr>
              <a:pPr/>
              <a:t>‹#›</a:t>
            </a:fld>
            <a:endParaRPr lang="en-CA" dirty="0">
              <a:solidFill>
                <a:prstClr val="black">
                  <a:tint val="75000"/>
                </a:prstClr>
              </a:solidFill>
            </a:endParaRPr>
          </a:p>
        </p:txBody>
      </p:sp>
      <p:sp>
        <p:nvSpPr>
          <p:cNvPr id="8" name="Text Placeholder 7"/>
          <p:cNvSpPr>
            <a:spLocks noGrp="1"/>
          </p:cNvSpPr>
          <p:nvPr>
            <p:ph type="body" sz="quarter" idx="11" hasCustomPrompt="1"/>
          </p:nvPr>
        </p:nvSpPr>
        <p:spPr>
          <a:xfrm>
            <a:off x="539556" y="260651"/>
            <a:ext cx="7629225" cy="756084"/>
          </a:xfrm>
          <a:prstGeom prst="rect">
            <a:avLst/>
          </a:prstGeom>
        </p:spPr>
        <p:txBody>
          <a:bodyPr lIns="0" tIns="0" rIns="0" bIns="0"/>
          <a:lstStyle>
            <a:lvl1pPr marL="0" marR="0" indent="0" algn="l" defTabSz="914332" rtl="0" eaLnBrk="1" fontAlgn="auto" latinLnBrk="0" hangingPunct="1">
              <a:lnSpc>
                <a:spcPct val="100000"/>
              </a:lnSpc>
              <a:spcBef>
                <a:spcPct val="20000"/>
              </a:spcBef>
              <a:spcAft>
                <a:spcPts val="0"/>
              </a:spcAft>
              <a:buClrTx/>
              <a:buSzTx/>
              <a:buFont typeface="Arial" panose="020B0604020202020204" pitchFamily="34" charset="0"/>
              <a:buNone/>
              <a:tabLst/>
              <a:defRPr sz="2800" b="1" baseline="0">
                <a:solidFill>
                  <a:schemeClr val="accent1"/>
                </a:solidFill>
                <a:latin typeface="Calibri" panose="020F0502020204030204" pitchFamily="34" charset="0"/>
              </a:defRPr>
            </a:lvl1pPr>
            <a:lvl2pPr marL="457167" indent="0">
              <a:buNone/>
              <a:defRPr/>
            </a:lvl2pPr>
          </a:lstStyle>
          <a:p>
            <a:pPr lvl="0"/>
            <a:r>
              <a:rPr lang="en-US" dirty="0" smtClean="0"/>
              <a:t>Header text</a:t>
            </a:r>
          </a:p>
        </p:txBody>
      </p:sp>
      <p:sp>
        <p:nvSpPr>
          <p:cNvPr id="11" name="Content Placeholder 2"/>
          <p:cNvSpPr>
            <a:spLocks noGrp="1"/>
          </p:cNvSpPr>
          <p:nvPr>
            <p:ph idx="10" hasCustomPrompt="1"/>
          </p:nvPr>
        </p:nvSpPr>
        <p:spPr>
          <a:xfrm>
            <a:off x="786211" y="1124744"/>
            <a:ext cx="7571580" cy="5293147"/>
          </a:xfrm>
          <a:prstGeom prst="rect">
            <a:avLst/>
          </a:prstGeom>
        </p:spPr>
        <p:txBody>
          <a:bodyPr lIns="0" tIns="0" rIns="0" bIns="0"/>
          <a:lstStyle>
            <a:lvl1pPr marL="0" indent="0">
              <a:buNone/>
              <a:defRPr sz="23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9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19">
              <a:defRPr sz="15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4119795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68" r:id="rId9"/>
    <p:sldLayoutId id="2147483669" r:id="rId10"/>
    <p:sldLayoutId id="2147483673" r:id="rId11"/>
    <p:sldLayoutId id="2147483674" r:id="rId12"/>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11.xml"/><Relationship Id="rId5" Type="http://schemas.openxmlformats.org/officeDocument/2006/relationships/slideLayout" Target="../slideLayouts/slideLayout11.xml"/><Relationship Id="rId4"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hyperlink" Target="mailto:joshua.frame@canada.ca" TargetMode="External"/><Relationship Id="rId5" Type="http://schemas.openxmlformats.org/officeDocument/2006/relationships/image" Target="../media/image22.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notesSlide" Target="../notesSlides/notesSlide2.xml"/><Relationship Id="rId4"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11.jp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3.xml"/><Relationship Id="rId5" Type="http://schemas.openxmlformats.org/officeDocument/2006/relationships/slideLayout" Target="../slideLayouts/slideLayout11.xml"/><Relationship Id="rId4"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4.xml"/><Relationship Id="rId4"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tags" Target="../tags/tag16.xml"/><Relationship Id="rId7" Type="http://schemas.openxmlformats.org/officeDocument/2006/relationships/image" Target="../media/image13.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7.xml"/><Relationship Id="rId5" Type="http://schemas.openxmlformats.org/officeDocument/2006/relationships/slideLayout" Target="../slideLayouts/slideLayout11.xml"/><Relationship Id="rId4" Type="http://schemas.openxmlformats.org/officeDocument/2006/relationships/tags" Target="../tags/tag17.xml"/><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13" Type="http://schemas.microsoft.com/office/2007/relationships/hdphoto" Target="../media/hdphoto3.wdp"/><Relationship Id="rId3" Type="http://schemas.openxmlformats.org/officeDocument/2006/relationships/tags" Target="../tags/tag20.xml"/><Relationship Id="rId7" Type="http://schemas.openxmlformats.org/officeDocument/2006/relationships/image" Target="../media/image16.gif"/><Relationship Id="rId12" Type="http://schemas.openxmlformats.org/officeDocument/2006/relationships/image" Target="../media/image19.png"/><Relationship Id="rId17" Type="http://schemas.openxmlformats.org/officeDocument/2006/relationships/image" Target="../media/image20.png"/><Relationship Id="rId2" Type="http://schemas.openxmlformats.org/officeDocument/2006/relationships/tags" Target="../tags/tag19.xml"/><Relationship Id="rId16" Type="http://schemas.microsoft.com/office/2007/relationships/hdphoto" Target="../media/hdphoto6.wdp"/><Relationship Id="rId1" Type="http://schemas.openxmlformats.org/officeDocument/2006/relationships/tags" Target="../tags/tag18.xml"/><Relationship Id="rId6" Type="http://schemas.openxmlformats.org/officeDocument/2006/relationships/notesSlide" Target="../notesSlides/notesSlide8.xml"/><Relationship Id="rId11" Type="http://schemas.microsoft.com/office/2007/relationships/hdphoto" Target="../media/hdphoto2.wdp"/><Relationship Id="rId5" Type="http://schemas.openxmlformats.org/officeDocument/2006/relationships/slideLayout" Target="../slideLayouts/slideLayout11.xml"/><Relationship Id="rId15" Type="http://schemas.microsoft.com/office/2007/relationships/hdphoto" Target="../media/hdphoto5.wdp"/><Relationship Id="rId10" Type="http://schemas.openxmlformats.org/officeDocument/2006/relationships/image" Target="../media/image18.png"/><Relationship Id="rId4" Type="http://schemas.openxmlformats.org/officeDocument/2006/relationships/tags" Target="../tags/tag21.xml"/><Relationship Id="rId9" Type="http://schemas.microsoft.com/office/2007/relationships/hdphoto" Target="../media/hdphoto1.wdp"/><Relationship Id="rId1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a:t>
            </a:fld>
            <a:endParaRPr lang="en-CA"/>
          </a:p>
        </p:txBody>
      </p:sp>
      <p:sp>
        <p:nvSpPr>
          <p:cNvPr id="6" name="Content Placeholder 5"/>
          <p:cNvSpPr>
            <a:spLocks noGrp="1"/>
          </p:cNvSpPr>
          <p:nvPr>
            <p:ph idx="10"/>
          </p:nvPr>
        </p:nvSpPr>
        <p:spPr>
          <a:xfrm>
            <a:off x="0" y="1736812"/>
            <a:ext cx="9144000" cy="1584176"/>
          </a:xfrm>
        </p:spPr>
        <p:txBody>
          <a:bodyPr/>
          <a:lstStyle/>
          <a:p>
            <a:pPr algn="ctr"/>
            <a:r>
              <a:rPr lang="en-US" sz="5400" b="1" dirty="0" smtClean="0"/>
              <a:t>NETWORKING : </a:t>
            </a:r>
          </a:p>
          <a:p>
            <a:pPr algn="ctr"/>
            <a:r>
              <a:rPr lang="en-US" sz="5400" b="1" dirty="0" smtClean="0"/>
              <a:t>MASTERING THE BASICS</a:t>
            </a:r>
            <a:endParaRPr lang="en-US" sz="5400" dirty="0" smtClean="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658" y="3683641"/>
            <a:ext cx="2662683" cy="2662683"/>
          </a:xfrm>
          <a:prstGeom prst="rect">
            <a:avLst/>
          </a:prstGeom>
        </p:spPr>
      </p:pic>
    </p:spTree>
    <p:extLst>
      <p:ext uri="{BB962C8B-B14F-4D97-AF65-F5344CB8AC3E}">
        <p14:creationId xmlns:p14="http://schemas.microsoft.com/office/powerpoint/2010/main" val="315090978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2344549" y="6288776"/>
            <a:ext cx="2133600" cy="365125"/>
          </a:xfrm>
        </p:spPr>
        <p:txBody>
          <a:bodyPr/>
          <a:lstStyle/>
          <a:p>
            <a:fld id="{32D4B517-E49B-41B6-9DBC-23634E0F1CDC}" type="slidenum">
              <a:rPr lang="en-CA" smtClean="0"/>
              <a:pPr/>
              <a:t>10</a:t>
            </a:fld>
            <a:endParaRPr lang="en-CA" dirty="0"/>
          </a:p>
        </p:txBody>
      </p:sp>
      <p:sp>
        <p:nvSpPr>
          <p:cNvPr id="41" name="Title 3"/>
          <p:cNvSpPr txBox="1">
            <a:spLocks/>
          </p:cNvSpPr>
          <p:nvPr/>
        </p:nvSpPr>
        <p:spPr>
          <a:xfrm>
            <a:off x="0" y="163425"/>
            <a:ext cx="5724128"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US" sz="2600" b="1" dirty="0" smtClean="0"/>
              <a:t>CONVERSATION STARTERS</a:t>
            </a:r>
            <a:endParaRPr lang="en-CA" sz="26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7551" y="1043849"/>
            <a:ext cx="2342465" cy="2203653"/>
          </a:xfrm>
          <a:prstGeom prst="rect">
            <a:avLst/>
          </a:prstGeom>
        </p:spPr>
      </p:pic>
      <p:sp>
        <p:nvSpPr>
          <p:cNvPr id="3" name="Oval Callout 2"/>
          <p:cNvSpPr/>
          <p:nvPr/>
        </p:nvSpPr>
        <p:spPr>
          <a:xfrm>
            <a:off x="6552220" y="1322305"/>
            <a:ext cx="324036" cy="216024"/>
          </a:xfrm>
          <a:prstGeom prst="wedgeEllipseCallout">
            <a:avLst/>
          </a:prstGeom>
          <a:solidFill>
            <a:srgbClr val="CCDB25"/>
          </a:solidFill>
          <a:ln>
            <a:solidFill>
              <a:srgbClr val="CCDB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p:cNvSpPr/>
          <p:nvPr/>
        </p:nvSpPr>
        <p:spPr>
          <a:xfrm>
            <a:off x="499592" y="872716"/>
            <a:ext cx="8284612" cy="3708708"/>
          </a:xfrm>
          <a:prstGeom prst="rect">
            <a:avLst/>
          </a:prstGeom>
        </p:spPr>
        <p:txBody>
          <a:bodyPr wrap="square">
            <a:spAutoFit/>
          </a:bodyPr>
          <a:lstStyle/>
          <a:p>
            <a:pPr lvl="0"/>
            <a:endParaRPr lang="en-CA" sz="1600" dirty="0">
              <a:solidFill>
                <a:srgbClr val="004D71"/>
              </a:solidFill>
              <a:latin typeface="+mj-lt"/>
              <a:ea typeface="Calibri" panose="020F0502020204030204" pitchFamily="34" charset="0"/>
              <a:cs typeface="Times New Roman" panose="02020603050405020304" pitchFamily="18" charset="0"/>
            </a:endParaRPr>
          </a:p>
          <a:p>
            <a:pPr>
              <a:spcBef>
                <a:spcPts val="600"/>
              </a:spcBef>
              <a:spcAft>
                <a:spcPts val="600"/>
              </a:spcAft>
            </a:pPr>
            <a:r>
              <a:rPr lang="en-CA" sz="1600" b="1" u="sng" dirty="0" smtClean="0">
                <a:solidFill>
                  <a:srgbClr val="004D71"/>
                </a:solidFill>
                <a:latin typeface="+mj-lt"/>
                <a:ea typeface="Times New Roman" panose="02020603050405020304" pitchFamily="18" charset="0"/>
              </a:rPr>
              <a:t>One-on-one </a:t>
            </a:r>
          </a:p>
          <a:p>
            <a:pPr marL="342900" indent="-342900">
              <a:spcBef>
                <a:spcPts val="600"/>
              </a:spcBef>
              <a:spcAft>
                <a:spcPts val="600"/>
              </a:spcAft>
              <a:buFont typeface="+mj-lt"/>
              <a:buAutoNum type="arabicPeriod"/>
            </a:pPr>
            <a:r>
              <a:rPr lang="en-CA" sz="1600" dirty="0" smtClean="0">
                <a:solidFill>
                  <a:srgbClr val="004D71"/>
                </a:solidFill>
                <a:latin typeface="+mj-lt"/>
                <a:ea typeface="Times New Roman" panose="02020603050405020304" pitchFamily="18" charset="0"/>
              </a:rPr>
              <a:t>“So, what do you do for work?”</a:t>
            </a:r>
          </a:p>
          <a:p>
            <a:pPr marL="342900" indent="-342900">
              <a:spcBef>
                <a:spcPts val="600"/>
              </a:spcBef>
              <a:spcAft>
                <a:spcPts val="600"/>
              </a:spcAft>
              <a:buFont typeface="+mj-lt"/>
              <a:buAutoNum type="arabicPeriod"/>
              <a:tabLst>
                <a:tab pos="457200" algn="l"/>
              </a:tabLst>
            </a:pPr>
            <a:r>
              <a:rPr lang="en-CA" sz="1600" dirty="0" smtClean="0">
                <a:solidFill>
                  <a:srgbClr val="004D71"/>
                </a:solidFill>
                <a:latin typeface="+mj-lt"/>
                <a:ea typeface="Times New Roman" panose="02020603050405020304" pitchFamily="18" charset="0"/>
              </a:rPr>
              <a:t>“What </a:t>
            </a:r>
            <a:r>
              <a:rPr lang="en-CA" sz="1600" dirty="0">
                <a:solidFill>
                  <a:srgbClr val="004D71"/>
                </a:solidFill>
                <a:latin typeface="+mj-lt"/>
                <a:ea typeface="Times New Roman" panose="02020603050405020304" pitchFamily="18" charset="0"/>
              </a:rPr>
              <a:t>do you love most about your job</a:t>
            </a:r>
            <a:r>
              <a:rPr lang="en-CA" sz="1600" dirty="0" smtClean="0">
                <a:solidFill>
                  <a:srgbClr val="004D71"/>
                </a:solidFill>
                <a:latin typeface="+mj-lt"/>
                <a:ea typeface="Times New Roman" panose="02020603050405020304" pitchFamily="18" charset="0"/>
              </a:rPr>
              <a:t>?”</a:t>
            </a:r>
          </a:p>
          <a:p>
            <a:pPr marL="342900" indent="-342900">
              <a:spcBef>
                <a:spcPts val="600"/>
              </a:spcBef>
              <a:spcAft>
                <a:spcPts val="600"/>
              </a:spcAft>
              <a:buFont typeface="+mj-lt"/>
              <a:buAutoNum type="arabicPeriod"/>
              <a:tabLst>
                <a:tab pos="457200" algn="l"/>
              </a:tabLst>
            </a:pPr>
            <a:r>
              <a:rPr lang="en-CA" sz="1600" dirty="0" smtClean="0">
                <a:solidFill>
                  <a:srgbClr val="004D71"/>
                </a:solidFill>
                <a:ea typeface="Times New Roman" panose="02020603050405020304" pitchFamily="18" charset="0"/>
              </a:rPr>
              <a:t>“How did you hear about this event?”</a:t>
            </a:r>
          </a:p>
          <a:p>
            <a:pPr marL="342900" indent="-342900">
              <a:spcBef>
                <a:spcPts val="600"/>
              </a:spcBef>
              <a:spcAft>
                <a:spcPts val="600"/>
              </a:spcAft>
              <a:buFont typeface="+mj-lt"/>
              <a:buAutoNum type="arabicPeriod"/>
              <a:tabLst>
                <a:tab pos="457200" algn="l"/>
              </a:tabLst>
            </a:pPr>
            <a:r>
              <a:rPr lang="en-CA" sz="1600" dirty="0" smtClean="0">
                <a:solidFill>
                  <a:srgbClr val="004D71"/>
                </a:solidFill>
              </a:rPr>
              <a:t>“What’s </a:t>
            </a:r>
            <a:r>
              <a:rPr lang="en-CA" sz="1600" dirty="0">
                <a:solidFill>
                  <a:srgbClr val="004D71"/>
                </a:solidFill>
              </a:rPr>
              <a:t>your favorite part of the </a:t>
            </a:r>
            <a:r>
              <a:rPr lang="en-CA" sz="1600" dirty="0" smtClean="0">
                <a:solidFill>
                  <a:srgbClr val="004D71"/>
                </a:solidFill>
              </a:rPr>
              <a:t>event so far?”</a:t>
            </a:r>
            <a:endParaRPr lang="en-CA" sz="1600" dirty="0" smtClean="0">
              <a:solidFill>
                <a:srgbClr val="004D71"/>
              </a:solidFill>
              <a:latin typeface="+mj-lt"/>
              <a:ea typeface="Times New Roman" panose="02020603050405020304" pitchFamily="18" charset="0"/>
            </a:endParaRPr>
          </a:p>
          <a:p>
            <a:pPr marL="342900" indent="-342900">
              <a:spcBef>
                <a:spcPts val="600"/>
              </a:spcBef>
              <a:spcAft>
                <a:spcPts val="600"/>
              </a:spcAft>
              <a:buFont typeface="+mj-lt"/>
              <a:buAutoNum type="arabicPeriod"/>
              <a:tabLst>
                <a:tab pos="457200" algn="l"/>
              </a:tabLst>
            </a:pPr>
            <a:r>
              <a:rPr lang="en-CA" sz="1600" dirty="0">
                <a:solidFill>
                  <a:srgbClr val="004D71"/>
                </a:solidFill>
                <a:latin typeface="+mj-lt"/>
                <a:ea typeface="Times New Roman" panose="02020603050405020304" pitchFamily="18" charset="0"/>
              </a:rPr>
              <a:t>Compliment people on their clothes and/or </a:t>
            </a:r>
            <a:r>
              <a:rPr lang="en-CA" sz="1600" dirty="0" smtClean="0">
                <a:solidFill>
                  <a:srgbClr val="004D71"/>
                </a:solidFill>
                <a:latin typeface="+mj-lt"/>
                <a:ea typeface="Times New Roman" panose="02020603050405020304" pitchFamily="18" charset="0"/>
              </a:rPr>
              <a:t>accessories “I like your…where did you get it?” </a:t>
            </a:r>
          </a:p>
          <a:p>
            <a:pPr marL="342900" indent="-342900">
              <a:spcBef>
                <a:spcPts val="600"/>
              </a:spcBef>
              <a:spcAft>
                <a:spcPts val="600"/>
              </a:spcAft>
              <a:buFont typeface="+mj-lt"/>
              <a:buAutoNum type="arabicPeriod"/>
              <a:tabLst>
                <a:tab pos="457200" algn="l"/>
              </a:tabLst>
            </a:pPr>
            <a:r>
              <a:rPr lang="en-CA" sz="1600" dirty="0" smtClean="0">
                <a:solidFill>
                  <a:srgbClr val="004D71"/>
                </a:solidFill>
                <a:latin typeface="+mj-lt"/>
                <a:ea typeface="Times New Roman" panose="02020603050405020304" pitchFamily="18" charset="0"/>
              </a:rPr>
              <a:t>“What </a:t>
            </a:r>
            <a:r>
              <a:rPr lang="en-CA" sz="1600" dirty="0">
                <a:solidFill>
                  <a:srgbClr val="004D71"/>
                </a:solidFill>
                <a:latin typeface="+mj-lt"/>
                <a:ea typeface="Times New Roman" panose="02020603050405020304" pitchFamily="18" charset="0"/>
              </a:rPr>
              <a:t>do you think of the </a:t>
            </a:r>
            <a:r>
              <a:rPr lang="en-CA" sz="1600" dirty="0" smtClean="0">
                <a:solidFill>
                  <a:srgbClr val="004D71"/>
                </a:solidFill>
                <a:latin typeface="+mj-lt"/>
                <a:ea typeface="Times New Roman" panose="02020603050405020304" pitchFamily="18" charset="0"/>
              </a:rPr>
              <a:t>food? Are </a:t>
            </a:r>
            <a:r>
              <a:rPr lang="en-CA" sz="1600" dirty="0">
                <a:solidFill>
                  <a:srgbClr val="004D71"/>
                </a:solidFill>
                <a:latin typeface="+mj-lt"/>
                <a:ea typeface="Times New Roman" panose="02020603050405020304" pitchFamily="18" charset="0"/>
              </a:rPr>
              <a:t>there any good restaurants around here</a:t>
            </a:r>
            <a:r>
              <a:rPr lang="en-CA" sz="1600" dirty="0" smtClean="0">
                <a:solidFill>
                  <a:srgbClr val="004D71"/>
                </a:solidFill>
                <a:latin typeface="+mj-lt"/>
                <a:ea typeface="Times New Roman" panose="02020603050405020304" pitchFamily="18" charset="0"/>
              </a:rPr>
              <a:t>?” </a:t>
            </a:r>
            <a:endParaRPr lang="en-CA" sz="1600" dirty="0">
              <a:solidFill>
                <a:srgbClr val="004D71"/>
              </a:solidFill>
              <a:latin typeface="+mj-lt"/>
              <a:ea typeface="Times New Roman" panose="02020603050405020304" pitchFamily="18" charset="0"/>
            </a:endParaRPr>
          </a:p>
          <a:p>
            <a:pPr marL="342900" lvl="0" indent="-342900">
              <a:spcBef>
                <a:spcPts val="600"/>
              </a:spcBef>
              <a:spcAft>
                <a:spcPts val="600"/>
              </a:spcAft>
              <a:buFont typeface="+mj-lt"/>
              <a:buAutoNum type="arabicPeriod"/>
              <a:tabLst>
                <a:tab pos="457200" algn="l"/>
              </a:tabLst>
            </a:pPr>
            <a:r>
              <a:rPr lang="en-CA" sz="1600" dirty="0">
                <a:solidFill>
                  <a:srgbClr val="004D71"/>
                </a:solidFill>
                <a:latin typeface="+mj-lt"/>
              </a:rPr>
              <a:t>Talk about the news “Did you catch the </a:t>
            </a:r>
            <a:r>
              <a:rPr lang="en-CA" sz="1600" dirty="0" smtClean="0">
                <a:solidFill>
                  <a:srgbClr val="004D71"/>
                </a:solidFill>
                <a:latin typeface="+mj-lt"/>
              </a:rPr>
              <a:t>game </a:t>
            </a:r>
            <a:r>
              <a:rPr lang="en-CA" sz="1600" dirty="0">
                <a:solidFill>
                  <a:srgbClr val="004D71"/>
                </a:solidFill>
                <a:latin typeface="+mj-lt"/>
              </a:rPr>
              <a:t>last </a:t>
            </a:r>
            <a:r>
              <a:rPr lang="en-CA" sz="1600" dirty="0" smtClean="0">
                <a:solidFill>
                  <a:srgbClr val="004D71"/>
                </a:solidFill>
                <a:latin typeface="+mj-lt"/>
              </a:rPr>
              <a:t>night? I </a:t>
            </a:r>
            <a:r>
              <a:rPr lang="en-CA" sz="1600" dirty="0">
                <a:solidFill>
                  <a:srgbClr val="004D71"/>
                </a:solidFill>
                <a:latin typeface="+mj-lt"/>
              </a:rPr>
              <a:t>can’t believe all the crazy </a:t>
            </a:r>
            <a:r>
              <a:rPr lang="en-CA" sz="1600" dirty="0" smtClean="0">
                <a:solidFill>
                  <a:srgbClr val="004D71"/>
                </a:solidFill>
                <a:latin typeface="+mj-lt"/>
              </a:rPr>
              <a:t>headlines lately. What do you think about…?”</a:t>
            </a:r>
            <a:endParaRPr lang="en-CA" sz="1600" dirty="0">
              <a:solidFill>
                <a:srgbClr val="004D71"/>
              </a:solidFill>
              <a:latin typeface="+mj-lt"/>
            </a:endParaRPr>
          </a:p>
        </p:txBody>
      </p:sp>
      <p:sp>
        <p:nvSpPr>
          <p:cNvPr id="42" name="TextBox 41"/>
          <p:cNvSpPr txBox="1"/>
          <p:nvPr/>
        </p:nvSpPr>
        <p:spPr>
          <a:xfrm>
            <a:off x="499592" y="4747341"/>
            <a:ext cx="7686855" cy="1538883"/>
          </a:xfrm>
          <a:prstGeom prst="rect">
            <a:avLst/>
          </a:prstGeom>
          <a:noFill/>
        </p:spPr>
        <p:txBody>
          <a:bodyPr wrap="square" rtlCol="0">
            <a:spAutoFit/>
          </a:bodyPr>
          <a:lstStyle/>
          <a:p>
            <a:pPr>
              <a:spcBef>
                <a:spcPts val="600"/>
              </a:spcBef>
              <a:spcAft>
                <a:spcPts val="600"/>
              </a:spcAft>
            </a:pPr>
            <a:r>
              <a:rPr lang="en-CA" sz="1600" b="1" u="sng" dirty="0">
                <a:solidFill>
                  <a:srgbClr val="004D71"/>
                </a:solidFill>
                <a:ea typeface="Times New Roman" panose="02020603050405020304" pitchFamily="18" charset="0"/>
              </a:rPr>
              <a:t>Breaking into a group </a:t>
            </a:r>
            <a:endParaRPr lang="en-CA" sz="1600" dirty="0">
              <a:solidFill>
                <a:srgbClr val="004D71"/>
              </a:solidFill>
              <a:ea typeface="Times New Roman" panose="02020603050405020304" pitchFamily="18" charset="0"/>
            </a:endParaRPr>
          </a:p>
          <a:p>
            <a:pPr marL="342900" lvl="0" indent="-342900">
              <a:spcBef>
                <a:spcPts val="600"/>
              </a:spcBef>
              <a:spcAft>
                <a:spcPts val="600"/>
              </a:spcAft>
              <a:buFont typeface="+mj-lt"/>
              <a:buAutoNum type="arabicPeriod" startAt="8"/>
            </a:pPr>
            <a:r>
              <a:rPr lang="en-CA" sz="1600" dirty="0">
                <a:solidFill>
                  <a:srgbClr val="004D71"/>
                </a:solidFill>
                <a:ea typeface="Times New Roman" panose="02020603050405020304" pitchFamily="18" charset="0"/>
              </a:rPr>
              <a:t>“How do you all know each other?”</a:t>
            </a:r>
          </a:p>
          <a:p>
            <a:pPr marL="342900" lvl="0" indent="-342900">
              <a:spcBef>
                <a:spcPts val="600"/>
              </a:spcBef>
              <a:spcAft>
                <a:spcPts val="600"/>
              </a:spcAft>
              <a:buFont typeface="+mj-lt"/>
              <a:buAutoNum type="arabicPeriod" startAt="8"/>
            </a:pPr>
            <a:r>
              <a:rPr lang="en-CA" sz="1600" dirty="0">
                <a:solidFill>
                  <a:srgbClr val="004D71"/>
                </a:solidFill>
                <a:ea typeface="Times New Roman" panose="02020603050405020304" pitchFamily="18" charset="0"/>
              </a:rPr>
              <a:t>“You guys look like you’re having a lot more fun than the last group I was talking to.” </a:t>
            </a:r>
          </a:p>
          <a:p>
            <a:pPr marL="342900" lvl="0" indent="-342900">
              <a:spcBef>
                <a:spcPts val="600"/>
              </a:spcBef>
              <a:spcAft>
                <a:spcPts val="600"/>
              </a:spcAft>
              <a:buFont typeface="+mj-lt"/>
              <a:buAutoNum type="arabicPeriod" startAt="8"/>
            </a:pPr>
            <a:r>
              <a:rPr lang="en-CA" sz="1600" dirty="0">
                <a:solidFill>
                  <a:srgbClr val="004D71"/>
                </a:solidFill>
                <a:ea typeface="Times New Roman" panose="02020603050405020304" pitchFamily="18" charset="0"/>
              </a:rPr>
              <a:t>“I’m sorry I couldn’t help but </a:t>
            </a:r>
            <a:r>
              <a:rPr lang="en-CA" sz="1600" dirty="0" smtClean="0">
                <a:solidFill>
                  <a:srgbClr val="004D71"/>
                </a:solidFill>
                <a:ea typeface="Times New Roman" panose="02020603050405020304" pitchFamily="18" charset="0"/>
              </a:rPr>
              <a:t>overhear …” </a:t>
            </a:r>
            <a:endParaRPr lang="en-CA" sz="1600" dirty="0">
              <a:solidFill>
                <a:srgbClr val="004D71"/>
              </a:solidFill>
              <a:ea typeface="Times New Roman" panose="02020603050405020304" pitchFamily="18" charset="0"/>
            </a:endParaRPr>
          </a:p>
        </p:txBody>
      </p:sp>
    </p:spTree>
    <p:extLst>
      <p:ext uri="{BB962C8B-B14F-4D97-AF65-F5344CB8AC3E}">
        <p14:creationId xmlns:p14="http://schemas.microsoft.com/office/powerpoint/2010/main" val="81810423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2344549" y="6288776"/>
            <a:ext cx="2133600" cy="365125"/>
          </a:xfrm>
        </p:spPr>
        <p:txBody>
          <a:bodyPr/>
          <a:lstStyle/>
          <a:p>
            <a:fld id="{32D4B517-E49B-41B6-9DBC-23634E0F1CDC}" type="slidenum">
              <a:rPr lang="en-CA" smtClean="0"/>
              <a:pPr/>
              <a:t>11</a:t>
            </a:fld>
            <a:endParaRPr lang="en-CA" dirty="0"/>
          </a:p>
        </p:txBody>
      </p:sp>
      <p:sp>
        <p:nvSpPr>
          <p:cNvPr id="41" name="Title 3"/>
          <p:cNvSpPr txBox="1">
            <a:spLocks/>
          </p:cNvSpPr>
          <p:nvPr/>
        </p:nvSpPr>
        <p:spPr>
          <a:xfrm>
            <a:off x="0" y="163425"/>
            <a:ext cx="6876256"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US" b="1" dirty="0"/>
              <a:t>NETWORKING </a:t>
            </a:r>
            <a:r>
              <a:rPr lang="en-US" b="1" dirty="0" smtClean="0"/>
              <a:t>ACTIVITY</a:t>
            </a:r>
            <a:r>
              <a:rPr lang="en-CA" b="1" dirty="0" smtClean="0"/>
              <a:t> </a:t>
            </a:r>
            <a:r>
              <a:rPr lang="en-US" b="1" dirty="0" smtClean="0"/>
              <a:t>DEBRIEF</a:t>
            </a:r>
            <a:endParaRPr lang="en-CA" b="1" dirty="0"/>
          </a:p>
        </p:txBody>
      </p:sp>
      <p:sp>
        <p:nvSpPr>
          <p:cNvPr id="3" name="Oval Callout 2"/>
          <p:cNvSpPr/>
          <p:nvPr/>
        </p:nvSpPr>
        <p:spPr>
          <a:xfrm flipH="1">
            <a:off x="948256" y="1268016"/>
            <a:ext cx="3163277" cy="2016224"/>
          </a:xfrm>
          <a:prstGeom prst="wedgeEllipseCallout">
            <a:avLst/>
          </a:prstGeom>
          <a:solidFill>
            <a:srgbClr val="004D71"/>
          </a:solidFill>
          <a:ln>
            <a:solidFill>
              <a:srgbClr val="004D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Oval Callout 4"/>
          <p:cNvSpPr/>
          <p:nvPr/>
        </p:nvSpPr>
        <p:spPr>
          <a:xfrm>
            <a:off x="5508104" y="1268016"/>
            <a:ext cx="2403119" cy="2297548"/>
          </a:xfrm>
          <a:prstGeom prst="wedgeEllipseCallout">
            <a:avLst>
              <a:gd name="adj1" fmla="val -40685"/>
              <a:gd name="adj2" fmla="val 61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Callout 5"/>
          <p:cNvSpPr/>
          <p:nvPr/>
        </p:nvSpPr>
        <p:spPr>
          <a:xfrm>
            <a:off x="1982754" y="3903967"/>
            <a:ext cx="4140460" cy="1765082"/>
          </a:xfrm>
          <a:prstGeom prst="wedgeEllipseCallout">
            <a:avLst>
              <a:gd name="adj1" fmla="val -3656"/>
              <a:gd name="adj2" fmla="val 763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5737555" y="1908958"/>
            <a:ext cx="1944216" cy="1015663"/>
          </a:xfrm>
          <a:prstGeom prst="rect">
            <a:avLst/>
          </a:prstGeom>
          <a:noFill/>
        </p:spPr>
        <p:txBody>
          <a:bodyPr wrap="square" rtlCol="0">
            <a:spAutoFit/>
          </a:bodyPr>
          <a:lstStyle/>
          <a:p>
            <a:pPr algn="ctr"/>
            <a:r>
              <a:rPr lang="en-US" sz="2000" dirty="0" smtClean="0">
                <a:solidFill>
                  <a:schemeClr val="bg1"/>
                </a:solidFill>
              </a:rPr>
              <a:t>How did you feel during the activity?</a:t>
            </a:r>
            <a:endParaRPr lang="en-CA" sz="2000" dirty="0">
              <a:solidFill>
                <a:schemeClr val="bg1"/>
              </a:solidFill>
            </a:endParaRPr>
          </a:p>
        </p:txBody>
      </p:sp>
      <p:sp>
        <p:nvSpPr>
          <p:cNvPr id="8" name="TextBox 7"/>
          <p:cNvSpPr txBox="1"/>
          <p:nvPr/>
        </p:nvSpPr>
        <p:spPr>
          <a:xfrm>
            <a:off x="1449774" y="1768296"/>
            <a:ext cx="2160240" cy="1015663"/>
          </a:xfrm>
          <a:prstGeom prst="rect">
            <a:avLst/>
          </a:prstGeom>
          <a:noFill/>
        </p:spPr>
        <p:txBody>
          <a:bodyPr wrap="square" rtlCol="0">
            <a:spAutoFit/>
          </a:bodyPr>
          <a:lstStyle/>
          <a:p>
            <a:pPr algn="ctr"/>
            <a:r>
              <a:rPr lang="en-US" sz="2000" dirty="0" smtClean="0">
                <a:solidFill>
                  <a:schemeClr val="bg1"/>
                </a:solidFill>
              </a:rPr>
              <a:t>Did you find an approach that works for you?</a:t>
            </a:r>
            <a:endParaRPr lang="en-CA" sz="2000" dirty="0">
              <a:solidFill>
                <a:schemeClr val="bg1"/>
              </a:solidFill>
            </a:endParaRPr>
          </a:p>
        </p:txBody>
      </p:sp>
      <p:sp>
        <p:nvSpPr>
          <p:cNvPr id="10" name="TextBox 9"/>
          <p:cNvSpPr txBox="1"/>
          <p:nvPr/>
        </p:nvSpPr>
        <p:spPr>
          <a:xfrm>
            <a:off x="2797387" y="4278676"/>
            <a:ext cx="2628292" cy="1015663"/>
          </a:xfrm>
          <a:prstGeom prst="rect">
            <a:avLst/>
          </a:prstGeom>
          <a:noFill/>
        </p:spPr>
        <p:txBody>
          <a:bodyPr wrap="square" rtlCol="0">
            <a:spAutoFit/>
          </a:bodyPr>
          <a:lstStyle/>
          <a:p>
            <a:pPr algn="ctr"/>
            <a:r>
              <a:rPr lang="en-US" sz="2000" dirty="0" smtClean="0">
                <a:solidFill>
                  <a:schemeClr val="bg1"/>
                </a:solidFill>
              </a:rPr>
              <a:t>What body language signals did you start to notice?</a:t>
            </a:r>
            <a:endParaRPr lang="en-CA" sz="2000" dirty="0">
              <a:solidFill>
                <a:schemeClr val="bg1"/>
              </a:solidFill>
            </a:endParaRPr>
          </a:p>
        </p:txBody>
      </p:sp>
    </p:spTree>
    <p:extLst>
      <p:ext uri="{BB962C8B-B14F-4D97-AF65-F5344CB8AC3E}">
        <p14:creationId xmlns:p14="http://schemas.microsoft.com/office/powerpoint/2010/main" val="2821149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2344549" y="6288776"/>
            <a:ext cx="2133600" cy="365125"/>
          </a:xfrm>
        </p:spPr>
        <p:txBody>
          <a:bodyPr/>
          <a:lstStyle/>
          <a:p>
            <a:fld id="{32D4B517-E49B-41B6-9DBC-23634E0F1CDC}" type="slidenum">
              <a:rPr lang="en-CA" smtClean="0"/>
              <a:pPr/>
              <a:t>12</a:t>
            </a:fld>
            <a:endParaRPr lang="en-CA"/>
          </a:p>
        </p:txBody>
      </p:sp>
      <p:sp>
        <p:nvSpPr>
          <p:cNvPr id="31" name="TextBox 30"/>
          <p:cNvSpPr txBox="1"/>
          <p:nvPr>
            <p:custDataLst>
              <p:tags r:id="rId1"/>
            </p:custDataLst>
          </p:nvPr>
        </p:nvSpPr>
        <p:spPr>
          <a:xfrm>
            <a:off x="287524" y="1289957"/>
            <a:ext cx="8568952" cy="461661"/>
          </a:xfrm>
          <a:prstGeom prst="rect">
            <a:avLst/>
          </a:prstGeom>
          <a:solidFill>
            <a:srgbClr val="005172"/>
          </a:solidFill>
        </p:spPr>
        <p:txBody>
          <a:bodyPr wrap="square" lIns="91434" tIns="45718" rIns="91434" bIns="45718" rtlCol="0">
            <a:spAutoFit/>
          </a:bodyPr>
          <a:lstStyle/>
          <a:p>
            <a:pPr algn="ctr"/>
            <a:r>
              <a:rPr lang="en-US" sz="2400" b="1" dirty="0" smtClean="0">
                <a:solidFill>
                  <a:schemeClr val="bg1"/>
                </a:solidFill>
              </a:rPr>
              <a:t>Be Yourself</a:t>
            </a:r>
            <a:endParaRPr lang="en-CA" sz="2400" b="1" dirty="0">
              <a:solidFill>
                <a:schemeClr val="bg1"/>
              </a:solidFill>
            </a:endParaRPr>
          </a:p>
        </p:txBody>
      </p:sp>
      <p:grpSp>
        <p:nvGrpSpPr>
          <p:cNvPr id="37" name="Group 36"/>
          <p:cNvGrpSpPr/>
          <p:nvPr/>
        </p:nvGrpSpPr>
        <p:grpSpPr>
          <a:xfrm>
            <a:off x="341530" y="1960308"/>
            <a:ext cx="8460940" cy="4693593"/>
            <a:chOff x="203038" y="2139906"/>
            <a:chExt cx="4072882" cy="3832206"/>
          </a:xfrm>
        </p:grpSpPr>
        <p:sp>
          <p:nvSpPr>
            <p:cNvPr id="38" name="Title 2"/>
            <p:cNvSpPr>
              <a:spLocks noChangeArrowheads="1"/>
            </p:cNvSpPr>
            <p:nvPr>
              <p:custDataLst>
                <p:tags r:id="rId2"/>
              </p:custDataLst>
            </p:nvPr>
          </p:nvSpPr>
          <p:spPr bwMode="auto">
            <a:xfrm>
              <a:off x="312348" y="2139906"/>
              <a:ext cx="3851591" cy="383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defTabSz="685750">
                <a:buFont typeface="Arial" panose="020B0604020202020204" pitchFamily="34" charset="0"/>
                <a:buChar char="•"/>
              </a:pPr>
              <a:r>
                <a:rPr lang="en-US" altLang="en-US" sz="2200" dirty="0" smtClean="0">
                  <a:solidFill>
                    <a:schemeClr val="accent1"/>
                  </a:solidFill>
                  <a:latin typeface="+mn-lt"/>
                </a:rPr>
                <a:t>Networking isn’t about being someone you’re not</a:t>
              </a:r>
            </a:p>
            <a:p>
              <a:pPr marL="342900" indent="-342900" defTabSz="685750">
                <a:buFont typeface="Arial" panose="020B0604020202020204" pitchFamily="34" charset="0"/>
                <a:buChar char="•"/>
              </a:pPr>
              <a:endParaRPr lang="en-US" altLang="en-US" sz="2200" dirty="0">
                <a:solidFill>
                  <a:schemeClr val="accent1"/>
                </a:solidFill>
                <a:latin typeface="+mn-lt"/>
              </a:endParaRPr>
            </a:p>
            <a:p>
              <a:pPr marL="342900" indent="-342900" defTabSz="685750">
                <a:buFont typeface="Arial" panose="020B0604020202020204" pitchFamily="34" charset="0"/>
                <a:buChar char="•"/>
              </a:pPr>
              <a:r>
                <a:rPr lang="en-US" altLang="en-US" sz="2200" dirty="0" smtClean="0">
                  <a:solidFill>
                    <a:schemeClr val="accent1"/>
                  </a:solidFill>
                  <a:latin typeface="+mn-lt"/>
                </a:rPr>
                <a:t>Use the in-person approaches and virtual tools that work for you, and fit with what you’re comfortable with</a:t>
              </a:r>
            </a:p>
            <a:p>
              <a:pPr marL="342900" indent="-342900" defTabSz="685750">
                <a:buFont typeface="Arial" panose="020B0604020202020204" pitchFamily="34" charset="0"/>
                <a:buChar char="•"/>
              </a:pPr>
              <a:r>
                <a:rPr lang="en-US" altLang="en-US" sz="2200" dirty="0" smtClean="0">
                  <a:solidFill>
                    <a:schemeClr val="accent1"/>
                  </a:solidFill>
                  <a:latin typeface="+mn-lt"/>
                </a:rPr>
                <a:t/>
              </a:r>
              <a:br>
                <a:rPr lang="en-US" altLang="en-US" sz="2200" dirty="0" smtClean="0">
                  <a:solidFill>
                    <a:schemeClr val="accent1"/>
                  </a:solidFill>
                  <a:latin typeface="+mn-lt"/>
                </a:rPr>
              </a:br>
              <a:r>
                <a:rPr lang="en-US" altLang="en-US" sz="2200" dirty="0" smtClean="0">
                  <a:solidFill>
                    <a:schemeClr val="accent1"/>
                  </a:solidFill>
                  <a:latin typeface="+mn-lt"/>
                </a:rPr>
                <a:t>Don’t be afraid to contact people you don’t know – the worst that can happen is they don’t respond</a:t>
              </a:r>
            </a:p>
            <a:p>
              <a:pPr marL="342900" indent="-342900" defTabSz="685750">
                <a:buFont typeface="Arial" panose="020B0604020202020204" pitchFamily="34" charset="0"/>
                <a:buChar char="•"/>
              </a:pPr>
              <a:endParaRPr lang="en-US" altLang="en-US" sz="2200" dirty="0">
                <a:solidFill>
                  <a:schemeClr val="accent1"/>
                </a:solidFill>
                <a:latin typeface="+mn-lt"/>
              </a:endParaRPr>
            </a:p>
            <a:p>
              <a:pPr marL="342900" indent="-342900" defTabSz="685750">
                <a:buFont typeface="Arial" panose="020B0604020202020204" pitchFamily="34" charset="0"/>
                <a:buChar char="•"/>
              </a:pPr>
              <a:r>
                <a:rPr lang="en-US" altLang="en-US" sz="2200" dirty="0" smtClean="0">
                  <a:solidFill>
                    <a:schemeClr val="accent1"/>
                  </a:solidFill>
                  <a:latin typeface="+mn-lt"/>
                </a:rPr>
                <a:t>Show your value – connect with virtual and in-person networks that fit your interests</a:t>
              </a:r>
            </a:p>
            <a:p>
              <a:pPr marL="342900" indent="-342900" defTabSz="685750">
                <a:buFont typeface="Arial" panose="020B0604020202020204" pitchFamily="34" charset="0"/>
                <a:buChar char="•"/>
              </a:pPr>
              <a:endParaRPr lang="en-US" altLang="en-US" sz="2200" dirty="0">
                <a:solidFill>
                  <a:schemeClr val="accent1"/>
                </a:solidFill>
                <a:latin typeface="+mn-lt"/>
              </a:endParaRPr>
            </a:p>
            <a:p>
              <a:pPr marL="342900" indent="-342900" defTabSz="685750">
                <a:buFont typeface="Arial" panose="020B0604020202020204" pitchFamily="34" charset="0"/>
                <a:buChar char="•"/>
              </a:pPr>
              <a:r>
                <a:rPr lang="en-US" altLang="en-US" sz="2200" dirty="0" smtClean="0">
                  <a:solidFill>
                    <a:schemeClr val="accent1"/>
                  </a:solidFill>
                  <a:latin typeface="+mn-lt"/>
                </a:rPr>
                <a:t>It’s not about level or status – connect with people who interest you, not just people who you think can get you a job</a:t>
              </a:r>
              <a:endParaRPr lang="en-CA" altLang="en-US" sz="2200" dirty="0" smtClean="0">
                <a:solidFill>
                  <a:schemeClr val="accent1"/>
                </a:solidFill>
                <a:latin typeface="+mn-lt"/>
              </a:endParaRPr>
            </a:p>
            <a:p>
              <a:pPr defTabSz="685750"/>
              <a:endParaRPr lang="en-US" altLang="en-US" sz="1900" b="1" dirty="0">
                <a:solidFill>
                  <a:schemeClr val="accent1"/>
                </a:solidFill>
                <a:latin typeface="+mn-lt"/>
              </a:endParaRPr>
            </a:p>
          </p:txBody>
        </p:sp>
        <p:sp>
          <p:nvSpPr>
            <p:cNvPr id="39" name="Title 2"/>
            <p:cNvSpPr>
              <a:spLocks noChangeArrowheads="1"/>
            </p:cNvSpPr>
            <p:nvPr>
              <p:custDataLst>
                <p:tags r:id="rId3"/>
              </p:custDataLst>
            </p:nvPr>
          </p:nvSpPr>
          <p:spPr bwMode="auto">
            <a:xfrm>
              <a:off x="203039" y="3253125"/>
              <a:ext cx="4072881" cy="238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endParaRPr lang="en-US" altLang="en-US" sz="1900" b="1" dirty="0">
                <a:solidFill>
                  <a:schemeClr val="accent1"/>
                </a:solidFill>
                <a:latin typeface="+mn-lt"/>
              </a:endParaRPr>
            </a:p>
          </p:txBody>
        </p:sp>
        <p:sp>
          <p:nvSpPr>
            <p:cNvPr id="40" name="Title 2"/>
            <p:cNvSpPr>
              <a:spLocks noChangeArrowheads="1"/>
            </p:cNvSpPr>
            <p:nvPr>
              <p:custDataLst>
                <p:tags r:id="rId4"/>
              </p:custDataLst>
            </p:nvPr>
          </p:nvSpPr>
          <p:spPr bwMode="auto">
            <a:xfrm>
              <a:off x="203038" y="4245527"/>
              <a:ext cx="4072882" cy="238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endParaRPr lang="en-US" altLang="en-US" sz="1900" dirty="0">
                <a:solidFill>
                  <a:schemeClr val="accent1"/>
                </a:solidFill>
                <a:latin typeface="+mn-lt"/>
              </a:endParaRPr>
            </a:p>
          </p:txBody>
        </p:sp>
      </p:grpSp>
      <p:sp>
        <p:nvSpPr>
          <p:cNvPr id="41" name="Title 3"/>
          <p:cNvSpPr txBox="1">
            <a:spLocks/>
          </p:cNvSpPr>
          <p:nvPr/>
        </p:nvSpPr>
        <p:spPr>
          <a:xfrm>
            <a:off x="0" y="138062"/>
            <a:ext cx="6912260"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US" sz="2600" b="1" dirty="0" smtClean="0"/>
              <a:t>CLOSING REMARKS</a:t>
            </a:r>
            <a:endParaRPr lang="en-CA" sz="2600" b="1" dirty="0"/>
          </a:p>
        </p:txBody>
      </p:sp>
    </p:spTree>
    <p:extLst>
      <p:ext uri="{BB962C8B-B14F-4D97-AF65-F5344CB8AC3E}">
        <p14:creationId xmlns:p14="http://schemas.microsoft.com/office/powerpoint/2010/main" val="346719480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8562" y="4509975"/>
            <a:ext cx="1667108" cy="1162212"/>
          </a:xfrm>
          <a:prstGeom prst="rect">
            <a:avLst/>
          </a:prstGeom>
        </p:spPr>
      </p:pic>
      <p:sp>
        <p:nvSpPr>
          <p:cNvPr id="2" name="Slide Number Placeholder 1"/>
          <p:cNvSpPr>
            <a:spLocks noGrp="1"/>
          </p:cNvSpPr>
          <p:nvPr>
            <p:ph type="sldNum" sz="quarter" idx="12"/>
          </p:nvPr>
        </p:nvSpPr>
        <p:spPr/>
        <p:txBody>
          <a:bodyPr/>
          <a:lstStyle/>
          <a:p>
            <a:fld id="{32D4B517-E49B-41B6-9DBC-23634E0F1CDC}" type="slidenum">
              <a:rPr lang="en-CA" smtClean="0">
                <a:solidFill>
                  <a:prstClr val="black">
                    <a:tint val="75000"/>
                  </a:prstClr>
                </a:solidFill>
              </a:rPr>
              <a:pPr/>
              <a:t>13</a:t>
            </a:fld>
            <a:endParaRPr lang="en-CA">
              <a:solidFill>
                <a:prstClr val="black">
                  <a:tint val="75000"/>
                </a:prstClr>
              </a:solidFill>
            </a:endParaRPr>
          </a:p>
        </p:txBody>
      </p:sp>
      <p:sp>
        <p:nvSpPr>
          <p:cNvPr id="3" name="Text Placeholder 2"/>
          <p:cNvSpPr>
            <a:spLocks noGrp="1"/>
          </p:cNvSpPr>
          <p:nvPr>
            <p:ph type="body" sz="quarter" idx="11"/>
          </p:nvPr>
        </p:nvSpPr>
        <p:spPr>
          <a:xfrm>
            <a:off x="804301" y="349044"/>
            <a:ext cx="5724636" cy="878670"/>
          </a:xfrm>
        </p:spPr>
        <p:txBody>
          <a:bodyPr/>
          <a:lstStyle/>
          <a:p>
            <a:r>
              <a:rPr lang="en-CA" b="1" dirty="0" smtClean="0"/>
              <a:t>LET’S CONNECT! </a:t>
            </a:r>
            <a:endParaRPr lang="en-CA" b="1" dirty="0"/>
          </a:p>
        </p:txBody>
      </p:sp>
      <p:sp>
        <p:nvSpPr>
          <p:cNvPr id="4" name="Content Placeholder 3"/>
          <p:cNvSpPr>
            <a:spLocks noGrp="1"/>
          </p:cNvSpPr>
          <p:nvPr>
            <p:ph idx="10"/>
          </p:nvPr>
        </p:nvSpPr>
        <p:spPr>
          <a:xfrm>
            <a:off x="647564" y="1053178"/>
            <a:ext cx="8280920" cy="5293146"/>
          </a:xfrm>
        </p:spPr>
        <p:txBody>
          <a:bodyPr/>
          <a:lstStyle/>
          <a:p>
            <a:endParaRPr lang="en-CA" sz="1200" dirty="0" smtClean="0"/>
          </a:p>
          <a:p>
            <a:pPr marL="342900" indent="-342900">
              <a:buFont typeface="Arial" panose="020B0604020202020204" pitchFamily="34" charset="0"/>
              <a:buChar char="•"/>
            </a:pPr>
            <a:r>
              <a:rPr lang="en-CA" dirty="0" smtClean="0"/>
              <a:t>Connect with me on</a:t>
            </a:r>
          </a:p>
        </p:txBody>
      </p:sp>
      <p:pic>
        <p:nvPicPr>
          <p:cNvPr id="6" name="Picture 2" descr="C:\Users\twasson\Desktop\Twitter_bird_logo_2012.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8110" y="2110239"/>
            <a:ext cx="780347" cy="63468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0689" y="3295867"/>
            <a:ext cx="807768" cy="807768"/>
          </a:xfrm>
          <a:prstGeom prst="rect">
            <a:avLst/>
          </a:prstGeom>
        </p:spPr>
      </p:pic>
      <p:sp>
        <p:nvSpPr>
          <p:cNvPr id="9" name="Rectangle 8"/>
          <p:cNvSpPr/>
          <p:nvPr/>
        </p:nvSpPr>
        <p:spPr>
          <a:xfrm>
            <a:off x="2811586" y="4993594"/>
            <a:ext cx="2823145" cy="677108"/>
          </a:xfrm>
          <a:prstGeom prst="rect">
            <a:avLst/>
          </a:prstGeom>
        </p:spPr>
        <p:txBody>
          <a:bodyPr wrap="none">
            <a:spAutoFit/>
          </a:bodyPr>
          <a:lstStyle/>
          <a:p>
            <a:r>
              <a:rPr lang="en-CA" sz="2000" dirty="0" smtClean="0">
                <a:solidFill>
                  <a:srgbClr val="004D71"/>
                </a:solidFill>
                <a:hlinkClick r:id="rId6"/>
              </a:rPr>
              <a:t>joshua.frame@canada.ca</a:t>
            </a:r>
            <a:endParaRPr lang="en-CA" sz="2000" dirty="0" smtClean="0">
              <a:solidFill>
                <a:srgbClr val="004D71"/>
              </a:solidFill>
            </a:endParaRPr>
          </a:p>
          <a:p>
            <a:endParaRPr lang="en-CA" dirty="0"/>
          </a:p>
        </p:txBody>
      </p:sp>
      <p:sp>
        <p:nvSpPr>
          <p:cNvPr id="5" name="Rectangle 4"/>
          <p:cNvSpPr/>
          <p:nvPr/>
        </p:nvSpPr>
        <p:spPr>
          <a:xfrm>
            <a:off x="2805670" y="2227526"/>
            <a:ext cx="1683474" cy="400110"/>
          </a:xfrm>
          <a:prstGeom prst="rect">
            <a:avLst/>
          </a:prstGeom>
        </p:spPr>
        <p:txBody>
          <a:bodyPr wrap="none">
            <a:spAutoFit/>
          </a:bodyPr>
          <a:lstStyle/>
          <a:p>
            <a:r>
              <a:rPr lang="en-CA" sz="2000" dirty="0"/>
              <a:t>@</a:t>
            </a:r>
            <a:r>
              <a:rPr lang="en-CA" sz="2000" dirty="0" err="1" smtClean="0"/>
              <a:t>mahalojosh</a:t>
            </a:r>
            <a:r>
              <a:rPr lang="en-CA" sz="2000" dirty="0" smtClean="0"/>
              <a:t> </a:t>
            </a:r>
            <a:endParaRPr lang="en-CA" sz="2000" dirty="0"/>
          </a:p>
        </p:txBody>
      </p:sp>
      <p:sp>
        <p:nvSpPr>
          <p:cNvPr id="10" name="Rectangle 9"/>
          <p:cNvSpPr/>
          <p:nvPr/>
        </p:nvSpPr>
        <p:spPr>
          <a:xfrm>
            <a:off x="2805670" y="3191919"/>
            <a:ext cx="5275510" cy="1015663"/>
          </a:xfrm>
          <a:prstGeom prst="rect">
            <a:avLst/>
          </a:prstGeom>
        </p:spPr>
        <p:txBody>
          <a:bodyPr wrap="square">
            <a:spAutoFit/>
          </a:bodyPr>
          <a:lstStyle/>
          <a:p>
            <a:r>
              <a:rPr lang="en-CA" sz="2000" b="1" dirty="0" smtClean="0"/>
              <a:t>Joshua Frame</a:t>
            </a:r>
            <a:r>
              <a:rPr lang="en-CA" sz="2000" dirty="0" smtClean="0"/>
              <a:t>, National Chair of the Federal Youth Network &amp; Associate Faculty at the Canada School of Public Service  </a:t>
            </a:r>
            <a:endParaRPr lang="en-CA" sz="2000" dirty="0"/>
          </a:p>
        </p:txBody>
      </p:sp>
    </p:spTree>
    <p:extLst>
      <p:ext uri="{BB962C8B-B14F-4D97-AF65-F5344CB8AC3E}">
        <p14:creationId xmlns:p14="http://schemas.microsoft.com/office/powerpoint/2010/main" val="13987737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a:t>
            </a:fld>
            <a:endParaRPr lang="en-CA"/>
          </a:p>
        </p:txBody>
      </p:sp>
      <p:sp>
        <p:nvSpPr>
          <p:cNvPr id="3" name="Content Placeholder 2"/>
          <p:cNvSpPr>
            <a:spLocks noGrp="1"/>
          </p:cNvSpPr>
          <p:nvPr>
            <p:ph idx="10"/>
          </p:nvPr>
        </p:nvSpPr>
        <p:spPr>
          <a:xfrm>
            <a:off x="575556" y="1428329"/>
            <a:ext cx="7812868" cy="5293146"/>
          </a:xfrm>
        </p:spPr>
        <p:txBody>
          <a:bodyPr/>
          <a:lstStyle/>
          <a:p>
            <a:pPr marL="342900" indent="-342900">
              <a:buFont typeface="Arial" panose="020B0604020202020204" pitchFamily="34" charset="0"/>
              <a:buChar char="•"/>
            </a:pPr>
            <a:r>
              <a:rPr lang="en-CA" dirty="0" smtClean="0"/>
              <a:t>The key to networking is </a:t>
            </a:r>
            <a:r>
              <a:rPr lang="en-CA" b="1" dirty="0" smtClean="0"/>
              <a:t>building a relationship. </a:t>
            </a:r>
            <a:r>
              <a:rPr lang="en-CA" dirty="0" smtClean="0"/>
              <a:t>All relationships are </a:t>
            </a:r>
            <a:r>
              <a:rPr lang="en-CA" b="1" dirty="0" smtClean="0"/>
              <a:t>built and based on trust</a:t>
            </a:r>
            <a:r>
              <a:rPr lang="en-CA" dirty="0" smtClean="0"/>
              <a:t>.</a:t>
            </a:r>
          </a:p>
          <a:p>
            <a:endParaRPr lang="en-CA" dirty="0" smtClean="0"/>
          </a:p>
          <a:p>
            <a:pPr marL="342900" indent="-342900">
              <a:buFont typeface="Arial" panose="020B0604020202020204" pitchFamily="34" charset="0"/>
              <a:buChar char="•"/>
            </a:pPr>
            <a:r>
              <a:rPr lang="en-CA" b="1" dirty="0"/>
              <a:t>Make the conversation about the </a:t>
            </a:r>
            <a:r>
              <a:rPr lang="en-CA" b="1" dirty="0" smtClean="0"/>
              <a:t>person</a:t>
            </a:r>
            <a:br>
              <a:rPr lang="en-CA" b="1" dirty="0" smtClean="0"/>
            </a:br>
            <a:r>
              <a:rPr lang="en-CA" b="1" dirty="0" smtClean="0"/>
              <a:t>you’re </a:t>
            </a:r>
            <a:r>
              <a:rPr lang="en-CA" b="1" dirty="0"/>
              <a:t>speaking with </a:t>
            </a:r>
            <a:r>
              <a:rPr lang="en-CA" dirty="0"/>
              <a:t>and not </a:t>
            </a:r>
            <a:r>
              <a:rPr lang="en-CA" dirty="0" smtClean="0"/>
              <a:t>yourself. Find </a:t>
            </a:r>
            <a:br>
              <a:rPr lang="en-CA" dirty="0" smtClean="0"/>
            </a:br>
            <a:r>
              <a:rPr lang="en-CA" dirty="0" smtClean="0"/>
              <a:t>common interests and experiences.</a:t>
            </a:r>
          </a:p>
          <a:p>
            <a:endParaRPr lang="en-CA" dirty="0" smtClean="0"/>
          </a:p>
          <a:p>
            <a:pPr marL="342900" indent="-342900">
              <a:buFont typeface="Arial" panose="020B0604020202020204" pitchFamily="34" charset="0"/>
              <a:buChar char="•"/>
            </a:pPr>
            <a:r>
              <a:rPr lang="en-CA" b="1" dirty="0"/>
              <a:t>Give </a:t>
            </a:r>
            <a:r>
              <a:rPr lang="en-CA" b="1" dirty="0" smtClean="0"/>
              <a:t>more than you get</a:t>
            </a:r>
            <a:r>
              <a:rPr lang="en-CA" dirty="0" smtClean="0"/>
              <a:t>. A relationship is a two-way concept, </a:t>
            </a:r>
            <a:br>
              <a:rPr lang="en-CA" dirty="0" smtClean="0"/>
            </a:br>
            <a:r>
              <a:rPr lang="en-CA" dirty="0" smtClean="0"/>
              <a:t>and you should </a:t>
            </a:r>
            <a:r>
              <a:rPr lang="en-CA" b="1" dirty="0" smtClean="0"/>
              <a:t>be approachable</a:t>
            </a:r>
            <a:r>
              <a:rPr lang="en-CA" dirty="0" smtClean="0"/>
              <a:t>. Find ways to support others.</a:t>
            </a:r>
          </a:p>
          <a:p>
            <a:pPr marL="342900" indent="-342900">
              <a:buFont typeface="Arial" panose="020B0604020202020204" pitchFamily="34" charset="0"/>
              <a:buChar char="•"/>
            </a:pPr>
            <a:endParaRPr lang="en-CA" dirty="0" smtClean="0"/>
          </a:p>
          <a:p>
            <a:pPr marL="342900" indent="-342900">
              <a:buFont typeface="Arial" panose="020B0604020202020204" pitchFamily="34" charset="0"/>
              <a:buChar char="•"/>
            </a:pPr>
            <a:r>
              <a:rPr lang="en-CA" b="1" dirty="0" smtClean="0"/>
              <a:t>Be genuine</a:t>
            </a:r>
            <a:r>
              <a:rPr lang="en-CA" dirty="0" smtClean="0"/>
              <a:t>. Networking is an art and not a science. There are </a:t>
            </a:r>
            <a:br>
              <a:rPr lang="en-CA" dirty="0" smtClean="0"/>
            </a:br>
            <a:r>
              <a:rPr lang="en-CA" dirty="0" smtClean="0"/>
              <a:t>many approaches and find one that reflects and suits you.</a:t>
            </a:r>
            <a:endParaRPr lang="en-CA" dirty="0"/>
          </a:p>
          <a:p>
            <a:pPr marL="342900" indent="-342900">
              <a:buFont typeface="Arial" panose="020B0604020202020204" pitchFamily="34" charset="0"/>
              <a:buChar char="•"/>
            </a:pPr>
            <a:endParaRPr lang="en-CA" dirty="0" smtClean="0"/>
          </a:p>
        </p:txBody>
      </p:sp>
      <p:sp>
        <p:nvSpPr>
          <p:cNvPr id="4" name="Title 3"/>
          <p:cNvSpPr>
            <a:spLocks noGrp="1"/>
          </p:cNvSpPr>
          <p:nvPr>
            <p:ph type="title"/>
          </p:nvPr>
        </p:nvSpPr>
        <p:spPr>
          <a:xfrm>
            <a:off x="0" y="138062"/>
            <a:ext cx="6948264" cy="878670"/>
          </a:xfrm>
        </p:spPr>
        <p:txBody>
          <a:bodyPr>
            <a:normAutofit/>
          </a:bodyPr>
          <a:lstStyle/>
          <a:p>
            <a:pPr algn="ctr"/>
            <a:r>
              <a:rPr lang="en-CA" sz="2600" b="1" dirty="0" smtClean="0"/>
              <a:t>WHAT ARE THE PRINCIPLES OF NETWORKING?</a:t>
            </a:r>
            <a:endParaRPr lang="en-CA" sz="2600" b="1"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684" y="1880828"/>
            <a:ext cx="2231740" cy="1890892"/>
          </a:xfrm>
          <a:prstGeom prst="rect">
            <a:avLst/>
          </a:prstGeom>
        </p:spPr>
      </p:pic>
    </p:spTree>
    <p:extLst>
      <p:ext uri="{BB962C8B-B14F-4D97-AF65-F5344CB8AC3E}">
        <p14:creationId xmlns:p14="http://schemas.microsoft.com/office/powerpoint/2010/main" val="48619514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01539" y="6445540"/>
            <a:ext cx="2133600" cy="365125"/>
          </a:xfrm>
        </p:spPr>
        <p:txBody>
          <a:bodyPr/>
          <a:lstStyle/>
          <a:p>
            <a:fld id="{32D4B517-E49B-41B6-9DBC-23634E0F1CDC}" type="slidenum">
              <a:rPr lang="en-CA" smtClean="0">
                <a:solidFill>
                  <a:prstClr val="black">
                    <a:tint val="75000"/>
                  </a:prstClr>
                </a:solidFill>
              </a:rPr>
              <a:pPr/>
              <a:t>3</a:t>
            </a:fld>
            <a:endParaRPr lang="en-CA" dirty="0">
              <a:solidFill>
                <a:prstClr val="black">
                  <a:tint val="75000"/>
                </a:prstClr>
              </a:solidFill>
            </a:endParaRPr>
          </a:p>
        </p:txBody>
      </p:sp>
      <p:sp>
        <p:nvSpPr>
          <p:cNvPr id="7" name="Text 61"/>
          <p:cNvSpPr txBox="1"/>
          <p:nvPr/>
        </p:nvSpPr>
        <p:spPr>
          <a:xfrm>
            <a:off x="6022899" y="2928610"/>
            <a:ext cx="2988334" cy="1236927"/>
          </a:xfrm>
          <a:prstGeom prst="rect">
            <a:avLst/>
          </a:prstGeom>
          <a:noFill/>
        </p:spPr>
        <p:txBody>
          <a:bodyPr wrap="square" rtlCol="0">
            <a:noAutofit/>
          </a:bodyPr>
          <a:lstStyle/>
          <a:p>
            <a:pPr>
              <a:lnSpc>
                <a:spcPct val="110000"/>
              </a:lnSpc>
              <a:defRPr/>
            </a:pPr>
            <a:r>
              <a:rPr lang="en-CA" sz="1400" b="1" dirty="0" smtClean="0"/>
              <a:t>Myth</a:t>
            </a:r>
            <a:endParaRPr lang="en-CA" sz="1400" b="1" dirty="0"/>
          </a:p>
          <a:p>
            <a:pPr marL="285750" indent="-285750">
              <a:lnSpc>
                <a:spcPct val="110000"/>
              </a:lnSpc>
              <a:buFont typeface="Wingdings" panose="05000000000000000000" pitchFamily="2" charset="2"/>
              <a:buChar char="ü"/>
              <a:defRPr/>
            </a:pPr>
            <a:r>
              <a:rPr lang="en-CA" sz="1400" b="1" dirty="0" smtClean="0"/>
              <a:t>Extroverts are best at networking</a:t>
            </a:r>
          </a:p>
          <a:p>
            <a:pPr>
              <a:lnSpc>
                <a:spcPct val="110000"/>
              </a:lnSpc>
              <a:defRPr/>
            </a:pPr>
            <a:endParaRPr lang="en-CA" sz="800" b="1" dirty="0" smtClean="0"/>
          </a:p>
          <a:p>
            <a:pPr>
              <a:lnSpc>
                <a:spcPct val="110000"/>
              </a:lnSpc>
              <a:defRPr/>
            </a:pPr>
            <a:r>
              <a:rPr lang="en-CA" sz="1400" b="1" dirty="0" smtClean="0"/>
              <a:t>Reality</a:t>
            </a:r>
            <a:endParaRPr lang="en-CA" sz="1400" b="1" dirty="0"/>
          </a:p>
          <a:p>
            <a:pPr marL="285750" indent="-285750">
              <a:lnSpc>
                <a:spcPct val="110000"/>
              </a:lnSpc>
              <a:buFont typeface="Wingdings" panose="05000000000000000000" pitchFamily="2" charset="2"/>
              <a:buChar char="ü"/>
              <a:defRPr/>
            </a:pPr>
            <a:r>
              <a:rPr lang="en-CA" sz="1400" b="1" dirty="0" smtClean="0"/>
              <a:t>Networking isn’t about popularity</a:t>
            </a:r>
          </a:p>
          <a:p>
            <a:pPr marL="285750" indent="-285750">
              <a:lnSpc>
                <a:spcPct val="110000"/>
              </a:lnSpc>
              <a:buFont typeface="Wingdings" panose="05000000000000000000" pitchFamily="2" charset="2"/>
              <a:buChar char="ü"/>
              <a:defRPr/>
            </a:pPr>
            <a:r>
              <a:rPr lang="en-CA" sz="1400" b="1" kern="0" dirty="0" smtClean="0"/>
              <a:t>Key is to focus on your strengths like 1-on-1s and introductions</a:t>
            </a:r>
            <a:endParaRPr lang="en-US" sz="1400" b="1" kern="0" dirty="0"/>
          </a:p>
        </p:txBody>
      </p:sp>
      <p:sp>
        <p:nvSpPr>
          <p:cNvPr id="10" name="Text 61"/>
          <p:cNvSpPr txBox="1"/>
          <p:nvPr/>
        </p:nvSpPr>
        <p:spPr>
          <a:xfrm>
            <a:off x="6051766" y="4761148"/>
            <a:ext cx="2988332" cy="1106832"/>
          </a:xfrm>
          <a:prstGeom prst="rect">
            <a:avLst/>
          </a:prstGeom>
          <a:noFill/>
        </p:spPr>
        <p:txBody>
          <a:bodyPr wrap="square" rtlCol="0">
            <a:noAutofit/>
          </a:bodyPr>
          <a:lstStyle/>
          <a:p>
            <a:pPr>
              <a:lnSpc>
                <a:spcPct val="110000"/>
              </a:lnSpc>
              <a:defRPr/>
            </a:pPr>
            <a:r>
              <a:rPr lang="en-CA" sz="1400" b="1" dirty="0"/>
              <a:t>Myth</a:t>
            </a:r>
          </a:p>
          <a:p>
            <a:pPr marL="285750" indent="-285750">
              <a:lnSpc>
                <a:spcPct val="110000"/>
              </a:lnSpc>
              <a:buFont typeface="Wingdings" panose="05000000000000000000" pitchFamily="2" charset="2"/>
              <a:buChar char="ü"/>
              <a:defRPr/>
            </a:pPr>
            <a:r>
              <a:rPr lang="en-CA" sz="1400" b="1" dirty="0" smtClean="0"/>
              <a:t>I never get anything out of it</a:t>
            </a:r>
          </a:p>
          <a:p>
            <a:pPr>
              <a:lnSpc>
                <a:spcPct val="110000"/>
              </a:lnSpc>
              <a:defRPr/>
            </a:pPr>
            <a:endParaRPr lang="en-CA" sz="800" b="1" dirty="0" smtClean="0"/>
          </a:p>
          <a:p>
            <a:pPr>
              <a:lnSpc>
                <a:spcPct val="110000"/>
              </a:lnSpc>
              <a:defRPr/>
            </a:pPr>
            <a:r>
              <a:rPr lang="en-CA" sz="1400" b="1" dirty="0"/>
              <a:t>Reality</a:t>
            </a:r>
            <a:endParaRPr lang="en-CA" sz="1400" b="1" dirty="0" smtClean="0"/>
          </a:p>
          <a:p>
            <a:pPr marL="285750" indent="-285750">
              <a:lnSpc>
                <a:spcPct val="110000"/>
              </a:lnSpc>
              <a:buFont typeface="Wingdings" panose="05000000000000000000" pitchFamily="2" charset="2"/>
              <a:buChar char="ü"/>
              <a:defRPr/>
            </a:pPr>
            <a:r>
              <a:rPr lang="en-CA" sz="1400" b="1" dirty="0" smtClean="0"/>
              <a:t>Focus on reciprocity. We can advance our work for Canadians</a:t>
            </a:r>
          </a:p>
          <a:p>
            <a:pPr marL="285750" indent="-285750">
              <a:lnSpc>
                <a:spcPct val="110000"/>
              </a:lnSpc>
              <a:buFont typeface="Wingdings" panose="05000000000000000000" pitchFamily="2" charset="2"/>
              <a:buChar char="ü"/>
              <a:defRPr/>
            </a:pPr>
            <a:r>
              <a:rPr lang="en-CA" sz="1400" b="1" dirty="0" smtClean="0"/>
              <a:t>Pay it forward to someone else, even if someone else helped you</a:t>
            </a:r>
            <a:endParaRPr lang="en-US" sz="1400" b="1" kern="0" dirty="0"/>
          </a:p>
        </p:txBody>
      </p:sp>
      <p:sp>
        <p:nvSpPr>
          <p:cNvPr id="13" name="Text 61"/>
          <p:cNvSpPr txBox="1"/>
          <p:nvPr/>
        </p:nvSpPr>
        <p:spPr>
          <a:xfrm>
            <a:off x="6107383" y="964898"/>
            <a:ext cx="3023828" cy="1579365"/>
          </a:xfrm>
          <a:prstGeom prst="rect">
            <a:avLst/>
          </a:prstGeom>
          <a:noFill/>
        </p:spPr>
        <p:txBody>
          <a:bodyPr wrap="square" rtlCol="0">
            <a:noAutofit/>
          </a:bodyPr>
          <a:lstStyle/>
          <a:p>
            <a:pPr>
              <a:defRPr/>
            </a:pPr>
            <a:r>
              <a:rPr lang="en-CA" sz="1400" b="1" dirty="0" smtClean="0"/>
              <a:t>Myth</a:t>
            </a:r>
          </a:p>
          <a:p>
            <a:pPr marL="285750" indent="-285750">
              <a:buFont typeface="Wingdings" panose="05000000000000000000" pitchFamily="2" charset="2"/>
              <a:buChar char="ü"/>
              <a:defRPr/>
            </a:pPr>
            <a:r>
              <a:rPr lang="en-CA" sz="1400" b="1" dirty="0" smtClean="0"/>
              <a:t>I only need to network to climb up</a:t>
            </a:r>
          </a:p>
          <a:p>
            <a:pPr>
              <a:defRPr/>
            </a:pPr>
            <a:endParaRPr lang="en-CA" sz="800" b="1" dirty="0" smtClean="0"/>
          </a:p>
          <a:p>
            <a:pPr>
              <a:defRPr/>
            </a:pPr>
            <a:r>
              <a:rPr lang="en-CA" sz="1400" b="1" dirty="0" smtClean="0"/>
              <a:t>Reality</a:t>
            </a:r>
          </a:p>
          <a:p>
            <a:pPr marL="285750" indent="-285750">
              <a:buFont typeface="Wingdings" panose="05000000000000000000" pitchFamily="2" charset="2"/>
              <a:buChar char="ü"/>
              <a:defRPr/>
            </a:pPr>
            <a:r>
              <a:rPr lang="en-CA" sz="1400" b="1" dirty="0" smtClean="0"/>
              <a:t>Relationships are key to advancing work at all levels, and regardless of career aspirations</a:t>
            </a:r>
          </a:p>
          <a:p>
            <a:pPr marL="285750" indent="-285750">
              <a:buFont typeface="Wingdings" panose="05000000000000000000" pitchFamily="2" charset="2"/>
              <a:buChar char="ü"/>
              <a:defRPr/>
            </a:pPr>
            <a:r>
              <a:rPr lang="en-CA" sz="1400" b="1" dirty="0" smtClean="0"/>
              <a:t>Investing today for tomorrow</a:t>
            </a:r>
          </a:p>
        </p:txBody>
      </p:sp>
      <p:grpSp>
        <p:nvGrpSpPr>
          <p:cNvPr id="14" name="Group 13"/>
          <p:cNvGrpSpPr/>
          <p:nvPr/>
        </p:nvGrpSpPr>
        <p:grpSpPr>
          <a:xfrm>
            <a:off x="3081369" y="3200970"/>
            <a:ext cx="2716655" cy="755611"/>
            <a:chOff x="3515602" y="2388529"/>
            <a:chExt cx="2260884" cy="755611"/>
          </a:xfrm>
          <a:solidFill>
            <a:schemeClr val="tx2"/>
          </a:solidFill>
        </p:grpSpPr>
        <p:sp>
          <p:nvSpPr>
            <p:cNvPr id="15" name="Pentagon 14"/>
            <p:cNvSpPr/>
            <p:nvPr/>
          </p:nvSpPr>
          <p:spPr>
            <a:xfrm>
              <a:off x="3718783" y="2388529"/>
              <a:ext cx="2057703" cy="692209"/>
            </a:xfrm>
            <a:prstGeom prst="homePlate">
              <a:avLst/>
            </a:prstGeom>
            <a:grpFill/>
            <a:ln w="12700" cap="flat" cmpd="sng" algn="ctr">
              <a:noFill/>
              <a:prstDash val="solid"/>
              <a:miter lim="800000"/>
            </a:ln>
            <a:effectLst>
              <a:innerShdw blurRad="63500" dist="50800" dir="13500000">
                <a:prstClr val="black">
                  <a:alpha val="50000"/>
                </a:prstClr>
              </a:innerShdw>
            </a:effectLst>
          </p:spPr>
          <p:txBody>
            <a:bodyPr rtlCol="0" anchor="ctr"/>
            <a:lstStyle/>
            <a:p>
              <a:pPr algn="ctr">
                <a:defRPr/>
              </a:pPr>
              <a:endParaRPr lang="en-US" kern="0">
                <a:solidFill>
                  <a:prstClr val="white"/>
                </a:solidFill>
              </a:endParaRPr>
            </a:p>
          </p:txBody>
        </p:sp>
        <p:sp>
          <p:nvSpPr>
            <p:cNvPr id="16" name="Pentagon 15"/>
            <p:cNvSpPr/>
            <p:nvPr/>
          </p:nvSpPr>
          <p:spPr>
            <a:xfrm>
              <a:off x="3515602" y="2451931"/>
              <a:ext cx="2057703" cy="692209"/>
            </a:xfrm>
            <a:prstGeom prst="homePlate">
              <a:avLst/>
            </a:prstGeom>
            <a:solidFill>
              <a:schemeClr val="bg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endParaRPr lang="en-US" kern="0">
                <a:solidFill>
                  <a:prstClr val="white"/>
                </a:solidFill>
              </a:endParaRPr>
            </a:p>
          </p:txBody>
        </p:sp>
      </p:grpSp>
      <p:grpSp>
        <p:nvGrpSpPr>
          <p:cNvPr id="18" name="Group 17"/>
          <p:cNvGrpSpPr/>
          <p:nvPr/>
        </p:nvGrpSpPr>
        <p:grpSpPr>
          <a:xfrm>
            <a:off x="2425203" y="4941168"/>
            <a:ext cx="2595096" cy="755611"/>
            <a:chOff x="2951585" y="3838186"/>
            <a:chExt cx="2595096" cy="755611"/>
          </a:xfrm>
        </p:grpSpPr>
        <p:sp>
          <p:nvSpPr>
            <p:cNvPr id="19" name="Pentagon 18"/>
            <p:cNvSpPr/>
            <p:nvPr>
              <p:custDataLst>
                <p:tags r:id="rId2"/>
              </p:custDataLst>
            </p:nvPr>
          </p:nvSpPr>
          <p:spPr>
            <a:xfrm>
              <a:off x="3150471" y="3838186"/>
              <a:ext cx="2396210" cy="692209"/>
            </a:xfrm>
            <a:prstGeom prst="homePlate">
              <a:avLst/>
            </a:prstGeom>
            <a:solidFill>
              <a:srgbClr val="CCDC00"/>
            </a:solidFill>
            <a:ln w="12700" cap="flat" cmpd="sng" algn="ctr">
              <a:noFill/>
              <a:prstDash val="solid"/>
              <a:miter lim="800000"/>
            </a:ln>
            <a:effectLst>
              <a:innerShdw blurRad="63500" dist="50800" dir="13500000">
                <a:prstClr val="black">
                  <a:alpha val="50000"/>
                </a:prstClr>
              </a:innerShdw>
            </a:effectLst>
          </p:spPr>
          <p:txBody>
            <a:bodyPr rtlCol="0" anchor="ctr"/>
            <a:lstStyle/>
            <a:p>
              <a:pPr algn="ctr">
                <a:defRPr/>
              </a:pPr>
              <a:endParaRPr lang="en-US" kern="0">
                <a:solidFill>
                  <a:prstClr val="white"/>
                </a:solidFill>
              </a:endParaRPr>
            </a:p>
          </p:txBody>
        </p:sp>
        <p:sp>
          <p:nvSpPr>
            <p:cNvPr id="20" name="Pentagon 19"/>
            <p:cNvSpPr/>
            <p:nvPr>
              <p:custDataLst>
                <p:tags r:id="rId3"/>
              </p:custDataLst>
            </p:nvPr>
          </p:nvSpPr>
          <p:spPr>
            <a:xfrm>
              <a:off x="2951585" y="3901588"/>
              <a:ext cx="2317264" cy="692209"/>
            </a:xfrm>
            <a:prstGeom prst="homePlate">
              <a:avLst/>
            </a:prstGeom>
            <a:solidFill>
              <a:schemeClr val="bg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endParaRPr lang="en-US" kern="0">
                <a:solidFill>
                  <a:prstClr val="white"/>
                </a:solidFill>
              </a:endParaRPr>
            </a:p>
          </p:txBody>
        </p:sp>
      </p:grpSp>
      <p:grpSp>
        <p:nvGrpSpPr>
          <p:cNvPr id="22" name="Group 21"/>
          <p:cNvGrpSpPr/>
          <p:nvPr/>
        </p:nvGrpSpPr>
        <p:grpSpPr>
          <a:xfrm>
            <a:off x="3462387" y="1487920"/>
            <a:ext cx="2515827" cy="755611"/>
            <a:chOff x="4114237" y="938872"/>
            <a:chExt cx="2253509" cy="755611"/>
          </a:xfrm>
          <a:solidFill>
            <a:schemeClr val="accent5">
              <a:lumMod val="75000"/>
            </a:schemeClr>
          </a:solidFill>
        </p:grpSpPr>
        <p:sp>
          <p:nvSpPr>
            <p:cNvPr id="23" name="Pentagon 22"/>
            <p:cNvSpPr/>
            <p:nvPr/>
          </p:nvSpPr>
          <p:spPr>
            <a:xfrm>
              <a:off x="4316755" y="938872"/>
              <a:ext cx="2050991" cy="692209"/>
            </a:xfrm>
            <a:prstGeom prst="homePlate">
              <a:avLst/>
            </a:prstGeom>
            <a:grpFill/>
            <a:ln w="12700" cap="flat" cmpd="sng" algn="ctr">
              <a:noFill/>
              <a:prstDash val="solid"/>
              <a:miter lim="800000"/>
            </a:ln>
            <a:effectLst>
              <a:innerShdw blurRad="63500" dist="50800" dir="13500000">
                <a:prstClr val="black">
                  <a:alpha val="50000"/>
                </a:prstClr>
              </a:innerShdw>
            </a:effectLst>
          </p:spPr>
          <p:txBody>
            <a:bodyPr rtlCol="0" anchor="ctr"/>
            <a:lstStyle/>
            <a:p>
              <a:pPr algn="ctr">
                <a:defRPr/>
              </a:pPr>
              <a:endParaRPr lang="en-US" kern="0">
                <a:solidFill>
                  <a:prstClr val="white"/>
                </a:solidFill>
              </a:endParaRPr>
            </a:p>
          </p:txBody>
        </p:sp>
        <p:sp>
          <p:nvSpPr>
            <p:cNvPr id="24" name="Pentagon 23"/>
            <p:cNvSpPr/>
            <p:nvPr/>
          </p:nvSpPr>
          <p:spPr>
            <a:xfrm>
              <a:off x="4114237" y="1002274"/>
              <a:ext cx="2050991" cy="692209"/>
            </a:xfrm>
            <a:prstGeom prst="homePlate">
              <a:avLst/>
            </a:prstGeom>
            <a:solidFill>
              <a:schemeClr val="bg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endParaRPr lang="en-US" kern="0">
                <a:solidFill>
                  <a:prstClr val="white"/>
                </a:solidFill>
              </a:endParaRPr>
            </a:p>
          </p:txBody>
        </p:sp>
      </p:grpSp>
      <p:pic>
        <p:nvPicPr>
          <p:cNvPr id="29" name="Picture 2"/>
          <p:cNvPicPr>
            <a:picLocks noChangeAspect="1" noChangeArrowheads="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4631957" y="1586717"/>
            <a:ext cx="606891" cy="606891"/>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43906" y="908723"/>
            <a:ext cx="4543390" cy="6013372"/>
            <a:chOff x="-43906" y="908721"/>
            <a:chExt cx="4543390" cy="6013372"/>
          </a:xfrm>
        </p:grpSpPr>
        <p:sp>
          <p:nvSpPr>
            <p:cNvPr id="27" name="Freeform 26"/>
            <p:cNvSpPr/>
            <p:nvPr/>
          </p:nvSpPr>
          <p:spPr>
            <a:xfrm>
              <a:off x="-508" y="908721"/>
              <a:ext cx="4499992" cy="6013372"/>
            </a:xfrm>
            <a:custGeom>
              <a:avLst/>
              <a:gdLst>
                <a:gd name="connsiteX0" fmla="*/ 4939469 w 4939469"/>
                <a:gd name="connsiteY0" fmla="*/ 8545 h 6947730"/>
                <a:gd name="connsiteX1" fmla="*/ 0 w 4939469"/>
                <a:gd name="connsiteY1" fmla="*/ 0 h 6947730"/>
                <a:gd name="connsiteX2" fmla="*/ 0 w 4939469"/>
                <a:gd name="connsiteY2" fmla="*/ 6947730 h 6947730"/>
                <a:gd name="connsiteX3" fmla="*/ 2333002 w 4939469"/>
                <a:gd name="connsiteY3" fmla="*/ 6905001 h 6947730"/>
                <a:gd name="connsiteX4" fmla="*/ 4939469 w 4939469"/>
                <a:gd name="connsiteY4" fmla="*/ 8545 h 6947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9469" h="6947730">
                  <a:moveTo>
                    <a:pt x="4939469" y="8545"/>
                  </a:moveTo>
                  <a:lnTo>
                    <a:pt x="0" y="0"/>
                  </a:lnTo>
                  <a:lnTo>
                    <a:pt x="0" y="6947730"/>
                  </a:lnTo>
                  <a:lnTo>
                    <a:pt x="2333002" y="6905001"/>
                  </a:lnTo>
                  <a:lnTo>
                    <a:pt x="4939469" y="854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TextBox 27"/>
            <p:cNvSpPr txBox="1"/>
            <p:nvPr/>
          </p:nvSpPr>
          <p:spPr>
            <a:xfrm>
              <a:off x="-43906" y="1143412"/>
              <a:ext cx="3603216" cy="4974898"/>
            </a:xfrm>
            <a:prstGeom prst="rect">
              <a:avLst/>
            </a:prstGeom>
            <a:noFill/>
          </p:spPr>
          <p:txBody>
            <a:bodyPr wrap="square" rtlCol="0">
              <a:normAutofit fontScale="92500" lnSpcReduction="20000"/>
            </a:bodyPr>
            <a:lstStyle/>
            <a:p>
              <a:endParaRPr lang="en-CA" dirty="0"/>
            </a:p>
            <a:p>
              <a:pPr marL="457200" indent="-457200">
                <a:spcAft>
                  <a:spcPts val="3000"/>
                </a:spcAft>
                <a:buFont typeface="+mj-lt"/>
                <a:buAutoNum type="arabicPeriod"/>
              </a:pPr>
              <a:r>
                <a:rPr lang="en-CA" sz="2000" dirty="0"/>
                <a:t>A strong network can provide you with advice, increase your influence, and connect you with career </a:t>
              </a:r>
              <a:r>
                <a:rPr lang="en-CA" sz="2000" dirty="0" smtClean="0"/>
                <a:t>opportunities.</a:t>
              </a:r>
            </a:p>
            <a:p>
              <a:pPr marL="457200" indent="-457200">
                <a:buFont typeface="+mj-lt"/>
                <a:buAutoNum type="arabicPeriod"/>
              </a:pPr>
              <a:endParaRPr lang="en-CA" sz="2000" dirty="0" smtClean="0"/>
            </a:p>
            <a:p>
              <a:pPr marL="457200" indent="-457200">
                <a:spcAft>
                  <a:spcPts val="3000"/>
                </a:spcAft>
                <a:buFont typeface="+mj-lt"/>
                <a:buAutoNum type="arabicPeriod"/>
              </a:pPr>
              <a:r>
                <a:rPr lang="en-US" sz="2000" dirty="0" smtClean="0"/>
                <a:t>Complements and reinforces collaboration, engagement </a:t>
              </a:r>
              <a:br>
                <a:rPr lang="en-US" sz="2000" dirty="0" smtClean="0"/>
              </a:br>
              <a:r>
                <a:rPr lang="en-US" sz="2000" dirty="0" smtClean="0"/>
                <a:t>and leadership skills.</a:t>
              </a:r>
            </a:p>
            <a:p>
              <a:pPr marL="457200" indent="-457200">
                <a:buFont typeface="+mj-lt"/>
                <a:buAutoNum type="arabicPeriod"/>
              </a:pPr>
              <a:endParaRPr lang="en-US" sz="2000" dirty="0"/>
            </a:p>
            <a:p>
              <a:pPr marL="457200" indent="-457200">
                <a:buFont typeface="+mj-lt"/>
                <a:buAutoNum type="arabicPeriod"/>
              </a:pPr>
              <a:r>
                <a:rPr lang="en-CA" sz="2000" dirty="0" smtClean="0"/>
                <a:t>Key to working effectively</a:t>
              </a:r>
              <a:br>
                <a:rPr lang="en-CA" sz="2000" dirty="0" smtClean="0"/>
              </a:br>
              <a:r>
                <a:rPr lang="en-CA" sz="2000" dirty="0" smtClean="0"/>
                <a:t>with other sections or   divisions in your      department and in                 the broader Public          Service.</a:t>
              </a:r>
            </a:p>
          </p:txBody>
        </p:sp>
      </p:grpSp>
      <p:sp>
        <p:nvSpPr>
          <p:cNvPr id="58" name="Freeform 57"/>
          <p:cNvSpPr>
            <a:spLocks noEditPoints="1"/>
          </p:cNvSpPr>
          <p:nvPr/>
        </p:nvSpPr>
        <p:spPr bwMode="auto">
          <a:xfrm>
            <a:off x="4474142" y="3306980"/>
            <a:ext cx="571500" cy="524139"/>
          </a:xfrm>
          <a:custGeom>
            <a:avLst/>
            <a:gdLst>
              <a:gd name="T0" fmla="*/ 572 w 613"/>
              <a:gd name="T1" fmla="*/ 25 h 562"/>
              <a:gd name="T2" fmla="*/ 530 w 613"/>
              <a:gd name="T3" fmla="*/ 1 h 562"/>
              <a:gd name="T4" fmla="*/ 481 w 613"/>
              <a:gd name="T5" fmla="*/ 37 h 562"/>
              <a:gd name="T6" fmla="*/ 440 w 613"/>
              <a:gd name="T7" fmla="*/ 5 h 562"/>
              <a:gd name="T8" fmla="*/ 409 w 613"/>
              <a:gd name="T9" fmla="*/ 25 h 562"/>
              <a:gd name="T10" fmla="*/ 368 w 613"/>
              <a:gd name="T11" fmla="*/ 95 h 562"/>
              <a:gd name="T12" fmla="*/ 425 w 613"/>
              <a:gd name="T13" fmla="*/ 167 h 562"/>
              <a:gd name="T14" fmla="*/ 450 w 613"/>
              <a:gd name="T15" fmla="*/ 236 h 562"/>
              <a:gd name="T16" fmla="*/ 491 w 613"/>
              <a:gd name="T17" fmla="*/ 199 h 562"/>
              <a:gd name="T18" fmla="*/ 531 w 613"/>
              <a:gd name="T19" fmla="*/ 236 h 562"/>
              <a:gd name="T20" fmla="*/ 556 w 613"/>
              <a:gd name="T21" fmla="*/ 167 h 562"/>
              <a:gd name="T22" fmla="*/ 613 w 613"/>
              <a:gd name="T23" fmla="*/ 95 h 562"/>
              <a:gd name="T24" fmla="*/ 556 w 613"/>
              <a:gd name="T25" fmla="*/ 396 h 562"/>
              <a:gd name="T26" fmla="*/ 531 w 613"/>
              <a:gd name="T27" fmla="*/ 327 h 562"/>
              <a:gd name="T28" fmla="*/ 491 w 613"/>
              <a:gd name="T29" fmla="*/ 363 h 562"/>
              <a:gd name="T30" fmla="*/ 450 w 613"/>
              <a:gd name="T31" fmla="*/ 327 h 562"/>
              <a:gd name="T32" fmla="*/ 410 w 613"/>
              <a:gd name="T33" fmla="*/ 349 h 562"/>
              <a:gd name="T34" fmla="*/ 416 w 613"/>
              <a:gd name="T35" fmla="*/ 412 h 562"/>
              <a:gd name="T36" fmla="*/ 416 w 613"/>
              <a:gd name="T37" fmla="*/ 477 h 562"/>
              <a:gd name="T38" fmla="*/ 410 w 613"/>
              <a:gd name="T39" fmla="*/ 540 h 562"/>
              <a:gd name="T40" fmla="*/ 481 w 613"/>
              <a:gd name="T41" fmla="*/ 526 h 562"/>
              <a:gd name="T42" fmla="*/ 517 w 613"/>
              <a:gd name="T43" fmla="*/ 547 h 562"/>
              <a:gd name="T44" fmla="*/ 572 w 613"/>
              <a:gd name="T45" fmla="*/ 537 h 562"/>
              <a:gd name="T46" fmla="*/ 613 w 613"/>
              <a:gd name="T47" fmla="*/ 467 h 562"/>
              <a:gd name="T48" fmla="*/ 407 w 613"/>
              <a:gd name="T49" fmla="*/ 246 h 562"/>
              <a:gd name="T50" fmla="*/ 342 w 613"/>
              <a:gd name="T51" fmla="*/ 209 h 562"/>
              <a:gd name="T52" fmla="*/ 372 w 613"/>
              <a:gd name="T53" fmla="*/ 167 h 562"/>
              <a:gd name="T54" fmla="*/ 313 w 613"/>
              <a:gd name="T55" fmla="*/ 115 h 562"/>
              <a:gd name="T56" fmla="*/ 244 w 613"/>
              <a:gd name="T57" fmla="*/ 85 h 562"/>
              <a:gd name="T58" fmla="*/ 175 w 613"/>
              <a:gd name="T59" fmla="*/ 77 h 562"/>
              <a:gd name="T60" fmla="*/ 134 w 613"/>
              <a:gd name="T61" fmla="*/ 144 h 562"/>
              <a:gd name="T62" fmla="*/ 65 w 613"/>
              <a:gd name="T63" fmla="*/ 132 h 562"/>
              <a:gd name="T64" fmla="*/ 39 w 613"/>
              <a:gd name="T65" fmla="*/ 173 h 562"/>
              <a:gd name="T66" fmla="*/ 8 w 613"/>
              <a:gd name="T67" fmla="*/ 242 h 562"/>
              <a:gd name="T68" fmla="*/ 0 w 613"/>
              <a:gd name="T69" fmla="*/ 310 h 562"/>
              <a:gd name="T70" fmla="*/ 57 w 613"/>
              <a:gd name="T71" fmla="*/ 327 h 562"/>
              <a:gd name="T72" fmla="*/ 40 w 613"/>
              <a:gd name="T73" fmla="*/ 390 h 562"/>
              <a:gd name="T74" fmla="*/ 90 w 613"/>
              <a:gd name="T75" fmla="*/ 449 h 562"/>
              <a:gd name="T76" fmla="*/ 158 w 613"/>
              <a:gd name="T77" fmla="*/ 429 h 562"/>
              <a:gd name="T78" fmla="*/ 175 w 613"/>
              <a:gd name="T79" fmla="*/ 485 h 562"/>
              <a:gd name="T80" fmla="*/ 251 w 613"/>
              <a:gd name="T81" fmla="*/ 428 h 562"/>
              <a:gd name="T82" fmla="*/ 319 w 613"/>
              <a:gd name="T83" fmla="*/ 449 h 562"/>
              <a:gd name="T84" fmla="*/ 373 w 613"/>
              <a:gd name="T85" fmla="*/ 396 h 562"/>
              <a:gd name="T86" fmla="*/ 352 w 613"/>
              <a:gd name="T87" fmla="*/ 328 h 562"/>
              <a:gd name="T88" fmla="*/ 409 w 613"/>
              <a:gd name="T89" fmla="*/ 311 h 562"/>
              <a:gd name="T90" fmla="*/ 520 w 613"/>
              <a:gd name="T91" fmla="*/ 147 h 562"/>
              <a:gd name="T92" fmla="*/ 450 w 613"/>
              <a:gd name="T93" fmla="*/ 118 h 562"/>
              <a:gd name="T94" fmla="*/ 519 w 613"/>
              <a:gd name="T95" fmla="*/ 89 h 562"/>
              <a:gd name="T96" fmla="*/ 520 w 613"/>
              <a:gd name="T97" fmla="*/ 473 h 562"/>
              <a:gd name="T98" fmla="*/ 450 w 613"/>
              <a:gd name="T99" fmla="*/ 445 h 562"/>
              <a:gd name="T100" fmla="*/ 519 w 613"/>
              <a:gd name="T101" fmla="*/ 416 h 562"/>
              <a:gd name="T102" fmla="*/ 205 w 613"/>
              <a:gd name="T103" fmla="*/ 363 h 562"/>
              <a:gd name="T104" fmla="*/ 147 w 613"/>
              <a:gd name="T105" fmla="*/ 223 h 562"/>
              <a:gd name="T106" fmla="*/ 286 w 613"/>
              <a:gd name="T107" fmla="*/ 28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13" h="562">
                <a:moveTo>
                  <a:pt x="566" y="86"/>
                </a:moveTo>
                <a:cubicBezTo>
                  <a:pt x="563" y="79"/>
                  <a:pt x="560" y="74"/>
                  <a:pt x="556" y="69"/>
                </a:cubicBezTo>
                <a:cubicBezTo>
                  <a:pt x="567" y="45"/>
                  <a:pt x="572" y="30"/>
                  <a:pt x="572" y="25"/>
                </a:cubicBezTo>
                <a:cubicBezTo>
                  <a:pt x="571" y="23"/>
                  <a:pt x="571" y="23"/>
                  <a:pt x="571" y="23"/>
                </a:cubicBezTo>
                <a:cubicBezTo>
                  <a:pt x="546" y="8"/>
                  <a:pt x="532" y="0"/>
                  <a:pt x="531" y="0"/>
                </a:cubicBezTo>
                <a:cubicBezTo>
                  <a:pt x="530" y="1"/>
                  <a:pt x="530" y="1"/>
                  <a:pt x="530" y="1"/>
                </a:cubicBezTo>
                <a:cubicBezTo>
                  <a:pt x="521" y="10"/>
                  <a:pt x="511" y="22"/>
                  <a:pt x="500" y="37"/>
                </a:cubicBezTo>
                <a:cubicBezTo>
                  <a:pt x="491" y="36"/>
                  <a:pt x="491" y="36"/>
                  <a:pt x="491" y="36"/>
                </a:cubicBezTo>
                <a:cubicBezTo>
                  <a:pt x="481" y="37"/>
                  <a:pt x="481" y="37"/>
                  <a:pt x="481" y="37"/>
                </a:cubicBezTo>
                <a:cubicBezTo>
                  <a:pt x="478" y="32"/>
                  <a:pt x="473" y="25"/>
                  <a:pt x="464" y="15"/>
                </a:cubicBezTo>
                <a:cubicBezTo>
                  <a:pt x="456" y="5"/>
                  <a:pt x="451" y="0"/>
                  <a:pt x="450" y="0"/>
                </a:cubicBezTo>
                <a:cubicBezTo>
                  <a:pt x="449" y="0"/>
                  <a:pt x="446" y="2"/>
                  <a:pt x="440" y="5"/>
                </a:cubicBezTo>
                <a:cubicBezTo>
                  <a:pt x="434" y="9"/>
                  <a:pt x="428" y="12"/>
                  <a:pt x="421" y="16"/>
                </a:cubicBezTo>
                <a:cubicBezTo>
                  <a:pt x="415" y="20"/>
                  <a:pt x="411" y="22"/>
                  <a:pt x="410" y="23"/>
                </a:cubicBezTo>
                <a:cubicBezTo>
                  <a:pt x="409" y="25"/>
                  <a:pt x="409" y="25"/>
                  <a:pt x="409" y="25"/>
                </a:cubicBezTo>
                <a:cubicBezTo>
                  <a:pt x="409" y="30"/>
                  <a:pt x="414" y="45"/>
                  <a:pt x="425" y="69"/>
                </a:cubicBezTo>
                <a:cubicBezTo>
                  <a:pt x="422" y="74"/>
                  <a:pt x="418" y="79"/>
                  <a:pt x="416" y="86"/>
                </a:cubicBezTo>
                <a:cubicBezTo>
                  <a:pt x="384" y="89"/>
                  <a:pt x="368" y="92"/>
                  <a:pt x="368" y="95"/>
                </a:cubicBezTo>
                <a:cubicBezTo>
                  <a:pt x="368" y="140"/>
                  <a:pt x="368" y="140"/>
                  <a:pt x="368" y="140"/>
                </a:cubicBezTo>
                <a:cubicBezTo>
                  <a:pt x="368" y="143"/>
                  <a:pt x="384" y="147"/>
                  <a:pt x="416" y="150"/>
                </a:cubicBezTo>
                <a:cubicBezTo>
                  <a:pt x="418" y="156"/>
                  <a:pt x="421" y="161"/>
                  <a:pt x="425" y="167"/>
                </a:cubicBezTo>
                <a:cubicBezTo>
                  <a:pt x="414" y="191"/>
                  <a:pt x="409" y="205"/>
                  <a:pt x="409" y="211"/>
                </a:cubicBezTo>
                <a:cubicBezTo>
                  <a:pt x="410" y="213"/>
                  <a:pt x="410" y="213"/>
                  <a:pt x="410" y="213"/>
                </a:cubicBezTo>
                <a:cubicBezTo>
                  <a:pt x="436" y="228"/>
                  <a:pt x="449" y="236"/>
                  <a:pt x="450" y="236"/>
                </a:cubicBezTo>
                <a:cubicBezTo>
                  <a:pt x="451" y="236"/>
                  <a:pt x="456" y="230"/>
                  <a:pt x="464" y="221"/>
                </a:cubicBezTo>
                <a:cubicBezTo>
                  <a:pt x="473" y="211"/>
                  <a:pt x="478" y="203"/>
                  <a:pt x="481" y="199"/>
                </a:cubicBezTo>
                <a:cubicBezTo>
                  <a:pt x="491" y="199"/>
                  <a:pt x="491" y="199"/>
                  <a:pt x="491" y="199"/>
                </a:cubicBezTo>
                <a:cubicBezTo>
                  <a:pt x="500" y="199"/>
                  <a:pt x="500" y="199"/>
                  <a:pt x="500" y="199"/>
                </a:cubicBezTo>
                <a:cubicBezTo>
                  <a:pt x="503" y="203"/>
                  <a:pt x="509" y="211"/>
                  <a:pt x="517" y="221"/>
                </a:cubicBezTo>
                <a:cubicBezTo>
                  <a:pt x="525" y="230"/>
                  <a:pt x="530" y="236"/>
                  <a:pt x="531" y="236"/>
                </a:cubicBezTo>
                <a:cubicBezTo>
                  <a:pt x="532" y="236"/>
                  <a:pt x="545" y="228"/>
                  <a:pt x="571" y="213"/>
                </a:cubicBezTo>
                <a:cubicBezTo>
                  <a:pt x="572" y="211"/>
                  <a:pt x="572" y="211"/>
                  <a:pt x="572" y="211"/>
                </a:cubicBezTo>
                <a:cubicBezTo>
                  <a:pt x="572" y="205"/>
                  <a:pt x="567" y="191"/>
                  <a:pt x="556" y="167"/>
                </a:cubicBezTo>
                <a:cubicBezTo>
                  <a:pt x="560" y="161"/>
                  <a:pt x="563" y="156"/>
                  <a:pt x="566" y="150"/>
                </a:cubicBezTo>
                <a:cubicBezTo>
                  <a:pt x="597" y="147"/>
                  <a:pt x="613" y="143"/>
                  <a:pt x="613" y="140"/>
                </a:cubicBezTo>
                <a:cubicBezTo>
                  <a:pt x="613" y="95"/>
                  <a:pt x="613" y="95"/>
                  <a:pt x="613" y="95"/>
                </a:cubicBezTo>
                <a:cubicBezTo>
                  <a:pt x="613" y="92"/>
                  <a:pt x="597" y="89"/>
                  <a:pt x="566" y="86"/>
                </a:cubicBezTo>
                <a:close/>
                <a:moveTo>
                  <a:pt x="566" y="412"/>
                </a:moveTo>
                <a:cubicBezTo>
                  <a:pt x="563" y="406"/>
                  <a:pt x="560" y="401"/>
                  <a:pt x="556" y="396"/>
                </a:cubicBezTo>
                <a:cubicBezTo>
                  <a:pt x="567" y="372"/>
                  <a:pt x="572" y="357"/>
                  <a:pt x="572" y="352"/>
                </a:cubicBezTo>
                <a:cubicBezTo>
                  <a:pt x="571" y="349"/>
                  <a:pt x="571" y="349"/>
                  <a:pt x="571" y="349"/>
                </a:cubicBezTo>
                <a:cubicBezTo>
                  <a:pt x="546" y="335"/>
                  <a:pt x="532" y="327"/>
                  <a:pt x="531" y="327"/>
                </a:cubicBezTo>
                <a:cubicBezTo>
                  <a:pt x="530" y="328"/>
                  <a:pt x="530" y="328"/>
                  <a:pt x="530" y="328"/>
                </a:cubicBezTo>
                <a:cubicBezTo>
                  <a:pt x="521" y="336"/>
                  <a:pt x="511" y="348"/>
                  <a:pt x="500" y="363"/>
                </a:cubicBezTo>
                <a:cubicBezTo>
                  <a:pt x="491" y="363"/>
                  <a:pt x="491" y="363"/>
                  <a:pt x="491" y="363"/>
                </a:cubicBezTo>
                <a:cubicBezTo>
                  <a:pt x="481" y="363"/>
                  <a:pt x="481" y="363"/>
                  <a:pt x="481" y="363"/>
                </a:cubicBezTo>
                <a:cubicBezTo>
                  <a:pt x="478" y="359"/>
                  <a:pt x="473" y="352"/>
                  <a:pt x="464" y="342"/>
                </a:cubicBezTo>
                <a:cubicBezTo>
                  <a:pt x="456" y="332"/>
                  <a:pt x="451" y="327"/>
                  <a:pt x="450" y="327"/>
                </a:cubicBezTo>
                <a:cubicBezTo>
                  <a:pt x="449" y="327"/>
                  <a:pt x="446" y="329"/>
                  <a:pt x="440" y="332"/>
                </a:cubicBezTo>
                <a:cubicBezTo>
                  <a:pt x="434" y="336"/>
                  <a:pt x="428" y="339"/>
                  <a:pt x="421" y="343"/>
                </a:cubicBezTo>
                <a:cubicBezTo>
                  <a:pt x="415" y="347"/>
                  <a:pt x="411" y="349"/>
                  <a:pt x="410" y="349"/>
                </a:cubicBezTo>
                <a:cubicBezTo>
                  <a:pt x="409" y="352"/>
                  <a:pt x="409" y="352"/>
                  <a:pt x="409" y="352"/>
                </a:cubicBezTo>
                <a:cubicBezTo>
                  <a:pt x="409" y="357"/>
                  <a:pt x="414" y="372"/>
                  <a:pt x="425" y="396"/>
                </a:cubicBezTo>
                <a:cubicBezTo>
                  <a:pt x="422" y="401"/>
                  <a:pt x="418" y="406"/>
                  <a:pt x="416" y="412"/>
                </a:cubicBezTo>
                <a:cubicBezTo>
                  <a:pt x="384" y="415"/>
                  <a:pt x="368" y="419"/>
                  <a:pt x="368" y="422"/>
                </a:cubicBezTo>
                <a:cubicBezTo>
                  <a:pt x="368" y="467"/>
                  <a:pt x="368" y="467"/>
                  <a:pt x="368" y="467"/>
                </a:cubicBezTo>
                <a:cubicBezTo>
                  <a:pt x="368" y="470"/>
                  <a:pt x="384" y="474"/>
                  <a:pt x="416" y="477"/>
                </a:cubicBezTo>
                <a:cubicBezTo>
                  <a:pt x="418" y="482"/>
                  <a:pt x="421" y="488"/>
                  <a:pt x="425" y="493"/>
                </a:cubicBezTo>
                <a:cubicBezTo>
                  <a:pt x="414" y="517"/>
                  <a:pt x="409" y="532"/>
                  <a:pt x="409" y="537"/>
                </a:cubicBezTo>
                <a:cubicBezTo>
                  <a:pt x="410" y="540"/>
                  <a:pt x="410" y="540"/>
                  <a:pt x="410" y="540"/>
                </a:cubicBezTo>
                <a:cubicBezTo>
                  <a:pt x="436" y="555"/>
                  <a:pt x="449" y="562"/>
                  <a:pt x="450" y="562"/>
                </a:cubicBezTo>
                <a:cubicBezTo>
                  <a:pt x="451" y="562"/>
                  <a:pt x="456" y="557"/>
                  <a:pt x="464" y="547"/>
                </a:cubicBezTo>
                <a:cubicBezTo>
                  <a:pt x="473" y="537"/>
                  <a:pt x="478" y="530"/>
                  <a:pt x="481" y="526"/>
                </a:cubicBezTo>
                <a:cubicBezTo>
                  <a:pt x="491" y="526"/>
                  <a:pt x="491" y="526"/>
                  <a:pt x="491" y="526"/>
                </a:cubicBezTo>
                <a:cubicBezTo>
                  <a:pt x="500" y="526"/>
                  <a:pt x="500" y="526"/>
                  <a:pt x="500" y="526"/>
                </a:cubicBezTo>
                <a:cubicBezTo>
                  <a:pt x="503" y="530"/>
                  <a:pt x="509" y="537"/>
                  <a:pt x="517" y="547"/>
                </a:cubicBezTo>
                <a:cubicBezTo>
                  <a:pt x="525" y="557"/>
                  <a:pt x="530" y="562"/>
                  <a:pt x="531" y="562"/>
                </a:cubicBezTo>
                <a:cubicBezTo>
                  <a:pt x="532" y="562"/>
                  <a:pt x="545" y="555"/>
                  <a:pt x="571" y="540"/>
                </a:cubicBezTo>
                <a:cubicBezTo>
                  <a:pt x="572" y="537"/>
                  <a:pt x="572" y="537"/>
                  <a:pt x="572" y="537"/>
                </a:cubicBezTo>
                <a:cubicBezTo>
                  <a:pt x="572" y="532"/>
                  <a:pt x="567" y="517"/>
                  <a:pt x="556" y="493"/>
                </a:cubicBezTo>
                <a:cubicBezTo>
                  <a:pt x="560" y="488"/>
                  <a:pt x="563" y="482"/>
                  <a:pt x="566" y="477"/>
                </a:cubicBezTo>
                <a:cubicBezTo>
                  <a:pt x="597" y="474"/>
                  <a:pt x="613" y="470"/>
                  <a:pt x="613" y="467"/>
                </a:cubicBezTo>
                <a:cubicBezTo>
                  <a:pt x="613" y="422"/>
                  <a:pt x="613" y="422"/>
                  <a:pt x="613" y="422"/>
                </a:cubicBezTo>
                <a:cubicBezTo>
                  <a:pt x="613" y="419"/>
                  <a:pt x="597" y="415"/>
                  <a:pt x="566" y="412"/>
                </a:cubicBezTo>
                <a:close/>
                <a:moveTo>
                  <a:pt x="407" y="246"/>
                </a:moveTo>
                <a:cubicBezTo>
                  <a:pt x="401" y="243"/>
                  <a:pt x="401" y="243"/>
                  <a:pt x="401" y="243"/>
                </a:cubicBezTo>
                <a:cubicBezTo>
                  <a:pt x="353" y="235"/>
                  <a:pt x="353" y="235"/>
                  <a:pt x="353" y="235"/>
                </a:cubicBezTo>
                <a:cubicBezTo>
                  <a:pt x="350" y="228"/>
                  <a:pt x="347" y="219"/>
                  <a:pt x="342" y="209"/>
                </a:cubicBezTo>
                <a:cubicBezTo>
                  <a:pt x="345" y="204"/>
                  <a:pt x="350" y="198"/>
                  <a:pt x="356" y="190"/>
                </a:cubicBezTo>
                <a:cubicBezTo>
                  <a:pt x="363" y="182"/>
                  <a:pt x="367" y="176"/>
                  <a:pt x="370" y="173"/>
                </a:cubicBezTo>
                <a:cubicBezTo>
                  <a:pt x="372" y="167"/>
                  <a:pt x="372" y="167"/>
                  <a:pt x="372" y="167"/>
                </a:cubicBezTo>
                <a:cubicBezTo>
                  <a:pt x="372" y="161"/>
                  <a:pt x="357" y="144"/>
                  <a:pt x="326" y="116"/>
                </a:cubicBezTo>
                <a:cubicBezTo>
                  <a:pt x="319" y="113"/>
                  <a:pt x="319" y="113"/>
                  <a:pt x="319" y="113"/>
                </a:cubicBezTo>
                <a:cubicBezTo>
                  <a:pt x="313" y="115"/>
                  <a:pt x="313" y="115"/>
                  <a:pt x="313" y="115"/>
                </a:cubicBezTo>
                <a:cubicBezTo>
                  <a:pt x="275" y="144"/>
                  <a:pt x="275" y="144"/>
                  <a:pt x="275" y="144"/>
                </a:cubicBezTo>
                <a:cubicBezTo>
                  <a:pt x="267" y="139"/>
                  <a:pt x="259" y="136"/>
                  <a:pt x="251" y="134"/>
                </a:cubicBezTo>
                <a:cubicBezTo>
                  <a:pt x="244" y="85"/>
                  <a:pt x="244" y="85"/>
                  <a:pt x="244" y="85"/>
                </a:cubicBezTo>
                <a:cubicBezTo>
                  <a:pt x="241" y="79"/>
                  <a:pt x="241" y="79"/>
                  <a:pt x="241" y="79"/>
                </a:cubicBezTo>
                <a:cubicBezTo>
                  <a:pt x="234" y="77"/>
                  <a:pt x="234" y="77"/>
                  <a:pt x="234" y="77"/>
                </a:cubicBezTo>
                <a:cubicBezTo>
                  <a:pt x="175" y="77"/>
                  <a:pt x="175" y="77"/>
                  <a:pt x="175" y="77"/>
                </a:cubicBezTo>
                <a:cubicBezTo>
                  <a:pt x="170" y="77"/>
                  <a:pt x="167" y="79"/>
                  <a:pt x="165" y="85"/>
                </a:cubicBezTo>
                <a:cubicBezTo>
                  <a:pt x="163" y="94"/>
                  <a:pt x="160" y="111"/>
                  <a:pt x="158" y="134"/>
                </a:cubicBezTo>
                <a:cubicBezTo>
                  <a:pt x="149" y="137"/>
                  <a:pt x="141" y="140"/>
                  <a:pt x="134" y="144"/>
                </a:cubicBezTo>
                <a:cubicBezTo>
                  <a:pt x="97" y="115"/>
                  <a:pt x="97" y="115"/>
                  <a:pt x="97" y="115"/>
                </a:cubicBezTo>
                <a:cubicBezTo>
                  <a:pt x="90" y="113"/>
                  <a:pt x="90" y="113"/>
                  <a:pt x="90" y="113"/>
                </a:cubicBezTo>
                <a:cubicBezTo>
                  <a:pt x="86" y="113"/>
                  <a:pt x="78" y="119"/>
                  <a:pt x="65" y="132"/>
                </a:cubicBezTo>
                <a:cubicBezTo>
                  <a:pt x="52" y="144"/>
                  <a:pt x="43" y="154"/>
                  <a:pt x="39" y="160"/>
                </a:cubicBezTo>
                <a:cubicBezTo>
                  <a:pt x="37" y="167"/>
                  <a:pt x="37" y="167"/>
                  <a:pt x="37" y="167"/>
                </a:cubicBezTo>
                <a:cubicBezTo>
                  <a:pt x="39" y="173"/>
                  <a:pt x="39" y="173"/>
                  <a:pt x="39" y="173"/>
                </a:cubicBezTo>
                <a:cubicBezTo>
                  <a:pt x="51" y="187"/>
                  <a:pt x="60" y="199"/>
                  <a:pt x="68" y="210"/>
                </a:cubicBezTo>
                <a:cubicBezTo>
                  <a:pt x="63" y="218"/>
                  <a:pt x="60" y="226"/>
                  <a:pt x="57" y="234"/>
                </a:cubicBezTo>
                <a:cubicBezTo>
                  <a:pt x="8" y="242"/>
                  <a:pt x="8" y="242"/>
                  <a:pt x="8" y="242"/>
                </a:cubicBezTo>
                <a:cubicBezTo>
                  <a:pt x="3" y="245"/>
                  <a:pt x="3" y="245"/>
                  <a:pt x="3" y="245"/>
                </a:cubicBezTo>
                <a:cubicBezTo>
                  <a:pt x="0" y="251"/>
                  <a:pt x="0" y="251"/>
                  <a:pt x="0" y="251"/>
                </a:cubicBezTo>
                <a:cubicBezTo>
                  <a:pt x="0" y="310"/>
                  <a:pt x="0" y="310"/>
                  <a:pt x="0" y="310"/>
                </a:cubicBezTo>
                <a:cubicBezTo>
                  <a:pt x="3" y="316"/>
                  <a:pt x="3" y="316"/>
                  <a:pt x="3" y="316"/>
                </a:cubicBezTo>
                <a:cubicBezTo>
                  <a:pt x="8" y="319"/>
                  <a:pt x="8" y="319"/>
                  <a:pt x="8" y="319"/>
                </a:cubicBezTo>
                <a:cubicBezTo>
                  <a:pt x="57" y="327"/>
                  <a:pt x="57" y="327"/>
                  <a:pt x="57" y="327"/>
                </a:cubicBezTo>
                <a:cubicBezTo>
                  <a:pt x="59" y="335"/>
                  <a:pt x="63" y="344"/>
                  <a:pt x="68" y="353"/>
                </a:cubicBezTo>
                <a:cubicBezTo>
                  <a:pt x="64" y="358"/>
                  <a:pt x="59" y="364"/>
                  <a:pt x="53" y="373"/>
                </a:cubicBezTo>
                <a:cubicBezTo>
                  <a:pt x="46" y="381"/>
                  <a:pt x="42" y="387"/>
                  <a:pt x="40" y="390"/>
                </a:cubicBezTo>
                <a:cubicBezTo>
                  <a:pt x="37" y="396"/>
                  <a:pt x="37" y="396"/>
                  <a:pt x="37" y="396"/>
                </a:cubicBezTo>
                <a:cubicBezTo>
                  <a:pt x="37" y="401"/>
                  <a:pt x="53" y="418"/>
                  <a:pt x="83" y="447"/>
                </a:cubicBezTo>
                <a:cubicBezTo>
                  <a:pt x="90" y="449"/>
                  <a:pt x="90" y="449"/>
                  <a:pt x="90" y="449"/>
                </a:cubicBezTo>
                <a:cubicBezTo>
                  <a:pt x="97" y="447"/>
                  <a:pt x="97" y="447"/>
                  <a:pt x="97" y="447"/>
                </a:cubicBezTo>
                <a:cubicBezTo>
                  <a:pt x="134" y="419"/>
                  <a:pt x="134" y="419"/>
                  <a:pt x="134" y="419"/>
                </a:cubicBezTo>
                <a:cubicBezTo>
                  <a:pt x="143" y="423"/>
                  <a:pt x="151" y="426"/>
                  <a:pt x="158" y="429"/>
                </a:cubicBezTo>
                <a:cubicBezTo>
                  <a:pt x="165" y="477"/>
                  <a:pt x="165" y="477"/>
                  <a:pt x="165" y="477"/>
                </a:cubicBezTo>
                <a:cubicBezTo>
                  <a:pt x="169" y="483"/>
                  <a:pt x="169" y="483"/>
                  <a:pt x="169" y="483"/>
                </a:cubicBezTo>
                <a:cubicBezTo>
                  <a:pt x="175" y="485"/>
                  <a:pt x="175" y="485"/>
                  <a:pt x="175" y="485"/>
                </a:cubicBezTo>
                <a:cubicBezTo>
                  <a:pt x="234" y="485"/>
                  <a:pt x="234" y="485"/>
                  <a:pt x="234" y="485"/>
                </a:cubicBezTo>
                <a:cubicBezTo>
                  <a:pt x="239" y="485"/>
                  <a:pt x="242" y="483"/>
                  <a:pt x="244" y="478"/>
                </a:cubicBezTo>
                <a:cubicBezTo>
                  <a:pt x="247" y="468"/>
                  <a:pt x="249" y="451"/>
                  <a:pt x="251" y="428"/>
                </a:cubicBezTo>
                <a:cubicBezTo>
                  <a:pt x="260" y="426"/>
                  <a:pt x="268" y="422"/>
                  <a:pt x="276" y="418"/>
                </a:cubicBezTo>
                <a:cubicBezTo>
                  <a:pt x="313" y="447"/>
                  <a:pt x="313" y="447"/>
                  <a:pt x="313" y="447"/>
                </a:cubicBezTo>
                <a:cubicBezTo>
                  <a:pt x="319" y="449"/>
                  <a:pt x="319" y="449"/>
                  <a:pt x="319" y="449"/>
                </a:cubicBezTo>
                <a:cubicBezTo>
                  <a:pt x="323" y="449"/>
                  <a:pt x="332" y="443"/>
                  <a:pt x="344" y="430"/>
                </a:cubicBezTo>
                <a:cubicBezTo>
                  <a:pt x="357" y="418"/>
                  <a:pt x="366" y="408"/>
                  <a:pt x="371" y="402"/>
                </a:cubicBezTo>
                <a:cubicBezTo>
                  <a:pt x="373" y="396"/>
                  <a:pt x="373" y="396"/>
                  <a:pt x="373" y="396"/>
                </a:cubicBezTo>
                <a:cubicBezTo>
                  <a:pt x="371" y="389"/>
                  <a:pt x="371" y="389"/>
                  <a:pt x="371" y="389"/>
                </a:cubicBezTo>
                <a:cubicBezTo>
                  <a:pt x="359" y="375"/>
                  <a:pt x="349" y="363"/>
                  <a:pt x="342" y="353"/>
                </a:cubicBezTo>
                <a:cubicBezTo>
                  <a:pt x="346" y="344"/>
                  <a:pt x="350" y="336"/>
                  <a:pt x="352" y="328"/>
                </a:cubicBezTo>
                <a:cubicBezTo>
                  <a:pt x="402" y="321"/>
                  <a:pt x="402" y="321"/>
                  <a:pt x="402" y="321"/>
                </a:cubicBezTo>
                <a:cubicBezTo>
                  <a:pt x="407" y="317"/>
                  <a:pt x="407" y="317"/>
                  <a:pt x="407" y="317"/>
                </a:cubicBezTo>
                <a:cubicBezTo>
                  <a:pt x="409" y="311"/>
                  <a:pt x="409" y="311"/>
                  <a:pt x="409" y="311"/>
                </a:cubicBezTo>
                <a:cubicBezTo>
                  <a:pt x="409" y="252"/>
                  <a:pt x="409" y="252"/>
                  <a:pt x="409" y="252"/>
                </a:cubicBezTo>
                <a:lnTo>
                  <a:pt x="407" y="246"/>
                </a:lnTo>
                <a:close/>
                <a:moveTo>
                  <a:pt x="520" y="147"/>
                </a:moveTo>
                <a:cubicBezTo>
                  <a:pt x="512" y="155"/>
                  <a:pt x="502" y="159"/>
                  <a:pt x="491" y="159"/>
                </a:cubicBezTo>
                <a:cubicBezTo>
                  <a:pt x="479" y="159"/>
                  <a:pt x="470" y="155"/>
                  <a:pt x="462" y="147"/>
                </a:cubicBezTo>
                <a:cubicBezTo>
                  <a:pt x="454" y="139"/>
                  <a:pt x="450" y="129"/>
                  <a:pt x="450" y="118"/>
                </a:cubicBezTo>
                <a:cubicBezTo>
                  <a:pt x="450" y="107"/>
                  <a:pt x="454" y="97"/>
                  <a:pt x="462" y="89"/>
                </a:cubicBezTo>
                <a:cubicBezTo>
                  <a:pt x="470" y="81"/>
                  <a:pt x="480" y="77"/>
                  <a:pt x="491" y="77"/>
                </a:cubicBezTo>
                <a:cubicBezTo>
                  <a:pt x="502" y="77"/>
                  <a:pt x="511" y="81"/>
                  <a:pt x="519" y="89"/>
                </a:cubicBezTo>
                <a:cubicBezTo>
                  <a:pt x="527" y="97"/>
                  <a:pt x="531" y="107"/>
                  <a:pt x="531" y="118"/>
                </a:cubicBezTo>
                <a:cubicBezTo>
                  <a:pt x="531" y="129"/>
                  <a:pt x="527" y="139"/>
                  <a:pt x="520" y="147"/>
                </a:cubicBezTo>
                <a:close/>
                <a:moveTo>
                  <a:pt x="520" y="473"/>
                </a:moveTo>
                <a:cubicBezTo>
                  <a:pt x="512" y="481"/>
                  <a:pt x="502" y="485"/>
                  <a:pt x="491" y="485"/>
                </a:cubicBezTo>
                <a:cubicBezTo>
                  <a:pt x="479" y="485"/>
                  <a:pt x="470" y="481"/>
                  <a:pt x="462" y="473"/>
                </a:cubicBezTo>
                <a:cubicBezTo>
                  <a:pt x="454" y="465"/>
                  <a:pt x="450" y="456"/>
                  <a:pt x="450" y="445"/>
                </a:cubicBezTo>
                <a:cubicBezTo>
                  <a:pt x="450" y="433"/>
                  <a:pt x="454" y="424"/>
                  <a:pt x="462" y="416"/>
                </a:cubicBezTo>
                <a:cubicBezTo>
                  <a:pt x="470" y="408"/>
                  <a:pt x="480" y="404"/>
                  <a:pt x="491" y="404"/>
                </a:cubicBezTo>
                <a:cubicBezTo>
                  <a:pt x="502" y="404"/>
                  <a:pt x="511" y="408"/>
                  <a:pt x="519" y="416"/>
                </a:cubicBezTo>
                <a:cubicBezTo>
                  <a:pt x="527" y="424"/>
                  <a:pt x="531" y="433"/>
                  <a:pt x="531" y="445"/>
                </a:cubicBezTo>
                <a:cubicBezTo>
                  <a:pt x="531" y="456"/>
                  <a:pt x="527" y="465"/>
                  <a:pt x="520" y="473"/>
                </a:cubicBezTo>
                <a:close/>
                <a:moveTo>
                  <a:pt x="205" y="363"/>
                </a:moveTo>
                <a:cubicBezTo>
                  <a:pt x="182" y="363"/>
                  <a:pt x="163" y="355"/>
                  <a:pt x="147" y="339"/>
                </a:cubicBezTo>
                <a:cubicBezTo>
                  <a:pt x="131" y="323"/>
                  <a:pt x="123" y="304"/>
                  <a:pt x="123" y="281"/>
                </a:cubicBezTo>
                <a:cubicBezTo>
                  <a:pt x="123" y="259"/>
                  <a:pt x="131" y="239"/>
                  <a:pt x="147" y="223"/>
                </a:cubicBezTo>
                <a:cubicBezTo>
                  <a:pt x="163" y="207"/>
                  <a:pt x="182" y="199"/>
                  <a:pt x="205" y="199"/>
                </a:cubicBezTo>
                <a:cubicBezTo>
                  <a:pt x="227" y="199"/>
                  <a:pt x="247" y="207"/>
                  <a:pt x="262" y="223"/>
                </a:cubicBezTo>
                <a:cubicBezTo>
                  <a:pt x="278" y="239"/>
                  <a:pt x="286" y="259"/>
                  <a:pt x="286" y="281"/>
                </a:cubicBezTo>
                <a:cubicBezTo>
                  <a:pt x="286" y="304"/>
                  <a:pt x="278" y="323"/>
                  <a:pt x="262" y="339"/>
                </a:cubicBezTo>
                <a:cubicBezTo>
                  <a:pt x="247" y="355"/>
                  <a:pt x="227" y="363"/>
                  <a:pt x="205" y="363"/>
                </a:cubicBezTo>
                <a:close/>
              </a:path>
            </a:pathLst>
          </a:custGeom>
          <a:solidFill>
            <a:schemeClr val="tx2"/>
          </a:solidFill>
          <a:ln>
            <a:noFill/>
          </a:ln>
          <a:extLst/>
        </p:spPr>
        <p:txBody>
          <a:bodyPr vert="horz" wrap="square" lIns="91434" tIns="45718" rIns="91434" bIns="4571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prstClr val="black"/>
              </a:solidFill>
            </a:endParaRPr>
          </a:p>
        </p:txBody>
      </p:sp>
      <p:sp>
        <p:nvSpPr>
          <p:cNvPr id="59" name="Freeform 58"/>
          <p:cNvSpPr>
            <a:spLocks noEditPoints="1"/>
          </p:cNvSpPr>
          <p:nvPr>
            <p:custDataLst>
              <p:tags r:id="rId1"/>
            </p:custDataLst>
          </p:nvPr>
        </p:nvSpPr>
        <p:spPr bwMode="auto">
          <a:xfrm>
            <a:off x="3712468" y="5085184"/>
            <a:ext cx="571500" cy="509511"/>
          </a:xfrm>
          <a:custGeom>
            <a:avLst/>
            <a:gdLst>
              <a:gd name="T0" fmla="*/ 429 w 525"/>
              <a:gd name="T1" fmla="*/ 2 h 468"/>
              <a:gd name="T2" fmla="*/ 415 w 525"/>
              <a:gd name="T3" fmla="*/ 2 h 468"/>
              <a:gd name="T4" fmla="*/ 412 w 525"/>
              <a:gd name="T5" fmla="*/ 65 h 468"/>
              <a:gd name="T6" fmla="*/ 300 w 525"/>
              <a:gd name="T7" fmla="*/ 70 h 468"/>
              <a:gd name="T8" fmla="*/ 242 w 525"/>
              <a:gd name="T9" fmla="*/ 102 h 468"/>
              <a:gd name="T10" fmla="*/ 202 w 525"/>
              <a:gd name="T11" fmla="*/ 156 h 468"/>
              <a:gd name="T12" fmla="*/ 172 w 525"/>
              <a:gd name="T13" fmla="*/ 219 h 468"/>
              <a:gd name="T14" fmla="*/ 136 w 525"/>
              <a:gd name="T15" fmla="*/ 292 h 468"/>
              <a:gd name="T16" fmla="*/ 101 w 525"/>
              <a:gd name="T17" fmla="*/ 323 h 468"/>
              <a:gd name="T18" fmla="*/ 10 w 525"/>
              <a:gd name="T19" fmla="*/ 327 h 468"/>
              <a:gd name="T20" fmla="*/ 0 w 525"/>
              <a:gd name="T21" fmla="*/ 337 h 468"/>
              <a:gd name="T22" fmla="*/ 3 w 525"/>
              <a:gd name="T23" fmla="*/ 399 h 468"/>
              <a:gd name="T24" fmla="*/ 75 w 525"/>
              <a:gd name="T25" fmla="*/ 402 h 468"/>
              <a:gd name="T26" fmla="*/ 144 w 525"/>
              <a:gd name="T27" fmla="*/ 385 h 468"/>
              <a:gd name="T28" fmla="*/ 192 w 525"/>
              <a:gd name="T29" fmla="*/ 341 h 468"/>
              <a:gd name="T30" fmla="*/ 226 w 525"/>
              <a:gd name="T31" fmla="*/ 281 h 468"/>
              <a:gd name="T32" fmla="*/ 264 w 525"/>
              <a:gd name="T33" fmla="*/ 198 h 468"/>
              <a:gd name="T34" fmla="*/ 292 w 525"/>
              <a:gd name="T35" fmla="*/ 158 h 468"/>
              <a:gd name="T36" fmla="*/ 337 w 525"/>
              <a:gd name="T37" fmla="*/ 140 h 468"/>
              <a:gd name="T38" fmla="*/ 412 w 525"/>
              <a:gd name="T39" fmla="*/ 196 h 468"/>
              <a:gd name="T40" fmla="*/ 422 w 525"/>
              <a:gd name="T41" fmla="*/ 206 h 468"/>
              <a:gd name="T42" fmla="*/ 522 w 525"/>
              <a:gd name="T43" fmla="*/ 109 h 468"/>
              <a:gd name="T44" fmla="*/ 522 w 525"/>
              <a:gd name="T45" fmla="*/ 96 h 468"/>
              <a:gd name="T46" fmla="*/ 429 w 525"/>
              <a:gd name="T47" fmla="*/ 265 h 468"/>
              <a:gd name="T48" fmla="*/ 415 w 525"/>
              <a:gd name="T49" fmla="*/ 264 h 468"/>
              <a:gd name="T50" fmla="*/ 412 w 525"/>
              <a:gd name="T51" fmla="*/ 327 h 468"/>
              <a:gd name="T52" fmla="*/ 314 w 525"/>
              <a:gd name="T53" fmla="*/ 323 h 468"/>
              <a:gd name="T54" fmla="*/ 280 w 525"/>
              <a:gd name="T55" fmla="*/ 296 h 468"/>
              <a:gd name="T56" fmla="*/ 258 w 525"/>
              <a:gd name="T57" fmla="*/ 256 h 468"/>
              <a:gd name="T58" fmla="*/ 234 w 525"/>
              <a:gd name="T59" fmla="*/ 357 h 468"/>
              <a:gd name="T60" fmla="*/ 268 w 525"/>
              <a:gd name="T61" fmla="*/ 384 h 468"/>
              <a:gd name="T62" fmla="*/ 303 w 525"/>
              <a:gd name="T63" fmla="*/ 398 h 468"/>
              <a:gd name="T64" fmla="*/ 342 w 525"/>
              <a:gd name="T65" fmla="*/ 402 h 468"/>
              <a:gd name="T66" fmla="*/ 387 w 525"/>
              <a:gd name="T67" fmla="*/ 402 h 468"/>
              <a:gd name="T68" fmla="*/ 412 w 525"/>
              <a:gd name="T69" fmla="*/ 458 h 468"/>
              <a:gd name="T70" fmla="*/ 422 w 525"/>
              <a:gd name="T71" fmla="*/ 468 h 468"/>
              <a:gd name="T72" fmla="*/ 522 w 525"/>
              <a:gd name="T73" fmla="*/ 371 h 468"/>
              <a:gd name="T74" fmla="*/ 522 w 525"/>
              <a:gd name="T75" fmla="*/ 358 h 468"/>
              <a:gd name="T76" fmla="*/ 10 w 525"/>
              <a:gd name="T77" fmla="*/ 65 h 468"/>
              <a:gd name="T78" fmla="*/ 0 w 525"/>
              <a:gd name="T79" fmla="*/ 74 h 468"/>
              <a:gd name="T80" fmla="*/ 3 w 525"/>
              <a:gd name="T81" fmla="*/ 137 h 468"/>
              <a:gd name="T82" fmla="*/ 75 w 525"/>
              <a:gd name="T83" fmla="*/ 140 h 468"/>
              <a:gd name="T84" fmla="*/ 118 w 525"/>
              <a:gd name="T85" fmla="*/ 154 h 468"/>
              <a:gd name="T86" fmla="*/ 144 w 525"/>
              <a:gd name="T87" fmla="*/ 190 h 468"/>
              <a:gd name="T88" fmla="*/ 195 w 525"/>
              <a:gd name="T89" fmla="*/ 13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5" h="468">
                <a:moveTo>
                  <a:pt x="522" y="96"/>
                </a:moveTo>
                <a:cubicBezTo>
                  <a:pt x="429" y="2"/>
                  <a:pt x="429" y="2"/>
                  <a:pt x="429" y="2"/>
                </a:cubicBezTo>
                <a:cubicBezTo>
                  <a:pt x="422" y="0"/>
                  <a:pt x="422" y="0"/>
                  <a:pt x="422" y="0"/>
                </a:cubicBezTo>
                <a:cubicBezTo>
                  <a:pt x="415" y="2"/>
                  <a:pt x="415" y="2"/>
                  <a:pt x="415" y="2"/>
                </a:cubicBezTo>
                <a:cubicBezTo>
                  <a:pt x="412" y="9"/>
                  <a:pt x="412" y="9"/>
                  <a:pt x="412" y="9"/>
                </a:cubicBezTo>
                <a:cubicBezTo>
                  <a:pt x="412" y="65"/>
                  <a:pt x="412" y="65"/>
                  <a:pt x="412" y="65"/>
                </a:cubicBezTo>
                <a:cubicBezTo>
                  <a:pt x="337" y="65"/>
                  <a:pt x="337" y="65"/>
                  <a:pt x="337" y="65"/>
                </a:cubicBezTo>
                <a:cubicBezTo>
                  <a:pt x="324" y="65"/>
                  <a:pt x="312" y="67"/>
                  <a:pt x="300" y="70"/>
                </a:cubicBezTo>
                <a:cubicBezTo>
                  <a:pt x="288" y="73"/>
                  <a:pt x="278" y="77"/>
                  <a:pt x="269" y="82"/>
                </a:cubicBezTo>
                <a:cubicBezTo>
                  <a:pt x="260" y="87"/>
                  <a:pt x="251" y="94"/>
                  <a:pt x="242" y="102"/>
                </a:cubicBezTo>
                <a:cubicBezTo>
                  <a:pt x="234" y="111"/>
                  <a:pt x="227" y="119"/>
                  <a:pt x="221" y="127"/>
                </a:cubicBezTo>
                <a:cubicBezTo>
                  <a:pt x="215" y="134"/>
                  <a:pt x="209" y="144"/>
                  <a:pt x="202" y="156"/>
                </a:cubicBezTo>
                <a:cubicBezTo>
                  <a:pt x="196" y="167"/>
                  <a:pt x="190" y="178"/>
                  <a:pt x="186" y="187"/>
                </a:cubicBezTo>
                <a:cubicBezTo>
                  <a:pt x="182" y="195"/>
                  <a:pt x="177" y="206"/>
                  <a:pt x="172" y="219"/>
                </a:cubicBezTo>
                <a:cubicBezTo>
                  <a:pt x="163" y="240"/>
                  <a:pt x="155" y="257"/>
                  <a:pt x="149" y="269"/>
                </a:cubicBezTo>
                <a:cubicBezTo>
                  <a:pt x="144" y="278"/>
                  <a:pt x="140" y="286"/>
                  <a:pt x="136" y="292"/>
                </a:cubicBezTo>
                <a:cubicBezTo>
                  <a:pt x="132" y="298"/>
                  <a:pt x="127" y="304"/>
                  <a:pt x="121" y="310"/>
                </a:cubicBezTo>
                <a:cubicBezTo>
                  <a:pt x="115" y="316"/>
                  <a:pt x="108" y="320"/>
                  <a:pt x="101" y="323"/>
                </a:cubicBezTo>
                <a:cubicBezTo>
                  <a:pt x="93" y="326"/>
                  <a:pt x="85" y="327"/>
                  <a:pt x="75" y="327"/>
                </a:cubicBezTo>
                <a:cubicBezTo>
                  <a:pt x="10" y="327"/>
                  <a:pt x="10" y="327"/>
                  <a:pt x="10" y="327"/>
                </a:cubicBezTo>
                <a:cubicBezTo>
                  <a:pt x="3" y="330"/>
                  <a:pt x="3" y="330"/>
                  <a:pt x="3" y="330"/>
                </a:cubicBezTo>
                <a:cubicBezTo>
                  <a:pt x="0" y="337"/>
                  <a:pt x="0" y="337"/>
                  <a:pt x="0" y="337"/>
                </a:cubicBezTo>
                <a:cubicBezTo>
                  <a:pt x="0" y="393"/>
                  <a:pt x="0" y="393"/>
                  <a:pt x="0" y="393"/>
                </a:cubicBezTo>
                <a:cubicBezTo>
                  <a:pt x="3" y="399"/>
                  <a:pt x="3" y="399"/>
                  <a:pt x="3" y="399"/>
                </a:cubicBezTo>
                <a:cubicBezTo>
                  <a:pt x="10" y="402"/>
                  <a:pt x="10" y="402"/>
                  <a:pt x="10" y="402"/>
                </a:cubicBezTo>
                <a:cubicBezTo>
                  <a:pt x="75" y="402"/>
                  <a:pt x="75" y="402"/>
                  <a:pt x="75" y="402"/>
                </a:cubicBezTo>
                <a:cubicBezTo>
                  <a:pt x="89" y="402"/>
                  <a:pt x="101" y="400"/>
                  <a:pt x="113" y="397"/>
                </a:cubicBezTo>
                <a:cubicBezTo>
                  <a:pt x="124" y="394"/>
                  <a:pt x="135" y="390"/>
                  <a:pt x="144" y="385"/>
                </a:cubicBezTo>
                <a:cubicBezTo>
                  <a:pt x="153" y="380"/>
                  <a:pt x="162" y="373"/>
                  <a:pt x="170" y="365"/>
                </a:cubicBezTo>
                <a:cubicBezTo>
                  <a:pt x="179" y="357"/>
                  <a:pt x="186" y="348"/>
                  <a:pt x="192" y="341"/>
                </a:cubicBezTo>
                <a:cubicBezTo>
                  <a:pt x="198" y="333"/>
                  <a:pt x="204" y="323"/>
                  <a:pt x="211" y="311"/>
                </a:cubicBezTo>
                <a:cubicBezTo>
                  <a:pt x="217" y="300"/>
                  <a:pt x="222" y="289"/>
                  <a:pt x="226" y="281"/>
                </a:cubicBezTo>
                <a:cubicBezTo>
                  <a:pt x="230" y="272"/>
                  <a:pt x="235" y="261"/>
                  <a:pt x="241" y="248"/>
                </a:cubicBezTo>
                <a:cubicBezTo>
                  <a:pt x="250" y="227"/>
                  <a:pt x="257" y="210"/>
                  <a:pt x="264" y="198"/>
                </a:cubicBezTo>
                <a:cubicBezTo>
                  <a:pt x="268" y="189"/>
                  <a:pt x="273" y="182"/>
                  <a:pt x="277" y="176"/>
                </a:cubicBezTo>
                <a:cubicBezTo>
                  <a:pt x="281" y="169"/>
                  <a:pt x="286" y="163"/>
                  <a:pt x="292" y="158"/>
                </a:cubicBezTo>
                <a:cubicBezTo>
                  <a:pt x="298" y="152"/>
                  <a:pt x="304" y="147"/>
                  <a:pt x="312" y="144"/>
                </a:cubicBezTo>
                <a:cubicBezTo>
                  <a:pt x="320" y="141"/>
                  <a:pt x="328" y="140"/>
                  <a:pt x="337" y="140"/>
                </a:cubicBezTo>
                <a:cubicBezTo>
                  <a:pt x="412" y="140"/>
                  <a:pt x="412" y="140"/>
                  <a:pt x="412" y="140"/>
                </a:cubicBezTo>
                <a:cubicBezTo>
                  <a:pt x="412" y="196"/>
                  <a:pt x="412" y="196"/>
                  <a:pt x="412" y="196"/>
                </a:cubicBezTo>
                <a:cubicBezTo>
                  <a:pt x="415" y="203"/>
                  <a:pt x="415" y="203"/>
                  <a:pt x="415" y="203"/>
                </a:cubicBezTo>
                <a:cubicBezTo>
                  <a:pt x="422" y="206"/>
                  <a:pt x="422" y="206"/>
                  <a:pt x="422" y="206"/>
                </a:cubicBezTo>
                <a:cubicBezTo>
                  <a:pt x="428" y="203"/>
                  <a:pt x="428" y="203"/>
                  <a:pt x="428" y="203"/>
                </a:cubicBezTo>
                <a:cubicBezTo>
                  <a:pt x="522" y="109"/>
                  <a:pt x="522" y="109"/>
                  <a:pt x="522" y="109"/>
                </a:cubicBezTo>
                <a:cubicBezTo>
                  <a:pt x="525" y="103"/>
                  <a:pt x="525" y="103"/>
                  <a:pt x="525" y="103"/>
                </a:cubicBezTo>
                <a:lnTo>
                  <a:pt x="522" y="96"/>
                </a:lnTo>
                <a:close/>
                <a:moveTo>
                  <a:pt x="522" y="358"/>
                </a:moveTo>
                <a:cubicBezTo>
                  <a:pt x="429" y="265"/>
                  <a:pt x="429" y="265"/>
                  <a:pt x="429" y="265"/>
                </a:cubicBezTo>
                <a:cubicBezTo>
                  <a:pt x="422" y="262"/>
                  <a:pt x="422" y="262"/>
                  <a:pt x="422" y="262"/>
                </a:cubicBezTo>
                <a:cubicBezTo>
                  <a:pt x="415" y="264"/>
                  <a:pt x="415" y="264"/>
                  <a:pt x="415" y="264"/>
                </a:cubicBezTo>
                <a:cubicBezTo>
                  <a:pt x="412" y="271"/>
                  <a:pt x="412" y="271"/>
                  <a:pt x="412" y="271"/>
                </a:cubicBezTo>
                <a:cubicBezTo>
                  <a:pt x="412" y="327"/>
                  <a:pt x="412" y="327"/>
                  <a:pt x="412" y="327"/>
                </a:cubicBezTo>
                <a:cubicBezTo>
                  <a:pt x="337" y="327"/>
                  <a:pt x="337" y="327"/>
                  <a:pt x="337" y="327"/>
                </a:cubicBezTo>
                <a:cubicBezTo>
                  <a:pt x="329" y="327"/>
                  <a:pt x="321" y="326"/>
                  <a:pt x="314" y="323"/>
                </a:cubicBezTo>
                <a:cubicBezTo>
                  <a:pt x="306" y="320"/>
                  <a:pt x="300" y="317"/>
                  <a:pt x="295" y="313"/>
                </a:cubicBezTo>
                <a:cubicBezTo>
                  <a:pt x="290" y="309"/>
                  <a:pt x="285" y="303"/>
                  <a:pt x="280" y="296"/>
                </a:cubicBezTo>
                <a:cubicBezTo>
                  <a:pt x="275" y="289"/>
                  <a:pt x="271" y="283"/>
                  <a:pt x="268" y="278"/>
                </a:cubicBezTo>
                <a:cubicBezTo>
                  <a:pt x="265" y="272"/>
                  <a:pt x="262" y="265"/>
                  <a:pt x="258" y="256"/>
                </a:cubicBezTo>
                <a:cubicBezTo>
                  <a:pt x="243" y="292"/>
                  <a:pt x="229" y="318"/>
                  <a:pt x="218" y="336"/>
                </a:cubicBezTo>
                <a:cubicBezTo>
                  <a:pt x="223" y="344"/>
                  <a:pt x="228" y="351"/>
                  <a:pt x="234" y="357"/>
                </a:cubicBezTo>
                <a:cubicBezTo>
                  <a:pt x="240" y="363"/>
                  <a:pt x="245" y="368"/>
                  <a:pt x="250" y="372"/>
                </a:cubicBezTo>
                <a:cubicBezTo>
                  <a:pt x="255" y="377"/>
                  <a:pt x="261" y="381"/>
                  <a:pt x="268" y="384"/>
                </a:cubicBezTo>
                <a:cubicBezTo>
                  <a:pt x="274" y="387"/>
                  <a:pt x="280" y="390"/>
                  <a:pt x="284" y="392"/>
                </a:cubicBezTo>
                <a:cubicBezTo>
                  <a:pt x="289" y="395"/>
                  <a:pt x="295" y="396"/>
                  <a:pt x="303" y="398"/>
                </a:cubicBezTo>
                <a:cubicBezTo>
                  <a:pt x="310" y="399"/>
                  <a:pt x="317" y="400"/>
                  <a:pt x="322" y="401"/>
                </a:cubicBezTo>
                <a:cubicBezTo>
                  <a:pt x="327" y="401"/>
                  <a:pt x="334" y="402"/>
                  <a:pt x="342" y="402"/>
                </a:cubicBezTo>
                <a:cubicBezTo>
                  <a:pt x="351" y="403"/>
                  <a:pt x="358" y="403"/>
                  <a:pt x="364" y="403"/>
                </a:cubicBezTo>
                <a:cubicBezTo>
                  <a:pt x="369" y="402"/>
                  <a:pt x="377" y="402"/>
                  <a:pt x="387" y="402"/>
                </a:cubicBezTo>
                <a:cubicBezTo>
                  <a:pt x="398" y="402"/>
                  <a:pt x="406" y="402"/>
                  <a:pt x="412" y="402"/>
                </a:cubicBezTo>
                <a:cubicBezTo>
                  <a:pt x="412" y="458"/>
                  <a:pt x="412" y="458"/>
                  <a:pt x="412" y="458"/>
                </a:cubicBezTo>
                <a:cubicBezTo>
                  <a:pt x="415" y="465"/>
                  <a:pt x="415" y="465"/>
                  <a:pt x="415" y="465"/>
                </a:cubicBezTo>
                <a:cubicBezTo>
                  <a:pt x="422" y="468"/>
                  <a:pt x="422" y="468"/>
                  <a:pt x="422" y="468"/>
                </a:cubicBezTo>
                <a:cubicBezTo>
                  <a:pt x="428" y="465"/>
                  <a:pt x="428" y="465"/>
                  <a:pt x="428" y="465"/>
                </a:cubicBezTo>
                <a:cubicBezTo>
                  <a:pt x="522" y="371"/>
                  <a:pt x="522" y="371"/>
                  <a:pt x="522" y="371"/>
                </a:cubicBezTo>
                <a:cubicBezTo>
                  <a:pt x="525" y="365"/>
                  <a:pt x="525" y="365"/>
                  <a:pt x="525" y="365"/>
                </a:cubicBezTo>
                <a:lnTo>
                  <a:pt x="522" y="358"/>
                </a:lnTo>
                <a:close/>
                <a:moveTo>
                  <a:pt x="75" y="65"/>
                </a:moveTo>
                <a:cubicBezTo>
                  <a:pt x="10" y="65"/>
                  <a:pt x="10" y="65"/>
                  <a:pt x="10" y="65"/>
                </a:cubicBezTo>
                <a:cubicBezTo>
                  <a:pt x="3" y="68"/>
                  <a:pt x="3" y="68"/>
                  <a:pt x="3" y="68"/>
                </a:cubicBezTo>
                <a:cubicBezTo>
                  <a:pt x="0" y="74"/>
                  <a:pt x="0" y="74"/>
                  <a:pt x="0" y="74"/>
                </a:cubicBezTo>
                <a:cubicBezTo>
                  <a:pt x="0" y="131"/>
                  <a:pt x="0" y="131"/>
                  <a:pt x="0" y="131"/>
                </a:cubicBezTo>
                <a:cubicBezTo>
                  <a:pt x="3" y="137"/>
                  <a:pt x="3" y="137"/>
                  <a:pt x="3" y="137"/>
                </a:cubicBezTo>
                <a:cubicBezTo>
                  <a:pt x="10" y="140"/>
                  <a:pt x="10" y="140"/>
                  <a:pt x="10" y="140"/>
                </a:cubicBezTo>
                <a:cubicBezTo>
                  <a:pt x="75" y="140"/>
                  <a:pt x="75" y="140"/>
                  <a:pt x="75" y="140"/>
                </a:cubicBezTo>
                <a:cubicBezTo>
                  <a:pt x="84" y="140"/>
                  <a:pt x="92" y="141"/>
                  <a:pt x="99" y="144"/>
                </a:cubicBezTo>
                <a:cubicBezTo>
                  <a:pt x="106" y="147"/>
                  <a:pt x="113" y="150"/>
                  <a:pt x="118" y="154"/>
                </a:cubicBezTo>
                <a:cubicBezTo>
                  <a:pt x="123" y="159"/>
                  <a:pt x="128" y="164"/>
                  <a:pt x="132" y="171"/>
                </a:cubicBezTo>
                <a:cubicBezTo>
                  <a:pt x="137" y="178"/>
                  <a:pt x="141" y="184"/>
                  <a:pt x="144" y="190"/>
                </a:cubicBezTo>
                <a:cubicBezTo>
                  <a:pt x="147" y="195"/>
                  <a:pt x="151" y="202"/>
                  <a:pt x="155" y="211"/>
                </a:cubicBezTo>
                <a:cubicBezTo>
                  <a:pt x="170" y="175"/>
                  <a:pt x="184" y="149"/>
                  <a:pt x="195" y="131"/>
                </a:cubicBezTo>
                <a:cubicBezTo>
                  <a:pt x="164" y="87"/>
                  <a:pt x="124" y="65"/>
                  <a:pt x="75" y="65"/>
                </a:cubicBezTo>
                <a:close/>
              </a:path>
            </a:pathLst>
          </a:custGeom>
          <a:solidFill>
            <a:srgbClr val="CCDC00"/>
          </a:solidFill>
          <a:ln>
            <a:noFill/>
          </a:ln>
          <a:extLst/>
        </p:spPr>
        <p:txBody>
          <a:bodyPr vert="horz" wrap="square" lIns="91434" tIns="45718" rIns="91434" bIns="45718"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prstClr val="black"/>
              </a:solidFill>
            </a:endParaRPr>
          </a:p>
        </p:txBody>
      </p:sp>
      <p:sp>
        <p:nvSpPr>
          <p:cNvPr id="53" name="Title 3"/>
          <p:cNvSpPr txBox="1">
            <a:spLocks/>
          </p:cNvSpPr>
          <p:nvPr/>
        </p:nvSpPr>
        <p:spPr>
          <a:xfrm>
            <a:off x="158439" y="260349"/>
            <a:ext cx="7060079" cy="878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CA" sz="2600" b="1" dirty="0" smtClean="0">
                <a:solidFill>
                  <a:srgbClr val="004D71"/>
                </a:solidFill>
              </a:rPr>
              <a:t>WHY SHOULD I NETWORK?  MYTH AND REALITIES</a:t>
            </a:r>
            <a:endParaRPr lang="en-CA" sz="2600" b="1" dirty="0">
              <a:solidFill>
                <a:srgbClr val="004D71"/>
              </a:solidFill>
            </a:endParaRPr>
          </a:p>
        </p:txBody>
      </p:sp>
    </p:spTree>
    <p:extLst>
      <p:ext uri="{BB962C8B-B14F-4D97-AF65-F5344CB8AC3E}">
        <p14:creationId xmlns:p14="http://schemas.microsoft.com/office/powerpoint/2010/main" val="3467664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custDataLst>
              <p:tags r:id="rId1"/>
            </p:custDataLst>
          </p:nvPr>
        </p:nvSpPr>
        <p:spPr>
          <a:xfrm>
            <a:off x="244654" y="1249609"/>
            <a:ext cx="8647826" cy="461661"/>
          </a:xfrm>
          <a:prstGeom prst="rect">
            <a:avLst/>
          </a:prstGeom>
          <a:solidFill>
            <a:srgbClr val="005172"/>
          </a:solidFill>
        </p:spPr>
        <p:txBody>
          <a:bodyPr wrap="square" lIns="91434" tIns="45718" rIns="91434" bIns="45718" rtlCol="0">
            <a:spAutoFit/>
          </a:bodyPr>
          <a:lstStyle/>
          <a:p>
            <a:pPr algn="ctr"/>
            <a:r>
              <a:rPr lang="en-CA" sz="2400" b="1" dirty="0" smtClean="0">
                <a:solidFill>
                  <a:schemeClr val="bg1"/>
                </a:solidFill>
              </a:rPr>
              <a:t>Possible Goals</a:t>
            </a:r>
            <a:endParaRPr lang="en-CA" sz="2400" b="1" dirty="0">
              <a:solidFill>
                <a:schemeClr val="bg1"/>
              </a:solidFill>
            </a:endParaRPr>
          </a:p>
        </p:txBody>
      </p:sp>
      <p:grpSp>
        <p:nvGrpSpPr>
          <p:cNvPr id="2" name="Group 1"/>
          <p:cNvGrpSpPr/>
          <p:nvPr/>
        </p:nvGrpSpPr>
        <p:grpSpPr>
          <a:xfrm>
            <a:off x="446108" y="1963253"/>
            <a:ext cx="8244917" cy="3046988"/>
            <a:chOff x="211086" y="2168711"/>
            <a:chExt cx="4079681" cy="3046988"/>
          </a:xfrm>
        </p:grpSpPr>
        <p:sp>
          <p:nvSpPr>
            <p:cNvPr id="8" name="Title 2"/>
            <p:cNvSpPr>
              <a:spLocks noChangeArrowheads="1"/>
            </p:cNvSpPr>
            <p:nvPr>
              <p:custDataLst>
                <p:tags r:id="rId2"/>
              </p:custDataLst>
            </p:nvPr>
          </p:nvSpPr>
          <p:spPr bwMode="auto">
            <a:xfrm>
              <a:off x="258137" y="2168711"/>
              <a:ext cx="233876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defTabSz="685750">
                <a:buFont typeface="Arial" panose="020B0604020202020204" pitchFamily="34" charset="0"/>
                <a:buChar char="•"/>
              </a:pPr>
              <a:r>
                <a:rPr lang="en-US" sz="2200" dirty="0" smtClean="0">
                  <a:solidFill>
                    <a:srgbClr val="004D71"/>
                  </a:solidFill>
                  <a:latin typeface="+mn-lt"/>
                </a:rPr>
                <a:t>Learn more about the Government of Canada</a:t>
              </a:r>
            </a:p>
            <a:p>
              <a:pPr marL="342900" indent="-342900" defTabSz="685750">
                <a:buFont typeface="Arial" panose="020B0604020202020204" pitchFamily="34" charset="0"/>
                <a:buChar char="•"/>
              </a:pPr>
              <a:endParaRPr lang="en-US" sz="2200" dirty="0" smtClean="0">
                <a:solidFill>
                  <a:srgbClr val="004D71"/>
                </a:solidFill>
                <a:latin typeface="+mn-lt"/>
              </a:endParaRPr>
            </a:p>
            <a:p>
              <a:pPr marL="342900" indent="-342900" defTabSz="685750">
                <a:buFont typeface="Arial" panose="020B0604020202020204" pitchFamily="34" charset="0"/>
                <a:buChar char="•"/>
              </a:pPr>
              <a:r>
                <a:rPr lang="en-US" sz="2200" dirty="0" smtClean="0">
                  <a:solidFill>
                    <a:srgbClr val="004D71"/>
                  </a:solidFill>
                  <a:latin typeface="+mn-lt"/>
                </a:rPr>
                <a:t>Learn more about possible career paths in government</a:t>
              </a:r>
            </a:p>
            <a:p>
              <a:pPr marL="342900" indent="-342900" defTabSz="685750">
                <a:buFont typeface="Arial" panose="020B0604020202020204" pitchFamily="34" charset="0"/>
                <a:buChar char="•"/>
              </a:pPr>
              <a:endParaRPr lang="en-US" sz="2200" dirty="0">
                <a:solidFill>
                  <a:srgbClr val="004D71"/>
                </a:solidFill>
                <a:latin typeface="+mn-lt"/>
              </a:endParaRPr>
            </a:p>
            <a:p>
              <a:pPr marL="342900" indent="-342900" defTabSz="685750">
                <a:buFont typeface="Arial" panose="020B0604020202020204" pitchFamily="34" charset="0"/>
                <a:buChar char="•"/>
              </a:pPr>
              <a:r>
                <a:rPr lang="en-US" sz="2200" dirty="0" smtClean="0">
                  <a:solidFill>
                    <a:srgbClr val="004D71"/>
                  </a:solidFill>
                  <a:latin typeface="+mn-lt"/>
                </a:rPr>
                <a:t>Connect with people who do work that interests you</a:t>
              </a:r>
            </a:p>
            <a:p>
              <a:pPr marL="342900" indent="-342900" defTabSz="685750">
                <a:buFont typeface="Arial" panose="020B0604020202020204" pitchFamily="34" charset="0"/>
                <a:buChar char="•"/>
              </a:pPr>
              <a:endParaRPr lang="en-US" sz="2200" dirty="0">
                <a:solidFill>
                  <a:srgbClr val="004D71"/>
                </a:solidFill>
                <a:latin typeface="+mn-lt"/>
              </a:endParaRPr>
            </a:p>
          </p:txBody>
        </p:sp>
        <p:sp>
          <p:nvSpPr>
            <p:cNvPr id="32" name="Title 2"/>
            <p:cNvSpPr>
              <a:spLocks noChangeArrowheads="1"/>
            </p:cNvSpPr>
            <p:nvPr>
              <p:custDataLst>
                <p:tags r:id="rId3"/>
              </p:custDataLst>
            </p:nvPr>
          </p:nvSpPr>
          <p:spPr bwMode="auto">
            <a:xfrm>
              <a:off x="217886" y="3546011"/>
              <a:ext cx="407288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endParaRPr lang="en-US" altLang="en-US" sz="1900" b="1" dirty="0">
                <a:solidFill>
                  <a:srgbClr val="004D71"/>
                </a:solidFill>
                <a:latin typeface="+mn-lt"/>
              </a:endParaRPr>
            </a:p>
          </p:txBody>
        </p:sp>
        <p:sp>
          <p:nvSpPr>
            <p:cNvPr id="33" name="Title 2"/>
            <p:cNvSpPr>
              <a:spLocks noChangeArrowheads="1"/>
            </p:cNvSpPr>
            <p:nvPr>
              <p:custDataLst>
                <p:tags r:id="rId4"/>
              </p:custDataLst>
            </p:nvPr>
          </p:nvSpPr>
          <p:spPr bwMode="auto">
            <a:xfrm>
              <a:off x="211086" y="4423174"/>
              <a:ext cx="407288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endParaRPr lang="en-US" altLang="en-US" sz="1900" dirty="0">
                <a:solidFill>
                  <a:schemeClr val="accent1"/>
                </a:solidFill>
                <a:latin typeface="+mn-lt"/>
              </a:endParaRPr>
            </a:p>
          </p:txBody>
        </p:sp>
      </p:grpSp>
      <p:sp>
        <p:nvSpPr>
          <p:cNvPr id="41" name="Title 3"/>
          <p:cNvSpPr txBox="1">
            <a:spLocks/>
          </p:cNvSpPr>
          <p:nvPr/>
        </p:nvSpPr>
        <p:spPr>
          <a:xfrm>
            <a:off x="0" y="138062"/>
            <a:ext cx="6912260"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CA" sz="2600" b="1" dirty="0" smtClean="0"/>
              <a:t>WHAT ARE YOUR NETWORKING GOALS?</a:t>
            </a:r>
            <a:endParaRPr lang="en-CA" sz="2600" b="1" dirty="0"/>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67213" y="2272972"/>
            <a:ext cx="3629980" cy="2427549"/>
          </a:xfrm>
          <a:prstGeom prst="rect">
            <a:avLst/>
          </a:prstGeom>
        </p:spPr>
      </p:pic>
      <p:sp>
        <p:nvSpPr>
          <p:cNvPr id="4" name="TextBox 3"/>
          <p:cNvSpPr txBox="1"/>
          <p:nvPr/>
        </p:nvSpPr>
        <p:spPr>
          <a:xfrm>
            <a:off x="459851" y="4940991"/>
            <a:ext cx="8432629" cy="1446550"/>
          </a:xfrm>
          <a:prstGeom prst="rect">
            <a:avLst/>
          </a:prstGeom>
          <a:noFill/>
        </p:spPr>
        <p:txBody>
          <a:bodyPr wrap="square" rtlCol="0">
            <a:spAutoFit/>
          </a:bodyPr>
          <a:lstStyle/>
          <a:p>
            <a:pPr marL="342900" indent="-342900" defTabSz="685750">
              <a:buFont typeface="Arial" panose="020B0604020202020204" pitchFamily="34" charset="0"/>
              <a:buChar char="•"/>
            </a:pPr>
            <a:r>
              <a:rPr lang="en-US" sz="2200" dirty="0">
                <a:solidFill>
                  <a:srgbClr val="004D71"/>
                </a:solidFill>
              </a:rPr>
              <a:t>Maximize potential opportunities for student bridging/integration in your department or other departments</a:t>
            </a:r>
          </a:p>
          <a:p>
            <a:pPr marL="342900" indent="-342900" defTabSz="685750">
              <a:buFont typeface="Arial" panose="020B0604020202020204" pitchFamily="34" charset="0"/>
              <a:buChar char="•"/>
            </a:pPr>
            <a:endParaRPr lang="en-US" sz="2200" dirty="0">
              <a:solidFill>
                <a:srgbClr val="004D71"/>
              </a:solidFill>
            </a:endParaRPr>
          </a:p>
          <a:p>
            <a:pPr marL="342900" indent="-342900" defTabSz="685750">
              <a:buFont typeface="Arial" panose="020B0604020202020204" pitchFamily="34" charset="0"/>
              <a:buChar char="•"/>
            </a:pPr>
            <a:r>
              <a:rPr lang="en-US" sz="2200" dirty="0">
                <a:solidFill>
                  <a:srgbClr val="004D71"/>
                </a:solidFill>
              </a:rPr>
              <a:t>Build your network and build your brand</a:t>
            </a:r>
          </a:p>
        </p:txBody>
      </p:sp>
    </p:spTree>
    <p:extLst>
      <p:ext uri="{BB962C8B-B14F-4D97-AF65-F5344CB8AC3E}">
        <p14:creationId xmlns:p14="http://schemas.microsoft.com/office/powerpoint/2010/main" val="389184758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custDataLst>
              <p:tags r:id="rId1"/>
            </p:custDataLst>
          </p:nvPr>
        </p:nvSpPr>
        <p:spPr>
          <a:xfrm>
            <a:off x="287524" y="1237310"/>
            <a:ext cx="8568952" cy="461661"/>
          </a:xfrm>
          <a:prstGeom prst="rect">
            <a:avLst/>
          </a:prstGeom>
          <a:solidFill>
            <a:srgbClr val="005172"/>
          </a:solidFill>
        </p:spPr>
        <p:txBody>
          <a:bodyPr wrap="square" lIns="91434" tIns="45718" rIns="91434" bIns="45718" rtlCol="0">
            <a:spAutoFit/>
          </a:bodyPr>
          <a:lstStyle/>
          <a:p>
            <a:pPr algn="ctr"/>
            <a:r>
              <a:rPr lang="en-CA" sz="2400" b="1" dirty="0" smtClean="0">
                <a:solidFill>
                  <a:schemeClr val="bg1"/>
                </a:solidFill>
              </a:rPr>
              <a:t>In-Person</a:t>
            </a:r>
            <a:endParaRPr lang="en-CA" sz="2400" b="1" dirty="0">
              <a:solidFill>
                <a:schemeClr val="bg1"/>
              </a:solidFill>
            </a:endParaRPr>
          </a:p>
        </p:txBody>
      </p:sp>
      <p:grpSp>
        <p:nvGrpSpPr>
          <p:cNvPr id="2" name="Group 1"/>
          <p:cNvGrpSpPr/>
          <p:nvPr/>
        </p:nvGrpSpPr>
        <p:grpSpPr>
          <a:xfrm>
            <a:off x="467543" y="1912269"/>
            <a:ext cx="8374950" cy="4680768"/>
            <a:chOff x="211086" y="2139906"/>
            <a:chExt cx="4072881" cy="4958962"/>
          </a:xfrm>
        </p:grpSpPr>
        <p:sp>
          <p:nvSpPr>
            <p:cNvPr id="8" name="Title 2"/>
            <p:cNvSpPr>
              <a:spLocks noChangeArrowheads="1"/>
            </p:cNvSpPr>
            <p:nvPr>
              <p:custDataLst>
                <p:tags r:id="rId2"/>
              </p:custDataLst>
            </p:nvPr>
          </p:nvSpPr>
          <p:spPr bwMode="auto">
            <a:xfrm>
              <a:off x="211086" y="2139906"/>
              <a:ext cx="4072881" cy="1793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r>
                <a:rPr lang="en-US" sz="2100" b="1" dirty="0" smtClean="0">
                  <a:solidFill>
                    <a:srgbClr val="004D71"/>
                  </a:solidFill>
                  <a:latin typeface="+mn-lt"/>
                </a:rPr>
                <a:t>Determine who you would like to network with</a:t>
              </a:r>
            </a:p>
            <a:p>
              <a:pPr marL="342900" indent="-342900" defTabSz="685750">
                <a:buFont typeface="Arial" panose="020B0604020202020204" pitchFamily="34" charset="0"/>
                <a:buChar char="•"/>
              </a:pPr>
              <a:r>
                <a:rPr lang="en-US" sz="2100" dirty="0" smtClean="0">
                  <a:solidFill>
                    <a:srgbClr val="004D71"/>
                  </a:solidFill>
                  <a:latin typeface="+mn-lt"/>
                </a:rPr>
                <a:t>Students from your departments or other departments</a:t>
              </a:r>
            </a:p>
            <a:p>
              <a:pPr marL="342900" indent="-342900" defTabSz="685750">
                <a:buFont typeface="Arial" panose="020B0604020202020204" pitchFamily="34" charset="0"/>
                <a:buChar char="•"/>
              </a:pPr>
              <a:r>
                <a:rPr lang="en-US" sz="2100" dirty="0" smtClean="0">
                  <a:solidFill>
                    <a:srgbClr val="004D71"/>
                  </a:solidFill>
                  <a:latin typeface="+mn-lt"/>
                </a:rPr>
                <a:t>Colleagues in your department or other departments</a:t>
              </a:r>
            </a:p>
            <a:p>
              <a:pPr marL="342900" indent="-342900" defTabSz="685750">
                <a:buFont typeface="Arial" panose="020B0604020202020204" pitchFamily="34" charset="0"/>
                <a:buChar char="•"/>
              </a:pPr>
              <a:r>
                <a:rPr lang="en-US" sz="2100" dirty="0" smtClean="0">
                  <a:solidFill>
                    <a:srgbClr val="004D71"/>
                  </a:solidFill>
                  <a:latin typeface="+mn-lt"/>
                </a:rPr>
                <a:t>Hiring managers in the Government of Canada </a:t>
              </a:r>
            </a:p>
            <a:p>
              <a:pPr marL="342900" indent="-342900" defTabSz="685750">
                <a:buFont typeface="Arial" panose="020B0604020202020204" pitchFamily="34" charset="0"/>
                <a:buChar char="•"/>
              </a:pPr>
              <a:endParaRPr lang="en-CA" sz="2200" dirty="0">
                <a:solidFill>
                  <a:srgbClr val="004D71"/>
                </a:solidFill>
                <a:latin typeface="+mn-lt"/>
              </a:endParaRPr>
            </a:p>
          </p:txBody>
        </p:sp>
        <p:sp>
          <p:nvSpPr>
            <p:cNvPr id="32" name="Title 2"/>
            <p:cNvSpPr>
              <a:spLocks noChangeArrowheads="1"/>
            </p:cNvSpPr>
            <p:nvPr>
              <p:custDataLst>
                <p:tags r:id="rId3"/>
              </p:custDataLst>
            </p:nvPr>
          </p:nvSpPr>
          <p:spPr bwMode="auto">
            <a:xfrm>
              <a:off x="211086" y="3919698"/>
              <a:ext cx="4072881" cy="317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r>
                <a:rPr lang="en-CA" sz="2100" b="1" dirty="0" smtClean="0">
                  <a:solidFill>
                    <a:srgbClr val="004D71"/>
                  </a:solidFill>
                  <a:latin typeface="+mn-lt"/>
                </a:rPr>
                <a:t>Participate </a:t>
              </a:r>
              <a:r>
                <a:rPr lang="en-CA" sz="2100" b="1" dirty="0">
                  <a:solidFill>
                    <a:srgbClr val="004D71"/>
                  </a:solidFill>
                  <a:latin typeface="+mn-lt"/>
                </a:rPr>
                <a:t>in networking </a:t>
              </a:r>
              <a:r>
                <a:rPr lang="en-CA" sz="2100" b="1" dirty="0" smtClean="0">
                  <a:solidFill>
                    <a:srgbClr val="004D71"/>
                  </a:solidFill>
                  <a:latin typeface="+mn-lt"/>
                </a:rPr>
                <a:t>activities and </a:t>
              </a:r>
              <a:r>
                <a:rPr lang="en-CA" sz="2100" b="1" dirty="0">
                  <a:solidFill>
                    <a:srgbClr val="004D71"/>
                  </a:solidFill>
                  <a:latin typeface="+mn-lt"/>
                </a:rPr>
                <a:t>learning events</a:t>
              </a:r>
              <a:r>
                <a:rPr lang="en-CA" sz="2100" b="1" dirty="0" smtClean="0">
                  <a:solidFill>
                    <a:srgbClr val="004D71"/>
                  </a:solidFill>
                  <a:latin typeface="+mn-lt"/>
                </a:rPr>
                <a:t>.</a:t>
              </a:r>
            </a:p>
            <a:p>
              <a:pPr marL="342900" indent="-342900" defTabSz="685750">
                <a:buFont typeface="Arial" panose="020B0604020202020204" pitchFamily="34" charset="0"/>
                <a:buChar char="•"/>
              </a:pPr>
              <a:r>
                <a:rPr lang="en-US" sz="2100" dirty="0" smtClean="0">
                  <a:solidFill>
                    <a:srgbClr val="004D71"/>
                  </a:solidFill>
                  <a:latin typeface="+mn-lt"/>
                </a:rPr>
                <a:t>Interdepartmental networking events (regional FYN, Interdepartmental Student Committee</a:t>
              </a:r>
              <a:r>
                <a:rPr lang="en-US" sz="2100" dirty="0">
                  <a:solidFill>
                    <a:srgbClr val="004D71"/>
                  </a:solidFill>
                  <a:latin typeface="+mn-lt"/>
                </a:rPr>
                <a:t>, other communities)</a:t>
              </a:r>
            </a:p>
            <a:p>
              <a:pPr marL="342900" indent="-342900" defTabSz="685750">
                <a:buFont typeface="Arial" panose="020B0604020202020204" pitchFamily="34" charset="0"/>
                <a:buChar char="•"/>
              </a:pPr>
              <a:r>
                <a:rPr lang="en-US" sz="2100" dirty="0" smtClean="0">
                  <a:solidFill>
                    <a:srgbClr val="004D71"/>
                  </a:solidFill>
                  <a:latin typeface="+mn-lt"/>
                </a:rPr>
                <a:t>Intergovernmental networking (IPAC, Policy Ignite or other communities, functional cross-government communities)</a:t>
              </a:r>
            </a:p>
            <a:p>
              <a:pPr defTabSz="685750"/>
              <a:endParaRPr lang="en-US" sz="2200" dirty="0" smtClean="0">
                <a:solidFill>
                  <a:srgbClr val="004D71"/>
                </a:solidFill>
                <a:latin typeface="+mn-lt"/>
              </a:endParaRPr>
            </a:p>
            <a:p>
              <a:pPr defTabSz="685750"/>
              <a:r>
                <a:rPr lang="en-US" sz="2100" b="1" dirty="0" smtClean="0">
                  <a:solidFill>
                    <a:srgbClr val="004D71"/>
                  </a:solidFill>
                  <a:latin typeface="+mn-lt"/>
                </a:rPr>
                <a:t>Coffee chats</a:t>
              </a:r>
            </a:p>
            <a:p>
              <a:pPr marL="342900" indent="-342900" defTabSz="685750">
                <a:buFont typeface="Arial" panose="020B0604020202020204" pitchFamily="34" charset="0"/>
                <a:buChar char="•"/>
              </a:pPr>
              <a:r>
                <a:rPr lang="en-US" sz="2100" dirty="0" smtClean="0">
                  <a:solidFill>
                    <a:srgbClr val="004D71"/>
                  </a:solidFill>
                  <a:latin typeface="+mn-lt"/>
                </a:rPr>
                <a:t>Networking events aren’t for everyone. If you’re not comfortable with those events, do something that works for you, like a coffee chat or lunch</a:t>
              </a:r>
              <a:endParaRPr lang="en-US" sz="2100" dirty="0">
                <a:solidFill>
                  <a:srgbClr val="004D71"/>
                </a:solidFill>
                <a:latin typeface="+mn-lt"/>
              </a:endParaRPr>
            </a:p>
          </p:txBody>
        </p:sp>
      </p:grpSp>
      <p:sp>
        <p:nvSpPr>
          <p:cNvPr id="41" name="Title 3"/>
          <p:cNvSpPr txBox="1">
            <a:spLocks/>
          </p:cNvSpPr>
          <p:nvPr/>
        </p:nvSpPr>
        <p:spPr>
          <a:xfrm>
            <a:off x="0" y="138062"/>
            <a:ext cx="7020272"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CA" sz="2600" b="1" dirty="0" smtClean="0"/>
              <a:t>WHERE, WHEN AND HOW SHOULD </a:t>
            </a:r>
            <a:r>
              <a:rPr lang="en-CA" sz="2600" b="1" dirty="0"/>
              <a:t>I </a:t>
            </a:r>
            <a:r>
              <a:rPr lang="en-CA" sz="2600" b="1" dirty="0" smtClean="0"/>
              <a:t>NETWORK?</a:t>
            </a:r>
            <a:endParaRPr lang="en-CA" sz="2600" b="1" dirty="0"/>
          </a:p>
        </p:txBody>
      </p:sp>
    </p:spTree>
    <p:extLst>
      <p:ext uri="{BB962C8B-B14F-4D97-AF65-F5344CB8AC3E}">
        <p14:creationId xmlns:p14="http://schemas.microsoft.com/office/powerpoint/2010/main" val="423700093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2344549" y="6288776"/>
            <a:ext cx="2133600" cy="365125"/>
          </a:xfrm>
        </p:spPr>
        <p:txBody>
          <a:bodyPr/>
          <a:lstStyle/>
          <a:p>
            <a:fld id="{32D4B517-E49B-41B6-9DBC-23634E0F1CDC}" type="slidenum">
              <a:rPr lang="en-CA" smtClean="0"/>
              <a:pPr/>
              <a:t>6</a:t>
            </a:fld>
            <a:endParaRPr lang="en-CA" dirty="0"/>
          </a:p>
        </p:txBody>
      </p:sp>
      <p:sp>
        <p:nvSpPr>
          <p:cNvPr id="41" name="Title 3"/>
          <p:cNvSpPr txBox="1">
            <a:spLocks/>
          </p:cNvSpPr>
          <p:nvPr/>
        </p:nvSpPr>
        <p:spPr>
          <a:xfrm>
            <a:off x="-1" y="163425"/>
            <a:ext cx="6444209"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US" sz="2600" b="1" dirty="0" smtClean="0"/>
              <a:t>CONVERSATION STARTERS</a:t>
            </a:r>
            <a:endParaRPr lang="en-CA" sz="26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7551" y="1043849"/>
            <a:ext cx="2342465" cy="2203653"/>
          </a:xfrm>
          <a:prstGeom prst="rect">
            <a:avLst/>
          </a:prstGeom>
        </p:spPr>
      </p:pic>
      <p:sp>
        <p:nvSpPr>
          <p:cNvPr id="3" name="Oval Callout 2"/>
          <p:cNvSpPr/>
          <p:nvPr/>
        </p:nvSpPr>
        <p:spPr>
          <a:xfrm>
            <a:off x="6565179" y="1331379"/>
            <a:ext cx="324036" cy="216024"/>
          </a:xfrm>
          <a:prstGeom prst="wedgeEllipseCallout">
            <a:avLst/>
          </a:prstGeom>
          <a:solidFill>
            <a:srgbClr val="CCDB25"/>
          </a:solidFill>
          <a:ln>
            <a:solidFill>
              <a:srgbClr val="CCDB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ectangle 39"/>
          <p:cNvSpPr/>
          <p:nvPr/>
        </p:nvSpPr>
        <p:spPr>
          <a:xfrm>
            <a:off x="481699" y="836712"/>
            <a:ext cx="8284612" cy="3708708"/>
          </a:xfrm>
          <a:prstGeom prst="rect">
            <a:avLst/>
          </a:prstGeom>
        </p:spPr>
        <p:txBody>
          <a:bodyPr wrap="square">
            <a:spAutoFit/>
          </a:bodyPr>
          <a:lstStyle/>
          <a:p>
            <a:pPr lvl="0"/>
            <a:endParaRPr lang="en-CA" sz="1600" dirty="0">
              <a:solidFill>
                <a:srgbClr val="004D71"/>
              </a:solidFill>
              <a:latin typeface="+mj-lt"/>
              <a:ea typeface="Calibri" panose="020F0502020204030204" pitchFamily="34" charset="0"/>
              <a:cs typeface="Times New Roman" panose="02020603050405020304" pitchFamily="18" charset="0"/>
            </a:endParaRPr>
          </a:p>
          <a:p>
            <a:pPr>
              <a:spcBef>
                <a:spcPts val="600"/>
              </a:spcBef>
              <a:spcAft>
                <a:spcPts val="600"/>
              </a:spcAft>
            </a:pPr>
            <a:r>
              <a:rPr lang="en-CA" sz="1600" b="1" u="sng" dirty="0" smtClean="0">
                <a:solidFill>
                  <a:srgbClr val="004D71"/>
                </a:solidFill>
                <a:latin typeface="+mj-lt"/>
                <a:ea typeface="Times New Roman" panose="02020603050405020304" pitchFamily="18" charset="0"/>
              </a:rPr>
              <a:t>One-on-one </a:t>
            </a:r>
          </a:p>
          <a:p>
            <a:pPr marL="342900" indent="-342900">
              <a:spcBef>
                <a:spcPts val="600"/>
              </a:spcBef>
              <a:spcAft>
                <a:spcPts val="600"/>
              </a:spcAft>
              <a:buFont typeface="+mj-lt"/>
              <a:buAutoNum type="arabicPeriod"/>
            </a:pPr>
            <a:r>
              <a:rPr lang="en-CA" sz="1600" dirty="0" smtClean="0">
                <a:solidFill>
                  <a:srgbClr val="004D71"/>
                </a:solidFill>
                <a:latin typeface="+mj-lt"/>
                <a:ea typeface="Times New Roman" panose="02020603050405020304" pitchFamily="18" charset="0"/>
              </a:rPr>
              <a:t>“So, what do you do for work?”</a:t>
            </a:r>
          </a:p>
          <a:p>
            <a:pPr marL="342900" indent="-342900">
              <a:spcBef>
                <a:spcPts val="600"/>
              </a:spcBef>
              <a:spcAft>
                <a:spcPts val="600"/>
              </a:spcAft>
              <a:buFont typeface="+mj-lt"/>
              <a:buAutoNum type="arabicPeriod"/>
              <a:tabLst>
                <a:tab pos="457200" algn="l"/>
              </a:tabLst>
            </a:pPr>
            <a:r>
              <a:rPr lang="en-CA" sz="1600" dirty="0" smtClean="0">
                <a:solidFill>
                  <a:srgbClr val="004D71"/>
                </a:solidFill>
                <a:latin typeface="+mj-lt"/>
                <a:ea typeface="Times New Roman" panose="02020603050405020304" pitchFamily="18" charset="0"/>
              </a:rPr>
              <a:t>“What </a:t>
            </a:r>
            <a:r>
              <a:rPr lang="en-CA" sz="1600" dirty="0">
                <a:solidFill>
                  <a:srgbClr val="004D71"/>
                </a:solidFill>
                <a:latin typeface="+mj-lt"/>
                <a:ea typeface="Times New Roman" panose="02020603050405020304" pitchFamily="18" charset="0"/>
              </a:rPr>
              <a:t>do you love most about your job</a:t>
            </a:r>
            <a:r>
              <a:rPr lang="en-CA" sz="1600" dirty="0" smtClean="0">
                <a:solidFill>
                  <a:srgbClr val="004D71"/>
                </a:solidFill>
                <a:latin typeface="+mj-lt"/>
                <a:ea typeface="Times New Roman" panose="02020603050405020304" pitchFamily="18" charset="0"/>
              </a:rPr>
              <a:t>?”</a:t>
            </a:r>
          </a:p>
          <a:p>
            <a:pPr marL="342900" indent="-342900">
              <a:spcBef>
                <a:spcPts val="600"/>
              </a:spcBef>
              <a:spcAft>
                <a:spcPts val="600"/>
              </a:spcAft>
              <a:buFont typeface="+mj-lt"/>
              <a:buAutoNum type="arabicPeriod"/>
              <a:tabLst>
                <a:tab pos="457200" algn="l"/>
              </a:tabLst>
            </a:pPr>
            <a:r>
              <a:rPr lang="en-CA" sz="1600" dirty="0" smtClean="0">
                <a:solidFill>
                  <a:srgbClr val="004D71"/>
                </a:solidFill>
                <a:ea typeface="Times New Roman" panose="02020603050405020304" pitchFamily="18" charset="0"/>
              </a:rPr>
              <a:t>“How did you hear about this event?”</a:t>
            </a:r>
          </a:p>
          <a:p>
            <a:pPr marL="342900" indent="-342900">
              <a:spcBef>
                <a:spcPts val="600"/>
              </a:spcBef>
              <a:spcAft>
                <a:spcPts val="600"/>
              </a:spcAft>
              <a:buFont typeface="+mj-lt"/>
              <a:buAutoNum type="arabicPeriod"/>
              <a:tabLst>
                <a:tab pos="457200" algn="l"/>
              </a:tabLst>
            </a:pPr>
            <a:r>
              <a:rPr lang="en-CA" sz="1600" dirty="0" smtClean="0">
                <a:solidFill>
                  <a:srgbClr val="004D71"/>
                </a:solidFill>
              </a:rPr>
              <a:t>“What’s </a:t>
            </a:r>
            <a:r>
              <a:rPr lang="en-CA" sz="1600" dirty="0">
                <a:solidFill>
                  <a:srgbClr val="004D71"/>
                </a:solidFill>
              </a:rPr>
              <a:t>your favorite part of the </a:t>
            </a:r>
            <a:r>
              <a:rPr lang="en-CA" sz="1600" dirty="0" smtClean="0">
                <a:solidFill>
                  <a:srgbClr val="004D71"/>
                </a:solidFill>
              </a:rPr>
              <a:t>event?”</a:t>
            </a:r>
            <a:endParaRPr lang="en-CA" sz="1600" dirty="0" smtClean="0">
              <a:solidFill>
                <a:srgbClr val="004D71"/>
              </a:solidFill>
              <a:latin typeface="+mj-lt"/>
              <a:ea typeface="Times New Roman" panose="02020603050405020304" pitchFamily="18" charset="0"/>
            </a:endParaRPr>
          </a:p>
          <a:p>
            <a:pPr marL="342900" indent="-342900">
              <a:spcBef>
                <a:spcPts val="600"/>
              </a:spcBef>
              <a:spcAft>
                <a:spcPts val="600"/>
              </a:spcAft>
              <a:buFont typeface="+mj-lt"/>
              <a:buAutoNum type="arabicPeriod"/>
              <a:tabLst>
                <a:tab pos="457200" algn="l"/>
              </a:tabLst>
            </a:pPr>
            <a:r>
              <a:rPr lang="en-CA" sz="1600" dirty="0">
                <a:solidFill>
                  <a:srgbClr val="004D71"/>
                </a:solidFill>
                <a:latin typeface="+mj-lt"/>
                <a:ea typeface="Times New Roman" panose="02020603050405020304" pitchFamily="18" charset="0"/>
              </a:rPr>
              <a:t>Compliment people on their clothes and/or </a:t>
            </a:r>
            <a:r>
              <a:rPr lang="en-CA" sz="1600" dirty="0" smtClean="0">
                <a:solidFill>
                  <a:srgbClr val="004D71"/>
                </a:solidFill>
                <a:latin typeface="+mj-lt"/>
                <a:ea typeface="Times New Roman" panose="02020603050405020304" pitchFamily="18" charset="0"/>
              </a:rPr>
              <a:t>accessories “I like your…where did you get it?” </a:t>
            </a:r>
          </a:p>
          <a:p>
            <a:pPr marL="342900" indent="-342900">
              <a:spcBef>
                <a:spcPts val="600"/>
              </a:spcBef>
              <a:spcAft>
                <a:spcPts val="600"/>
              </a:spcAft>
              <a:buFont typeface="+mj-lt"/>
              <a:buAutoNum type="arabicPeriod"/>
              <a:tabLst>
                <a:tab pos="457200" algn="l"/>
              </a:tabLst>
            </a:pPr>
            <a:r>
              <a:rPr lang="en-CA" sz="1600" dirty="0" smtClean="0">
                <a:solidFill>
                  <a:srgbClr val="004D71"/>
                </a:solidFill>
                <a:latin typeface="+mj-lt"/>
                <a:ea typeface="Times New Roman" panose="02020603050405020304" pitchFamily="18" charset="0"/>
              </a:rPr>
              <a:t>“What </a:t>
            </a:r>
            <a:r>
              <a:rPr lang="en-CA" sz="1600" dirty="0">
                <a:solidFill>
                  <a:srgbClr val="004D71"/>
                </a:solidFill>
                <a:latin typeface="+mj-lt"/>
                <a:ea typeface="Times New Roman" panose="02020603050405020304" pitchFamily="18" charset="0"/>
              </a:rPr>
              <a:t>do you think of the </a:t>
            </a:r>
            <a:r>
              <a:rPr lang="en-CA" sz="1600" dirty="0" smtClean="0">
                <a:solidFill>
                  <a:srgbClr val="004D71"/>
                </a:solidFill>
                <a:latin typeface="+mj-lt"/>
                <a:ea typeface="Times New Roman" panose="02020603050405020304" pitchFamily="18" charset="0"/>
              </a:rPr>
              <a:t>food? Are </a:t>
            </a:r>
            <a:r>
              <a:rPr lang="en-CA" sz="1600" dirty="0">
                <a:solidFill>
                  <a:srgbClr val="004D71"/>
                </a:solidFill>
                <a:latin typeface="+mj-lt"/>
                <a:ea typeface="Times New Roman" panose="02020603050405020304" pitchFamily="18" charset="0"/>
              </a:rPr>
              <a:t>there any good restaurants around here</a:t>
            </a:r>
            <a:r>
              <a:rPr lang="en-CA" sz="1600" dirty="0" smtClean="0">
                <a:solidFill>
                  <a:srgbClr val="004D71"/>
                </a:solidFill>
                <a:latin typeface="+mj-lt"/>
                <a:ea typeface="Times New Roman" panose="02020603050405020304" pitchFamily="18" charset="0"/>
              </a:rPr>
              <a:t>?” </a:t>
            </a:r>
            <a:endParaRPr lang="en-CA" sz="1600" dirty="0">
              <a:solidFill>
                <a:srgbClr val="004D71"/>
              </a:solidFill>
              <a:latin typeface="+mj-lt"/>
              <a:ea typeface="Times New Roman" panose="02020603050405020304" pitchFamily="18" charset="0"/>
            </a:endParaRPr>
          </a:p>
          <a:p>
            <a:pPr marL="342900" lvl="0" indent="-342900">
              <a:spcBef>
                <a:spcPts val="600"/>
              </a:spcBef>
              <a:spcAft>
                <a:spcPts val="600"/>
              </a:spcAft>
              <a:buFont typeface="+mj-lt"/>
              <a:buAutoNum type="arabicPeriod"/>
              <a:tabLst>
                <a:tab pos="457200" algn="l"/>
              </a:tabLst>
            </a:pPr>
            <a:r>
              <a:rPr lang="en-CA" sz="1600" dirty="0" smtClean="0">
                <a:solidFill>
                  <a:srgbClr val="004D71"/>
                </a:solidFill>
                <a:latin typeface="+mj-lt"/>
              </a:rPr>
              <a:t>Talk about the news “Did </a:t>
            </a:r>
            <a:r>
              <a:rPr lang="en-CA" sz="1600" dirty="0">
                <a:solidFill>
                  <a:srgbClr val="004D71"/>
                </a:solidFill>
                <a:latin typeface="+mj-lt"/>
              </a:rPr>
              <a:t>you catch the </a:t>
            </a:r>
            <a:r>
              <a:rPr lang="en-CA" sz="1600" dirty="0" smtClean="0">
                <a:solidFill>
                  <a:srgbClr val="004D71"/>
                </a:solidFill>
                <a:latin typeface="+mj-lt"/>
              </a:rPr>
              <a:t>game </a:t>
            </a:r>
            <a:r>
              <a:rPr lang="en-CA" sz="1600" dirty="0">
                <a:solidFill>
                  <a:srgbClr val="004D71"/>
                </a:solidFill>
                <a:latin typeface="+mj-lt"/>
              </a:rPr>
              <a:t>last </a:t>
            </a:r>
            <a:r>
              <a:rPr lang="en-CA" sz="1600" dirty="0" smtClean="0">
                <a:solidFill>
                  <a:srgbClr val="004D71"/>
                </a:solidFill>
                <a:latin typeface="+mj-lt"/>
              </a:rPr>
              <a:t>night? What did you think about [insert one of the </a:t>
            </a:r>
            <a:r>
              <a:rPr lang="en-CA" sz="1600" smtClean="0">
                <a:solidFill>
                  <a:srgbClr val="004D71"/>
                </a:solidFill>
                <a:latin typeface="+mj-lt"/>
              </a:rPr>
              <a:t>highlights]?”</a:t>
            </a:r>
            <a:endParaRPr lang="en-CA" sz="1600" dirty="0">
              <a:solidFill>
                <a:srgbClr val="004D71"/>
              </a:solidFill>
              <a:latin typeface="+mj-lt"/>
            </a:endParaRPr>
          </a:p>
        </p:txBody>
      </p:sp>
      <p:sp>
        <p:nvSpPr>
          <p:cNvPr id="42" name="TextBox 41"/>
          <p:cNvSpPr txBox="1"/>
          <p:nvPr/>
        </p:nvSpPr>
        <p:spPr>
          <a:xfrm>
            <a:off x="489321" y="4647656"/>
            <a:ext cx="7686855" cy="1538883"/>
          </a:xfrm>
          <a:prstGeom prst="rect">
            <a:avLst/>
          </a:prstGeom>
          <a:noFill/>
        </p:spPr>
        <p:txBody>
          <a:bodyPr wrap="square" rtlCol="0">
            <a:spAutoFit/>
          </a:bodyPr>
          <a:lstStyle/>
          <a:p>
            <a:pPr>
              <a:spcBef>
                <a:spcPts val="600"/>
              </a:spcBef>
              <a:spcAft>
                <a:spcPts val="600"/>
              </a:spcAft>
            </a:pPr>
            <a:r>
              <a:rPr lang="en-CA" sz="1600" b="1" u="sng" dirty="0">
                <a:solidFill>
                  <a:srgbClr val="004D71"/>
                </a:solidFill>
                <a:ea typeface="Times New Roman" panose="02020603050405020304" pitchFamily="18" charset="0"/>
              </a:rPr>
              <a:t>Breaking into a group </a:t>
            </a:r>
            <a:endParaRPr lang="en-CA" sz="1600" dirty="0">
              <a:solidFill>
                <a:srgbClr val="004D71"/>
              </a:solidFill>
              <a:ea typeface="Times New Roman" panose="02020603050405020304" pitchFamily="18" charset="0"/>
            </a:endParaRPr>
          </a:p>
          <a:p>
            <a:pPr marL="342900" lvl="0" indent="-342900">
              <a:spcBef>
                <a:spcPts val="600"/>
              </a:spcBef>
              <a:spcAft>
                <a:spcPts val="600"/>
              </a:spcAft>
              <a:buFont typeface="+mj-lt"/>
              <a:buAutoNum type="arabicPeriod" startAt="8"/>
            </a:pPr>
            <a:r>
              <a:rPr lang="en-CA" sz="1600" dirty="0">
                <a:solidFill>
                  <a:srgbClr val="004D71"/>
                </a:solidFill>
                <a:ea typeface="Times New Roman" panose="02020603050405020304" pitchFamily="18" charset="0"/>
              </a:rPr>
              <a:t>“How do you all know each other?”</a:t>
            </a:r>
          </a:p>
          <a:p>
            <a:pPr marL="342900" lvl="0" indent="-342900">
              <a:spcBef>
                <a:spcPts val="600"/>
              </a:spcBef>
              <a:spcAft>
                <a:spcPts val="600"/>
              </a:spcAft>
              <a:buFont typeface="+mj-lt"/>
              <a:buAutoNum type="arabicPeriod" startAt="8"/>
            </a:pPr>
            <a:r>
              <a:rPr lang="en-CA" sz="1600" dirty="0">
                <a:solidFill>
                  <a:srgbClr val="004D71"/>
                </a:solidFill>
                <a:ea typeface="Times New Roman" panose="02020603050405020304" pitchFamily="18" charset="0"/>
              </a:rPr>
              <a:t>“You guys look like you’re having a lot more fun than the last group I was talking to.” </a:t>
            </a:r>
          </a:p>
          <a:p>
            <a:pPr marL="342900" lvl="0" indent="-342900">
              <a:spcBef>
                <a:spcPts val="600"/>
              </a:spcBef>
              <a:spcAft>
                <a:spcPts val="600"/>
              </a:spcAft>
              <a:buFont typeface="+mj-lt"/>
              <a:buAutoNum type="arabicPeriod" startAt="8"/>
            </a:pPr>
            <a:r>
              <a:rPr lang="en-CA" sz="1600" dirty="0">
                <a:solidFill>
                  <a:srgbClr val="004D71"/>
                </a:solidFill>
                <a:ea typeface="Times New Roman" panose="02020603050405020304" pitchFamily="18" charset="0"/>
              </a:rPr>
              <a:t>“I’m sorry I couldn’t help but </a:t>
            </a:r>
            <a:r>
              <a:rPr lang="en-CA" sz="1600" dirty="0" smtClean="0">
                <a:solidFill>
                  <a:srgbClr val="004D71"/>
                </a:solidFill>
                <a:ea typeface="Times New Roman" panose="02020603050405020304" pitchFamily="18" charset="0"/>
              </a:rPr>
              <a:t>overhear …” </a:t>
            </a:r>
            <a:endParaRPr lang="en-CA" sz="1600" dirty="0">
              <a:solidFill>
                <a:srgbClr val="004D71"/>
              </a:solidFill>
              <a:ea typeface="Times New Roman" panose="02020603050405020304" pitchFamily="18" charset="0"/>
            </a:endParaRPr>
          </a:p>
        </p:txBody>
      </p:sp>
    </p:spTree>
    <p:extLst>
      <p:ext uri="{BB962C8B-B14F-4D97-AF65-F5344CB8AC3E}">
        <p14:creationId xmlns:p14="http://schemas.microsoft.com/office/powerpoint/2010/main" val="349259501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custDataLst>
              <p:tags r:id="rId1"/>
            </p:custDataLst>
          </p:nvPr>
        </p:nvSpPr>
        <p:spPr>
          <a:xfrm>
            <a:off x="287524" y="1237310"/>
            <a:ext cx="8568952" cy="461661"/>
          </a:xfrm>
          <a:prstGeom prst="rect">
            <a:avLst/>
          </a:prstGeom>
          <a:solidFill>
            <a:srgbClr val="005172"/>
          </a:solidFill>
        </p:spPr>
        <p:txBody>
          <a:bodyPr wrap="square" lIns="91434" tIns="45718" rIns="91434" bIns="45718" rtlCol="0">
            <a:spAutoFit/>
          </a:bodyPr>
          <a:lstStyle/>
          <a:p>
            <a:pPr algn="ctr"/>
            <a:r>
              <a:rPr lang="en-CA" sz="2400" b="1" dirty="0" smtClean="0">
                <a:solidFill>
                  <a:schemeClr val="bg1"/>
                </a:solidFill>
              </a:rPr>
              <a:t>Tips to network in-person</a:t>
            </a:r>
            <a:endParaRPr lang="en-CA" sz="2400" b="1" dirty="0">
              <a:solidFill>
                <a:schemeClr val="bg1"/>
              </a:solidFill>
            </a:endParaRPr>
          </a:p>
        </p:txBody>
      </p:sp>
      <p:sp>
        <p:nvSpPr>
          <p:cNvPr id="41" name="Title 3"/>
          <p:cNvSpPr txBox="1">
            <a:spLocks/>
          </p:cNvSpPr>
          <p:nvPr/>
        </p:nvSpPr>
        <p:spPr>
          <a:xfrm>
            <a:off x="0" y="138062"/>
            <a:ext cx="6984268"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CA" sz="2600" b="1" dirty="0"/>
              <a:t>WHERE, WHEN AND HOW SHOULD I NETWORK?</a:t>
            </a:r>
          </a:p>
        </p:txBody>
      </p:sp>
      <p:grpSp>
        <p:nvGrpSpPr>
          <p:cNvPr id="7" name="Group 6"/>
          <p:cNvGrpSpPr/>
          <p:nvPr/>
        </p:nvGrpSpPr>
        <p:grpSpPr>
          <a:xfrm>
            <a:off x="741725" y="1875396"/>
            <a:ext cx="5522623" cy="789371"/>
            <a:chOff x="431542" y="1232754"/>
            <a:chExt cx="5522623" cy="1082958"/>
          </a:xfrm>
        </p:grpSpPr>
        <p:grpSp>
          <p:nvGrpSpPr>
            <p:cNvPr id="10" name="Group 9"/>
            <p:cNvGrpSpPr/>
            <p:nvPr/>
          </p:nvGrpSpPr>
          <p:grpSpPr>
            <a:xfrm>
              <a:off x="431542" y="1232754"/>
              <a:ext cx="1116121" cy="1082958"/>
              <a:chOff x="431542" y="1232754"/>
              <a:chExt cx="1116121" cy="1082958"/>
            </a:xfrm>
          </p:grpSpPr>
          <p:sp>
            <p:nvSpPr>
              <p:cNvPr id="12" name="Freeform 5"/>
              <p:cNvSpPr>
                <a:spLocks noEditPoints="1"/>
              </p:cNvSpPr>
              <p:nvPr/>
            </p:nvSpPr>
            <p:spPr bwMode="auto">
              <a:xfrm rot="16200000">
                <a:off x="448124" y="1216172"/>
                <a:ext cx="1082958" cy="1116121"/>
              </a:xfrm>
              <a:custGeom>
                <a:avLst/>
                <a:gdLst>
                  <a:gd name="T0" fmla="*/ 1303 w 3074"/>
                  <a:gd name="T1" fmla="*/ 17 h 4320"/>
                  <a:gd name="T2" fmla="*/ 939 w 3074"/>
                  <a:gd name="T3" fmla="*/ 121 h 4320"/>
                  <a:gd name="T4" fmla="*/ 617 w 3074"/>
                  <a:gd name="T5" fmla="*/ 305 h 4320"/>
                  <a:gd name="T6" fmla="*/ 352 w 3074"/>
                  <a:gd name="T7" fmla="*/ 559 h 4320"/>
                  <a:gd name="T8" fmla="*/ 152 w 3074"/>
                  <a:gd name="T9" fmla="*/ 870 h 4320"/>
                  <a:gd name="T10" fmla="*/ 31 w 3074"/>
                  <a:gd name="T11" fmla="*/ 1227 h 4320"/>
                  <a:gd name="T12" fmla="*/ 0 w 3074"/>
                  <a:gd name="T13" fmla="*/ 1537 h 4320"/>
                  <a:gd name="T14" fmla="*/ 25 w 3074"/>
                  <a:gd name="T15" fmla="*/ 1748 h 4320"/>
                  <a:gd name="T16" fmla="*/ 161 w 3074"/>
                  <a:gd name="T17" fmla="*/ 2169 h 4320"/>
                  <a:gd name="T18" fmla="*/ 382 w 3074"/>
                  <a:gd name="T19" fmla="*/ 2641 h 4320"/>
                  <a:gd name="T20" fmla="*/ 772 w 3074"/>
                  <a:gd name="T21" fmla="*/ 3319 h 4320"/>
                  <a:gd name="T22" fmla="*/ 1301 w 3074"/>
                  <a:gd name="T23" fmla="*/ 4124 h 4320"/>
                  <a:gd name="T24" fmla="*/ 1431 w 3074"/>
                  <a:gd name="T25" fmla="*/ 4287 h 4320"/>
                  <a:gd name="T26" fmla="*/ 1537 w 3074"/>
                  <a:gd name="T27" fmla="*/ 4320 h 4320"/>
                  <a:gd name="T28" fmla="*/ 1643 w 3074"/>
                  <a:gd name="T29" fmla="*/ 4287 h 4320"/>
                  <a:gd name="T30" fmla="*/ 1773 w 3074"/>
                  <a:gd name="T31" fmla="*/ 4124 h 4320"/>
                  <a:gd name="T32" fmla="*/ 2302 w 3074"/>
                  <a:gd name="T33" fmla="*/ 3319 h 4320"/>
                  <a:gd name="T34" fmla="*/ 2692 w 3074"/>
                  <a:gd name="T35" fmla="*/ 2641 h 4320"/>
                  <a:gd name="T36" fmla="*/ 2913 w 3074"/>
                  <a:gd name="T37" fmla="*/ 2169 h 4320"/>
                  <a:gd name="T38" fmla="*/ 3049 w 3074"/>
                  <a:gd name="T39" fmla="*/ 1748 h 4320"/>
                  <a:gd name="T40" fmla="*/ 3074 w 3074"/>
                  <a:gd name="T41" fmla="*/ 1537 h 4320"/>
                  <a:gd name="T42" fmla="*/ 3043 w 3074"/>
                  <a:gd name="T43" fmla="*/ 1227 h 4320"/>
                  <a:gd name="T44" fmla="*/ 2922 w 3074"/>
                  <a:gd name="T45" fmla="*/ 870 h 4320"/>
                  <a:gd name="T46" fmla="*/ 2722 w 3074"/>
                  <a:gd name="T47" fmla="*/ 559 h 4320"/>
                  <a:gd name="T48" fmla="*/ 2457 w 3074"/>
                  <a:gd name="T49" fmla="*/ 305 h 4320"/>
                  <a:gd name="T50" fmla="*/ 2135 w 3074"/>
                  <a:gd name="T51" fmla="*/ 121 h 4320"/>
                  <a:gd name="T52" fmla="*/ 1771 w 3074"/>
                  <a:gd name="T53" fmla="*/ 17 h 4320"/>
                  <a:gd name="T54" fmla="*/ 1537 w 3074"/>
                  <a:gd name="T55" fmla="*/ 2443 h 4320"/>
                  <a:gd name="T56" fmla="*/ 1343 w 3074"/>
                  <a:gd name="T57" fmla="*/ 2424 h 4320"/>
                  <a:gd name="T58" fmla="*/ 1120 w 3074"/>
                  <a:gd name="T59" fmla="*/ 2349 h 4320"/>
                  <a:gd name="T60" fmla="*/ 926 w 3074"/>
                  <a:gd name="T61" fmla="*/ 2224 h 4320"/>
                  <a:gd name="T62" fmla="*/ 767 w 3074"/>
                  <a:gd name="T63" fmla="*/ 2057 h 4320"/>
                  <a:gd name="T64" fmla="*/ 651 w 3074"/>
                  <a:gd name="T65" fmla="*/ 1857 h 4320"/>
                  <a:gd name="T66" fmla="*/ 588 w 3074"/>
                  <a:gd name="T67" fmla="*/ 1629 h 4320"/>
                  <a:gd name="T68" fmla="*/ 578 w 3074"/>
                  <a:gd name="T69" fmla="*/ 1433 h 4320"/>
                  <a:gd name="T70" fmla="*/ 619 w 3074"/>
                  <a:gd name="T71" fmla="*/ 1197 h 4320"/>
                  <a:gd name="T72" fmla="*/ 715 w 3074"/>
                  <a:gd name="T73" fmla="*/ 985 h 4320"/>
                  <a:gd name="T74" fmla="*/ 857 w 3074"/>
                  <a:gd name="T75" fmla="*/ 803 h 4320"/>
                  <a:gd name="T76" fmla="*/ 1039 w 3074"/>
                  <a:gd name="T77" fmla="*/ 661 h 4320"/>
                  <a:gd name="T78" fmla="*/ 1251 w 3074"/>
                  <a:gd name="T79" fmla="*/ 565 h 4320"/>
                  <a:gd name="T80" fmla="*/ 1487 w 3074"/>
                  <a:gd name="T81" fmla="*/ 524 h 4320"/>
                  <a:gd name="T82" fmla="*/ 1683 w 3074"/>
                  <a:gd name="T83" fmla="*/ 534 h 4320"/>
                  <a:gd name="T84" fmla="*/ 1912 w 3074"/>
                  <a:gd name="T85" fmla="*/ 597 h 4320"/>
                  <a:gd name="T86" fmla="*/ 2111 w 3074"/>
                  <a:gd name="T87" fmla="*/ 713 h 4320"/>
                  <a:gd name="T88" fmla="*/ 2279 w 3074"/>
                  <a:gd name="T89" fmla="*/ 872 h 4320"/>
                  <a:gd name="T90" fmla="*/ 2403 w 3074"/>
                  <a:gd name="T91" fmla="*/ 1066 h 4320"/>
                  <a:gd name="T92" fmla="*/ 2478 w 3074"/>
                  <a:gd name="T93" fmla="*/ 1289 h 4320"/>
                  <a:gd name="T94" fmla="*/ 2498 w 3074"/>
                  <a:gd name="T95" fmla="*/ 1483 h 4320"/>
                  <a:gd name="T96" fmla="*/ 2467 w 3074"/>
                  <a:gd name="T97" fmla="*/ 1723 h 4320"/>
                  <a:gd name="T98" fmla="*/ 2382 w 3074"/>
                  <a:gd name="T99" fmla="*/ 1940 h 4320"/>
                  <a:gd name="T100" fmla="*/ 2248 w 3074"/>
                  <a:gd name="T101" fmla="*/ 2128 h 4320"/>
                  <a:gd name="T102" fmla="*/ 2075 w 3074"/>
                  <a:gd name="T103" fmla="*/ 2280 h 4320"/>
                  <a:gd name="T104" fmla="*/ 1867 w 3074"/>
                  <a:gd name="T105" fmla="*/ 2386 h 4320"/>
                  <a:gd name="T106" fmla="*/ 1635 w 3074"/>
                  <a:gd name="T107" fmla="*/ 2438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74" h="4320">
                    <a:moveTo>
                      <a:pt x="1537" y="0"/>
                    </a:moveTo>
                    <a:lnTo>
                      <a:pt x="1537" y="0"/>
                    </a:lnTo>
                    <a:lnTo>
                      <a:pt x="1458" y="2"/>
                    </a:lnTo>
                    <a:lnTo>
                      <a:pt x="1379" y="8"/>
                    </a:lnTo>
                    <a:lnTo>
                      <a:pt x="1303" y="17"/>
                    </a:lnTo>
                    <a:lnTo>
                      <a:pt x="1228" y="31"/>
                    </a:lnTo>
                    <a:lnTo>
                      <a:pt x="1153" y="48"/>
                    </a:lnTo>
                    <a:lnTo>
                      <a:pt x="1080" y="69"/>
                    </a:lnTo>
                    <a:lnTo>
                      <a:pt x="1009" y="94"/>
                    </a:lnTo>
                    <a:lnTo>
                      <a:pt x="939" y="121"/>
                    </a:lnTo>
                    <a:lnTo>
                      <a:pt x="870" y="152"/>
                    </a:lnTo>
                    <a:lnTo>
                      <a:pt x="805" y="186"/>
                    </a:lnTo>
                    <a:lnTo>
                      <a:pt x="740" y="223"/>
                    </a:lnTo>
                    <a:lnTo>
                      <a:pt x="678" y="263"/>
                    </a:lnTo>
                    <a:lnTo>
                      <a:pt x="617" y="305"/>
                    </a:lnTo>
                    <a:lnTo>
                      <a:pt x="559" y="352"/>
                    </a:lnTo>
                    <a:lnTo>
                      <a:pt x="503" y="400"/>
                    </a:lnTo>
                    <a:lnTo>
                      <a:pt x="450" y="449"/>
                    </a:lnTo>
                    <a:lnTo>
                      <a:pt x="400" y="503"/>
                    </a:lnTo>
                    <a:lnTo>
                      <a:pt x="352" y="559"/>
                    </a:lnTo>
                    <a:lnTo>
                      <a:pt x="305" y="617"/>
                    </a:lnTo>
                    <a:lnTo>
                      <a:pt x="263" y="678"/>
                    </a:lnTo>
                    <a:lnTo>
                      <a:pt x="223" y="740"/>
                    </a:lnTo>
                    <a:lnTo>
                      <a:pt x="186" y="805"/>
                    </a:lnTo>
                    <a:lnTo>
                      <a:pt x="152" y="870"/>
                    </a:lnTo>
                    <a:lnTo>
                      <a:pt x="121" y="939"/>
                    </a:lnTo>
                    <a:lnTo>
                      <a:pt x="94" y="1008"/>
                    </a:lnTo>
                    <a:lnTo>
                      <a:pt x="69" y="1080"/>
                    </a:lnTo>
                    <a:lnTo>
                      <a:pt x="48" y="1153"/>
                    </a:lnTo>
                    <a:lnTo>
                      <a:pt x="31" y="1227"/>
                    </a:lnTo>
                    <a:lnTo>
                      <a:pt x="17" y="1302"/>
                    </a:lnTo>
                    <a:lnTo>
                      <a:pt x="8" y="1379"/>
                    </a:lnTo>
                    <a:lnTo>
                      <a:pt x="2" y="1458"/>
                    </a:lnTo>
                    <a:lnTo>
                      <a:pt x="0" y="1537"/>
                    </a:lnTo>
                    <a:lnTo>
                      <a:pt x="0" y="1537"/>
                    </a:lnTo>
                    <a:lnTo>
                      <a:pt x="0" y="1569"/>
                    </a:lnTo>
                    <a:lnTo>
                      <a:pt x="2" y="1602"/>
                    </a:lnTo>
                    <a:lnTo>
                      <a:pt x="6" y="1637"/>
                    </a:lnTo>
                    <a:lnTo>
                      <a:pt x="12" y="1673"/>
                    </a:lnTo>
                    <a:lnTo>
                      <a:pt x="25" y="1748"/>
                    </a:lnTo>
                    <a:lnTo>
                      <a:pt x="44" y="1825"/>
                    </a:lnTo>
                    <a:lnTo>
                      <a:pt x="67" y="1907"/>
                    </a:lnTo>
                    <a:lnTo>
                      <a:pt x="94" y="1992"/>
                    </a:lnTo>
                    <a:lnTo>
                      <a:pt x="125" y="2078"/>
                    </a:lnTo>
                    <a:lnTo>
                      <a:pt x="161" y="2169"/>
                    </a:lnTo>
                    <a:lnTo>
                      <a:pt x="200" y="2259"/>
                    </a:lnTo>
                    <a:lnTo>
                      <a:pt x="242" y="2353"/>
                    </a:lnTo>
                    <a:lnTo>
                      <a:pt x="286" y="2449"/>
                    </a:lnTo>
                    <a:lnTo>
                      <a:pt x="334" y="2545"/>
                    </a:lnTo>
                    <a:lnTo>
                      <a:pt x="382" y="2641"/>
                    </a:lnTo>
                    <a:lnTo>
                      <a:pt x="434" y="2739"/>
                    </a:lnTo>
                    <a:lnTo>
                      <a:pt x="488" y="2837"/>
                    </a:lnTo>
                    <a:lnTo>
                      <a:pt x="544" y="2935"/>
                    </a:lnTo>
                    <a:lnTo>
                      <a:pt x="657" y="3129"/>
                    </a:lnTo>
                    <a:lnTo>
                      <a:pt x="772" y="3319"/>
                    </a:lnTo>
                    <a:lnTo>
                      <a:pt x="886" y="3504"/>
                    </a:lnTo>
                    <a:lnTo>
                      <a:pt x="999" y="3678"/>
                    </a:lnTo>
                    <a:lnTo>
                      <a:pt x="1107" y="3842"/>
                    </a:lnTo>
                    <a:lnTo>
                      <a:pt x="1208" y="3992"/>
                    </a:lnTo>
                    <a:lnTo>
                      <a:pt x="1301" y="4124"/>
                    </a:lnTo>
                    <a:lnTo>
                      <a:pt x="1379" y="4239"/>
                    </a:lnTo>
                    <a:lnTo>
                      <a:pt x="1379" y="4239"/>
                    </a:lnTo>
                    <a:lnTo>
                      <a:pt x="1395" y="4257"/>
                    </a:lnTo>
                    <a:lnTo>
                      <a:pt x="1412" y="4274"/>
                    </a:lnTo>
                    <a:lnTo>
                      <a:pt x="1431" y="4287"/>
                    </a:lnTo>
                    <a:lnTo>
                      <a:pt x="1451" y="4299"/>
                    </a:lnTo>
                    <a:lnTo>
                      <a:pt x="1472" y="4308"/>
                    </a:lnTo>
                    <a:lnTo>
                      <a:pt x="1493" y="4314"/>
                    </a:lnTo>
                    <a:lnTo>
                      <a:pt x="1514" y="4318"/>
                    </a:lnTo>
                    <a:lnTo>
                      <a:pt x="1537" y="4320"/>
                    </a:lnTo>
                    <a:lnTo>
                      <a:pt x="1560" y="4318"/>
                    </a:lnTo>
                    <a:lnTo>
                      <a:pt x="1581" y="4314"/>
                    </a:lnTo>
                    <a:lnTo>
                      <a:pt x="1602" y="4308"/>
                    </a:lnTo>
                    <a:lnTo>
                      <a:pt x="1623" y="4299"/>
                    </a:lnTo>
                    <a:lnTo>
                      <a:pt x="1643" y="4287"/>
                    </a:lnTo>
                    <a:lnTo>
                      <a:pt x="1662" y="4274"/>
                    </a:lnTo>
                    <a:lnTo>
                      <a:pt x="1679" y="4257"/>
                    </a:lnTo>
                    <a:lnTo>
                      <a:pt x="1695" y="4239"/>
                    </a:lnTo>
                    <a:lnTo>
                      <a:pt x="1695" y="4239"/>
                    </a:lnTo>
                    <a:lnTo>
                      <a:pt x="1773" y="4124"/>
                    </a:lnTo>
                    <a:lnTo>
                      <a:pt x="1866" y="3992"/>
                    </a:lnTo>
                    <a:lnTo>
                      <a:pt x="1967" y="3842"/>
                    </a:lnTo>
                    <a:lnTo>
                      <a:pt x="2075" y="3678"/>
                    </a:lnTo>
                    <a:lnTo>
                      <a:pt x="2188" y="3504"/>
                    </a:lnTo>
                    <a:lnTo>
                      <a:pt x="2302" y="3319"/>
                    </a:lnTo>
                    <a:lnTo>
                      <a:pt x="2417" y="3129"/>
                    </a:lnTo>
                    <a:lnTo>
                      <a:pt x="2530" y="2935"/>
                    </a:lnTo>
                    <a:lnTo>
                      <a:pt x="2586" y="2837"/>
                    </a:lnTo>
                    <a:lnTo>
                      <a:pt x="2640" y="2739"/>
                    </a:lnTo>
                    <a:lnTo>
                      <a:pt x="2692" y="2641"/>
                    </a:lnTo>
                    <a:lnTo>
                      <a:pt x="2740" y="2545"/>
                    </a:lnTo>
                    <a:lnTo>
                      <a:pt x="2788" y="2449"/>
                    </a:lnTo>
                    <a:lnTo>
                      <a:pt x="2832" y="2353"/>
                    </a:lnTo>
                    <a:lnTo>
                      <a:pt x="2874" y="2259"/>
                    </a:lnTo>
                    <a:lnTo>
                      <a:pt x="2913" y="2169"/>
                    </a:lnTo>
                    <a:lnTo>
                      <a:pt x="2949" y="2078"/>
                    </a:lnTo>
                    <a:lnTo>
                      <a:pt x="2980" y="1992"/>
                    </a:lnTo>
                    <a:lnTo>
                      <a:pt x="3007" y="1907"/>
                    </a:lnTo>
                    <a:lnTo>
                      <a:pt x="3030" y="1825"/>
                    </a:lnTo>
                    <a:lnTo>
                      <a:pt x="3049" y="1748"/>
                    </a:lnTo>
                    <a:lnTo>
                      <a:pt x="3062" y="1673"/>
                    </a:lnTo>
                    <a:lnTo>
                      <a:pt x="3068" y="1637"/>
                    </a:lnTo>
                    <a:lnTo>
                      <a:pt x="3072" y="1602"/>
                    </a:lnTo>
                    <a:lnTo>
                      <a:pt x="3074" y="1569"/>
                    </a:lnTo>
                    <a:lnTo>
                      <a:pt x="3074" y="1537"/>
                    </a:lnTo>
                    <a:lnTo>
                      <a:pt x="3074" y="1537"/>
                    </a:lnTo>
                    <a:lnTo>
                      <a:pt x="3072" y="1458"/>
                    </a:lnTo>
                    <a:lnTo>
                      <a:pt x="3066" y="1379"/>
                    </a:lnTo>
                    <a:lnTo>
                      <a:pt x="3057" y="1302"/>
                    </a:lnTo>
                    <a:lnTo>
                      <a:pt x="3043" y="1227"/>
                    </a:lnTo>
                    <a:lnTo>
                      <a:pt x="3026" y="1153"/>
                    </a:lnTo>
                    <a:lnTo>
                      <a:pt x="3005" y="1080"/>
                    </a:lnTo>
                    <a:lnTo>
                      <a:pt x="2980" y="1008"/>
                    </a:lnTo>
                    <a:lnTo>
                      <a:pt x="2953" y="939"/>
                    </a:lnTo>
                    <a:lnTo>
                      <a:pt x="2922" y="870"/>
                    </a:lnTo>
                    <a:lnTo>
                      <a:pt x="2888" y="805"/>
                    </a:lnTo>
                    <a:lnTo>
                      <a:pt x="2851" y="740"/>
                    </a:lnTo>
                    <a:lnTo>
                      <a:pt x="2811" y="678"/>
                    </a:lnTo>
                    <a:lnTo>
                      <a:pt x="2769" y="617"/>
                    </a:lnTo>
                    <a:lnTo>
                      <a:pt x="2722" y="559"/>
                    </a:lnTo>
                    <a:lnTo>
                      <a:pt x="2674" y="503"/>
                    </a:lnTo>
                    <a:lnTo>
                      <a:pt x="2624" y="449"/>
                    </a:lnTo>
                    <a:lnTo>
                      <a:pt x="2571" y="400"/>
                    </a:lnTo>
                    <a:lnTo>
                      <a:pt x="2515" y="352"/>
                    </a:lnTo>
                    <a:lnTo>
                      <a:pt x="2457" y="305"/>
                    </a:lnTo>
                    <a:lnTo>
                      <a:pt x="2396" y="263"/>
                    </a:lnTo>
                    <a:lnTo>
                      <a:pt x="2334" y="223"/>
                    </a:lnTo>
                    <a:lnTo>
                      <a:pt x="2269" y="186"/>
                    </a:lnTo>
                    <a:lnTo>
                      <a:pt x="2204" y="152"/>
                    </a:lnTo>
                    <a:lnTo>
                      <a:pt x="2135" y="121"/>
                    </a:lnTo>
                    <a:lnTo>
                      <a:pt x="2065" y="94"/>
                    </a:lnTo>
                    <a:lnTo>
                      <a:pt x="1994" y="69"/>
                    </a:lnTo>
                    <a:lnTo>
                      <a:pt x="1921" y="48"/>
                    </a:lnTo>
                    <a:lnTo>
                      <a:pt x="1846" y="31"/>
                    </a:lnTo>
                    <a:lnTo>
                      <a:pt x="1771" y="17"/>
                    </a:lnTo>
                    <a:lnTo>
                      <a:pt x="1695" y="8"/>
                    </a:lnTo>
                    <a:lnTo>
                      <a:pt x="1616" y="2"/>
                    </a:lnTo>
                    <a:lnTo>
                      <a:pt x="1537" y="0"/>
                    </a:lnTo>
                    <a:lnTo>
                      <a:pt x="1537" y="0"/>
                    </a:lnTo>
                    <a:close/>
                    <a:moveTo>
                      <a:pt x="1537" y="2443"/>
                    </a:moveTo>
                    <a:lnTo>
                      <a:pt x="1537" y="2443"/>
                    </a:lnTo>
                    <a:lnTo>
                      <a:pt x="1487" y="2441"/>
                    </a:lnTo>
                    <a:lnTo>
                      <a:pt x="1439" y="2438"/>
                    </a:lnTo>
                    <a:lnTo>
                      <a:pt x="1391" y="2432"/>
                    </a:lnTo>
                    <a:lnTo>
                      <a:pt x="1343" y="2424"/>
                    </a:lnTo>
                    <a:lnTo>
                      <a:pt x="1297" y="2413"/>
                    </a:lnTo>
                    <a:lnTo>
                      <a:pt x="1251" y="2401"/>
                    </a:lnTo>
                    <a:lnTo>
                      <a:pt x="1207" y="2386"/>
                    </a:lnTo>
                    <a:lnTo>
                      <a:pt x="1162" y="2368"/>
                    </a:lnTo>
                    <a:lnTo>
                      <a:pt x="1120" y="2349"/>
                    </a:lnTo>
                    <a:lnTo>
                      <a:pt x="1080" y="2328"/>
                    </a:lnTo>
                    <a:lnTo>
                      <a:pt x="1039" y="2305"/>
                    </a:lnTo>
                    <a:lnTo>
                      <a:pt x="999" y="2280"/>
                    </a:lnTo>
                    <a:lnTo>
                      <a:pt x="963" y="2253"/>
                    </a:lnTo>
                    <a:lnTo>
                      <a:pt x="926" y="2224"/>
                    </a:lnTo>
                    <a:lnTo>
                      <a:pt x="891" y="2194"/>
                    </a:lnTo>
                    <a:lnTo>
                      <a:pt x="857" y="2163"/>
                    </a:lnTo>
                    <a:lnTo>
                      <a:pt x="826" y="2128"/>
                    </a:lnTo>
                    <a:lnTo>
                      <a:pt x="795" y="2094"/>
                    </a:lnTo>
                    <a:lnTo>
                      <a:pt x="767" y="2057"/>
                    </a:lnTo>
                    <a:lnTo>
                      <a:pt x="740" y="2021"/>
                    </a:lnTo>
                    <a:lnTo>
                      <a:pt x="715" y="1980"/>
                    </a:lnTo>
                    <a:lnTo>
                      <a:pt x="692" y="1940"/>
                    </a:lnTo>
                    <a:lnTo>
                      <a:pt x="671" y="1900"/>
                    </a:lnTo>
                    <a:lnTo>
                      <a:pt x="651" y="1857"/>
                    </a:lnTo>
                    <a:lnTo>
                      <a:pt x="634" y="1813"/>
                    </a:lnTo>
                    <a:lnTo>
                      <a:pt x="619" y="1769"/>
                    </a:lnTo>
                    <a:lnTo>
                      <a:pt x="607" y="1723"/>
                    </a:lnTo>
                    <a:lnTo>
                      <a:pt x="596" y="1677"/>
                    </a:lnTo>
                    <a:lnTo>
                      <a:pt x="588" y="1629"/>
                    </a:lnTo>
                    <a:lnTo>
                      <a:pt x="582" y="1581"/>
                    </a:lnTo>
                    <a:lnTo>
                      <a:pt x="578" y="1533"/>
                    </a:lnTo>
                    <a:lnTo>
                      <a:pt x="576" y="1483"/>
                    </a:lnTo>
                    <a:lnTo>
                      <a:pt x="576" y="1483"/>
                    </a:lnTo>
                    <a:lnTo>
                      <a:pt x="578" y="1433"/>
                    </a:lnTo>
                    <a:lnTo>
                      <a:pt x="582" y="1385"/>
                    </a:lnTo>
                    <a:lnTo>
                      <a:pt x="588" y="1337"/>
                    </a:lnTo>
                    <a:lnTo>
                      <a:pt x="596" y="1289"/>
                    </a:lnTo>
                    <a:lnTo>
                      <a:pt x="607" y="1243"/>
                    </a:lnTo>
                    <a:lnTo>
                      <a:pt x="619" y="1197"/>
                    </a:lnTo>
                    <a:lnTo>
                      <a:pt x="634" y="1153"/>
                    </a:lnTo>
                    <a:lnTo>
                      <a:pt x="651" y="1108"/>
                    </a:lnTo>
                    <a:lnTo>
                      <a:pt x="671" y="1066"/>
                    </a:lnTo>
                    <a:lnTo>
                      <a:pt x="692" y="1026"/>
                    </a:lnTo>
                    <a:lnTo>
                      <a:pt x="715" y="985"/>
                    </a:lnTo>
                    <a:lnTo>
                      <a:pt x="740" y="945"/>
                    </a:lnTo>
                    <a:lnTo>
                      <a:pt x="767" y="909"/>
                    </a:lnTo>
                    <a:lnTo>
                      <a:pt x="795" y="872"/>
                    </a:lnTo>
                    <a:lnTo>
                      <a:pt x="826" y="837"/>
                    </a:lnTo>
                    <a:lnTo>
                      <a:pt x="857" y="803"/>
                    </a:lnTo>
                    <a:lnTo>
                      <a:pt x="891" y="772"/>
                    </a:lnTo>
                    <a:lnTo>
                      <a:pt x="926" y="741"/>
                    </a:lnTo>
                    <a:lnTo>
                      <a:pt x="963" y="713"/>
                    </a:lnTo>
                    <a:lnTo>
                      <a:pt x="999" y="686"/>
                    </a:lnTo>
                    <a:lnTo>
                      <a:pt x="1039" y="661"/>
                    </a:lnTo>
                    <a:lnTo>
                      <a:pt x="1080" y="638"/>
                    </a:lnTo>
                    <a:lnTo>
                      <a:pt x="1120" y="617"/>
                    </a:lnTo>
                    <a:lnTo>
                      <a:pt x="1162" y="597"/>
                    </a:lnTo>
                    <a:lnTo>
                      <a:pt x="1207" y="580"/>
                    </a:lnTo>
                    <a:lnTo>
                      <a:pt x="1251" y="565"/>
                    </a:lnTo>
                    <a:lnTo>
                      <a:pt x="1297" y="553"/>
                    </a:lnTo>
                    <a:lnTo>
                      <a:pt x="1343" y="542"/>
                    </a:lnTo>
                    <a:lnTo>
                      <a:pt x="1391" y="534"/>
                    </a:lnTo>
                    <a:lnTo>
                      <a:pt x="1439" y="528"/>
                    </a:lnTo>
                    <a:lnTo>
                      <a:pt x="1487" y="524"/>
                    </a:lnTo>
                    <a:lnTo>
                      <a:pt x="1537" y="522"/>
                    </a:lnTo>
                    <a:lnTo>
                      <a:pt x="1537" y="522"/>
                    </a:lnTo>
                    <a:lnTo>
                      <a:pt x="1587" y="524"/>
                    </a:lnTo>
                    <a:lnTo>
                      <a:pt x="1635" y="528"/>
                    </a:lnTo>
                    <a:lnTo>
                      <a:pt x="1683" y="534"/>
                    </a:lnTo>
                    <a:lnTo>
                      <a:pt x="1731" y="542"/>
                    </a:lnTo>
                    <a:lnTo>
                      <a:pt x="1777" y="553"/>
                    </a:lnTo>
                    <a:lnTo>
                      <a:pt x="1823" y="565"/>
                    </a:lnTo>
                    <a:lnTo>
                      <a:pt x="1867" y="580"/>
                    </a:lnTo>
                    <a:lnTo>
                      <a:pt x="1912" y="597"/>
                    </a:lnTo>
                    <a:lnTo>
                      <a:pt x="1954" y="617"/>
                    </a:lnTo>
                    <a:lnTo>
                      <a:pt x="1994" y="638"/>
                    </a:lnTo>
                    <a:lnTo>
                      <a:pt x="2035" y="661"/>
                    </a:lnTo>
                    <a:lnTo>
                      <a:pt x="2075" y="686"/>
                    </a:lnTo>
                    <a:lnTo>
                      <a:pt x="2111" y="713"/>
                    </a:lnTo>
                    <a:lnTo>
                      <a:pt x="2148" y="741"/>
                    </a:lnTo>
                    <a:lnTo>
                      <a:pt x="2183" y="772"/>
                    </a:lnTo>
                    <a:lnTo>
                      <a:pt x="2217" y="803"/>
                    </a:lnTo>
                    <a:lnTo>
                      <a:pt x="2248" y="837"/>
                    </a:lnTo>
                    <a:lnTo>
                      <a:pt x="2279" y="872"/>
                    </a:lnTo>
                    <a:lnTo>
                      <a:pt x="2307" y="909"/>
                    </a:lnTo>
                    <a:lnTo>
                      <a:pt x="2334" y="945"/>
                    </a:lnTo>
                    <a:lnTo>
                      <a:pt x="2359" y="985"/>
                    </a:lnTo>
                    <a:lnTo>
                      <a:pt x="2382" y="1026"/>
                    </a:lnTo>
                    <a:lnTo>
                      <a:pt x="2403" y="1066"/>
                    </a:lnTo>
                    <a:lnTo>
                      <a:pt x="2423" y="1108"/>
                    </a:lnTo>
                    <a:lnTo>
                      <a:pt x="2440" y="1153"/>
                    </a:lnTo>
                    <a:lnTo>
                      <a:pt x="2455" y="1197"/>
                    </a:lnTo>
                    <a:lnTo>
                      <a:pt x="2467" y="1243"/>
                    </a:lnTo>
                    <a:lnTo>
                      <a:pt x="2478" y="1289"/>
                    </a:lnTo>
                    <a:lnTo>
                      <a:pt x="2486" y="1337"/>
                    </a:lnTo>
                    <a:lnTo>
                      <a:pt x="2492" y="1385"/>
                    </a:lnTo>
                    <a:lnTo>
                      <a:pt x="2496" y="1433"/>
                    </a:lnTo>
                    <a:lnTo>
                      <a:pt x="2498" y="1483"/>
                    </a:lnTo>
                    <a:lnTo>
                      <a:pt x="2498" y="1483"/>
                    </a:lnTo>
                    <a:lnTo>
                      <a:pt x="2496" y="1533"/>
                    </a:lnTo>
                    <a:lnTo>
                      <a:pt x="2492" y="1581"/>
                    </a:lnTo>
                    <a:lnTo>
                      <a:pt x="2486" y="1629"/>
                    </a:lnTo>
                    <a:lnTo>
                      <a:pt x="2478" y="1677"/>
                    </a:lnTo>
                    <a:lnTo>
                      <a:pt x="2467" y="1723"/>
                    </a:lnTo>
                    <a:lnTo>
                      <a:pt x="2455" y="1769"/>
                    </a:lnTo>
                    <a:lnTo>
                      <a:pt x="2440" y="1813"/>
                    </a:lnTo>
                    <a:lnTo>
                      <a:pt x="2423" y="1857"/>
                    </a:lnTo>
                    <a:lnTo>
                      <a:pt x="2403" y="1900"/>
                    </a:lnTo>
                    <a:lnTo>
                      <a:pt x="2382" y="1940"/>
                    </a:lnTo>
                    <a:lnTo>
                      <a:pt x="2359" y="1980"/>
                    </a:lnTo>
                    <a:lnTo>
                      <a:pt x="2334" y="2021"/>
                    </a:lnTo>
                    <a:lnTo>
                      <a:pt x="2307" y="2057"/>
                    </a:lnTo>
                    <a:lnTo>
                      <a:pt x="2279" y="2094"/>
                    </a:lnTo>
                    <a:lnTo>
                      <a:pt x="2248" y="2128"/>
                    </a:lnTo>
                    <a:lnTo>
                      <a:pt x="2217" y="2163"/>
                    </a:lnTo>
                    <a:lnTo>
                      <a:pt x="2183" y="2194"/>
                    </a:lnTo>
                    <a:lnTo>
                      <a:pt x="2148" y="2224"/>
                    </a:lnTo>
                    <a:lnTo>
                      <a:pt x="2111" y="2253"/>
                    </a:lnTo>
                    <a:lnTo>
                      <a:pt x="2075" y="2280"/>
                    </a:lnTo>
                    <a:lnTo>
                      <a:pt x="2035" y="2305"/>
                    </a:lnTo>
                    <a:lnTo>
                      <a:pt x="1994" y="2328"/>
                    </a:lnTo>
                    <a:lnTo>
                      <a:pt x="1954" y="2349"/>
                    </a:lnTo>
                    <a:lnTo>
                      <a:pt x="1912" y="2368"/>
                    </a:lnTo>
                    <a:lnTo>
                      <a:pt x="1867" y="2386"/>
                    </a:lnTo>
                    <a:lnTo>
                      <a:pt x="1823" y="2401"/>
                    </a:lnTo>
                    <a:lnTo>
                      <a:pt x="1777" y="2413"/>
                    </a:lnTo>
                    <a:lnTo>
                      <a:pt x="1731" y="2424"/>
                    </a:lnTo>
                    <a:lnTo>
                      <a:pt x="1683" y="2432"/>
                    </a:lnTo>
                    <a:lnTo>
                      <a:pt x="1635" y="2438"/>
                    </a:lnTo>
                    <a:lnTo>
                      <a:pt x="1587" y="2441"/>
                    </a:lnTo>
                    <a:lnTo>
                      <a:pt x="1537" y="2443"/>
                    </a:lnTo>
                    <a:lnTo>
                      <a:pt x="1537" y="244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00"/>
              </a:p>
            </p:txBody>
          </p:sp>
          <p:sp>
            <p:nvSpPr>
              <p:cNvPr id="13" name="TextBox 12"/>
              <p:cNvSpPr txBox="1"/>
              <p:nvPr/>
            </p:nvSpPr>
            <p:spPr>
              <a:xfrm>
                <a:off x="636732" y="1454118"/>
                <a:ext cx="340158" cy="461665"/>
              </a:xfrm>
              <a:prstGeom prst="rect">
                <a:avLst/>
              </a:prstGeom>
              <a:noFill/>
            </p:spPr>
            <p:txBody>
              <a:bodyPr wrap="none" rtlCol="0">
                <a:spAutoFit/>
              </a:bodyPr>
              <a:lstStyle/>
              <a:p>
                <a:r>
                  <a:rPr lang="en-CA" sz="2400" b="1" dirty="0"/>
                  <a:t>1</a:t>
                </a:r>
              </a:p>
            </p:txBody>
          </p:sp>
        </p:grpSp>
        <p:sp>
          <p:nvSpPr>
            <p:cNvPr id="11" name="Rectangle 10"/>
            <p:cNvSpPr/>
            <p:nvPr/>
          </p:nvSpPr>
          <p:spPr>
            <a:xfrm>
              <a:off x="1684126" y="1584695"/>
              <a:ext cx="4270039"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b="1" dirty="0" smtClean="0">
                  <a:solidFill>
                    <a:srgbClr val="004D71"/>
                  </a:solidFill>
                </a:rPr>
                <a:t>Introduce yourself</a:t>
              </a:r>
              <a:endParaRPr lang="en-CA" sz="2000" b="1" dirty="0">
                <a:solidFill>
                  <a:srgbClr val="004D71"/>
                </a:solidFill>
              </a:endParaRPr>
            </a:p>
          </p:txBody>
        </p:sp>
      </p:grpSp>
      <p:grpSp>
        <p:nvGrpSpPr>
          <p:cNvPr id="40" name="Group 39"/>
          <p:cNvGrpSpPr/>
          <p:nvPr/>
        </p:nvGrpSpPr>
        <p:grpSpPr>
          <a:xfrm>
            <a:off x="730823" y="2870273"/>
            <a:ext cx="7189547" cy="789371"/>
            <a:chOff x="431542" y="1232754"/>
            <a:chExt cx="7224721" cy="1082958"/>
          </a:xfrm>
        </p:grpSpPr>
        <p:grpSp>
          <p:nvGrpSpPr>
            <p:cNvPr id="42" name="Group 41"/>
            <p:cNvGrpSpPr/>
            <p:nvPr/>
          </p:nvGrpSpPr>
          <p:grpSpPr>
            <a:xfrm>
              <a:off x="431542" y="1232754"/>
              <a:ext cx="1116121" cy="1082958"/>
              <a:chOff x="431542" y="1232754"/>
              <a:chExt cx="1116121" cy="1082958"/>
            </a:xfrm>
          </p:grpSpPr>
          <p:sp>
            <p:nvSpPr>
              <p:cNvPr id="44" name="Freeform 5"/>
              <p:cNvSpPr>
                <a:spLocks noEditPoints="1"/>
              </p:cNvSpPr>
              <p:nvPr/>
            </p:nvSpPr>
            <p:spPr bwMode="auto">
              <a:xfrm rot="16200000">
                <a:off x="448124" y="1216172"/>
                <a:ext cx="1082958" cy="1116121"/>
              </a:xfrm>
              <a:custGeom>
                <a:avLst/>
                <a:gdLst>
                  <a:gd name="T0" fmla="*/ 1303 w 3074"/>
                  <a:gd name="T1" fmla="*/ 17 h 4320"/>
                  <a:gd name="T2" fmla="*/ 939 w 3074"/>
                  <a:gd name="T3" fmla="*/ 121 h 4320"/>
                  <a:gd name="T4" fmla="*/ 617 w 3074"/>
                  <a:gd name="T5" fmla="*/ 305 h 4320"/>
                  <a:gd name="T6" fmla="*/ 352 w 3074"/>
                  <a:gd name="T7" fmla="*/ 559 h 4320"/>
                  <a:gd name="T8" fmla="*/ 152 w 3074"/>
                  <a:gd name="T9" fmla="*/ 870 h 4320"/>
                  <a:gd name="T10" fmla="*/ 31 w 3074"/>
                  <a:gd name="T11" fmla="*/ 1227 h 4320"/>
                  <a:gd name="T12" fmla="*/ 0 w 3074"/>
                  <a:gd name="T13" fmla="*/ 1537 h 4320"/>
                  <a:gd name="T14" fmla="*/ 25 w 3074"/>
                  <a:gd name="T15" fmla="*/ 1748 h 4320"/>
                  <a:gd name="T16" fmla="*/ 161 w 3074"/>
                  <a:gd name="T17" fmla="*/ 2169 h 4320"/>
                  <a:gd name="T18" fmla="*/ 382 w 3074"/>
                  <a:gd name="T19" fmla="*/ 2641 h 4320"/>
                  <a:gd name="T20" fmla="*/ 772 w 3074"/>
                  <a:gd name="T21" fmla="*/ 3319 h 4320"/>
                  <a:gd name="T22" fmla="*/ 1301 w 3074"/>
                  <a:gd name="T23" fmla="*/ 4124 h 4320"/>
                  <a:gd name="T24" fmla="*/ 1431 w 3074"/>
                  <a:gd name="T25" fmla="*/ 4287 h 4320"/>
                  <a:gd name="T26" fmla="*/ 1537 w 3074"/>
                  <a:gd name="T27" fmla="*/ 4320 h 4320"/>
                  <a:gd name="T28" fmla="*/ 1643 w 3074"/>
                  <a:gd name="T29" fmla="*/ 4287 h 4320"/>
                  <a:gd name="T30" fmla="*/ 1773 w 3074"/>
                  <a:gd name="T31" fmla="*/ 4124 h 4320"/>
                  <a:gd name="T32" fmla="*/ 2302 w 3074"/>
                  <a:gd name="T33" fmla="*/ 3319 h 4320"/>
                  <a:gd name="T34" fmla="*/ 2692 w 3074"/>
                  <a:gd name="T35" fmla="*/ 2641 h 4320"/>
                  <a:gd name="T36" fmla="*/ 2913 w 3074"/>
                  <a:gd name="T37" fmla="*/ 2169 h 4320"/>
                  <a:gd name="T38" fmla="*/ 3049 w 3074"/>
                  <a:gd name="T39" fmla="*/ 1748 h 4320"/>
                  <a:gd name="T40" fmla="*/ 3074 w 3074"/>
                  <a:gd name="T41" fmla="*/ 1537 h 4320"/>
                  <a:gd name="T42" fmla="*/ 3043 w 3074"/>
                  <a:gd name="T43" fmla="*/ 1227 h 4320"/>
                  <a:gd name="T44" fmla="*/ 2922 w 3074"/>
                  <a:gd name="T45" fmla="*/ 870 h 4320"/>
                  <a:gd name="T46" fmla="*/ 2722 w 3074"/>
                  <a:gd name="T47" fmla="*/ 559 h 4320"/>
                  <a:gd name="T48" fmla="*/ 2457 w 3074"/>
                  <a:gd name="T49" fmla="*/ 305 h 4320"/>
                  <a:gd name="T50" fmla="*/ 2135 w 3074"/>
                  <a:gd name="T51" fmla="*/ 121 h 4320"/>
                  <a:gd name="T52" fmla="*/ 1771 w 3074"/>
                  <a:gd name="T53" fmla="*/ 17 h 4320"/>
                  <a:gd name="T54" fmla="*/ 1537 w 3074"/>
                  <a:gd name="T55" fmla="*/ 2443 h 4320"/>
                  <a:gd name="T56" fmla="*/ 1343 w 3074"/>
                  <a:gd name="T57" fmla="*/ 2424 h 4320"/>
                  <a:gd name="T58" fmla="*/ 1120 w 3074"/>
                  <a:gd name="T59" fmla="*/ 2349 h 4320"/>
                  <a:gd name="T60" fmla="*/ 926 w 3074"/>
                  <a:gd name="T61" fmla="*/ 2224 h 4320"/>
                  <a:gd name="T62" fmla="*/ 767 w 3074"/>
                  <a:gd name="T63" fmla="*/ 2057 h 4320"/>
                  <a:gd name="T64" fmla="*/ 651 w 3074"/>
                  <a:gd name="T65" fmla="*/ 1857 h 4320"/>
                  <a:gd name="T66" fmla="*/ 588 w 3074"/>
                  <a:gd name="T67" fmla="*/ 1629 h 4320"/>
                  <a:gd name="T68" fmla="*/ 578 w 3074"/>
                  <a:gd name="T69" fmla="*/ 1433 h 4320"/>
                  <a:gd name="T70" fmla="*/ 619 w 3074"/>
                  <a:gd name="T71" fmla="*/ 1197 h 4320"/>
                  <a:gd name="T72" fmla="*/ 715 w 3074"/>
                  <a:gd name="T73" fmla="*/ 985 h 4320"/>
                  <a:gd name="T74" fmla="*/ 857 w 3074"/>
                  <a:gd name="T75" fmla="*/ 803 h 4320"/>
                  <a:gd name="T76" fmla="*/ 1039 w 3074"/>
                  <a:gd name="T77" fmla="*/ 661 h 4320"/>
                  <a:gd name="T78" fmla="*/ 1251 w 3074"/>
                  <a:gd name="T79" fmla="*/ 565 h 4320"/>
                  <a:gd name="T80" fmla="*/ 1487 w 3074"/>
                  <a:gd name="T81" fmla="*/ 524 h 4320"/>
                  <a:gd name="T82" fmla="*/ 1683 w 3074"/>
                  <a:gd name="T83" fmla="*/ 534 h 4320"/>
                  <a:gd name="T84" fmla="*/ 1912 w 3074"/>
                  <a:gd name="T85" fmla="*/ 597 h 4320"/>
                  <a:gd name="T86" fmla="*/ 2111 w 3074"/>
                  <a:gd name="T87" fmla="*/ 713 h 4320"/>
                  <a:gd name="T88" fmla="*/ 2279 w 3074"/>
                  <a:gd name="T89" fmla="*/ 872 h 4320"/>
                  <a:gd name="T90" fmla="*/ 2403 w 3074"/>
                  <a:gd name="T91" fmla="*/ 1066 h 4320"/>
                  <a:gd name="T92" fmla="*/ 2478 w 3074"/>
                  <a:gd name="T93" fmla="*/ 1289 h 4320"/>
                  <a:gd name="T94" fmla="*/ 2498 w 3074"/>
                  <a:gd name="T95" fmla="*/ 1483 h 4320"/>
                  <a:gd name="T96" fmla="*/ 2467 w 3074"/>
                  <a:gd name="T97" fmla="*/ 1723 h 4320"/>
                  <a:gd name="T98" fmla="*/ 2382 w 3074"/>
                  <a:gd name="T99" fmla="*/ 1940 h 4320"/>
                  <a:gd name="T100" fmla="*/ 2248 w 3074"/>
                  <a:gd name="T101" fmla="*/ 2128 h 4320"/>
                  <a:gd name="T102" fmla="*/ 2075 w 3074"/>
                  <a:gd name="T103" fmla="*/ 2280 h 4320"/>
                  <a:gd name="T104" fmla="*/ 1867 w 3074"/>
                  <a:gd name="T105" fmla="*/ 2386 h 4320"/>
                  <a:gd name="T106" fmla="*/ 1635 w 3074"/>
                  <a:gd name="T107" fmla="*/ 2438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74" h="4320">
                    <a:moveTo>
                      <a:pt x="1537" y="0"/>
                    </a:moveTo>
                    <a:lnTo>
                      <a:pt x="1537" y="0"/>
                    </a:lnTo>
                    <a:lnTo>
                      <a:pt x="1458" y="2"/>
                    </a:lnTo>
                    <a:lnTo>
                      <a:pt x="1379" y="8"/>
                    </a:lnTo>
                    <a:lnTo>
                      <a:pt x="1303" y="17"/>
                    </a:lnTo>
                    <a:lnTo>
                      <a:pt x="1228" y="31"/>
                    </a:lnTo>
                    <a:lnTo>
                      <a:pt x="1153" y="48"/>
                    </a:lnTo>
                    <a:lnTo>
                      <a:pt x="1080" y="69"/>
                    </a:lnTo>
                    <a:lnTo>
                      <a:pt x="1009" y="94"/>
                    </a:lnTo>
                    <a:lnTo>
                      <a:pt x="939" y="121"/>
                    </a:lnTo>
                    <a:lnTo>
                      <a:pt x="870" y="152"/>
                    </a:lnTo>
                    <a:lnTo>
                      <a:pt x="805" y="186"/>
                    </a:lnTo>
                    <a:lnTo>
                      <a:pt x="740" y="223"/>
                    </a:lnTo>
                    <a:lnTo>
                      <a:pt x="678" y="263"/>
                    </a:lnTo>
                    <a:lnTo>
                      <a:pt x="617" y="305"/>
                    </a:lnTo>
                    <a:lnTo>
                      <a:pt x="559" y="352"/>
                    </a:lnTo>
                    <a:lnTo>
                      <a:pt x="503" y="400"/>
                    </a:lnTo>
                    <a:lnTo>
                      <a:pt x="450" y="449"/>
                    </a:lnTo>
                    <a:lnTo>
                      <a:pt x="400" y="503"/>
                    </a:lnTo>
                    <a:lnTo>
                      <a:pt x="352" y="559"/>
                    </a:lnTo>
                    <a:lnTo>
                      <a:pt x="305" y="617"/>
                    </a:lnTo>
                    <a:lnTo>
                      <a:pt x="263" y="678"/>
                    </a:lnTo>
                    <a:lnTo>
                      <a:pt x="223" y="740"/>
                    </a:lnTo>
                    <a:lnTo>
                      <a:pt x="186" y="805"/>
                    </a:lnTo>
                    <a:lnTo>
                      <a:pt x="152" y="870"/>
                    </a:lnTo>
                    <a:lnTo>
                      <a:pt x="121" y="939"/>
                    </a:lnTo>
                    <a:lnTo>
                      <a:pt x="94" y="1008"/>
                    </a:lnTo>
                    <a:lnTo>
                      <a:pt x="69" y="1080"/>
                    </a:lnTo>
                    <a:lnTo>
                      <a:pt x="48" y="1153"/>
                    </a:lnTo>
                    <a:lnTo>
                      <a:pt x="31" y="1227"/>
                    </a:lnTo>
                    <a:lnTo>
                      <a:pt x="17" y="1302"/>
                    </a:lnTo>
                    <a:lnTo>
                      <a:pt x="8" y="1379"/>
                    </a:lnTo>
                    <a:lnTo>
                      <a:pt x="2" y="1458"/>
                    </a:lnTo>
                    <a:lnTo>
                      <a:pt x="0" y="1537"/>
                    </a:lnTo>
                    <a:lnTo>
                      <a:pt x="0" y="1537"/>
                    </a:lnTo>
                    <a:lnTo>
                      <a:pt x="0" y="1569"/>
                    </a:lnTo>
                    <a:lnTo>
                      <a:pt x="2" y="1602"/>
                    </a:lnTo>
                    <a:lnTo>
                      <a:pt x="6" y="1637"/>
                    </a:lnTo>
                    <a:lnTo>
                      <a:pt x="12" y="1673"/>
                    </a:lnTo>
                    <a:lnTo>
                      <a:pt x="25" y="1748"/>
                    </a:lnTo>
                    <a:lnTo>
                      <a:pt x="44" y="1825"/>
                    </a:lnTo>
                    <a:lnTo>
                      <a:pt x="67" y="1907"/>
                    </a:lnTo>
                    <a:lnTo>
                      <a:pt x="94" y="1992"/>
                    </a:lnTo>
                    <a:lnTo>
                      <a:pt x="125" y="2078"/>
                    </a:lnTo>
                    <a:lnTo>
                      <a:pt x="161" y="2169"/>
                    </a:lnTo>
                    <a:lnTo>
                      <a:pt x="200" y="2259"/>
                    </a:lnTo>
                    <a:lnTo>
                      <a:pt x="242" y="2353"/>
                    </a:lnTo>
                    <a:lnTo>
                      <a:pt x="286" y="2449"/>
                    </a:lnTo>
                    <a:lnTo>
                      <a:pt x="334" y="2545"/>
                    </a:lnTo>
                    <a:lnTo>
                      <a:pt x="382" y="2641"/>
                    </a:lnTo>
                    <a:lnTo>
                      <a:pt x="434" y="2739"/>
                    </a:lnTo>
                    <a:lnTo>
                      <a:pt x="488" y="2837"/>
                    </a:lnTo>
                    <a:lnTo>
                      <a:pt x="544" y="2935"/>
                    </a:lnTo>
                    <a:lnTo>
                      <a:pt x="657" y="3129"/>
                    </a:lnTo>
                    <a:lnTo>
                      <a:pt x="772" y="3319"/>
                    </a:lnTo>
                    <a:lnTo>
                      <a:pt x="886" y="3504"/>
                    </a:lnTo>
                    <a:lnTo>
                      <a:pt x="999" y="3678"/>
                    </a:lnTo>
                    <a:lnTo>
                      <a:pt x="1107" y="3842"/>
                    </a:lnTo>
                    <a:lnTo>
                      <a:pt x="1208" y="3992"/>
                    </a:lnTo>
                    <a:lnTo>
                      <a:pt x="1301" y="4124"/>
                    </a:lnTo>
                    <a:lnTo>
                      <a:pt x="1379" y="4239"/>
                    </a:lnTo>
                    <a:lnTo>
                      <a:pt x="1379" y="4239"/>
                    </a:lnTo>
                    <a:lnTo>
                      <a:pt x="1395" y="4257"/>
                    </a:lnTo>
                    <a:lnTo>
                      <a:pt x="1412" y="4274"/>
                    </a:lnTo>
                    <a:lnTo>
                      <a:pt x="1431" y="4287"/>
                    </a:lnTo>
                    <a:lnTo>
                      <a:pt x="1451" y="4299"/>
                    </a:lnTo>
                    <a:lnTo>
                      <a:pt x="1472" y="4308"/>
                    </a:lnTo>
                    <a:lnTo>
                      <a:pt x="1493" y="4314"/>
                    </a:lnTo>
                    <a:lnTo>
                      <a:pt x="1514" y="4318"/>
                    </a:lnTo>
                    <a:lnTo>
                      <a:pt x="1537" y="4320"/>
                    </a:lnTo>
                    <a:lnTo>
                      <a:pt x="1560" y="4318"/>
                    </a:lnTo>
                    <a:lnTo>
                      <a:pt x="1581" y="4314"/>
                    </a:lnTo>
                    <a:lnTo>
                      <a:pt x="1602" y="4308"/>
                    </a:lnTo>
                    <a:lnTo>
                      <a:pt x="1623" y="4299"/>
                    </a:lnTo>
                    <a:lnTo>
                      <a:pt x="1643" y="4287"/>
                    </a:lnTo>
                    <a:lnTo>
                      <a:pt x="1662" y="4274"/>
                    </a:lnTo>
                    <a:lnTo>
                      <a:pt x="1679" y="4257"/>
                    </a:lnTo>
                    <a:lnTo>
                      <a:pt x="1695" y="4239"/>
                    </a:lnTo>
                    <a:lnTo>
                      <a:pt x="1695" y="4239"/>
                    </a:lnTo>
                    <a:lnTo>
                      <a:pt x="1773" y="4124"/>
                    </a:lnTo>
                    <a:lnTo>
                      <a:pt x="1866" y="3992"/>
                    </a:lnTo>
                    <a:lnTo>
                      <a:pt x="1967" y="3842"/>
                    </a:lnTo>
                    <a:lnTo>
                      <a:pt x="2075" y="3678"/>
                    </a:lnTo>
                    <a:lnTo>
                      <a:pt x="2188" y="3504"/>
                    </a:lnTo>
                    <a:lnTo>
                      <a:pt x="2302" y="3319"/>
                    </a:lnTo>
                    <a:lnTo>
                      <a:pt x="2417" y="3129"/>
                    </a:lnTo>
                    <a:lnTo>
                      <a:pt x="2530" y="2935"/>
                    </a:lnTo>
                    <a:lnTo>
                      <a:pt x="2586" y="2837"/>
                    </a:lnTo>
                    <a:lnTo>
                      <a:pt x="2640" y="2739"/>
                    </a:lnTo>
                    <a:lnTo>
                      <a:pt x="2692" y="2641"/>
                    </a:lnTo>
                    <a:lnTo>
                      <a:pt x="2740" y="2545"/>
                    </a:lnTo>
                    <a:lnTo>
                      <a:pt x="2788" y="2449"/>
                    </a:lnTo>
                    <a:lnTo>
                      <a:pt x="2832" y="2353"/>
                    </a:lnTo>
                    <a:lnTo>
                      <a:pt x="2874" y="2259"/>
                    </a:lnTo>
                    <a:lnTo>
                      <a:pt x="2913" y="2169"/>
                    </a:lnTo>
                    <a:lnTo>
                      <a:pt x="2949" y="2078"/>
                    </a:lnTo>
                    <a:lnTo>
                      <a:pt x="2980" y="1992"/>
                    </a:lnTo>
                    <a:lnTo>
                      <a:pt x="3007" y="1907"/>
                    </a:lnTo>
                    <a:lnTo>
                      <a:pt x="3030" y="1825"/>
                    </a:lnTo>
                    <a:lnTo>
                      <a:pt x="3049" y="1748"/>
                    </a:lnTo>
                    <a:lnTo>
                      <a:pt x="3062" y="1673"/>
                    </a:lnTo>
                    <a:lnTo>
                      <a:pt x="3068" y="1637"/>
                    </a:lnTo>
                    <a:lnTo>
                      <a:pt x="3072" y="1602"/>
                    </a:lnTo>
                    <a:lnTo>
                      <a:pt x="3074" y="1569"/>
                    </a:lnTo>
                    <a:lnTo>
                      <a:pt x="3074" y="1537"/>
                    </a:lnTo>
                    <a:lnTo>
                      <a:pt x="3074" y="1537"/>
                    </a:lnTo>
                    <a:lnTo>
                      <a:pt x="3072" y="1458"/>
                    </a:lnTo>
                    <a:lnTo>
                      <a:pt x="3066" y="1379"/>
                    </a:lnTo>
                    <a:lnTo>
                      <a:pt x="3057" y="1302"/>
                    </a:lnTo>
                    <a:lnTo>
                      <a:pt x="3043" y="1227"/>
                    </a:lnTo>
                    <a:lnTo>
                      <a:pt x="3026" y="1153"/>
                    </a:lnTo>
                    <a:lnTo>
                      <a:pt x="3005" y="1080"/>
                    </a:lnTo>
                    <a:lnTo>
                      <a:pt x="2980" y="1008"/>
                    </a:lnTo>
                    <a:lnTo>
                      <a:pt x="2953" y="939"/>
                    </a:lnTo>
                    <a:lnTo>
                      <a:pt x="2922" y="870"/>
                    </a:lnTo>
                    <a:lnTo>
                      <a:pt x="2888" y="805"/>
                    </a:lnTo>
                    <a:lnTo>
                      <a:pt x="2851" y="740"/>
                    </a:lnTo>
                    <a:lnTo>
                      <a:pt x="2811" y="678"/>
                    </a:lnTo>
                    <a:lnTo>
                      <a:pt x="2769" y="617"/>
                    </a:lnTo>
                    <a:lnTo>
                      <a:pt x="2722" y="559"/>
                    </a:lnTo>
                    <a:lnTo>
                      <a:pt x="2674" y="503"/>
                    </a:lnTo>
                    <a:lnTo>
                      <a:pt x="2624" y="449"/>
                    </a:lnTo>
                    <a:lnTo>
                      <a:pt x="2571" y="400"/>
                    </a:lnTo>
                    <a:lnTo>
                      <a:pt x="2515" y="352"/>
                    </a:lnTo>
                    <a:lnTo>
                      <a:pt x="2457" y="305"/>
                    </a:lnTo>
                    <a:lnTo>
                      <a:pt x="2396" y="263"/>
                    </a:lnTo>
                    <a:lnTo>
                      <a:pt x="2334" y="223"/>
                    </a:lnTo>
                    <a:lnTo>
                      <a:pt x="2269" y="186"/>
                    </a:lnTo>
                    <a:lnTo>
                      <a:pt x="2204" y="152"/>
                    </a:lnTo>
                    <a:lnTo>
                      <a:pt x="2135" y="121"/>
                    </a:lnTo>
                    <a:lnTo>
                      <a:pt x="2065" y="94"/>
                    </a:lnTo>
                    <a:lnTo>
                      <a:pt x="1994" y="69"/>
                    </a:lnTo>
                    <a:lnTo>
                      <a:pt x="1921" y="48"/>
                    </a:lnTo>
                    <a:lnTo>
                      <a:pt x="1846" y="31"/>
                    </a:lnTo>
                    <a:lnTo>
                      <a:pt x="1771" y="17"/>
                    </a:lnTo>
                    <a:lnTo>
                      <a:pt x="1695" y="8"/>
                    </a:lnTo>
                    <a:lnTo>
                      <a:pt x="1616" y="2"/>
                    </a:lnTo>
                    <a:lnTo>
                      <a:pt x="1537" y="0"/>
                    </a:lnTo>
                    <a:lnTo>
                      <a:pt x="1537" y="0"/>
                    </a:lnTo>
                    <a:close/>
                    <a:moveTo>
                      <a:pt x="1537" y="2443"/>
                    </a:moveTo>
                    <a:lnTo>
                      <a:pt x="1537" y="2443"/>
                    </a:lnTo>
                    <a:lnTo>
                      <a:pt x="1487" y="2441"/>
                    </a:lnTo>
                    <a:lnTo>
                      <a:pt x="1439" y="2438"/>
                    </a:lnTo>
                    <a:lnTo>
                      <a:pt x="1391" y="2432"/>
                    </a:lnTo>
                    <a:lnTo>
                      <a:pt x="1343" y="2424"/>
                    </a:lnTo>
                    <a:lnTo>
                      <a:pt x="1297" y="2413"/>
                    </a:lnTo>
                    <a:lnTo>
                      <a:pt x="1251" y="2401"/>
                    </a:lnTo>
                    <a:lnTo>
                      <a:pt x="1207" y="2386"/>
                    </a:lnTo>
                    <a:lnTo>
                      <a:pt x="1162" y="2368"/>
                    </a:lnTo>
                    <a:lnTo>
                      <a:pt x="1120" y="2349"/>
                    </a:lnTo>
                    <a:lnTo>
                      <a:pt x="1080" y="2328"/>
                    </a:lnTo>
                    <a:lnTo>
                      <a:pt x="1039" y="2305"/>
                    </a:lnTo>
                    <a:lnTo>
                      <a:pt x="999" y="2280"/>
                    </a:lnTo>
                    <a:lnTo>
                      <a:pt x="963" y="2253"/>
                    </a:lnTo>
                    <a:lnTo>
                      <a:pt x="926" y="2224"/>
                    </a:lnTo>
                    <a:lnTo>
                      <a:pt x="891" y="2194"/>
                    </a:lnTo>
                    <a:lnTo>
                      <a:pt x="857" y="2163"/>
                    </a:lnTo>
                    <a:lnTo>
                      <a:pt x="826" y="2128"/>
                    </a:lnTo>
                    <a:lnTo>
                      <a:pt x="795" y="2094"/>
                    </a:lnTo>
                    <a:lnTo>
                      <a:pt x="767" y="2057"/>
                    </a:lnTo>
                    <a:lnTo>
                      <a:pt x="740" y="2021"/>
                    </a:lnTo>
                    <a:lnTo>
                      <a:pt x="715" y="1980"/>
                    </a:lnTo>
                    <a:lnTo>
                      <a:pt x="692" y="1940"/>
                    </a:lnTo>
                    <a:lnTo>
                      <a:pt x="671" y="1900"/>
                    </a:lnTo>
                    <a:lnTo>
                      <a:pt x="651" y="1857"/>
                    </a:lnTo>
                    <a:lnTo>
                      <a:pt x="634" y="1813"/>
                    </a:lnTo>
                    <a:lnTo>
                      <a:pt x="619" y="1769"/>
                    </a:lnTo>
                    <a:lnTo>
                      <a:pt x="607" y="1723"/>
                    </a:lnTo>
                    <a:lnTo>
                      <a:pt x="596" y="1677"/>
                    </a:lnTo>
                    <a:lnTo>
                      <a:pt x="588" y="1629"/>
                    </a:lnTo>
                    <a:lnTo>
                      <a:pt x="582" y="1581"/>
                    </a:lnTo>
                    <a:lnTo>
                      <a:pt x="578" y="1533"/>
                    </a:lnTo>
                    <a:lnTo>
                      <a:pt x="576" y="1483"/>
                    </a:lnTo>
                    <a:lnTo>
                      <a:pt x="576" y="1483"/>
                    </a:lnTo>
                    <a:lnTo>
                      <a:pt x="578" y="1433"/>
                    </a:lnTo>
                    <a:lnTo>
                      <a:pt x="582" y="1385"/>
                    </a:lnTo>
                    <a:lnTo>
                      <a:pt x="588" y="1337"/>
                    </a:lnTo>
                    <a:lnTo>
                      <a:pt x="596" y="1289"/>
                    </a:lnTo>
                    <a:lnTo>
                      <a:pt x="607" y="1243"/>
                    </a:lnTo>
                    <a:lnTo>
                      <a:pt x="619" y="1197"/>
                    </a:lnTo>
                    <a:lnTo>
                      <a:pt x="634" y="1153"/>
                    </a:lnTo>
                    <a:lnTo>
                      <a:pt x="651" y="1108"/>
                    </a:lnTo>
                    <a:lnTo>
                      <a:pt x="671" y="1066"/>
                    </a:lnTo>
                    <a:lnTo>
                      <a:pt x="692" y="1026"/>
                    </a:lnTo>
                    <a:lnTo>
                      <a:pt x="715" y="985"/>
                    </a:lnTo>
                    <a:lnTo>
                      <a:pt x="740" y="945"/>
                    </a:lnTo>
                    <a:lnTo>
                      <a:pt x="767" y="909"/>
                    </a:lnTo>
                    <a:lnTo>
                      <a:pt x="795" y="872"/>
                    </a:lnTo>
                    <a:lnTo>
                      <a:pt x="826" y="837"/>
                    </a:lnTo>
                    <a:lnTo>
                      <a:pt x="857" y="803"/>
                    </a:lnTo>
                    <a:lnTo>
                      <a:pt x="891" y="772"/>
                    </a:lnTo>
                    <a:lnTo>
                      <a:pt x="926" y="741"/>
                    </a:lnTo>
                    <a:lnTo>
                      <a:pt x="963" y="713"/>
                    </a:lnTo>
                    <a:lnTo>
                      <a:pt x="999" y="686"/>
                    </a:lnTo>
                    <a:lnTo>
                      <a:pt x="1039" y="661"/>
                    </a:lnTo>
                    <a:lnTo>
                      <a:pt x="1080" y="638"/>
                    </a:lnTo>
                    <a:lnTo>
                      <a:pt x="1120" y="617"/>
                    </a:lnTo>
                    <a:lnTo>
                      <a:pt x="1162" y="597"/>
                    </a:lnTo>
                    <a:lnTo>
                      <a:pt x="1207" y="580"/>
                    </a:lnTo>
                    <a:lnTo>
                      <a:pt x="1251" y="565"/>
                    </a:lnTo>
                    <a:lnTo>
                      <a:pt x="1297" y="553"/>
                    </a:lnTo>
                    <a:lnTo>
                      <a:pt x="1343" y="542"/>
                    </a:lnTo>
                    <a:lnTo>
                      <a:pt x="1391" y="534"/>
                    </a:lnTo>
                    <a:lnTo>
                      <a:pt x="1439" y="528"/>
                    </a:lnTo>
                    <a:lnTo>
                      <a:pt x="1487" y="524"/>
                    </a:lnTo>
                    <a:lnTo>
                      <a:pt x="1537" y="522"/>
                    </a:lnTo>
                    <a:lnTo>
                      <a:pt x="1537" y="522"/>
                    </a:lnTo>
                    <a:lnTo>
                      <a:pt x="1587" y="524"/>
                    </a:lnTo>
                    <a:lnTo>
                      <a:pt x="1635" y="528"/>
                    </a:lnTo>
                    <a:lnTo>
                      <a:pt x="1683" y="534"/>
                    </a:lnTo>
                    <a:lnTo>
                      <a:pt x="1731" y="542"/>
                    </a:lnTo>
                    <a:lnTo>
                      <a:pt x="1777" y="553"/>
                    </a:lnTo>
                    <a:lnTo>
                      <a:pt x="1823" y="565"/>
                    </a:lnTo>
                    <a:lnTo>
                      <a:pt x="1867" y="580"/>
                    </a:lnTo>
                    <a:lnTo>
                      <a:pt x="1912" y="597"/>
                    </a:lnTo>
                    <a:lnTo>
                      <a:pt x="1954" y="617"/>
                    </a:lnTo>
                    <a:lnTo>
                      <a:pt x="1994" y="638"/>
                    </a:lnTo>
                    <a:lnTo>
                      <a:pt x="2035" y="661"/>
                    </a:lnTo>
                    <a:lnTo>
                      <a:pt x="2075" y="686"/>
                    </a:lnTo>
                    <a:lnTo>
                      <a:pt x="2111" y="713"/>
                    </a:lnTo>
                    <a:lnTo>
                      <a:pt x="2148" y="741"/>
                    </a:lnTo>
                    <a:lnTo>
                      <a:pt x="2183" y="772"/>
                    </a:lnTo>
                    <a:lnTo>
                      <a:pt x="2217" y="803"/>
                    </a:lnTo>
                    <a:lnTo>
                      <a:pt x="2248" y="837"/>
                    </a:lnTo>
                    <a:lnTo>
                      <a:pt x="2279" y="872"/>
                    </a:lnTo>
                    <a:lnTo>
                      <a:pt x="2307" y="909"/>
                    </a:lnTo>
                    <a:lnTo>
                      <a:pt x="2334" y="945"/>
                    </a:lnTo>
                    <a:lnTo>
                      <a:pt x="2359" y="985"/>
                    </a:lnTo>
                    <a:lnTo>
                      <a:pt x="2382" y="1026"/>
                    </a:lnTo>
                    <a:lnTo>
                      <a:pt x="2403" y="1066"/>
                    </a:lnTo>
                    <a:lnTo>
                      <a:pt x="2423" y="1108"/>
                    </a:lnTo>
                    <a:lnTo>
                      <a:pt x="2440" y="1153"/>
                    </a:lnTo>
                    <a:lnTo>
                      <a:pt x="2455" y="1197"/>
                    </a:lnTo>
                    <a:lnTo>
                      <a:pt x="2467" y="1243"/>
                    </a:lnTo>
                    <a:lnTo>
                      <a:pt x="2478" y="1289"/>
                    </a:lnTo>
                    <a:lnTo>
                      <a:pt x="2486" y="1337"/>
                    </a:lnTo>
                    <a:lnTo>
                      <a:pt x="2492" y="1385"/>
                    </a:lnTo>
                    <a:lnTo>
                      <a:pt x="2496" y="1433"/>
                    </a:lnTo>
                    <a:lnTo>
                      <a:pt x="2498" y="1483"/>
                    </a:lnTo>
                    <a:lnTo>
                      <a:pt x="2498" y="1483"/>
                    </a:lnTo>
                    <a:lnTo>
                      <a:pt x="2496" y="1533"/>
                    </a:lnTo>
                    <a:lnTo>
                      <a:pt x="2492" y="1581"/>
                    </a:lnTo>
                    <a:lnTo>
                      <a:pt x="2486" y="1629"/>
                    </a:lnTo>
                    <a:lnTo>
                      <a:pt x="2478" y="1677"/>
                    </a:lnTo>
                    <a:lnTo>
                      <a:pt x="2467" y="1723"/>
                    </a:lnTo>
                    <a:lnTo>
                      <a:pt x="2455" y="1769"/>
                    </a:lnTo>
                    <a:lnTo>
                      <a:pt x="2440" y="1813"/>
                    </a:lnTo>
                    <a:lnTo>
                      <a:pt x="2423" y="1857"/>
                    </a:lnTo>
                    <a:lnTo>
                      <a:pt x="2403" y="1900"/>
                    </a:lnTo>
                    <a:lnTo>
                      <a:pt x="2382" y="1940"/>
                    </a:lnTo>
                    <a:lnTo>
                      <a:pt x="2359" y="1980"/>
                    </a:lnTo>
                    <a:lnTo>
                      <a:pt x="2334" y="2021"/>
                    </a:lnTo>
                    <a:lnTo>
                      <a:pt x="2307" y="2057"/>
                    </a:lnTo>
                    <a:lnTo>
                      <a:pt x="2279" y="2094"/>
                    </a:lnTo>
                    <a:lnTo>
                      <a:pt x="2248" y="2128"/>
                    </a:lnTo>
                    <a:lnTo>
                      <a:pt x="2217" y="2163"/>
                    </a:lnTo>
                    <a:lnTo>
                      <a:pt x="2183" y="2194"/>
                    </a:lnTo>
                    <a:lnTo>
                      <a:pt x="2148" y="2224"/>
                    </a:lnTo>
                    <a:lnTo>
                      <a:pt x="2111" y="2253"/>
                    </a:lnTo>
                    <a:lnTo>
                      <a:pt x="2075" y="2280"/>
                    </a:lnTo>
                    <a:lnTo>
                      <a:pt x="2035" y="2305"/>
                    </a:lnTo>
                    <a:lnTo>
                      <a:pt x="1994" y="2328"/>
                    </a:lnTo>
                    <a:lnTo>
                      <a:pt x="1954" y="2349"/>
                    </a:lnTo>
                    <a:lnTo>
                      <a:pt x="1912" y="2368"/>
                    </a:lnTo>
                    <a:lnTo>
                      <a:pt x="1867" y="2386"/>
                    </a:lnTo>
                    <a:lnTo>
                      <a:pt x="1823" y="2401"/>
                    </a:lnTo>
                    <a:lnTo>
                      <a:pt x="1777" y="2413"/>
                    </a:lnTo>
                    <a:lnTo>
                      <a:pt x="1731" y="2424"/>
                    </a:lnTo>
                    <a:lnTo>
                      <a:pt x="1683" y="2432"/>
                    </a:lnTo>
                    <a:lnTo>
                      <a:pt x="1635" y="2438"/>
                    </a:lnTo>
                    <a:lnTo>
                      <a:pt x="1587" y="2441"/>
                    </a:lnTo>
                    <a:lnTo>
                      <a:pt x="1537" y="2443"/>
                    </a:lnTo>
                    <a:lnTo>
                      <a:pt x="1537" y="244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00"/>
              </a:p>
            </p:txBody>
          </p:sp>
          <p:sp>
            <p:nvSpPr>
              <p:cNvPr id="45" name="TextBox 44"/>
              <p:cNvSpPr txBox="1"/>
              <p:nvPr/>
            </p:nvSpPr>
            <p:spPr>
              <a:xfrm>
                <a:off x="636732" y="1454118"/>
                <a:ext cx="341822" cy="633370"/>
              </a:xfrm>
              <a:prstGeom prst="rect">
                <a:avLst/>
              </a:prstGeom>
              <a:noFill/>
            </p:spPr>
            <p:txBody>
              <a:bodyPr wrap="none" rtlCol="0">
                <a:spAutoFit/>
              </a:bodyPr>
              <a:lstStyle/>
              <a:p>
                <a:r>
                  <a:rPr lang="en-CA" sz="2400" b="1" dirty="0"/>
                  <a:t>2</a:t>
                </a:r>
              </a:p>
            </p:txBody>
          </p:sp>
        </p:grpSp>
        <p:sp>
          <p:nvSpPr>
            <p:cNvPr id="43" name="Rectangle 42"/>
            <p:cNvSpPr/>
            <p:nvPr/>
          </p:nvSpPr>
          <p:spPr>
            <a:xfrm>
              <a:off x="1684125" y="1584695"/>
              <a:ext cx="5972138"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b="1" dirty="0" smtClean="0">
                  <a:solidFill>
                    <a:srgbClr val="004D71"/>
                  </a:solidFill>
                </a:rPr>
                <a:t>Start the conversation with an open ended question</a:t>
              </a:r>
              <a:endParaRPr lang="en-CA" sz="2000" b="1" dirty="0">
                <a:solidFill>
                  <a:srgbClr val="004D71"/>
                </a:solidFill>
              </a:endParaRPr>
            </a:p>
          </p:txBody>
        </p:sp>
      </p:grpSp>
      <p:grpSp>
        <p:nvGrpSpPr>
          <p:cNvPr id="58" name="Group 57"/>
          <p:cNvGrpSpPr/>
          <p:nvPr/>
        </p:nvGrpSpPr>
        <p:grpSpPr>
          <a:xfrm>
            <a:off x="730823" y="3820998"/>
            <a:ext cx="5522623" cy="789371"/>
            <a:chOff x="431542" y="1232754"/>
            <a:chExt cx="5522623" cy="1082958"/>
          </a:xfrm>
        </p:grpSpPr>
        <p:grpSp>
          <p:nvGrpSpPr>
            <p:cNvPr id="59" name="Group 58"/>
            <p:cNvGrpSpPr/>
            <p:nvPr/>
          </p:nvGrpSpPr>
          <p:grpSpPr>
            <a:xfrm>
              <a:off x="431542" y="1232754"/>
              <a:ext cx="1116121" cy="1082958"/>
              <a:chOff x="431542" y="1232754"/>
              <a:chExt cx="1116121" cy="1082958"/>
            </a:xfrm>
          </p:grpSpPr>
          <p:sp>
            <p:nvSpPr>
              <p:cNvPr id="61" name="Freeform 5"/>
              <p:cNvSpPr>
                <a:spLocks noEditPoints="1"/>
              </p:cNvSpPr>
              <p:nvPr/>
            </p:nvSpPr>
            <p:spPr bwMode="auto">
              <a:xfrm rot="16200000">
                <a:off x="448124" y="1216172"/>
                <a:ext cx="1082958" cy="1116121"/>
              </a:xfrm>
              <a:custGeom>
                <a:avLst/>
                <a:gdLst>
                  <a:gd name="T0" fmla="*/ 1303 w 3074"/>
                  <a:gd name="T1" fmla="*/ 17 h 4320"/>
                  <a:gd name="T2" fmla="*/ 939 w 3074"/>
                  <a:gd name="T3" fmla="*/ 121 h 4320"/>
                  <a:gd name="T4" fmla="*/ 617 w 3074"/>
                  <a:gd name="T5" fmla="*/ 305 h 4320"/>
                  <a:gd name="T6" fmla="*/ 352 w 3074"/>
                  <a:gd name="T7" fmla="*/ 559 h 4320"/>
                  <a:gd name="T8" fmla="*/ 152 w 3074"/>
                  <a:gd name="T9" fmla="*/ 870 h 4320"/>
                  <a:gd name="T10" fmla="*/ 31 w 3074"/>
                  <a:gd name="T11" fmla="*/ 1227 h 4320"/>
                  <a:gd name="T12" fmla="*/ 0 w 3074"/>
                  <a:gd name="T13" fmla="*/ 1537 h 4320"/>
                  <a:gd name="T14" fmla="*/ 25 w 3074"/>
                  <a:gd name="T15" fmla="*/ 1748 h 4320"/>
                  <a:gd name="T16" fmla="*/ 161 w 3074"/>
                  <a:gd name="T17" fmla="*/ 2169 h 4320"/>
                  <a:gd name="T18" fmla="*/ 382 w 3074"/>
                  <a:gd name="T19" fmla="*/ 2641 h 4320"/>
                  <a:gd name="T20" fmla="*/ 772 w 3074"/>
                  <a:gd name="T21" fmla="*/ 3319 h 4320"/>
                  <a:gd name="T22" fmla="*/ 1301 w 3074"/>
                  <a:gd name="T23" fmla="*/ 4124 h 4320"/>
                  <a:gd name="T24" fmla="*/ 1431 w 3074"/>
                  <a:gd name="T25" fmla="*/ 4287 h 4320"/>
                  <a:gd name="T26" fmla="*/ 1537 w 3074"/>
                  <a:gd name="T27" fmla="*/ 4320 h 4320"/>
                  <a:gd name="T28" fmla="*/ 1643 w 3074"/>
                  <a:gd name="T29" fmla="*/ 4287 h 4320"/>
                  <a:gd name="T30" fmla="*/ 1773 w 3074"/>
                  <a:gd name="T31" fmla="*/ 4124 h 4320"/>
                  <a:gd name="T32" fmla="*/ 2302 w 3074"/>
                  <a:gd name="T33" fmla="*/ 3319 h 4320"/>
                  <a:gd name="T34" fmla="*/ 2692 w 3074"/>
                  <a:gd name="T35" fmla="*/ 2641 h 4320"/>
                  <a:gd name="T36" fmla="*/ 2913 w 3074"/>
                  <a:gd name="T37" fmla="*/ 2169 h 4320"/>
                  <a:gd name="T38" fmla="*/ 3049 w 3074"/>
                  <a:gd name="T39" fmla="*/ 1748 h 4320"/>
                  <a:gd name="T40" fmla="*/ 3074 w 3074"/>
                  <a:gd name="T41" fmla="*/ 1537 h 4320"/>
                  <a:gd name="T42" fmla="*/ 3043 w 3074"/>
                  <a:gd name="T43" fmla="*/ 1227 h 4320"/>
                  <a:gd name="T44" fmla="*/ 2922 w 3074"/>
                  <a:gd name="T45" fmla="*/ 870 h 4320"/>
                  <a:gd name="T46" fmla="*/ 2722 w 3074"/>
                  <a:gd name="T47" fmla="*/ 559 h 4320"/>
                  <a:gd name="T48" fmla="*/ 2457 w 3074"/>
                  <a:gd name="T49" fmla="*/ 305 h 4320"/>
                  <a:gd name="T50" fmla="*/ 2135 w 3074"/>
                  <a:gd name="T51" fmla="*/ 121 h 4320"/>
                  <a:gd name="T52" fmla="*/ 1771 w 3074"/>
                  <a:gd name="T53" fmla="*/ 17 h 4320"/>
                  <a:gd name="T54" fmla="*/ 1537 w 3074"/>
                  <a:gd name="T55" fmla="*/ 2443 h 4320"/>
                  <a:gd name="T56" fmla="*/ 1343 w 3074"/>
                  <a:gd name="T57" fmla="*/ 2424 h 4320"/>
                  <a:gd name="T58" fmla="*/ 1120 w 3074"/>
                  <a:gd name="T59" fmla="*/ 2349 h 4320"/>
                  <a:gd name="T60" fmla="*/ 926 w 3074"/>
                  <a:gd name="T61" fmla="*/ 2224 h 4320"/>
                  <a:gd name="T62" fmla="*/ 767 w 3074"/>
                  <a:gd name="T63" fmla="*/ 2057 h 4320"/>
                  <a:gd name="T64" fmla="*/ 651 w 3074"/>
                  <a:gd name="T65" fmla="*/ 1857 h 4320"/>
                  <a:gd name="T66" fmla="*/ 588 w 3074"/>
                  <a:gd name="T67" fmla="*/ 1629 h 4320"/>
                  <a:gd name="T68" fmla="*/ 578 w 3074"/>
                  <a:gd name="T69" fmla="*/ 1433 h 4320"/>
                  <a:gd name="T70" fmla="*/ 619 w 3074"/>
                  <a:gd name="T71" fmla="*/ 1197 h 4320"/>
                  <a:gd name="T72" fmla="*/ 715 w 3074"/>
                  <a:gd name="T73" fmla="*/ 985 h 4320"/>
                  <a:gd name="T74" fmla="*/ 857 w 3074"/>
                  <a:gd name="T75" fmla="*/ 803 h 4320"/>
                  <a:gd name="T76" fmla="*/ 1039 w 3074"/>
                  <a:gd name="T77" fmla="*/ 661 h 4320"/>
                  <a:gd name="T78" fmla="*/ 1251 w 3074"/>
                  <a:gd name="T79" fmla="*/ 565 h 4320"/>
                  <a:gd name="T80" fmla="*/ 1487 w 3074"/>
                  <a:gd name="T81" fmla="*/ 524 h 4320"/>
                  <a:gd name="T82" fmla="*/ 1683 w 3074"/>
                  <a:gd name="T83" fmla="*/ 534 h 4320"/>
                  <a:gd name="T84" fmla="*/ 1912 w 3074"/>
                  <a:gd name="T85" fmla="*/ 597 h 4320"/>
                  <a:gd name="T86" fmla="*/ 2111 w 3074"/>
                  <a:gd name="T87" fmla="*/ 713 h 4320"/>
                  <a:gd name="T88" fmla="*/ 2279 w 3074"/>
                  <a:gd name="T89" fmla="*/ 872 h 4320"/>
                  <a:gd name="T90" fmla="*/ 2403 w 3074"/>
                  <a:gd name="T91" fmla="*/ 1066 h 4320"/>
                  <a:gd name="T92" fmla="*/ 2478 w 3074"/>
                  <a:gd name="T93" fmla="*/ 1289 h 4320"/>
                  <a:gd name="T94" fmla="*/ 2498 w 3074"/>
                  <a:gd name="T95" fmla="*/ 1483 h 4320"/>
                  <a:gd name="T96" fmla="*/ 2467 w 3074"/>
                  <a:gd name="T97" fmla="*/ 1723 h 4320"/>
                  <a:gd name="T98" fmla="*/ 2382 w 3074"/>
                  <a:gd name="T99" fmla="*/ 1940 h 4320"/>
                  <a:gd name="T100" fmla="*/ 2248 w 3074"/>
                  <a:gd name="T101" fmla="*/ 2128 h 4320"/>
                  <a:gd name="T102" fmla="*/ 2075 w 3074"/>
                  <a:gd name="T103" fmla="*/ 2280 h 4320"/>
                  <a:gd name="T104" fmla="*/ 1867 w 3074"/>
                  <a:gd name="T105" fmla="*/ 2386 h 4320"/>
                  <a:gd name="T106" fmla="*/ 1635 w 3074"/>
                  <a:gd name="T107" fmla="*/ 2438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74" h="4320">
                    <a:moveTo>
                      <a:pt x="1537" y="0"/>
                    </a:moveTo>
                    <a:lnTo>
                      <a:pt x="1537" y="0"/>
                    </a:lnTo>
                    <a:lnTo>
                      <a:pt x="1458" y="2"/>
                    </a:lnTo>
                    <a:lnTo>
                      <a:pt x="1379" y="8"/>
                    </a:lnTo>
                    <a:lnTo>
                      <a:pt x="1303" y="17"/>
                    </a:lnTo>
                    <a:lnTo>
                      <a:pt x="1228" y="31"/>
                    </a:lnTo>
                    <a:lnTo>
                      <a:pt x="1153" y="48"/>
                    </a:lnTo>
                    <a:lnTo>
                      <a:pt x="1080" y="69"/>
                    </a:lnTo>
                    <a:lnTo>
                      <a:pt x="1009" y="94"/>
                    </a:lnTo>
                    <a:lnTo>
                      <a:pt x="939" y="121"/>
                    </a:lnTo>
                    <a:lnTo>
                      <a:pt x="870" y="152"/>
                    </a:lnTo>
                    <a:lnTo>
                      <a:pt x="805" y="186"/>
                    </a:lnTo>
                    <a:lnTo>
                      <a:pt x="740" y="223"/>
                    </a:lnTo>
                    <a:lnTo>
                      <a:pt x="678" y="263"/>
                    </a:lnTo>
                    <a:lnTo>
                      <a:pt x="617" y="305"/>
                    </a:lnTo>
                    <a:lnTo>
                      <a:pt x="559" y="352"/>
                    </a:lnTo>
                    <a:lnTo>
                      <a:pt x="503" y="400"/>
                    </a:lnTo>
                    <a:lnTo>
                      <a:pt x="450" y="449"/>
                    </a:lnTo>
                    <a:lnTo>
                      <a:pt x="400" y="503"/>
                    </a:lnTo>
                    <a:lnTo>
                      <a:pt x="352" y="559"/>
                    </a:lnTo>
                    <a:lnTo>
                      <a:pt x="305" y="617"/>
                    </a:lnTo>
                    <a:lnTo>
                      <a:pt x="263" y="678"/>
                    </a:lnTo>
                    <a:lnTo>
                      <a:pt x="223" y="740"/>
                    </a:lnTo>
                    <a:lnTo>
                      <a:pt x="186" y="805"/>
                    </a:lnTo>
                    <a:lnTo>
                      <a:pt x="152" y="870"/>
                    </a:lnTo>
                    <a:lnTo>
                      <a:pt x="121" y="939"/>
                    </a:lnTo>
                    <a:lnTo>
                      <a:pt x="94" y="1008"/>
                    </a:lnTo>
                    <a:lnTo>
                      <a:pt x="69" y="1080"/>
                    </a:lnTo>
                    <a:lnTo>
                      <a:pt x="48" y="1153"/>
                    </a:lnTo>
                    <a:lnTo>
                      <a:pt x="31" y="1227"/>
                    </a:lnTo>
                    <a:lnTo>
                      <a:pt x="17" y="1302"/>
                    </a:lnTo>
                    <a:lnTo>
                      <a:pt x="8" y="1379"/>
                    </a:lnTo>
                    <a:lnTo>
                      <a:pt x="2" y="1458"/>
                    </a:lnTo>
                    <a:lnTo>
                      <a:pt x="0" y="1537"/>
                    </a:lnTo>
                    <a:lnTo>
                      <a:pt x="0" y="1537"/>
                    </a:lnTo>
                    <a:lnTo>
                      <a:pt x="0" y="1569"/>
                    </a:lnTo>
                    <a:lnTo>
                      <a:pt x="2" y="1602"/>
                    </a:lnTo>
                    <a:lnTo>
                      <a:pt x="6" y="1637"/>
                    </a:lnTo>
                    <a:lnTo>
                      <a:pt x="12" y="1673"/>
                    </a:lnTo>
                    <a:lnTo>
                      <a:pt x="25" y="1748"/>
                    </a:lnTo>
                    <a:lnTo>
                      <a:pt x="44" y="1825"/>
                    </a:lnTo>
                    <a:lnTo>
                      <a:pt x="67" y="1907"/>
                    </a:lnTo>
                    <a:lnTo>
                      <a:pt x="94" y="1992"/>
                    </a:lnTo>
                    <a:lnTo>
                      <a:pt x="125" y="2078"/>
                    </a:lnTo>
                    <a:lnTo>
                      <a:pt x="161" y="2169"/>
                    </a:lnTo>
                    <a:lnTo>
                      <a:pt x="200" y="2259"/>
                    </a:lnTo>
                    <a:lnTo>
                      <a:pt x="242" y="2353"/>
                    </a:lnTo>
                    <a:lnTo>
                      <a:pt x="286" y="2449"/>
                    </a:lnTo>
                    <a:lnTo>
                      <a:pt x="334" y="2545"/>
                    </a:lnTo>
                    <a:lnTo>
                      <a:pt x="382" y="2641"/>
                    </a:lnTo>
                    <a:lnTo>
                      <a:pt x="434" y="2739"/>
                    </a:lnTo>
                    <a:lnTo>
                      <a:pt x="488" y="2837"/>
                    </a:lnTo>
                    <a:lnTo>
                      <a:pt x="544" y="2935"/>
                    </a:lnTo>
                    <a:lnTo>
                      <a:pt x="657" y="3129"/>
                    </a:lnTo>
                    <a:lnTo>
                      <a:pt x="772" y="3319"/>
                    </a:lnTo>
                    <a:lnTo>
                      <a:pt x="886" y="3504"/>
                    </a:lnTo>
                    <a:lnTo>
                      <a:pt x="999" y="3678"/>
                    </a:lnTo>
                    <a:lnTo>
                      <a:pt x="1107" y="3842"/>
                    </a:lnTo>
                    <a:lnTo>
                      <a:pt x="1208" y="3992"/>
                    </a:lnTo>
                    <a:lnTo>
                      <a:pt x="1301" y="4124"/>
                    </a:lnTo>
                    <a:lnTo>
                      <a:pt x="1379" y="4239"/>
                    </a:lnTo>
                    <a:lnTo>
                      <a:pt x="1379" y="4239"/>
                    </a:lnTo>
                    <a:lnTo>
                      <a:pt x="1395" y="4257"/>
                    </a:lnTo>
                    <a:lnTo>
                      <a:pt x="1412" y="4274"/>
                    </a:lnTo>
                    <a:lnTo>
                      <a:pt x="1431" y="4287"/>
                    </a:lnTo>
                    <a:lnTo>
                      <a:pt x="1451" y="4299"/>
                    </a:lnTo>
                    <a:lnTo>
                      <a:pt x="1472" y="4308"/>
                    </a:lnTo>
                    <a:lnTo>
                      <a:pt x="1493" y="4314"/>
                    </a:lnTo>
                    <a:lnTo>
                      <a:pt x="1514" y="4318"/>
                    </a:lnTo>
                    <a:lnTo>
                      <a:pt x="1537" y="4320"/>
                    </a:lnTo>
                    <a:lnTo>
                      <a:pt x="1560" y="4318"/>
                    </a:lnTo>
                    <a:lnTo>
                      <a:pt x="1581" y="4314"/>
                    </a:lnTo>
                    <a:lnTo>
                      <a:pt x="1602" y="4308"/>
                    </a:lnTo>
                    <a:lnTo>
                      <a:pt x="1623" y="4299"/>
                    </a:lnTo>
                    <a:lnTo>
                      <a:pt x="1643" y="4287"/>
                    </a:lnTo>
                    <a:lnTo>
                      <a:pt x="1662" y="4274"/>
                    </a:lnTo>
                    <a:lnTo>
                      <a:pt x="1679" y="4257"/>
                    </a:lnTo>
                    <a:lnTo>
                      <a:pt x="1695" y="4239"/>
                    </a:lnTo>
                    <a:lnTo>
                      <a:pt x="1695" y="4239"/>
                    </a:lnTo>
                    <a:lnTo>
                      <a:pt x="1773" y="4124"/>
                    </a:lnTo>
                    <a:lnTo>
                      <a:pt x="1866" y="3992"/>
                    </a:lnTo>
                    <a:lnTo>
                      <a:pt x="1967" y="3842"/>
                    </a:lnTo>
                    <a:lnTo>
                      <a:pt x="2075" y="3678"/>
                    </a:lnTo>
                    <a:lnTo>
                      <a:pt x="2188" y="3504"/>
                    </a:lnTo>
                    <a:lnTo>
                      <a:pt x="2302" y="3319"/>
                    </a:lnTo>
                    <a:lnTo>
                      <a:pt x="2417" y="3129"/>
                    </a:lnTo>
                    <a:lnTo>
                      <a:pt x="2530" y="2935"/>
                    </a:lnTo>
                    <a:lnTo>
                      <a:pt x="2586" y="2837"/>
                    </a:lnTo>
                    <a:lnTo>
                      <a:pt x="2640" y="2739"/>
                    </a:lnTo>
                    <a:lnTo>
                      <a:pt x="2692" y="2641"/>
                    </a:lnTo>
                    <a:lnTo>
                      <a:pt x="2740" y="2545"/>
                    </a:lnTo>
                    <a:lnTo>
                      <a:pt x="2788" y="2449"/>
                    </a:lnTo>
                    <a:lnTo>
                      <a:pt x="2832" y="2353"/>
                    </a:lnTo>
                    <a:lnTo>
                      <a:pt x="2874" y="2259"/>
                    </a:lnTo>
                    <a:lnTo>
                      <a:pt x="2913" y="2169"/>
                    </a:lnTo>
                    <a:lnTo>
                      <a:pt x="2949" y="2078"/>
                    </a:lnTo>
                    <a:lnTo>
                      <a:pt x="2980" y="1992"/>
                    </a:lnTo>
                    <a:lnTo>
                      <a:pt x="3007" y="1907"/>
                    </a:lnTo>
                    <a:lnTo>
                      <a:pt x="3030" y="1825"/>
                    </a:lnTo>
                    <a:lnTo>
                      <a:pt x="3049" y="1748"/>
                    </a:lnTo>
                    <a:lnTo>
                      <a:pt x="3062" y="1673"/>
                    </a:lnTo>
                    <a:lnTo>
                      <a:pt x="3068" y="1637"/>
                    </a:lnTo>
                    <a:lnTo>
                      <a:pt x="3072" y="1602"/>
                    </a:lnTo>
                    <a:lnTo>
                      <a:pt x="3074" y="1569"/>
                    </a:lnTo>
                    <a:lnTo>
                      <a:pt x="3074" y="1537"/>
                    </a:lnTo>
                    <a:lnTo>
                      <a:pt x="3074" y="1537"/>
                    </a:lnTo>
                    <a:lnTo>
                      <a:pt x="3072" y="1458"/>
                    </a:lnTo>
                    <a:lnTo>
                      <a:pt x="3066" y="1379"/>
                    </a:lnTo>
                    <a:lnTo>
                      <a:pt x="3057" y="1302"/>
                    </a:lnTo>
                    <a:lnTo>
                      <a:pt x="3043" y="1227"/>
                    </a:lnTo>
                    <a:lnTo>
                      <a:pt x="3026" y="1153"/>
                    </a:lnTo>
                    <a:lnTo>
                      <a:pt x="3005" y="1080"/>
                    </a:lnTo>
                    <a:lnTo>
                      <a:pt x="2980" y="1008"/>
                    </a:lnTo>
                    <a:lnTo>
                      <a:pt x="2953" y="939"/>
                    </a:lnTo>
                    <a:lnTo>
                      <a:pt x="2922" y="870"/>
                    </a:lnTo>
                    <a:lnTo>
                      <a:pt x="2888" y="805"/>
                    </a:lnTo>
                    <a:lnTo>
                      <a:pt x="2851" y="740"/>
                    </a:lnTo>
                    <a:lnTo>
                      <a:pt x="2811" y="678"/>
                    </a:lnTo>
                    <a:lnTo>
                      <a:pt x="2769" y="617"/>
                    </a:lnTo>
                    <a:lnTo>
                      <a:pt x="2722" y="559"/>
                    </a:lnTo>
                    <a:lnTo>
                      <a:pt x="2674" y="503"/>
                    </a:lnTo>
                    <a:lnTo>
                      <a:pt x="2624" y="449"/>
                    </a:lnTo>
                    <a:lnTo>
                      <a:pt x="2571" y="400"/>
                    </a:lnTo>
                    <a:lnTo>
                      <a:pt x="2515" y="352"/>
                    </a:lnTo>
                    <a:lnTo>
                      <a:pt x="2457" y="305"/>
                    </a:lnTo>
                    <a:lnTo>
                      <a:pt x="2396" y="263"/>
                    </a:lnTo>
                    <a:lnTo>
                      <a:pt x="2334" y="223"/>
                    </a:lnTo>
                    <a:lnTo>
                      <a:pt x="2269" y="186"/>
                    </a:lnTo>
                    <a:lnTo>
                      <a:pt x="2204" y="152"/>
                    </a:lnTo>
                    <a:lnTo>
                      <a:pt x="2135" y="121"/>
                    </a:lnTo>
                    <a:lnTo>
                      <a:pt x="2065" y="94"/>
                    </a:lnTo>
                    <a:lnTo>
                      <a:pt x="1994" y="69"/>
                    </a:lnTo>
                    <a:lnTo>
                      <a:pt x="1921" y="48"/>
                    </a:lnTo>
                    <a:lnTo>
                      <a:pt x="1846" y="31"/>
                    </a:lnTo>
                    <a:lnTo>
                      <a:pt x="1771" y="17"/>
                    </a:lnTo>
                    <a:lnTo>
                      <a:pt x="1695" y="8"/>
                    </a:lnTo>
                    <a:lnTo>
                      <a:pt x="1616" y="2"/>
                    </a:lnTo>
                    <a:lnTo>
                      <a:pt x="1537" y="0"/>
                    </a:lnTo>
                    <a:lnTo>
                      <a:pt x="1537" y="0"/>
                    </a:lnTo>
                    <a:close/>
                    <a:moveTo>
                      <a:pt x="1537" y="2443"/>
                    </a:moveTo>
                    <a:lnTo>
                      <a:pt x="1537" y="2443"/>
                    </a:lnTo>
                    <a:lnTo>
                      <a:pt x="1487" y="2441"/>
                    </a:lnTo>
                    <a:lnTo>
                      <a:pt x="1439" y="2438"/>
                    </a:lnTo>
                    <a:lnTo>
                      <a:pt x="1391" y="2432"/>
                    </a:lnTo>
                    <a:lnTo>
                      <a:pt x="1343" y="2424"/>
                    </a:lnTo>
                    <a:lnTo>
                      <a:pt x="1297" y="2413"/>
                    </a:lnTo>
                    <a:lnTo>
                      <a:pt x="1251" y="2401"/>
                    </a:lnTo>
                    <a:lnTo>
                      <a:pt x="1207" y="2386"/>
                    </a:lnTo>
                    <a:lnTo>
                      <a:pt x="1162" y="2368"/>
                    </a:lnTo>
                    <a:lnTo>
                      <a:pt x="1120" y="2349"/>
                    </a:lnTo>
                    <a:lnTo>
                      <a:pt x="1080" y="2328"/>
                    </a:lnTo>
                    <a:lnTo>
                      <a:pt x="1039" y="2305"/>
                    </a:lnTo>
                    <a:lnTo>
                      <a:pt x="999" y="2280"/>
                    </a:lnTo>
                    <a:lnTo>
                      <a:pt x="963" y="2253"/>
                    </a:lnTo>
                    <a:lnTo>
                      <a:pt x="926" y="2224"/>
                    </a:lnTo>
                    <a:lnTo>
                      <a:pt x="891" y="2194"/>
                    </a:lnTo>
                    <a:lnTo>
                      <a:pt x="857" y="2163"/>
                    </a:lnTo>
                    <a:lnTo>
                      <a:pt x="826" y="2128"/>
                    </a:lnTo>
                    <a:lnTo>
                      <a:pt x="795" y="2094"/>
                    </a:lnTo>
                    <a:lnTo>
                      <a:pt x="767" y="2057"/>
                    </a:lnTo>
                    <a:lnTo>
                      <a:pt x="740" y="2021"/>
                    </a:lnTo>
                    <a:lnTo>
                      <a:pt x="715" y="1980"/>
                    </a:lnTo>
                    <a:lnTo>
                      <a:pt x="692" y="1940"/>
                    </a:lnTo>
                    <a:lnTo>
                      <a:pt x="671" y="1900"/>
                    </a:lnTo>
                    <a:lnTo>
                      <a:pt x="651" y="1857"/>
                    </a:lnTo>
                    <a:lnTo>
                      <a:pt x="634" y="1813"/>
                    </a:lnTo>
                    <a:lnTo>
                      <a:pt x="619" y="1769"/>
                    </a:lnTo>
                    <a:lnTo>
                      <a:pt x="607" y="1723"/>
                    </a:lnTo>
                    <a:lnTo>
                      <a:pt x="596" y="1677"/>
                    </a:lnTo>
                    <a:lnTo>
                      <a:pt x="588" y="1629"/>
                    </a:lnTo>
                    <a:lnTo>
                      <a:pt x="582" y="1581"/>
                    </a:lnTo>
                    <a:lnTo>
                      <a:pt x="578" y="1533"/>
                    </a:lnTo>
                    <a:lnTo>
                      <a:pt x="576" y="1483"/>
                    </a:lnTo>
                    <a:lnTo>
                      <a:pt x="576" y="1483"/>
                    </a:lnTo>
                    <a:lnTo>
                      <a:pt x="578" y="1433"/>
                    </a:lnTo>
                    <a:lnTo>
                      <a:pt x="582" y="1385"/>
                    </a:lnTo>
                    <a:lnTo>
                      <a:pt x="588" y="1337"/>
                    </a:lnTo>
                    <a:lnTo>
                      <a:pt x="596" y="1289"/>
                    </a:lnTo>
                    <a:lnTo>
                      <a:pt x="607" y="1243"/>
                    </a:lnTo>
                    <a:lnTo>
                      <a:pt x="619" y="1197"/>
                    </a:lnTo>
                    <a:lnTo>
                      <a:pt x="634" y="1153"/>
                    </a:lnTo>
                    <a:lnTo>
                      <a:pt x="651" y="1108"/>
                    </a:lnTo>
                    <a:lnTo>
                      <a:pt x="671" y="1066"/>
                    </a:lnTo>
                    <a:lnTo>
                      <a:pt x="692" y="1026"/>
                    </a:lnTo>
                    <a:lnTo>
                      <a:pt x="715" y="985"/>
                    </a:lnTo>
                    <a:lnTo>
                      <a:pt x="740" y="945"/>
                    </a:lnTo>
                    <a:lnTo>
                      <a:pt x="767" y="909"/>
                    </a:lnTo>
                    <a:lnTo>
                      <a:pt x="795" y="872"/>
                    </a:lnTo>
                    <a:lnTo>
                      <a:pt x="826" y="837"/>
                    </a:lnTo>
                    <a:lnTo>
                      <a:pt x="857" y="803"/>
                    </a:lnTo>
                    <a:lnTo>
                      <a:pt x="891" y="772"/>
                    </a:lnTo>
                    <a:lnTo>
                      <a:pt x="926" y="741"/>
                    </a:lnTo>
                    <a:lnTo>
                      <a:pt x="963" y="713"/>
                    </a:lnTo>
                    <a:lnTo>
                      <a:pt x="999" y="686"/>
                    </a:lnTo>
                    <a:lnTo>
                      <a:pt x="1039" y="661"/>
                    </a:lnTo>
                    <a:lnTo>
                      <a:pt x="1080" y="638"/>
                    </a:lnTo>
                    <a:lnTo>
                      <a:pt x="1120" y="617"/>
                    </a:lnTo>
                    <a:lnTo>
                      <a:pt x="1162" y="597"/>
                    </a:lnTo>
                    <a:lnTo>
                      <a:pt x="1207" y="580"/>
                    </a:lnTo>
                    <a:lnTo>
                      <a:pt x="1251" y="565"/>
                    </a:lnTo>
                    <a:lnTo>
                      <a:pt x="1297" y="553"/>
                    </a:lnTo>
                    <a:lnTo>
                      <a:pt x="1343" y="542"/>
                    </a:lnTo>
                    <a:lnTo>
                      <a:pt x="1391" y="534"/>
                    </a:lnTo>
                    <a:lnTo>
                      <a:pt x="1439" y="528"/>
                    </a:lnTo>
                    <a:lnTo>
                      <a:pt x="1487" y="524"/>
                    </a:lnTo>
                    <a:lnTo>
                      <a:pt x="1537" y="522"/>
                    </a:lnTo>
                    <a:lnTo>
                      <a:pt x="1537" y="522"/>
                    </a:lnTo>
                    <a:lnTo>
                      <a:pt x="1587" y="524"/>
                    </a:lnTo>
                    <a:lnTo>
                      <a:pt x="1635" y="528"/>
                    </a:lnTo>
                    <a:lnTo>
                      <a:pt x="1683" y="534"/>
                    </a:lnTo>
                    <a:lnTo>
                      <a:pt x="1731" y="542"/>
                    </a:lnTo>
                    <a:lnTo>
                      <a:pt x="1777" y="553"/>
                    </a:lnTo>
                    <a:lnTo>
                      <a:pt x="1823" y="565"/>
                    </a:lnTo>
                    <a:lnTo>
                      <a:pt x="1867" y="580"/>
                    </a:lnTo>
                    <a:lnTo>
                      <a:pt x="1912" y="597"/>
                    </a:lnTo>
                    <a:lnTo>
                      <a:pt x="1954" y="617"/>
                    </a:lnTo>
                    <a:lnTo>
                      <a:pt x="1994" y="638"/>
                    </a:lnTo>
                    <a:lnTo>
                      <a:pt x="2035" y="661"/>
                    </a:lnTo>
                    <a:lnTo>
                      <a:pt x="2075" y="686"/>
                    </a:lnTo>
                    <a:lnTo>
                      <a:pt x="2111" y="713"/>
                    </a:lnTo>
                    <a:lnTo>
                      <a:pt x="2148" y="741"/>
                    </a:lnTo>
                    <a:lnTo>
                      <a:pt x="2183" y="772"/>
                    </a:lnTo>
                    <a:lnTo>
                      <a:pt x="2217" y="803"/>
                    </a:lnTo>
                    <a:lnTo>
                      <a:pt x="2248" y="837"/>
                    </a:lnTo>
                    <a:lnTo>
                      <a:pt x="2279" y="872"/>
                    </a:lnTo>
                    <a:lnTo>
                      <a:pt x="2307" y="909"/>
                    </a:lnTo>
                    <a:lnTo>
                      <a:pt x="2334" y="945"/>
                    </a:lnTo>
                    <a:lnTo>
                      <a:pt x="2359" y="985"/>
                    </a:lnTo>
                    <a:lnTo>
                      <a:pt x="2382" y="1026"/>
                    </a:lnTo>
                    <a:lnTo>
                      <a:pt x="2403" y="1066"/>
                    </a:lnTo>
                    <a:lnTo>
                      <a:pt x="2423" y="1108"/>
                    </a:lnTo>
                    <a:lnTo>
                      <a:pt x="2440" y="1153"/>
                    </a:lnTo>
                    <a:lnTo>
                      <a:pt x="2455" y="1197"/>
                    </a:lnTo>
                    <a:lnTo>
                      <a:pt x="2467" y="1243"/>
                    </a:lnTo>
                    <a:lnTo>
                      <a:pt x="2478" y="1289"/>
                    </a:lnTo>
                    <a:lnTo>
                      <a:pt x="2486" y="1337"/>
                    </a:lnTo>
                    <a:lnTo>
                      <a:pt x="2492" y="1385"/>
                    </a:lnTo>
                    <a:lnTo>
                      <a:pt x="2496" y="1433"/>
                    </a:lnTo>
                    <a:lnTo>
                      <a:pt x="2498" y="1483"/>
                    </a:lnTo>
                    <a:lnTo>
                      <a:pt x="2498" y="1483"/>
                    </a:lnTo>
                    <a:lnTo>
                      <a:pt x="2496" y="1533"/>
                    </a:lnTo>
                    <a:lnTo>
                      <a:pt x="2492" y="1581"/>
                    </a:lnTo>
                    <a:lnTo>
                      <a:pt x="2486" y="1629"/>
                    </a:lnTo>
                    <a:lnTo>
                      <a:pt x="2478" y="1677"/>
                    </a:lnTo>
                    <a:lnTo>
                      <a:pt x="2467" y="1723"/>
                    </a:lnTo>
                    <a:lnTo>
                      <a:pt x="2455" y="1769"/>
                    </a:lnTo>
                    <a:lnTo>
                      <a:pt x="2440" y="1813"/>
                    </a:lnTo>
                    <a:lnTo>
                      <a:pt x="2423" y="1857"/>
                    </a:lnTo>
                    <a:lnTo>
                      <a:pt x="2403" y="1900"/>
                    </a:lnTo>
                    <a:lnTo>
                      <a:pt x="2382" y="1940"/>
                    </a:lnTo>
                    <a:lnTo>
                      <a:pt x="2359" y="1980"/>
                    </a:lnTo>
                    <a:lnTo>
                      <a:pt x="2334" y="2021"/>
                    </a:lnTo>
                    <a:lnTo>
                      <a:pt x="2307" y="2057"/>
                    </a:lnTo>
                    <a:lnTo>
                      <a:pt x="2279" y="2094"/>
                    </a:lnTo>
                    <a:lnTo>
                      <a:pt x="2248" y="2128"/>
                    </a:lnTo>
                    <a:lnTo>
                      <a:pt x="2217" y="2163"/>
                    </a:lnTo>
                    <a:lnTo>
                      <a:pt x="2183" y="2194"/>
                    </a:lnTo>
                    <a:lnTo>
                      <a:pt x="2148" y="2224"/>
                    </a:lnTo>
                    <a:lnTo>
                      <a:pt x="2111" y="2253"/>
                    </a:lnTo>
                    <a:lnTo>
                      <a:pt x="2075" y="2280"/>
                    </a:lnTo>
                    <a:lnTo>
                      <a:pt x="2035" y="2305"/>
                    </a:lnTo>
                    <a:lnTo>
                      <a:pt x="1994" y="2328"/>
                    </a:lnTo>
                    <a:lnTo>
                      <a:pt x="1954" y="2349"/>
                    </a:lnTo>
                    <a:lnTo>
                      <a:pt x="1912" y="2368"/>
                    </a:lnTo>
                    <a:lnTo>
                      <a:pt x="1867" y="2386"/>
                    </a:lnTo>
                    <a:lnTo>
                      <a:pt x="1823" y="2401"/>
                    </a:lnTo>
                    <a:lnTo>
                      <a:pt x="1777" y="2413"/>
                    </a:lnTo>
                    <a:lnTo>
                      <a:pt x="1731" y="2424"/>
                    </a:lnTo>
                    <a:lnTo>
                      <a:pt x="1683" y="2432"/>
                    </a:lnTo>
                    <a:lnTo>
                      <a:pt x="1635" y="2438"/>
                    </a:lnTo>
                    <a:lnTo>
                      <a:pt x="1587" y="2441"/>
                    </a:lnTo>
                    <a:lnTo>
                      <a:pt x="1537" y="2443"/>
                    </a:lnTo>
                    <a:lnTo>
                      <a:pt x="1537" y="244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00"/>
              </a:p>
            </p:txBody>
          </p:sp>
          <p:sp>
            <p:nvSpPr>
              <p:cNvPr id="62" name="TextBox 61"/>
              <p:cNvSpPr txBox="1"/>
              <p:nvPr/>
            </p:nvSpPr>
            <p:spPr>
              <a:xfrm>
                <a:off x="636732" y="1454118"/>
                <a:ext cx="340158" cy="633370"/>
              </a:xfrm>
              <a:prstGeom prst="rect">
                <a:avLst/>
              </a:prstGeom>
              <a:noFill/>
            </p:spPr>
            <p:txBody>
              <a:bodyPr wrap="none" rtlCol="0">
                <a:spAutoFit/>
              </a:bodyPr>
              <a:lstStyle/>
              <a:p>
                <a:r>
                  <a:rPr lang="en-CA" sz="2400" b="1" dirty="0"/>
                  <a:t>3</a:t>
                </a:r>
              </a:p>
            </p:txBody>
          </p:sp>
        </p:grpSp>
        <p:sp>
          <p:nvSpPr>
            <p:cNvPr id="60" name="Rectangle 59"/>
            <p:cNvSpPr/>
            <p:nvPr/>
          </p:nvSpPr>
          <p:spPr>
            <a:xfrm>
              <a:off x="1684126" y="1584695"/>
              <a:ext cx="4270039"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b="1" dirty="0" smtClean="0">
                  <a:solidFill>
                    <a:srgbClr val="004D71"/>
                  </a:solidFill>
                </a:rPr>
                <a:t>Show interest</a:t>
              </a:r>
              <a:endParaRPr lang="en-CA" sz="2000" b="1" dirty="0">
                <a:solidFill>
                  <a:srgbClr val="004D71"/>
                </a:solidFill>
              </a:endParaRPr>
            </a:p>
          </p:txBody>
        </p:sp>
      </p:grpSp>
      <p:grpSp>
        <p:nvGrpSpPr>
          <p:cNvPr id="63" name="Group 62"/>
          <p:cNvGrpSpPr/>
          <p:nvPr/>
        </p:nvGrpSpPr>
        <p:grpSpPr>
          <a:xfrm>
            <a:off x="733730" y="4771722"/>
            <a:ext cx="5522623" cy="789371"/>
            <a:chOff x="431542" y="1232754"/>
            <a:chExt cx="5522623" cy="1082958"/>
          </a:xfrm>
        </p:grpSpPr>
        <p:grpSp>
          <p:nvGrpSpPr>
            <p:cNvPr id="64" name="Group 63"/>
            <p:cNvGrpSpPr/>
            <p:nvPr/>
          </p:nvGrpSpPr>
          <p:grpSpPr>
            <a:xfrm>
              <a:off x="431542" y="1232754"/>
              <a:ext cx="1116121" cy="1082958"/>
              <a:chOff x="431542" y="1232754"/>
              <a:chExt cx="1116121" cy="1082958"/>
            </a:xfrm>
          </p:grpSpPr>
          <p:sp>
            <p:nvSpPr>
              <p:cNvPr id="66" name="Freeform 5"/>
              <p:cNvSpPr>
                <a:spLocks noEditPoints="1"/>
              </p:cNvSpPr>
              <p:nvPr/>
            </p:nvSpPr>
            <p:spPr bwMode="auto">
              <a:xfrm rot="16200000">
                <a:off x="448124" y="1216172"/>
                <a:ext cx="1082958" cy="1116121"/>
              </a:xfrm>
              <a:custGeom>
                <a:avLst/>
                <a:gdLst>
                  <a:gd name="T0" fmla="*/ 1303 w 3074"/>
                  <a:gd name="T1" fmla="*/ 17 h 4320"/>
                  <a:gd name="T2" fmla="*/ 939 w 3074"/>
                  <a:gd name="T3" fmla="*/ 121 h 4320"/>
                  <a:gd name="T4" fmla="*/ 617 w 3074"/>
                  <a:gd name="T5" fmla="*/ 305 h 4320"/>
                  <a:gd name="T6" fmla="*/ 352 w 3074"/>
                  <a:gd name="T7" fmla="*/ 559 h 4320"/>
                  <a:gd name="T8" fmla="*/ 152 w 3074"/>
                  <a:gd name="T9" fmla="*/ 870 h 4320"/>
                  <a:gd name="T10" fmla="*/ 31 w 3074"/>
                  <a:gd name="T11" fmla="*/ 1227 h 4320"/>
                  <a:gd name="T12" fmla="*/ 0 w 3074"/>
                  <a:gd name="T13" fmla="*/ 1537 h 4320"/>
                  <a:gd name="T14" fmla="*/ 25 w 3074"/>
                  <a:gd name="T15" fmla="*/ 1748 h 4320"/>
                  <a:gd name="T16" fmla="*/ 161 w 3074"/>
                  <a:gd name="T17" fmla="*/ 2169 h 4320"/>
                  <a:gd name="T18" fmla="*/ 382 w 3074"/>
                  <a:gd name="T19" fmla="*/ 2641 h 4320"/>
                  <a:gd name="T20" fmla="*/ 772 w 3074"/>
                  <a:gd name="T21" fmla="*/ 3319 h 4320"/>
                  <a:gd name="T22" fmla="*/ 1301 w 3074"/>
                  <a:gd name="T23" fmla="*/ 4124 h 4320"/>
                  <a:gd name="T24" fmla="*/ 1431 w 3074"/>
                  <a:gd name="T25" fmla="*/ 4287 h 4320"/>
                  <a:gd name="T26" fmla="*/ 1537 w 3074"/>
                  <a:gd name="T27" fmla="*/ 4320 h 4320"/>
                  <a:gd name="T28" fmla="*/ 1643 w 3074"/>
                  <a:gd name="T29" fmla="*/ 4287 h 4320"/>
                  <a:gd name="T30" fmla="*/ 1773 w 3074"/>
                  <a:gd name="T31" fmla="*/ 4124 h 4320"/>
                  <a:gd name="T32" fmla="*/ 2302 w 3074"/>
                  <a:gd name="T33" fmla="*/ 3319 h 4320"/>
                  <a:gd name="T34" fmla="*/ 2692 w 3074"/>
                  <a:gd name="T35" fmla="*/ 2641 h 4320"/>
                  <a:gd name="T36" fmla="*/ 2913 w 3074"/>
                  <a:gd name="T37" fmla="*/ 2169 h 4320"/>
                  <a:gd name="T38" fmla="*/ 3049 w 3074"/>
                  <a:gd name="T39" fmla="*/ 1748 h 4320"/>
                  <a:gd name="T40" fmla="*/ 3074 w 3074"/>
                  <a:gd name="T41" fmla="*/ 1537 h 4320"/>
                  <a:gd name="T42" fmla="*/ 3043 w 3074"/>
                  <a:gd name="T43" fmla="*/ 1227 h 4320"/>
                  <a:gd name="T44" fmla="*/ 2922 w 3074"/>
                  <a:gd name="T45" fmla="*/ 870 h 4320"/>
                  <a:gd name="T46" fmla="*/ 2722 w 3074"/>
                  <a:gd name="T47" fmla="*/ 559 h 4320"/>
                  <a:gd name="T48" fmla="*/ 2457 w 3074"/>
                  <a:gd name="T49" fmla="*/ 305 h 4320"/>
                  <a:gd name="T50" fmla="*/ 2135 w 3074"/>
                  <a:gd name="T51" fmla="*/ 121 h 4320"/>
                  <a:gd name="T52" fmla="*/ 1771 w 3074"/>
                  <a:gd name="T53" fmla="*/ 17 h 4320"/>
                  <a:gd name="T54" fmla="*/ 1537 w 3074"/>
                  <a:gd name="T55" fmla="*/ 2443 h 4320"/>
                  <a:gd name="T56" fmla="*/ 1343 w 3074"/>
                  <a:gd name="T57" fmla="*/ 2424 h 4320"/>
                  <a:gd name="T58" fmla="*/ 1120 w 3074"/>
                  <a:gd name="T59" fmla="*/ 2349 h 4320"/>
                  <a:gd name="T60" fmla="*/ 926 w 3074"/>
                  <a:gd name="T61" fmla="*/ 2224 h 4320"/>
                  <a:gd name="T62" fmla="*/ 767 w 3074"/>
                  <a:gd name="T63" fmla="*/ 2057 h 4320"/>
                  <a:gd name="T64" fmla="*/ 651 w 3074"/>
                  <a:gd name="T65" fmla="*/ 1857 h 4320"/>
                  <a:gd name="T66" fmla="*/ 588 w 3074"/>
                  <a:gd name="T67" fmla="*/ 1629 h 4320"/>
                  <a:gd name="T68" fmla="*/ 578 w 3074"/>
                  <a:gd name="T69" fmla="*/ 1433 h 4320"/>
                  <a:gd name="T70" fmla="*/ 619 w 3074"/>
                  <a:gd name="T71" fmla="*/ 1197 h 4320"/>
                  <a:gd name="T72" fmla="*/ 715 w 3074"/>
                  <a:gd name="T73" fmla="*/ 985 h 4320"/>
                  <a:gd name="T74" fmla="*/ 857 w 3074"/>
                  <a:gd name="T75" fmla="*/ 803 h 4320"/>
                  <a:gd name="T76" fmla="*/ 1039 w 3074"/>
                  <a:gd name="T77" fmla="*/ 661 h 4320"/>
                  <a:gd name="T78" fmla="*/ 1251 w 3074"/>
                  <a:gd name="T79" fmla="*/ 565 h 4320"/>
                  <a:gd name="T80" fmla="*/ 1487 w 3074"/>
                  <a:gd name="T81" fmla="*/ 524 h 4320"/>
                  <a:gd name="T82" fmla="*/ 1683 w 3074"/>
                  <a:gd name="T83" fmla="*/ 534 h 4320"/>
                  <a:gd name="T84" fmla="*/ 1912 w 3074"/>
                  <a:gd name="T85" fmla="*/ 597 h 4320"/>
                  <a:gd name="T86" fmla="*/ 2111 w 3074"/>
                  <a:gd name="T87" fmla="*/ 713 h 4320"/>
                  <a:gd name="T88" fmla="*/ 2279 w 3074"/>
                  <a:gd name="T89" fmla="*/ 872 h 4320"/>
                  <a:gd name="T90" fmla="*/ 2403 w 3074"/>
                  <a:gd name="T91" fmla="*/ 1066 h 4320"/>
                  <a:gd name="T92" fmla="*/ 2478 w 3074"/>
                  <a:gd name="T93" fmla="*/ 1289 h 4320"/>
                  <a:gd name="T94" fmla="*/ 2498 w 3074"/>
                  <a:gd name="T95" fmla="*/ 1483 h 4320"/>
                  <a:gd name="T96" fmla="*/ 2467 w 3074"/>
                  <a:gd name="T97" fmla="*/ 1723 h 4320"/>
                  <a:gd name="T98" fmla="*/ 2382 w 3074"/>
                  <a:gd name="T99" fmla="*/ 1940 h 4320"/>
                  <a:gd name="T100" fmla="*/ 2248 w 3074"/>
                  <a:gd name="T101" fmla="*/ 2128 h 4320"/>
                  <a:gd name="T102" fmla="*/ 2075 w 3074"/>
                  <a:gd name="T103" fmla="*/ 2280 h 4320"/>
                  <a:gd name="T104" fmla="*/ 1867 w 3074"/>
                  <a:gd name="T105" fmla="*/ 2386 h 4320"/>
                  <a:gd name="T106" fmla="*/ 1635 w 3074"/>
                  <a:gd name="T107" fmla="*/ 2438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74" h="4320">
                    <a:moveTo>
                      <a:pt x="1537" y="0"/>
                    </a:moveTo>
                    <a:lnTo>
                      <a:pt x="1537" y="0"/>
                    </a:lnTo>
                    <a:lnTo>
                      <a:pt x="1458" y="2"/>
                    </a:lnTo>
                    <a:lnTo>
                      <a:pt x="1379" y="8"/>
                    </a:lnTo>
                    <a:lnTo>
                      <a:pt x="1303" y="17"/>
                    </a:lnTo>
                    <a:lnTo>
                      <a:pt x="1228" y="31"/>
                    </a:lnTo>
                    <a:lnTo>
                      <a:pt x="1153" y="48"/>
                    </a:lnTo>
                    <a:lnTo>
                      <a:pt x="1080" y="69"/>
                    </a:lnTo>
                    <a:lnTo>
                      <a:pt x="1009" y="94"/>
                    </a:lnTo>
                    <a:lnTo>
                      <a:pt x="939" y="121"/>
                    </a:lnTo>
                    <a:lnTo>
                      <a:pt x="870" y="152"/>
                    </a:lnTo>
                    <a:lnTo>
                      <a:pt x="805" y="186"/>
                    </a:lnTo>
                    <a:lnTo>
                      <a:pt x="740" y="223"/>
                    </a:lnTo>
                    <a:lnTo>
                      <a:pt x="678" y="263"/>
                    </a:lnTo>
                    <a:lnTo>
                      <a:pt x="617" y="305"/>
                    </a:lnTo>
                    <a:lnTo>
                      <a:pt x="559" y="352"/>
                    </a:lnTo>
                    <a:lnTo>
                      <a:pt x="503" y="400"/>
                    </a:lnTo>
                    <a:lnTo>
                      <a:pt x="450" y="449"/>
                    </a:lnTo>
                    <a:lnTo>
                      <a:pt x="400" y="503"/>
                    </a:lnTo>
                    <a:lnTo>
                      <a:pt x="352" y="559"/>
                    </a:lnTo>
                    <a:lnTo>
                      <a:pt x="305" y="617"/>
                    </a:lnTo>
                    <a:lnTo>
                      <a:pt x="263" y="678"/>
                    </a:lnTo>
                    <a:lnTo>
                      <a:pt x="223" y="740"/>
                    </a:lnTo>
                    <a:lnTo>
                      <a:pt x="186" y="805"/>
                    </a:lnTo>
                    <a:lnTo>
                      <a:pt x="152" y="870"/>
                    </a:lnTo>
                    <a:lnTo>
                      <a:pt x="121" y="939"/>
                    </a:lnTo>
                    <a:lnTo>
                      <a:pt x="94" y="1008"/>
                    </a:lnTo>
                    <a:lnTo>
                      <a:pt x="69" y="1080"/>
                    </a:lnTo>
                    <a:lnTo>
                      <a:pt x="48" y="1153"/>
                    </a:lnTo>
                    <a:lnTo>
                      <a:pt x="31" y="1227"/>
                    </a:lnTo>
                    <a:lnTo>
                      <a:pt x="17" y="1302"/>
                    </a:lnTo>
                    <a:lnTo>
                      <a:pt x="8" y="1379"/>
                    </a:lnTo>
                    <a:lnTo>
                      <a:pt x="2" y="1458"/>
                    </a:lnTo>
                    <a:lnTo>
                      <a:pt x="0" y="1537"/>
                    </a:lnTo>
                    <a:lnTo>
                      <a:pt x="0" y="1537"/>
                    </a:lnTo>
                    <a:lnTo>
                      <a:pt x="0" y="1569"/>
                    </a:lnTo>
                    <a:lnTo>
                      <a:pt x="2" y="1602"/>
                    </a:lnTo>
                    <a:lnTo>
                      <a:pt x="6" y="1637"/>
                    </a:lnTo>
                    <a:lnTo>
                      <a:pt x="12" y="1673"/>
                    </a:lnTo>
                    <a:lnTo>
                      <a:pt x="25" y="1748"/>
                    </a:lnTo>
                    <a:lnTo>
                      <a:pt x="44" y="1825"/>
                    </a:lnTo>
                    <a:lnTo>
                      <a:pt x="67" y="1907"/>
                    </a:lnTo>
                    <a:lnTo>
                      <a:pt x="94" y="1992"/>
                    </a:lnTo>
                    <a:lnTo>
                      <a:pt x="125" y="2078"/>
                    </a:lnTo>
                    <a:lnTo>
                      <a:pt x="161" y="2169"/>
                    </a:lnTo>
                    <a:lnTo>
                      <a:pt x="200" y="2259"/>
                    </a:lnTo>
                    <a:lnTo>
                      <a:pt x="242" y="2353"/>
                    </a:lnTo>
                    <a:lnTo>
                      <a:pt x="286" y="2449"/>
                    </a:lnTo>
                    <a:lnTo>
                      <a:pt x="334" y="2545"/>
                    </a:lnTo>
                    <a:lnTo>
                      <a:pt x="382" y="2641"/>
                    </a:lnTo>
                    <a:lnTo>
                      <a:pt x="434" y="2739"/>
                    </a:lnTo>
                    <a:lnTo>
                      <a:pt x="488" y="2837"/>
                    </a:lnTo>
                    <a:lnTo>
                      <a:pt x="544" y="2935"/>
                    </a:lnTo>
                    <a:lnTo>
                      <a:pt x="657" y="3129"/>
                    </a:lnTo>
                    <a:lnTo>
                      <a:pt x="772" y="3319"/>
                    </a:lnTo>
                    <a:lnTo>
                      <a:pt x="886" y="3504"/>
                    </a:lnTo>
                    <a:lnTo>
                      <a:pt x="999" y="3678"/>
                    </a:lnTo>
                    <a:lnTo>
                      <a:pt x="1107" y="3842"/>
                    </a:lnTo>
                    <a:lnTo>
                      <a:pt x="1208" y="3992"/>
                    </a:lnTo>
                    <a:lnTo>
                      <a:pt x="1301" y="4124"/>
                    </a:lnTo>
                    <a:lnTo>
                      <a:pt x="1379" y="4239"/>
                    </a:lnTo>
                    <a:lnTo>
                      <a:pt x="1379" y="4239"/>
                    </a:lnTo>
                    <a:lnTo>
                      <a:pt x="1395" y="4257"/>
                    </a:lnTo>
                    <a:lnTo>
                      <a:pt x="1412" y="4274"/>
                    </a:lnTo>
                    <a:lnTo>
                      <a:pt x="1431" y="4287"/>
                    </a:lnTo>
                    <a:lnTo>
                      <a:pt x="1451" y="4299"/>
                    </a:lnTo>
                    <a:lnTo>
                      <a:pt x="1472" y="4308"/>
                    </a:lnTo>
                    <a:lnTo>
                      <a:pt x="1493" y="4314"/>
                    </a:lnTo>
                    <a:lnTo>
                      <a:pt x="1514" y="4318"/>
                    </a:lnTo>
                    <a:lnTo>
                      <a:pt x="1537" y="4320"/>
                    </a:lnTo>
                    <a:lnTo>
                      <a:pt x="1560" y="4318"/>
                    </a:lnTo>
                    <a:lnTo>
                      <a:pt x="1581" y="4314"/>
                    </a:lnTo>
                    <a:lnTo>
                      <a:pt x="1602" y="4308"/>
                    </a:lnTo>
                    <a:lnTo>
                      <a:pt x="1623" y="4299"/>
                    </a:lnTo>
                    <a:lnTo>
                      <a:pt x="1643" y="4287"/>
                    </a:lnTo>
                    <a:lnTo>
                      <a:pt x="1662" y="4274"/>
                    </a:lnTo>
                    <a:lnTo>
                      <a:pt x="1679" y="4257"/>
                    </a:lnTo>
                    <a:lnTo>
                      <a:pt x="1695" y="4239"/>
                    </a:lnTo>
                    <a:lnTo>
                      <a:pt x="1695" y="4239"/>
                    </a:lnTo>
                    <a:lnTo>
                      <a:pt x="1773" y="4124"/>
                    </a:lnTo>
                    <a:lnTo>
                      <a:pt x="1866" y="3992"/>
                    </a:lnTo>
                    <a:lnTo>
                      <a:pt x="1967" y="3842"/>
                    </a:lnTo>
                    <a:lnTo>
                      <a:pt x="2075" y="3678"/>
                    </a:lnTo>
                    <a:lnTo>
                      <a:pt x="2188" y="3504"/>
                    </a:lnTo>
                    <a:lnTo>
                      <a:pt x="2302" y="3319"/>
                    </a:lnTo>
                    <a:lnTo>
                      <a:pt x="2417" y="3129"/>
                    </a:lnTo>
                    <a:lnTo>
                      <a:pt x="2530" y="2935"/>
                    </a:lnTo>
                    <a:lnTo>
                      <a:pt x="2586" y="2837"/>
                    </a:lnTo>
                    <a:lnTo>
                      <a:pt x="2640" y="2739"/>
                    </a:lnTo>
                    <a:lnTo>
                      <a:pt x="2692" y="2641"/>
                    </a:lnTo>
                    <a:lnTo>
                      <a:pt x="2740" y="2545"/>
                    </a:lnTo>
                    <a:lnTo>
                      <a:pt x="2788" y="2449"/>
                    </a:lnTo>
                    <a:lnTo>
                      <a:pt x="2832" y="2353"/>
                    </a:lnTo>
                    <a:lnTo>
                      <a:pt x="2874" y="2259"/>
                    </a:lnTo>
                    <a:lnTo>
                      <a:pt x="2913" y="2169"/>
                    </a:lnTo>
                    <a:lnTo>
                      <a:pt x="2949" y="2078"/>
                    </a:lnTo>
                    <a:lnTo>
                      <a:pt x="2980" y="1992"/>
                    </a:lnTo>
                    <a:lnTo>
                      <a:pt x="3007" y="1907"/>
                    </a:lnTo>
                    <a:lnTo>
                      <a:pt x="3030" y="1825"/>
                    </a:lnTo>
                    <a:lnTo>
                      <a:pt x="3049" y="1748"/>
                    </a:lnTo>
                    <a:lnTo>
                      <a:pt x="3062" y="1673"/>
                    </a:lnTo>
                    <a:lnTo>
                      <a:pt x="3068" y="1637"/>
                    </a:lnTo>
                    <a:lnTo>
                      <a:pt x="3072" y="1602"/>
                    </a:lnTo>
                    <a:lnTo>
                      <a:pt x="3074" y="1569"/>
                    </a:lnTo>
                    <a:lnTo>
                      <a:pt x="3074" y="1537"/>
                    </a:lnTo>
                    <a:lnTo>
                      <a:pt x="3074" y="1537"/>
                    </a:lnTo>
                    <a:lnTo>
                      <a:pt x="3072" y="1458"/>
                    </a:lnTo>
                    <a:lnTo>
                      <a:pt x="3066" y="1379"/>
                    </a:lnTo>
                    <a:lnTo>
                      <a:pt x="3057" y="1302"/>
                    </a:lnTo>
                    <a:lnTo>
                      <a:pt x="3043" y="1227"/>
                    </a:lnTo>
                    <a:lnTo>
                      <a:pt x="3026" y="1153"/>
                    </a:lnTo>
                    <a:lnTo>
                      <a:pt x="3005" y="1080"/>
                    </a:lnTo>
                    <a:lnTo>
                      <a:pt x="2980" y="1008"/>
                    </a:lnTo>
                    <a:lnTo>
                      <a:pt x="2953" y="939"/>
                    </a:lnTo>
                    <a:lnTo>
                      <a:pt x="2922" y="870"/>
                    </a:lnTo>
                    <a:lnTo>
                      <a:pt x="2888" y="805"/>
                    </a:lnTo>
                    <a:lnTo>
                      <a:pt x="2851" y="740"/>
                    </a:lnTo>
                    <a:lnTo>
                      <a:pt x="2811" y="678"/>
                    </a:lnTo>
                    <a:lnTo>
                      <a:pt x="2769" y="617"/>
                    </a:lnTo>
                    <a:lnTo>
                      <a:pt x="2722" y="559"/>
                    </a:lnTo>
                    <a:lnTo>
                      <a:pt x="2674" y="503"/>
                    </a:lnTo>
                    <a:lnTo>
                      <a:pt x="2624" y="449"/>
                    </a:lnTo>
                    <a:lnTo>
                      <a:pt x="2571" y="400"/>
                    </a:lnTo>
                    <a:lnTo>
                      <a:pt x="2515" y="352"/>
                    </a:lnTo>
                    <a:lnTo>
                      <a:pt x="2457" y="305"/>
                    </a:lnTo>
                    <a:lnTo>
                      <a:pt x="2396" y="263"/>
                    </a:lnTo>
                    <a:lnTo>
                      <a:pt x="2334" y="223"/>
                    </a:lnTo>
                    <a:lnTo>
                      <a:pt x="2269" y="186"/>
                    </a:lnTo>
                    <a:lnTo>
                      <a:pt x="2204" y="152"/>
                    </a:lnTo>
                    <a:lnTo>
                      <a:pt x="2135" y="121"/>
                    </a:lnTo>
                    <a:lnTo>
                      <a:pt x="2065" y="94"/>
                    </a:lnTo>
                    <a:lnTo>
                      <a:pt x="1994" y="69"/>
                    </a:lnTo>
                    <a:lnTo>
                      <a:pt x="1921" y="48"/>
                    </a:lnTo>
                    <a:lnTo>
                      <a:pt x="1846" y="31"/>
                    </a:lnTo>
                    <a:lnTo>
                      <a:pt x="1771" y="17"/>
                    </a:lnTo>
                    <a:lnTo>
                      <a:pt x="1695" y="8"/>
                    </a:lnTo>
                    <a:lnTo>
                      <a:pt x="1616" y="2"/>
                    </a:lnTo>
                    <a:lnTo>
                      <a:pt x="1537" y="0"/>
                    </a:lnTo>
                    <a:lnTo>
                      <a:pt x="1537" y="0"/>
                    </a:lnTo>
                    <a:close/>
                    <a:moveTo>
                      <a:pt x="1537" y="2443"/>
                    </a:moveTo>
                    <a:lnTo>
                      <a:pt x="1537" y="2443"/>
                    </a:lnTo>
                    <a:lnTo>
                      <a:pt x="1487" y="2441"/>
                    </a:lnTo>
                    <a:lnTo>
                      <a:pt x="1439" y="2438"/>
                    </a:lnTo>
                    <a:lnTo>
                      <a:pt x="1391" y="2432"/>
                    </a:lnTo>
                    <a:lnTo>
                      <a:pt x="1343" y="2424"/>
                    </a:lnTo>
                    <a:lnTo>
                      <a:pt x="1297" y="2413"/>
                    </a:lnTo>
                    <a:lnTo>
                      <a:pt x="1251" y="2401"/>
                    </a:lnTo>
                    <a:lnTo>
                      <a:pt x="1207" y="2386"/>
                    </a:lnTo>
                    <a:lnTo>
                      <a:pt x="1162" y="2368"/>
                    </a:lnTo>
                    <a:lnTo>
                      <a:pt x="1120" y="2349"/>
                    </a:lnTo>
                    <a:lnTo>
                      <a:pt x="1080" y="2328"/>
                    </a:lnTo>
                    <a:lnTo>
                      <a:pt x="1039" y="2305"/>
                    </a:lnTo>
                    <a:lnTo>
                      <a:pt x="999" y="2280"/>
                    </a:lnTo>
                    <a:lnTo>
                      <a:pt x="963" y="2253"/>
                    </a:lnTo>
                    <a:lnTo>
                      <a:pt x="926" y="2224"/>
                    </a:lnTo>
                    <a:lnTo>
                      <a:pt x="891" y="2194"/>
                    </a:lnTo>
                    <a:lnTo>
                      <a:pt x="857" y="2163"/>
                    </a:lnTo>
                    <a:lnTo>
                      <a:pt x="826" y="2128"/>
                    </a:lnTo>
                    <a:lnTo>
                      <a:pt x="795" y="2094"/>
                    </a:lnTo>
                    <a:lnTo>
                      <a:pt x="767" y="2057"/>
                    </a:lnTo>
                    <a:lnTo>
                      <a:pt x="740" y="2021"/>
                    </a:lnTo>
                    <a:lnTo>
                      <a:pt x="715" y="1980"/>
                    </a:lnTo>
                    <a:lnTo>
                      <a:pt x="692" y="1940"/>
                    </a:lnTo>
                    <a:lnTo>
                      <a:pt x="671" y="1900"/>
                    </a:lnTo>
                    <a:lnTo>
                      <a:pt x="651" y="1857"/>
                    </a:lnTo>
                    <a:lnTo>
                      <a:pt x="634" y="1813"/>
                    </a:lnTo>
                    <a:lnTo>
                      <a:pt x="619" y="1769"/>
                    </a:lnTo>
                    <a:lnTo>
                      <a:pt x="607" y="1723"/>
                    </a:lnTo>
                    <a:lnTo>
                      <a:pt x="596" y="1677"/>
                    </a:lnTo>
                    <a:lnTo>
                      <a:pt x="588" y="1629"/>
                    </a:lnTo>
                    <a:lnTo>
                      <a:pt x="582" y="1581"/>
                    </a:lnTo>
                    <a:lnTo>
                      <a:pt x="578" y="1533"/>
                    </a:lnTo>
                    <a:lnTo>
                      <a:pt x="576" y="1483"/>
                    </a:lnTo>
                    <a:lnTo>
                      <a:pt x="576" y="1483"/>
                    </a:lnTo>
                    <a:lnTo>
                      <a:pt x="578" y="1433"/>
                    </a:lnTo>
                    <a:lnTo>
                      <a:pt x="582" y="1385"/>
                    </a:lnTo>
                    <a:lnTo>
                      <a:pt x="588" y="1337"/>
                    </a:lnTo>
                    <a:lnTo>
                      <a:pt x="596" y="1289"/>
                    </a:lnTo>
                    <a:lnTo>
                      <a:pt x="607" y="1243"/>
                    </a:lnTo>
                    <a:lnTo>
                      <a:pt x="619" y="1197"/>
                    </a:lnTo>
                    <a:lnTo>
                      <a:pt x="634" y="1153"/>
                    </a:lnTo>
                    <a:lnTo>
                      <a:pt x="651" y="1108"/>
                    </a:lnTo>
                    <a:lnTo>
                      <a:pt x="671" y="1066"/>
                    </a:lnTo>
                    <a:lnTo>
                      <a:pt x="692" y="1026"/>
                    </a:lnTo>
                    <a:lnTo>
                      <a:pt x="715" y="985"/>
                    </a:lnTo>
                    <a:lnTo>
                      <a:pt x="740" y="945"/>
                    </a:lnTo>
                    <a:lnTo>
                      <a:pt x="767" y="909"/>
                    </a:lnTo>
                    <a:lnTo>
                      <a:pt x="795" y="872"/>
                    </a:lnTo>
                    <a:lnTo>
                      <a:pt x="826" y="837"/>
                    </a:lnTo>
                    <a:lnTo>
                      <a:pt x="857" y="803"/>
                    </a:lnTo>
                    <a:lnTo>
                      <a:pt x="891" y="772"/>
                    </a:lnTo>
                    <a:lnTo>
                      <a:pt x="926" y="741"/>
                    </a:lnTo>
                    <a:lnTo>
                      <a:pt x="963" y="713"/>
                    </a:lnTo>
                    <a:lnTo>
                      <a:pt x="999" y="686"/>
                    </a:lnTo>
                    <a:lnTo>
                      <a:pt x="1039" y="661"/>
                    </a:lnTo>
                    <a:lnTo>
                      <a:pt x="1080" y="638"/>
                    </a:lnTo>
                    <a:lnTo>
                      <a:pt x="1120" y="617"/>
                    </a:lnTo>
                    <a:lnTo>
                      <a:pt x="1162" y="597"/>
                    </a:lnTo>
                    <a:lnTo>
                      <a:pt x="1207" y="580"/>
                    </a:lnTo>
                    <a:lnTo>
                      <a:pt x="1251" y="565"/>
                    </a:lnTo>
                    <a:lnTo>
                      <a:pt x="1297" y="553"/>
                    </a:lnTo>
                    <a:lnTo>
                      <a:pt x="1343" y="542"/>
                    </a:lnTo>
                    <a:lnTo>
                      <a:pt x="1391" y="534"/>
                    </a:lnTo>
                    <a:lnTo>
                      <a:pt x="1439" y="528"/>
                    </a:lnTo>
                    <a:lnTo>
                      <a:pt x="1487" y="524"/>
                    </a:lnTo>
                    <a:lnTo>
                      <a:pt x="1537" y="522"/>
                    </a:lnTo>
                    <a:lnTo>
                      <a:pt x="1537" y="522"/>
                    </a:lnTo>
                    <a:lnTo>
                      <a:pt x="1587" y="524"/>
                    </a:lnTo>
                    <a:lnTo>
                      <a:pt x="1635" y="528"/>
                    </a:lnTo>
                    <a:lnTo>
                      <a:pt x="1683" y="534"/>
                    </a:lnTo>
                    <a:lnTo>
                      <a:pt x="1731" y="542"/>
                    </a:lnTo>
                    <a:lnTo>
                      <a:pt x="1777" y="553"/>
                    </a:lnTo>
                    <a:lnTo>
                      <a:pt x="1823" y="565"/>
                    </a:lnTo>
                    <a:lnTo>
                      <a:pt x="1867" y="580"/>
                    </a:lnTo>
                    <a:lnTo>
                      <a:pt x="1912" y="597"/>
                    </a:lnTo>
                    <a:lnTo>
                      <a:pt x="1954" y="617"/>
                    </a:lnTo>
                    <a:lnTo>
                      <a:pt x="1994" y="638"/>
                    </a:lnTo>
                    <a:lnTo>
                      <a:pt x="2035" y="661"/>
                    </a:lnTo>
                    <a:lnTo>
                      <a:pt x="2075" y="686"/>
                    </a:lnTo>
                    <a:lnTo>
                      <a:pt x="2111" y="713"/>
                    </a:lnTo>
                    <a:lnTo>
                      <a:pt x="2148" y="741"/>
                    </a:lnTo>
                    <a:lnTo>
                      <a:pt x="2183" y="772"/>
                    </a:lnTo>
                    <a:lnTo>
                      <a:pt x="2217" y="803"/>
                    </a:lnTo>
                    <a:lnTo>
                      <a:pt x="2248" y="837"/>
                    </a:lnTo>
                    <a:lnTo>
                      <a:pt x="2279" y="872"/>
                    </a:lnTo>
                    <a:lnTo>
                      <a:pt x="2307" y="909"/>
                    </a:lnTo>
                    <a:lnTo>
                      <a:pt x="2334" y="945"/>
                    </a:lnTo>
                    <a:lnTo>
                      <a:pt x="2359" y="985"/>
                    </a:lnTo>
                    <a:lnTo>
                      <a:pt x="2382" y="1026"/>
                    </a:lnTo>
                    <a:lnTo>
                      <a:pt x="2403" y="1066"/>
                    </a:lnTo>
                    <a:lnTo>
                      <a:pt x="2423" y="1108"/>
                    </a:lnTo>
                    <a:lnTo>
                      <a:pt x="2440" y="1153"/>
                    </a:lnTo>
                    <a:lnTo>
                      <a:pt x="2455" y="1197"/>
                    </a:lnTo>
                    <a:lnTo>
                      <a:pt x="2467" y="1243"/>
                    </a:lnTo>
                    <a:lnTo>
                      <a:pt x="2478" y="1289"/>
                    </a:lnTo>
                    <a:lnTo>
                      <a:pt x="2486" y="1337"/>
                    </a:lnTo>
                    <a:lnTo>
                      <a:pt x="2492" y="1385"/>
                    </a:lnTo>
                    <a:lnTo>
                      <a:pt x="2496" y="1433"/>
                    </a:lnTo>
                    <a:lnTo>
                      <a:pt x="2498" y="1483"/>
                    </a:lnTo>
                    <a:lnTo>
                      <a:pt x="2498" y="1483"/>
                    </a:lnTo>
                    <a:lnTo>
                      <a:pt x="2496" y="1533"/>
                    </a:lnTo>
                    <a:lnTo>
                      <a:pt x="2492" y="1581"/>
                    </a:lnTo>
                    <a:lnTo>
                      <a:pt x="2486" y="1629"/>
                    </a:lnTo>
                    <a:lnTo>
                      <a:pt x="2478" y="1677"/>
                    </a:lnTo>
                    <a:lnTo>
                      <a:pt x="2467" y="1723"/>
                    </a:lnTo>
                    <a:lnTo>
                      <a:pt x="2455" y="1769"/>
                    </a:lnTo>
                    <a:lnTo>
                      <a:pt x="2440" y="1813"/>
                    </a:lnTo>
                    <a:lnTo>
                      <a:pt x="2423" y="1857"/>
                    </a:lnTo>
                    <a:lnTo>
                      <a:pt x="2403" y="1900"/>
                    </a:lnTo>
                    <a:lnTo>
                      <a:pt x="2382" y="1940"/>
                    </a:lnTo>
                    <a:lnTo>
                      <a:pt x="2359" y="1980"/>
                    </a:lnTo>
                    <a:lnTo>
                      <a:pt x="2334" y="2021"/>
                    </a:lnTo>
                    <a:lnTo>
                      <a:pt x="2307" y="2057"/>
                    </a:lnTo>
                    <a:lnTo>
                      <a:pt x="2279" y="2094"/>
                    </a:lnTo>
                    <a:lnTo>
                      <a:pt x="2248" y="2128"/>
                    </a:lnTo>
                    <a:lnTo>
                      <a:pt x="2217" y="2163"/>
                    </a:lnTo>
                    <a:lnTo>
                      <a:pt x="2183" y="2194"/>
                    </a:lnTo>
                    <a:lnTo>
                      <a:pt x="2148" y="2224"/>
                    </a:lnTo>
                    <a:lnTo>
                      <a:pt x="2111" y="2253"/>
                    </a:lnTo>
                    <a:lnTo>
                      <a:pt x="2075" y="2280"/>
                    </a:lnTo>
                    <a:lnTo>
                      <a:pt x="2035" y="2305"/>
                    </a:lnTo>
                    <a:lnTo>
                      <a:pt x="1994" y="2328"/>
                    </a:lnTo>
                    <a:lnTo>
                      <a:pt x="1954" y="2349"/>
                    </a:lnTo>
                    <a:lnTo>
                      <a:pt x="1912" y="2368"/>
                    </a:lnTo>
                    <a:lnTo>
                      <a:pt x="1867" y="2386"/>
                    </a:lnTo>
                    <a:lnTo>
                      <a:pt x="1823" y="2401"/>
                    </a:lnTo>
                    <a:lnTo>
                      <a:pt x="1777" y="2413"/>
                    </a:lnTo>
                    <a:lnTo>
                      <a:pt x="1731" y="2424"/>
                    </a:lnTo>
                    <a:lnTo>
                      <a:pt x="1683" y="2432"/>
                    </a:lnTo>
                    <a:lnTo>
                      <a:pt x="1635" y="2438"/>
                    </a:lnTo>
                    <a:lnTo>
                      <a:pt x="1587" y="2441"/>
                    </a:lnTo>
                    <a:lnTo>
                      <a:pt x="1537" y="2443"/>
                    </a:lnTo>
                    <a:lnTo>
                      <a:pt x="1537" y="244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00"/>
              </a:p>
            </p:txBody>
          </p:sp>
          <p:sp>
            <p:nvSpPr>
              <p:cNvPr id="67" name="TextBox 66"/>
              <p:cNvSpPr txBox="1"/>
              <p:nvPr/>
            </p:nvSpPr>
            <p:spPr>
              <a:xfrm>
                <a:off x="636732" y="1454118"/>
                <a:ext cx="340158" cy="633370"/>
              </a:xfrm>
              <a:prstGeom prst="rect">
                <a:avLst/>
              </a:prstGeom>
              <a:noFill/>
            </p:spPr>
            <p:txBody>
              <a:bodyPr wrap="none" rtlCol="0">
                <a:spAutoFit/>
              </a:bodyPr>
              <a:lstStyle/>
              <a:p>
                <a:r>
                  <a:rPr lang="en-CA" sz="2400" b="1" dirty="0"/>
                  <a:t>4</a:t>
                </a:r>
              </a:p>
            </p:txBody>
          </p:sp>
        </p:grpSp>
        <p:sp>
          <p:nvSpPr>
            <p:cNvPr id="65" name="Rectangle 64"/>
            <p:cNvSpPr/>
            <p:nvPr/>
          </p:nvSpPr>
          <p:spPr>
            <a:xfrm>
              <a:off x="1684126" y="1584695"/>
              <a:ext cx="4270039"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b="1" smtClean="0">
                  <a:solidFill>
                    <a:srgbClr val="004D71"/>
                  </a:solidFill>
                </a:rPr>
                <a:t>Body </a:t>
              </a:r>
              <a:r>
                <a:rPr lang="en-CA" sz="2000" b="1" dirty="0" smtClean="0">
                  <a:solidFill>
                    <a:srgbClr val="004D71"/>
                  </a:solidFill>
                </a:rPr>
                <a:t>language</a:t>
              </a:r>
              <a:endParaRPr lang="en-CA" sz="2000" b="1" dirty="0">
                <a:solidFill>
                  <a:srgbClr val="004D71"/>
                </a:solidFill>
              </a:endParaRPr>
            </a:p>
          </p:txBody>
        </p:sp>
      </p:grpSp>
      <p:grpSp>
        <p:nvGrpSpPr>
          <p:cNvPr id="68" name="Group 67"/>
          <p:cNvGrpSpPr/>
          <p:nvPr/>
        </p:nvGrpSpPr>
        <p:grpSpPr>
          <a:xfrm>
            <a:off x="730822" y="5722446"/>
            <a:ext cx="5522623" cy="789371"/>
            <a:chOff x="431542" y="1232754"/>
            <a:chExt cx="5522623" cy="1082958"/>
          </a:xfrm>
        </p:grpSpPr>
        <p:grpSp>
          <p:nvGrpSpPr>
            <p:cNvPr id="69" name="Group 68"/>
            <p:cNvGrpSpPr/>
            <p:nvPr/>
          </p:nvGrpSpPr>
          <p:grpSpPr>
            <a:xfrm>
              <a:off x="431542" y="1232754"/>
              <a:ext cx="1116121" cy="1082958"/>
              <a:chOff x="431542" y="1232754"/>
              <a:chExt cx="1116121" cy="1082958"/>
            </a:xfrm>
          </p:grpSpPr>
          <p:sp>
            <p:nvSpPr>
              <p:cNvPr id="71" name="Freeform 5"/>
              <p:cNvSpPr>
                <a:spLocks noEditPoints="1"/>
              </p:cNvSpPr>
              <p:nvPr/>
            </p:nvSpPr>
            <p:spPr bwMode="auto">
              <a:xfrm rot="16200000">
                <a:off x="448124" y="1216172"/>
                <a:ext cx="1082958" cy="1116121"/>
              </a:xfrm>
              <a:custGeom>
                <a:avLst/>
                <a:gdLst>
                  <a:gd name="T0" fmla="*/ 1303 w 3074"/>
                  <a:gd name="T1" fmla="*/ 17 h 4320"/>
                  <a:gd name="T2" fmla="*/ 939 w 3074"/>
                  <a:gd name="T3" fmla="*/ 121 h 4320"/>
                  <a:gd name="T4" fmla="*/ 617 w 3074"/>
                  <a:gd name="T5" fmla="*/ 305 h 4320"/>
                  <a:gd name="T6" fmla="*/ 352 w 3074"/>
                  <a:gd name="T7" fmla="*/ 559 h 4320"/>
                  <a:gd name="T8" fmla="*/ 152 w 3074"/>
                  <a:gd name="T9" fmla="*/ 870 h 4320"/>
                  <a:gd name="T10" fmla="*/ 31 w 3074"/>
                  <a:gd name="T11" fmla="*/ 1227 h 4320"/>
                  <a:gd name="T12" fmla="*/ 0 w 3074"/>
                  <a:gd name="T13" fmla="*/ 1537 h 4320"/>
                  <a:gd name="T14" fmla="*/ 25 w 3074"/>
                  <a:gd name="T15" fmla="*/ 1748 h 4320"/>
                  <a:gd name="T16" fmla="*/ 161 w 3074"/>
                  <a:gd name="T17" fmla="*/ 2169 h 4320"/>
                  <a:gd name="T18" fmla="*/ 382 w 3074"/>
                  <a:gd name="T19" fmla="*/ 2641 h 4320"/>
                  <a:gd name="T20" fmla="*/ 772 w 3074"/>
                  <a:gd name="T21" fmla="*/ 3319 h 4320"/>
                  <a:gd name="T22" fmla="*/ 1301 w 3074"/>
                  <a:gd name="T23" fmla="*/ 4124 h 4320"/>
                  <a:gd name="T24" fmla="*/ 1431 w 3074"/>
                  <a:gd name="T25" fmla="*/ 4287 h 4320"/>
                  <a:gd name="T26" fmla="*/ 1537 w 3074"/>
                  <a:gd name="T27" fmla="*/ 4320 h 4320"/>
                  <a:gd name="T28" fmla="*/ 1643 w 3074"/>
                  <a:gd name="T29" fmla="*/ 4287 h 4320"/>
                  <a:gd name="T30" fmla="*/ 1773 w 3074"/>
                  <a:gd name="T31" fmla="*/ 4124 h 4320"/>
                  <a:gd name="T32" fmla="*/ 2302 w 3074"/>
                  <a:gd name="T33" fmla="*/ 3319 h 4320"/>
                  <a:gd name="T34" fmla="*/ 2692 w 3074"/>
                  <a:gd name="T35" fmla="*/ 2641 h 4320"/>
                  <a:gd name="T36" fmla="*/ 2913 w 3074"/>
                  <a:gd name="T37" fmla="*/ 2169 h 4320"/>
                  <a:gd name="T38" fmla="*/ 3049 w 3074"/>
                  <a:gd name="T39" fmla="*/ 1748 h 4320"/>
                  <a:gd name="T40" fmla="*/ 3074 w 3074"/>
                  <a:gd name="T41" fmla="*/ 1537 h 4320"/>
                  <a:gd name="T42" fmla="*/ 3043 w 3074"/>
                  <a:gd name="T43" fmla="*/ 1227 h 4320"/>
                  <a:gd name="T44" fmla="*/ 2922 w 3074"/>
                  <a:gd name="T45" fmla="*/ 870 h 4320"/>
                  <a:gd name="T46" fmla="*/ 2722 w 3074"/>
                  <a:gd name="T47" fmla="*/ 559 h 4320"/>
                  <a:gd name="T48" fmla="*/ 2457 w 3074"/>
                  <a:gd name="T49" fmla="*/ 305 h 4320"/>
                  <a:gd name="T50" fmla="*/ 2135 w 3074"/>
                  <a:gd name="T51" fmla="*/ 121 h 4320"/>
                  <a:gd name="T52" fmla="*/ 1771 w 3074"/>
                  <a:gd name="T53" fmla="*/ 17 h 4320"/>
                  <a:gd name="T54" fmla="*/ 1537 w 3074"/>
                  <a:gd name="T55" fmla="*/ 2443 h 4320"/>
                  <a:gd name="T56" fmla="*/ 1343 w 3074"/>
                  <a:gd name="T57" fmla="*/ 2424 h 4320"/>
                  <a:gd name="T58" fmla="*/ 1120 w 3074"/>
                  <a:gd name="T59" fmla="*/ 2349 h 4320"/>
                  <a:gd name="T60" fmla="*/ 926 w 3074"/>
                  <a:gd name="T61" fmla="*/ 2224 h 4320"/>
                  <a:gd name="T62" fmla="*/ 767 w 3074"/>
                  <a:gd name="T63" fmla="*/ 2057 h 4320"/>
                  <a:gd name="T64" fmla="*/ 651 w 3074"/>
                  <a:gd name="T65" fmla="*/ 1857 h 4320"/>
                  <a:gd name="T66" fmla="*/ 588 w 3074"/>
                  <a:gd name="T67" fmla="*/ 1629 h 4320"/>
                  <a:gd name="T68" fmla="*/ 578 w 3074"/>
                  <a:gd name="T69" fmla="*/ 1433 h 4320"/>
                  <a:gd name="T70" fmla="*/ 619 w 3074"/>
                  <a:gd name="T71" fmla="*/ 1197 h 4320"/>
                  <a:gd name="T72" fmla="*/ 715 w 3074"/>
                  <a:gd name="T73" fmla="*/ 985 h 4320"/>
                  <a:gd name="T74" fmla="*/ 857 w 3074"/>
                  <a:gd name="T75" fmla="*/ 803 h 4320"/>
                  <a:gd name="T76" fmla="*/ 1039 w 3074"/>
                  <a:gd name="T77" fmla="*/ 661 h 4320"/>
                  <a:gd name="T78" fmla="*/ 1251 w 3074"/>
                  <a:gd name="T79" fmla="*/ 565 h 4320"/>
                  <a:gd name="T80" fmla="*/ 1487 w 3074"/>
                  <a:gd name="T81" fmla="*/ 524 h 4320"/>
                  <a:gd name="T82" fmla="*/ 1683 w 3074"/>
                  <a:gd name="T83" fmla="*/ 534 h 4320"/>
                  <a:gd name="T84" fmla="*/ 1912 w 3074"/>
                  <a:gd name="T85" fmla="*/ 597 h 4320"/>
                  <a:gd name="T86" fmla="*/ 2111 w 3074"/>
                  <a:gd name="T87" fmla="*/ 713 h 4320"/>
                  <a:gd name="T88" fmla="*/ 2279 w 3074"/>
                  <a:gd name="T89" fmla="*/ 872 h 4320"/>
                  <a:gd name="T90" fmla="*/ 2403 w 3074"/>
                  <a:gd name="T91" fmla="*/ 1066 h 4320"/>
                  <a:gd name="T92" fmla="*/ 2478 w 3074"/>
                  <a:gd name="T93" fmla="*/ 1289 h 4320"/>
                  <a:gd name="T94" fmla="*/ 2498 w 3074"/>
                  <a:gd name="T95" fmla="*/ 1483 h 4320"/>
                  <a:gd name="T96" fmla="*/ 2467 w 3074"/>
                  <a:gd name="T97" fmla="*/ 1723 h 4320"/>
                  <a:gd name="T98" fmla="*/ 2382 w 3074"/>
                  <a:gd name="T99" fmla="*/ 1940 h 4320"/>
                  <a:gd name="T100" fmla="*/ 2248 w 3074"/>
                  <a:gd name="T101" fmla="*/ 2128 h 4320"/>
                  <a:gd name="T102" fmla="*/ 2075 w 3074"/>
                  <a:gd name="T103" fmla="*/ 2280 h 4320"/>
                  <a:gd name="T104" fmla="*/ 1867 w 3074"/>
                  <a:gd name="T105" fmla="*/ 2386 h 4320"/>
                  <a:gd name="T106" fmla="*/ 1635 w 3074"/>
                  <a:gd name="T107" fmla="*/ 2438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74" h="4320">
                    <a:moveTo>
                      <a:pt x="1537" y="0"/>
                    </a:moveTo>
                    <a:lnTo>
                      <a:pt x="1537" y="0"/>
                    </a:lnTo>
                    <a:lnTo>
                      <a:pt x="1458" y="2"/>
                    </a:lnTo>
                    <a:lnTo>
                      <a:pt x="1379" y="8"/>
                    </a:lnTo>
                    <a:lnTo>
                      <a:pt x="1303" y="17"/>
                    </a:lnTo>
                    <a:lnTo>
                      <a:pt x="1228" y="31"/>
                    </a:lnTo>
                    <a:lnTo>
                      <a:pt x="1153" y="48"/>
                    </a:lnTo>
                    <a:lnTo>
                      <a:pt x="1080" y="69"/>
                    </a:lnTo>
                    <a:lnTo>
                      <a:pt x="1009" y="94"/>
                    </a:lnTo>
                    <a:lnTo>
                      <a:pt x="939" y="121"/>
                    </a:lnTo>
                    <a:lnTo>
                      <a:pt x="870" y="152"/>
                    </a:lnTo>
                    <a:lnTo>
                      <a:pt x="805" y="186"/>
                    </a:lnTo>
                    <a:lnTo>
                      <a:pt x="740" y="223"/>
                    </a:lnTo>
                    <a:lnTo>
                      <a:pt x="678" y="263"/>
                    </a:lnTo>
                    <a:lnTo>
                      <a:pt x="617" y="305"/>
                    </a:lnTo>
                    <a:lnTo>
                      <a:pt x="559" y="352"/>
                    </a:lnTo>
                    <a:lnTo>
                      <a:pt x="503" y="400"/>
                    </a:lnTo>
                    <a:lnTo>
                      <a:pt x="450" y="449"/>
                    </a:lnTo>
                    <a:lnTo>
                      <a:pt x="400" y="503"/>
                    </a:lnTo>
                    <a:lnTo>
                      <a:pt x="352" y="559"/>
                    </a:lnTo>
                    <a:lnTo>
                      <a:pt x="305" y="617"/>
                    </a:lnTo>
                    <a:lnTo>
                      <a:pt x="263" y="678"/>
                    </a:lnTo>
                    <a:lnTo>
                      <a:pt x="223" y="740"/>
                    </a:lnTo>
                    <a:lnTo>
                      <a:pt x="186" y="805"/>
                    </a:lnTo>
                    <a:lnTo>
                      <a:pt x="152" y="870"/>
                    </a:lnTo>
                    <a:lnTo>
                      <a:pt x="121" y="939"/>
                    </a:lnTo>
                    <a:lnTo>
                      <a:pt x="94" y="1008"/>
                    </a:lnTo>
                    <a:lnTo>
                      <a:pt x="69" y="1080"/>
                    </a:lnTo>
                    <a:lnTo>
                      <a:pt x="48" y="1153"/>
                    </a:lnTo>
                    <a:lnTo>
                      <a:pt x="31" y="1227"/>
                    </a:lnTo>
                    <a:lnTo>
                      <a:pt x="17" y="1302"/>
                    </a:lnTo>
                    <a:lnTo>
                      <a:pt x="8" y="1379"/>
                    </a:lnTo>
                    <a:lnTo>
                      <a:pt x="2" y="1458"/>
                    </a:lnTo>
                    <a:lnTo>
                      <a:pt x="0" y="1537"/>
                    </a:lnTo>
                    <a:lnTo>
                      <a:pt x="0" y="1537"/>
                    </a:lnTo>
                    <a:lnTo>
                      <a:pt x="0" y="1569"/>
                    </a:lnTo>
                    <a:lnTo>
                      <a:pt x="2" y="1602"/>
                    </a:lnTo>
                    <a:lnTo>
                      <a:pt x="6" y="1637"/>
                    </a:lnTo>
                    <a:lnTo>
                      <a:pt x="12" y="1673"/>
                    </a:lnTo>
                    <a:lnTo>
                      <a:pt x="25" y="1748"/>
                    </a:lnTo>
                    <a:lnTo>
                      <a:pt x="44" y="1825"/>
                    </a:lnTo>
                    <a:lnTo>
                      <a:pt x="67" y="1907"/>
                    </a:lnTo>
                    <a:lnTo>
                      <a:pt x="94" y="1992"/>
                    </a:lnTo>
                    <a:lnTo>
                      <a:pt x="125" y="2078"/>
                    </a:lnTo>
                    <a:lnTo>
                      <a:pt x="161" y="2169"/>
                    </a:lnTo>
                    <a:lnTo>
                      <a:pt x="200" y="2259"/>
                    </a:lnTo>
                    <a:lnTo>
                      <a:pt x="242" y="2353"/>
                    </a:lnTo>
                    <a:lnTo>
                      <a:pt x="286" y="2449"/>
                    </a:lnTo>
                    <a:lnTo>
                      <a:pt x="334" y="2545"/>
                    </a:lnTo>
                    <a:lnTo>
                      <a:pt x="382" y="2641"/>
                    </a:lnTo>
                    <a:lnTo>
                      <a:pt x="434" y="2739"/>
                    </a:lnTo>
                    <a:lnTo>
                      <a:pt x="488" y="2837"/>
                    </a:lnTo>
                    <a:lnTo>
                      <a:pt x="544" y="2935"/>
                    </a:lnTo>
                    <a:lnTo>
                      <a:pt x="657" y="3129"/>
                    </a:lnTo>
                    <a:lnTo>
                      <a:pt x="772" y="3319"/>
                    </a:lnTo>
                    <a:lnTo>
                      <a:pt x="886" y="3504"/>
                    </a:lnTo>
                    <a:lnTo>
                      <a:pt x="999" y="3678"/>
                    </a:lnTo>
                    <a:lnTo>
                      <a:pt x="1107" y="3842"/>
                    </a:lnTo>
                    <a:lnTo>
                      <a:pt x="1208" y="3992"/>
                    </a:lnTo>
                    <a:lnTo>
                      <a:pt x="1301" y="4124"/>
                    </a:lnTo>
                    <a:lnTo>
                      <a:pt x="1379" y="4239"/>
                    </a:lnTo>
                    <a:lnTo>
                      <a:pt x="1379" y="4239"/>
                    </a:lnTo>
                    <a:lnTo>
                      <a:pt x="1395" y="4257"/>
                    </a:lnTo>
                    <a:lnTo>
                      <a:pt x="1412" y="4274"/>
                    </a:lnTo>
                    <a:lnTo>
                      <a:pt x="1431" y="4287"/>
                    </a:lnTo>
                    <a:lnTo>
                      <a:pt x="1451" y="4299"/>
                    </a:lnTo>
                    <a:lnTo>
                      <a:pt x="1472" y="4308"/>
                    </a:lnTo>
                    <a:lnTo>
                      <a:pt x="1493" y="4314"/>
                    </a:lnTo>
                    <a:lnTo>
                      <a:pt x="1514" y="4318"/>
                    </a:lnTo>
                    <a:lnTo>
                      <a:pt x="1537" y="4320"/>
                    </a:lnTo>
                    <a:lnTo>
                      <a:pt x="1560" y="4318"/>
                    </a:lnTo>
                    <a:lnTo>
                      <a:pt x="1581" y="4314"/>
                    </a:lnTo>
                    <a:lnTo>
                      <a:pt x="1602" y="4308"/>
                    </a:lnTo>
                    <a:lnTo>
                      <a:pt x="1623" y="4299"/>
                    </a:lnTo>
                    <a:lnTo>
                      <a:pt x="1643" y="4287"/>
                    </a:lnTo>
                    <a:lnTo>
                      <a:pt x="1662" y="4274"/>
                    </a:lnTo>
                    <a:lnTo>
                      <a:pt x="1679" y="4257"/>
                    </a:lnTo>
                    <a:lnTo>
                      <a:pt x="1695" y="4239"/>
                    </a:lnTo>
                    <a:lnTo>
                      <a:pt x="1695" y="4239"/>
                    </a:lnTo>
                    <a:lnTo>
                      <a:pt x="1773" y="4124"/>
                    </a:lnTo>
                    <a:lnTo>
                      <a:pt x="1866" y="3992"/>
                    </a:lnTo>
                    <a:lnTo>
                      <a:pt x="1967" y="3842"/>
                    </a:lnTo>
                    <a:lnTo>
                      <a:pt x="2075" y="3678"/>
                    </a:lnTo>
                    <a:lnTo>
                      <a:pt x="2188" y="3504"/>
                    </a:lnTo>
                    <a:lnTo>
                      <a:pt x="2302" y="3319"/>
                    </a:lnTo>
                    <a:lnTo>
                      <a:pt x="2417" y="3129"/>
                    </a:lnTo>
                    <a:lnTo>
                      <a:pt x="2530" y="2935"/>
                    </a:lnTo>
                    <a:lnTo>
                      <a:pt x="2586" y="2837"/>
                    </a:lnTo>
                    <a:lnTo>
                      <a:pt x="2640" y="2739"/>
                    </a:lnTo>
                    <a:lnTo>
                      <a:pt x="2692" y="2641"/>
                    </a:lnTo>
                    <a:lnTo>
                      <a:pt x="2740" y="2545"/>
                    </a:lnTo>
                    <a:lnTo>
                      <a:pt x="2788" y="2449"/>
                    </a:lnTo>
                    <a:lnTo>
                      <a:pt x="2832" y="2353"/>
                    </a:lnTo>
                    <a:lnTo>
                      <a:pt x="2874" y="2259"/>
                    </a:lnTo>
                    <a:lnTo>
                      <a:pt x="2913" y="2169"/>
                    </a:lnTo>
                    <a:lnTo>
                      <a:pt x="2949" y="2078"/>
                    </a:lnTo>
                    <a:lnTo>
                      <a:pt x="2980" y="1992"/>
                    </a:lnTo>
                    <a:lnTo>
                      <a:pt x="3007" y="1907"/>
                    </a:lnTo>
                    <a:lnTo>
                      <a:pt x="3030" y="1825"/>
                    </a:lnTo>
                    <a:lnTo>
                      <a:pt x="3049" y="1748"/>
                    </a:lnTo>
                    <a:lnTo>
                      <a:pt x="3062" y="1673"/>
                    </a:lnTo>
                    <a:lnTo>
                      <a:pt x="3068" y="1637"/>
                    </a:lnTo>
                    <a:lnTo>
                      <a:pt x="3072" y="1602"/>
                    </a:lnTo>
                    <a:lnTo>
                      <a:pt x="3074" y="1569"/>
                    </a:lnTo>
                    <a:lnTo>
                      <a:pt x="3074" y="1537"/>
                    </a:lnTo>
                    <a:lnTo>
                      <a:pt x="3074" y="1537"/>
                    </a:lnTo>
                    <a:lnTo>
                      <a:pt x="3072" y="1458"/>
                    </a:lnTo>
                    <a:lnTo>
                      <a:pt x="3066" y="1379"/>
                    </a:lnTo>
                    <a:lnTo>
                      <a:pt x="3057" y="1302"/>
                    </a:lnTo>
                    <a:lnTo>
                      <a:pt x="3043" y="1227"/>
                    </a:lnTo>
                    <a:lnTo>
                      <a:pt x="3026" y="1153"/>
                    </a:lnTo>
                    <a:lnTo>
                      <a:pt x="3005" y="1080"/>
                    </a:lnTo>
                    <a:lnTo>
                      <a:pt x="2980" y="1008"/>
                    </a:lnTo>
                    <a:lnTo>
                      <a:pt x="2953" y="939"/>
                    </a:lnTo>
                    <a:lnTo>
                      <a:pt x="2922" y="870"/>
                    </a:lnTo>
                    <a:lnTo>
                      <a:pt x="2888" y="805"/>
                    </a:lnTo>
                    <a:lnTo>
                      <a:pt x="2851" y="740"/>
                    </a:lnTo>
                    <a:lnTo>
                      <a:pt x="2811" y="678"/>
                    </a:lnTo>
                    <a:lnTo>
                      <a:pt x="2769" y="617"/>
                    </a:lnTo>
                    <a:lnTo>
                      <a:pt x="2722" y="559"/>
                    </a:lnTo>
                    <a:lnTo>
                      <a:pt x="2674" y="503"/>
                    </a:lnTo>
                    <a:lnTo>
                      <a:pt x="2624" y="449"/>
                    </a:lnTo>
                    <a:lnTo>
                      <a:pt x="2571" y="400"/>
                    </a:lnTo>
                    <a:lnTo>
                      <a:pt x="2515" y="352"/>
                    </a:lnTo>
                    <a:lnTo>
                      <a:pt x="2457" y="305"/>
                    </a:lnTo>
                    <a:lnTo>
                      <a:pt x="2396" y="263"/>
                    </a:lnTo>
                    <a:lnTo>
                      <a:pt x="2334" y="223"/>
                    </a:lnTo>
                    <a:lnTo>
                      <a:pt x="2269" y="186"/>
                    </a:lnTo>
                    <a:lnTo>
                      <a:pt x="2204" y="152"/>
                    </a:lnTo>
                    <a:lnTo>
                      <a:pt x="2135" y="121"/>
                    </a:lnTo>
                    <a:lnTo>
                      <a:pt x="2065" y="94"/>
                    </a:lnTo>
                    <a:lnTo>
                      <a:pt x="1994" y="69"/>
                    </a:lnTo>
                    <a:lnTo>
                      <a:pt x="1921" y="48"/>
                    </a:lnTo>
                    <a:lnTo>
                      <a:pt x="1846" y="31"/>
                    </a:lnTo>
                    <a:lnTo>
                      <a:pt x="1771" y="17"/>
                    </a:lnTo>
                    <a:lnTo>
                      <a:pt x="1695" y="8"/>
                    </a:lnTo>
                    <a:lnTo>
                      <a:pt x="1616" y="2"/>
                    </a:lnTo>
                    <a:lnTo>
                      <a:pt x="1537" y="0"/>
                    </a:lnTo>
                    <a:lnTo>
                      <a:pt x="1537" y="0"/>
                    </a:lnTo>
                    <a:close/>
                    <a:moveTo>
                      <a:pt x="1537" y="2443"/>
                    </a:moveTo>
                    <a:lnTo>
                      <a:pt x="1537" y="2443"/>
                    </a:lnTo>
                    <a:lnTo>
                      <a:pt x="1487" y="2441"/>
                    </a:lnTo>
                    <a:lnTo>
                      <a:pt x="1439" y="2438"/>
                    </a:lnTo>
                    <a:lnTo>
                      <a:pt x="1391" y="2432"/>
                    </a:lnTo>
                    <a:lnTo>
                      <a:pt x="1343" y="2424"/>
                    </a:lnTo>
                    <a:lnTo>
                      <a:pt x="1297" y="2413"/>
                    </a:lnTo>
                    <a:lnTo>
                      <a:pt x="1251" y="2401"/>
                    </a:lnTo>
                    <a:lnTo>
                      <a:pt x="1207" y="2386"/>
                    </a:lnTo>
                    <a:lnTo>
                      <a:pt x="1162" y="2368"/>
                    </a:lnTo>
                    <a:lnTo>
                      <a:pt x="1120" y="2349"/>
                    </a:lnTo>
                    <a:lnTo>
                      <a:pt x="1080" y="2328"/>
                    </a:lnTo>
                    <a:lnTo>
                      <a:pt x="1039" y="2305"/>
                    </a:lnTo>
                    <a:lnTo>
                      <a:pt x="999" y="2280"/>
                    </a:lnTo>
                    <a:lnTo>
                      <a:pt x="963" y="2253"/>
                    </a:lnTo>
                    <a:lnTo>
                      <a:pt x="926" y="2224"/>
                    </a:lnTo>
                    <a:lnTo>
                      <a:pt x="891" y="2194"/>
                    </a:lnTo>
                    <a:lnTo>
                      <a:pt x="857" y="2163"/>
                    </a:lnTo>
                    <a:lnTo>
                      <a:pt x="826" y="2128"/>
                    </a:lnTo>
                    <a:lnTo>
                      <a:pt x="795" y="2094"/>
                    </a:lnTo>
                    <a:lnTo>
                      <a:pt x="767" y="2057"/>
                    </a:lnTo>
                    <a:lnTo>
                      <a:pt x="740" y="2021"/>
                    </a:lnTo>
                    <a:lnTo>
                      <a:pt x="715" y="1980"/>
                    </a:lnTo>
                    <a:lnTo>
                      <a:pt x="692" y="1940"/>
                    </a:lnTo>
                    <a:lnTo>
                      <a:pt x="671" y="1900"/>
                    </a:lnTo>
                    <a:lnTo>
                      <a:pt x="651" y="1857"/>
                    </a:lnTo>
                    <a:lnTo>
                      <a:pt x="634" y="1813"/>
                    </a:lnTo>
                    <a:lnTo>
                      <a:pt x="619" y="1769"/>
                    </a:lnTo>
                    <a:lnTo>
                      <a:pt x="607" y="1723"/>
                    </a:lnTo>
                    <a:lnTo>
                      <a:pt x="596" y="1677"/>
                    </a:lnTo>
                    <a:lnTo>
                      <a:pt x="588" y="1629"/>
                    </a:lnTo>
                    <a:lnTo>
                      <a:pt x="582" y="1581"/>
                    </a:lnTo>
                    <a:lnTo>
                      <a:pt x="578" y="1533"/>
                    </a:lnTo>
                    <a:lnTo>
                      <a:pt x="576" y="1483"/>
                    </a:lnTo>
                    <a:lnTo>
                      <a:pt x="576" y="1483"/>
                    </a:lnTo>
                    <a:lnTo>
                      <a:pt x="578" y="1433"/>
                    </a:lnTo>
                    <a:lnTo>
                      <a:pt x="582" y="1385"/>
                    </a:lnTo>
                    <a:lnTo>
                      <a:pt x="588" y="1337"/>
                    </a:lnTo>
                    <a:lnTo>
                      <a:pt x="596" y="1289"/>
                    </a:lnTo>
                    <a:lnTo>
                      <a:pt x="607" y="1243"/>
                    </a:lnTo>
                    <a:lnTo>
                      <a:pt x="619" y="1197"/>
                    </a:lnTo>
                    <a:lnTo>
                      <a:pt x="634" y="1153"/>
                    </a:lnTo>
                    <a:lnTo>
                      <a:pt x="651" y="1108"/>
                    </a:lnTo>
                    <a:lnTo>
                      <a:pt x="671" y="1066"/>
                    </a:lnTo>
                    <a:lnTo>
                      <a:pt x="692" y="1026"/>
                    </a:lnTo>
                    <a:lnTo>
                      <a:pt x="715" y="985"/>
                    </a:lnTo>
                    <a:lnTo>
                      <a:pt x="740" y="945"/>
                    </a:lnTo>
                    <a:lnTo>
                      <a:pt x="767" y="909"/>
                    </a:lnTo>
                    <a:lnTo>
                      <a:pt x="795" y="872"/>
                    </a:lnTo>
                    <a:lnTo>
                      <a:pt x="826" y="837"/>
                    </a:lnTo>
                    <a:lnTo>
                      <a:pt x="857" y="803"/>
                    </a:lnTo>
                    <a:lnTo>
                      <a:pt x="891" y="772"/>
                    </a:lnTo>
                    <a:lnTo>
                      <a:pt x="926" y="741"/>
                    </a:lnTo>
                    <a:lnTo>
                      <a:pt x="963" y="713"/>
                    </a:lnTo>
                    <a:lnTo>
                      <a:pt x="999" y="686"/>
                    </a:lnTo>
                    <a:lnTo>
                      <a:pt x="1039" y="661"/>
                    </a:lnTo>
                    <a:lnTo>
                      <a:pt x="1080" y="638"/>
                    </a:lnTo>
                    <a:lnTo>
                      <a:pt x="1120" y="617"/>
                    </a:lnTo>
                    <a:lnTo>
                      <a:pt x="1162" y="597"/>
                    </a:lnTo>
                    <a:lnTo>
                      <a:pt x="1207" y="580"/>
                    </a:lnTo>
                    <a:lnTo>
                      <a:pt x="1251" y="565"/>
                    </a:lnTo>
                    <a:lnTo>
                      <a:pt x="1297" y="553"/>
                    </a:lnTo>
                    <a:lnTo>
                      <a:pt x="1343" y="542"/>
                    </a:lnTo>
                    <a:lnTo>
                      <a:pt x="1391" y="534"/>
                    </a:lnTo>
                    <a:lnTo>
                      <a:pt x="1439" y="528"/>
                    </a:lnTo>
                    <a:lnTo>
                      <a:pt x="1487" y="524"/>
                    </a:lnTo>
                    <a:lnTo>
                      <a:pt x="1537" y="522"/>
                    </a:lnTo>
                    <a:lnTo>
                      <a:pt x="1537" y="522"/>
                    </a:lnTo>
                    <a:lnTo>
                      <a:pt x="1587" y="524"/>
                    </a:lnTo>
                    <a:lnTo>
                      <a:pt x="1635" y="528"/>
                    </a:lnTo>
                    <a:lnTo>
                      <a:pt x="1683" y="534"/>
                    </a:lnTo>
                    <a:lnTo>
                      <a:pt x="1731" y="542"/>
                    </a:lnTo>
                    <a:lnTo>
                      <a:pt x="1777" y="553"/>
                    </a:lnTo>
                    <a:lnTo>
                      <a:pt x="1823" y="565"/>
                    </a:lnTo>
                    <a:lnTo>
                      <a:pt x="1867" y="580"/>
                    </a:lnTo>
                    <a:lnTo>
                      <a:pt x="1912" y="597"/>
                    </a:lnTo>
                    <a:lnTo>
                      <a:pt x="1954" y="617"/>
                    </a:lnTo>
                    <a:lnTo>
                      <a:pt x="1994" y="638"/>
                    </a:lnTo>
                    <a:lnTo>
                      <a:pt x="2035" y="661"/>
                    </a:lnTo>
                    <a:lnTo>
                      <a:pt x="2075" y="686"/>
                    </a:lnTo>
                    <a:lnTo>
                      <a:pt x="2111" y="713"/>
                    </a:lnTo>
                    <a:lnTo>
                      <a:pt x="2148" y="741"/>
                    </a:lnTo>
                    <a:lnTo>
                      <a:pt x="2183" y="772"/>
                    </a:lnTo>
                    <a:lnTo>
                      <a:pt x="2217" y="803"/>
                    </a:lnTo>
                    <a:lnTo>
                      <a:pt x="2248" y="837"/>
                    </a:lnTo>
                    <a:lnTo>
                      <a:pt x="2279" y="872"/>
                    </a:lnTo>
                    <a:lnTo>
                      <a:pt x="2307" y="909"/>
                    </a:lnTo>
                    <a:lnTo>
                      <a:pt x="2334" y="945"/>
                    </a:lnTo>
                    <a:lnTo>
                      <a:pt x="2359" y="985"/>
                    </a:lnTo>
                    <a:lnTo>
                      <a:pt x="2382" y="1026"/>
                    </a:lnTo>
                    <a:lnTo>
                      <a:pt x="2403" y="1066"/>
                    </a:lnTo>
                    <a:lnTo>
                      <a:pt x="2423" y="1108"/>
                    </a:lnTo>
                    <a:lnTo>
                      <a:pt x="2440" y="1153"/>
                    </a:lnTo>
                    <a:lnTo>
                      <a:pt x="2455" y="1197"/>
                    </a:lnTo>
                    <a:lnTo>
                      <a:pt x="2467" y="1243"/>
                    </a:lnTo>
                    <a:lnTo>
                      <a:pt x="2478" y="1289"/>
                    </a:lnTo>
                    <a:lnTo>
                      <a:pt x="2486" y="1337"/>
                    </a:lnTo>
                    <a:lnTo>
                      <a:pt x="2492" y="1385"/>
                    </a:lnTo>
                    <a:lnTo>
                      <a:pt x="2496" y="1433"/>
                    </a:lnTo>
                    <a:lnTo>
                      <a:pt x="2498" y="1483"/>
                    </a:lnTo>
                    <a:lnTo>
                      <a:pt x="2498" y="1483"/>
                    </a:lnTo>
                    <a:lnTo>
                      <a:pt x="2496" y="1533"/>
                    </a:lnTo>
                    <a:lnTo>
                      <a:pt x="2492" y="1581"/>
                    </a:lnTo>
                    <a:lnTo>
                      <a:pt x="2486" y="1629"/>
                    </a:lnTo>
                    <a:lnTo>
                      <a:pt x="2478" y="1677"/>
                    </a:lnTo>
                    <a:lnTo>
                      <a:pt x="2467" y="1723"/>
                    </a:lnTo>
                    <a:lnTo>
                      <a:pt x="2455" y="1769"/>
                    </a:lnTo>
                    <a:lnTo>
                      <a:pt x="2440" y="1813"/>
                    </a:lnTo>
                    <a:lnTo>
                      <a:pt x="2423" y="1857"/>
                    </a:lnTo>
                    <a:lnTo>
                      <a:pt x="2403" y="1900"/>
                    </a:lnTo>
                    <a:lnTo>
                      <a:pt x="2382" y="1940"/>
                    </a:lnTo>
                    <a:lnTo>
                      <a:pt x="2359" y="1980"/>
                    </a:lnTo>
                    <a:lnTo>
                      <a:pt x="2334" y="2021"/>
                    </a:lnTo>
                    <a:lnTo>
                      <a:pt x="2307" y="2057"/>
                    </a:lnTo>
                    <a:lnTo>
                      <a:pt x="2279" y="2094"/>
                    </a:lnTo>
                    <a:lnTo>
                      <a:pt x="2248" y="2128"/>
                    </a:lnTo>
                    <a:lnTo>
                      <a:pt x="2217" y="2163"/>
                    </a:lnTo>
                    <a:lnTo>
                      <a:pt x="2183" y="2194"/>
                    </a:lnTo>
                    <a:lnTo>
                      <a:pt x="2148" y="2224"/>
                    </a:lnTo>
                    <a:lnTo>
                      <a:pt x="2111" y="2253"/>
                    </a:lnTo>
                    <a:lnTo>
                      <a:pt x="2075" y="2280"/>
                    </a:lnTo>
                    <a:lnTo>
                      <a:pt x="2035" y="2305"/>
                    </a:lnTo>
                    <a:lnTo>
                      <a:pt x="1994" y="2328"/>
                    </a:lnTo>
                    <a:lnTo>
                      <a:pt x="1954" y="2349"/>
                    </a:lnTo>
                    <a:lnTo>
                      <a:pt x="1912" y="2368"/>
                    </a:lnTo>
                    <a:lnTo>
                      <a:pt x="1867" y="2386"/>
                    </a:lnTo>
                    <a:lnTo>
                      <a:pt x="1823" y="2401"/>
                    </a:lnTo>
                    <a:lnTo>
                      <a:pt x="1777" y="2413"/>
                    </a:lnTo>
                    <a:lnTo>
                      <a:pt x="1731" y="2424"/>
                    </a:lnTo>
                    <a:lnTo>
                      <a:pt x="1683" y="2432"/>
                    </a:lnTo>
                    <a:lnTo>
                      <a:pt x="1635" y="2438"/>
                    </a:lnTo>
                    <a:lnTo>
                      <a:pt x="1587" y="2441"/>
                    </a:lnTo>
                    <a:lnTo>
                      <a:pt x="1537" y="2443"/>
                    </a:lnTo>
                    <a:lnTo>
                      <a:pt x="1537" y="2443"/>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00"/>
              </a:p>
            </p:txBody>
          </p:sp>
          <p:sp>
            <p:nvSpPr>
              <p:cNvPr id="72" name="TextBox 71"/>
              <p:cNvSpPr txBox="1"/>
              <p:nvPr/>
            </p:nvSpPr>
            <p:spPr>
              <a:xfrm>
                <a:off x="636732" y="1454118"/>
                <a:ext cx="340158" cy="633370"/>
              </a:xfrm>
              <a:prstGeom prst="rect">
                <a:avLst/>
              </a:prstGeom>
              <a:noFill/>
            </p:spPr>
            <p:txBody>
              <a:bodyPr wrap="none" rtlCol="0">
                <a:spAutoFit/>
              </a:bodyPr>
              <a:lstStyle/>
              <a:p>
                <a:r>
                  <a:rPr lang="en-CA" sz="2400" b="1" dirty="0"/>
                  <a:t>5</a:t>
                </a:r>
              </a:p>
            </p:txBody>
          </p:sp>
        </p:grpSp>
        <p:sp>
          <p:nvSpPr>
            <p:cNvPr id="70" name="Rectangle 69"/>
            <p:cNvSpPr/>
            <p:nvPr/>
          </p:nvSpPr>
          <p:spPr>
            <a:xfrm>
              <a:off x="1684126" y="1584695"/>
              <a:ext cx="4270039"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b="1" dirty="0" smtClean="0">
                  <a:solidFill>
                    <a:srgbClr val="004D71"/>
                  </a:solidFill>
                </a:rPr>
                <a:t>Connect with the person virtually after</a:t>
              </a:r>
              <a:endParaRPr lang="en-CA" sz="2000" b="1" dirty="0">
                <a:solidFill>
                  <a:srgbClr val="004D71"/>
                </a:solidFill>
              </a:endParaRPr>
            </a:p>
          </p:txBody>
        </p:sp>
      </p:grpSp>
      <p:grpSp>
        <p:nvGrpSpPr>
          <p:cNvPr id="78" name="Group 77"/>
          <p:cNvGrpSpPr/>
          <p:nvPr/>
        </p:nvGrpSpPr>
        <p:grpSpPr>
          <a:xfrm>
            <a:off x="4203716" y="1910686"/>
            <a:ext cx="1076608" cy="909624"/>
            <a:chOff x="10323513" y="708025"/>
            <a:chExt cx="1011237" cy="863600"/>
          </a:xfrm>
          <a:solidFill>
            <a:schemeClr val="accent6"/>
          </a:solidFill>
        </p:grpSpPr>
        <p:sp>
          <p:nvSpPr>
            <p:cNvPr id="79" name="Freeform 37"/>
            <p:cNvSpPr>
              <a:spLocks noEditPoints="1"/>
            </p:cNvSpPr>
            <p:nvPr/>
          </p:nvSpPr>
          <p:spPr bwMode="auto">
            <a:xfrm>
              <a:off x="10323513" y="762000"/>
              <a:ext cx="877887" cy="809625"/>
            </a:xfrm>
            <a:custGeom>
              <a:avLst/>
              <a:gdLst>
                <a:gd name="T0" fmla="*/ 100 w 131"/>
                <a:gd name="T1" fmla="*/ 12 h 119"/>
                <a:gd name="T2" fmla="*/ 51 w 131"/>
                <a:gd name="T3" fmla="*/ 8 h 119"/>
                <a:gd name="T4" fmla="*/ 35 w 131"/>
                <a:gd name="T5" fmla="*/ 42 h 119"/>
                <a:gd name="T6" fmla="*/ 44 w 131"/>
                <a:gd name="T7" fmla="*/ 54 h 119"/>
                <a:gd name="T8" fmla="*/ 57 w 131"/>
                <a:gd name="T9" fmla="*/ 48 h 119"/>
                <a:gd name="T10" fmla="*/ 64 w 131"/>
                <a:gd name="T11" fmla="*/ 37 h 119"/>
                <a:gd name="T12" fmla="*/ 111 w 131"/>
                <a:gd name="T13" fmla="*/ 75 h 119"/>
                <a:gd name="T14" fmla="*/ 105 w 131"/>
                <a:gd name="T15" fmla="*/ 81 h 119"/>
                <a:gd name="T16" fmla="*/ 91 w 131"/>
                <a:gd name="T17" fmla="*/ 71 h 119"/>
                <a:gd name="T18" fmla="*/ 101 w 131"/>
                <a:gd name="T19" fmla="*/ 85 h 119"/>
                <a:gd name="T20" fmla="*/ 95 w 131"/>
                <a:gd name="T21" fmla="*/ 91 h 119"/>
                <a:gd name="T22" fmla="*/ 81 w 131"/>
                <a:gd name="T23" fmla="*/ 81 h 119"/>
                <a:gd name="T24" fmla="*/ 91 w 131"/>
                <a:gd name="T25" fmla="*/ 95 h 119"/>
                <a:gd name="T26" fmla="*/ 85 w 131"/>
                <a:gd name="T27" fmla="*/ 101 h 119"/>
                <a:gd name="T28" fmla="*/ 72 w 131"/>
                <a:gd name="T29" fmla="*/ 91 h 119"/>
                <a:gd name="T30" fmla="*/ 81 w 131"/>
                <a:gd name="T31" fmla="*/ 105 h 119"/>
                <a:gd name="T32" fmla="*/ 76 w 131"/>
                <a:gd name="T33" fmla="*/ 111 h 119"/>
                <a:gd name="T34" fmla="*/ 63 w 131"/>
                <a:gd name="T35" fmla="*/ 91 h 119"/>
                <a:gd name="T36" fmla="*/ 53 w 131"/>
                <a:gd name="T37" fmla="*/ 81 h 119"/>
                <a:gd name="T38" fmla="*/ 43 w 131"/>
                <a:gd name="T39" fmla="*/ 71 h 119"/>
                <a:gd name="T40" fmla="*/ 33 w 131"/>
                <a:gd name="T41" fmla="*/ 61 h 119"/>
                <a:gd name="T42" fmla="*/ 5 w 131"/>
                <a:gd name="T43" fmla="*/ 41 h 119"/>
                <a:gd name="T44" fmla="*/ 1 w 131"/>
                <a:gd name="T45" fmla="*/ 46 h 119"/>
                <a:gd name="T46" fmla="*/ 14 w 131"/>
                <a:gd name="T47" fmla="*/ 70 h 119"/>
                <a:gd name="T48" fmla="*/ 24 w 131"/>
                <a:gd name="T49" fmla="*/ 80 h 119"/>
                <a:gd name="T50" fmla="*/ 34 w 131"/>
                <a:gd name="T51" fmla="*/ 90 h 119"/>
                <a:gd name="T52" fmla="*/ 44 w 131"/>
                <a:gd name="T53" fmla="*/ 100 h 119"/>
                <a:gd name="T54" fmla="*/ 54 w 131"/>
                <a:gd name="T55" fmla="*/ 109 h 119"/>
                <a:gd name="T56" fmla="*/ 71 w 131"/>
                <a:gd name="T57" fmla="*/ 115 h 119"/>
                <a:gd name="T58" fmla="*/ 88 w 131"/>
                <a:gd name="T59" fmla="*/ 108 h 119"/>
                <a:gd name="T60" fmla="*/ 98 w 131"/>
                <a:gd name="T61" fmla="*/ 98 h 119"/>
                <a:gd name="T62" fmla="*/ 108 w 131"/>
                <a:gd name="T63" fmla="*/ 88 h 119"/>
                <a:gd name="T64" fmla="*/ 115 w 131"/>
                <a:gd name="T65" fmla="*/ 71 h 119"/>
                <a:gd name="T66" fmla="*/ 130 w 131"/>
                <a:gd name="T67" fmla="*/ 46 h 119"/>
                <a:gd name="T68" fmla="*/ 102 w 131"/>
                <a:gd name="T69" fmla="*/ 13 h 119"/>
                <a:gd name="T70" fmla="*/ 102 w 131"/>
                <a:gd name="T71" fmla="*/ 1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1" h="119">
                  <a:moveTo>
                    <a:pt x="102" y="13"/>
                  </a:moveTo>
                  <a:cubicBezTo>
                    <a:pt x="101" y="13"/>
                    <a:pt x="101" y="13"/>
                    <a:pt x="100" y="12"/>
                  </a:cubicBezTo>
                  <a:cubicBezTo>
                    <a:pt x="72" y="3"/>
                    <a:pt x="72" y="3"/>
                    <a:pt x="72" y="3"/>
                  </a:cubicBezTo>
                  <a:cubicBezTo>
                    <a:pt x="60" y="0"/>
                    <a:pt x="53" y="6"/>
                    <a:pt x="51" y="8"/>
                  </a:cubicBezTo>
                  <a:cubicBezTo>
                    <a:pt x="49" y="9"/>
                    <a:pt x="49" y="10"/>
                    <a:pt x="48" y="12"/>
                  </a:cubicBezTo>
                  <a:cubicBezTo>
                    <a:pt x="35" y="42"/>
                    <a:pt x="35" y="42"/>
                    <a:pt x="35" y="42"/>
                  </a:cubicBezTo>
                  <a:cubicBezTo>
                    <a:pt x="35" y="43"/>
                    <a:pt x="35" y="46"/>
                    <a:pt x="36" y="48"/>
                  </a:cubicBezTo>
                  <a:cubicBezTo>
                    <a:pt x="38" y="51"/>
                    <a:pt x="41" y="54"/>
                    <a:pt x="44" y="54"/>
                  </a:cubicBezTo>
                  <a:cubicBezTo>
                    <a:pt x="48" y="55"/>
                    <a:pt x="52" y="54"/>
                    <a:pt x="55" y="51"/>
                  </a:cubicBezTo>
                  <a:cubicBezTo>
                    <a:pt x="56" y="50"/>
                    <a:pt x="57" y="49"/>
                    <a:pt x="57" y="48"/>
                  </a:cubicBezTo>
                  <a:cubicBezTo>
                    <a:pt x="62" y="40"/>
                    <a:pt x="62" y="40"/>
                    <a:pt x="62" y="40"/>
                  </a:cubicBezTo>
                  <a:cubicBezTo>
                    <a:pt x="62" y="39"/>
                    <a:pt x="63" y="38"/>
                    <a:pt x="64" y="37"/>
                  </a:cubicBezTo>
                  <a:cubicBezTo>
                    <a:pt x="68" y="33"/>
                    <a:pt x="70" y="35"/>
                    <a:pt x="71" y="35"/>
                  </a:cubicBezTo>
                  <a:cubicBezTo>
                    <a:pt x="77" y="41"/>
                    <a:pt x="111" y="75"/>
                    <a:pt x="111" y="75"/>
                  </a:cubicBezTo>
                  <a:cubicBezTo>
                    <a:pt x="112" y="77"/>
                    <a:pt x="112" y="79"/>
                    <a:pt x="110" y="80"/>
                  </a:cubicBezTo>
                  <a:cubicBezTo>
                    <a:pt x="109" y="82"/>
                    <a:pt x="107" y="82"/>
                    <a:pt x="105" y="81"/>
                  </a:cubicBezTo>
                  <a:cubicBezTo>
                    <a:pt x="96" y="71"/>
                    <a:pt x="96" y="71"/>
                    <a:pt x="96" y="71"/>
                  </a:cubicBezTo>
                  <a:cubicBezTo>
                    <a:pt x="95" y="70"/>
                    <a:pt x="93" y="70"/>
                    <a:pt x="91" y="71"/>
                  </a:cubicBezTo>
                  <a:cubicBezTo>
                    <a:pt x="90" y="73"/>
                    <a:pt x="90" y="75"/>
                    <a:pt x="91" y="76"/>
                  </a:cubicBezTo>
                  <a:cubicBezTo>
                    <a:pt x="101" y="85"/>
                    <a:pt x="101" y="85"/>
                    <a:pt x="101" y="85"/>
                  </a:cubicBezTo>
                  <a:cubicBezTo>
                    <a:pt x="102" y="86"/>
                    <a:pt x="102" y="89"/>
                    <a:pt x="100" y="90"/>
                  </a:cubicBezTo>
                  <a:cubicBezTo>
                    <a:pt x="99" y="92"/>
                    <a:pt x="97" y="92"/>
                    <a:pt x="95" y="91"/>
                  </a:cubicBezTo>
                  <a:cubicBezTo>
                    <a:pt x="86" y="81"/>
                    <a:pt x="86" y="81"/>
                    <a:pt x="86" y="81"/>
                  </a:cubicBezTo>
                  <a:cubicBezTo>
                    <a:pt x="85" y="80"/>
                    <a:pt x="83" y="80"/>
                    <a:pt x="81" y="81"/>
                  </a:cubicBezTo>
                  <a:cubicBezTo>
                    <a:pt x="80" y="83"/>
                    <a:pt x="80" y="85"/>
                    <a:pt x="81" y="86"/>
                  </a:cubicBezTo>
                  <a:cubicBezTo>
                    <a:pt x="91" y="95"/>
                    <a:pt x="91" y="95"/>
                    <a:pt x="91" y="95"/>
                  </a:cubicBezTo>
                  <a:cubicBezTo>
                    <a:pt x="92" y="96"/>
                    <a:pt x="92" y="99"/>
                    <a:pt x="90" y="100"/>
                  </a:cubicBezTo>
                  <a:cubicBezTo>
                    <a:pt x="89" y="102"/>
                    <a:pt x="87" y="102"/>
                    <a:pt x="85" y="101"/>
                  </a:cubicBezTo>
                  <a:cubicBezTo>
                    <a:pt x="76" y="91"/>
                    <a:pt x="76" y="91"/>
                    <a:pt x="76" y="91"/>
                  </a:cubicBezTo>
                  <a:cubicBezTo>
                    <a:pt x="75" y="90"/>
                    <a:pt x="73" y="90"/>
                    <a:pt x="72" y="91"/>
                  </a:cubicBezTo>
                  <a:cubicBezTo>
                    <a:pt x="70" y="92"/>
                    <a:pt x="70" y="94"/>
                    <a:pt x="72" y="96"/>
                  </a:cubicBezTo>
                  <a:cubicBezTo>
                    <a:pt x="81" y="105"/>
                    <a:pt x="81" y="105"/>
                    <a:pt x="81" y="105"/>
                  </a:cubicBezTo>
                  <a:cubicBezTo>
                    <a:pt x="82" y="106"/>
                    <a:pt x="82" y="109"/>
                    <a:pt x="80" y="110"/>
                  </a:cubicBezTo>
                  <a:cubicBezTo>
                    <a:pt x="79" y="112"/>
                    <a:pt x="77" y="112"/>
                    <a:pt x="76" y="111"/>
                  </a:cubicBezTo>
                  <a:cubicBezTo>
                    <a:pt x="64" y="99"/>
                    <a:pt x="64" y="99"/>
                    <a:pt x="64" y="99"/>
                  </a:cubicBezTo>
                  <a:cubicBezTo>
                    <a:pt x="66" y="97"/>
                    <a:pt x="65" y="93"/>
                    <a:pt x="63" y="91"/>
                  </a:cubicBezTo>
                  <a:cubicBezTo>
                    <a:pt x="60" y="88"/>
                    <a:pt x="56" y="88"/>
                    <a:pt x="53" y="90"/>
                  </a:cubicBezTo>
                  <a:cubicBezTo>
                    <a:pt x="56" y="88"/>
                    <a:pt x="56" y="83"/>
                    <a:pt x="53" y="81"/>
                  </a:cubicBezTo>
                  <a:cubicBezTo>
                    <a:pt x="50" y="78"/>
                    <a:pt x="46" y="78"/>
                    <a:pt x="43" y="80"/>
                  </a:cubicBezTo>
                  <a:cubicBezTo>
                    <a:pt x="46" y="78"/>
                    <a:pt x="46" y="73"/>
                    <a:pt x="43" y="71"/>
                  </a:cubicBezTo>
                  <a:cubicBezTo>
                    <a:pt x="40" y="68"/>
                    <a:pt x="36" y="68"/>
                    <a:pt x="33" y="70"/>
                  </a:cubicBezTo>
                  <a:cubicBezTo>
                    <a:pt x="36" y="68"/>
                    <a:pt x="36" y="64"/>
                    <a:pt x="33" y="61"/>
                  </a:cubicBezTo>
                  <a:cubicBezTo>
                    <a:pt x="30" y="58"/>
                    <a:pt x="27" y="58"/>
                    <a:pt x="24" y="60"/>
                  </a:cubicBezTo>
                  <a:cubicBezTo>
                    <a:pt x="5" y="41"/>
                    <a:pt x="5" y="41"/>
                    <a:pt x="5" y="41"/>
                  </a:cubicBezTo>
                  <a:cubicBezTo>
                    <a:pt x="4" y="40"/>
                    <a:pt x="2" y="40"/>
                    <a:pt x="1" y="41"/>
                  </a:cubicBezTo>
                  <a:cubicBezTo>
                    <a:pt x="0" y="42"/>
                    <a:pt x="0" y="44"/>
                    <a:pt x="1" y="46"/>
                  </a:cubicBezTo>
                  <a:cubicBezTo>
                    <a:pt x="20" y="64"/>
                    <a:pt x="20" y="64"/>
                    <a:pt x="20" y="64"/>
                  </a:cubicBezTo>
                  <a:cubicBezTo>
                    <a:pt x="14" y="70"/>
                    <a:pt x="14" y="70"/>
                    <a:pt x="14" y="70"/>
                  </a:cubicBezTo>
                  <a:cubicBezTo>
                    <a:pt x="12" y="72"/>
                    <a:pt x="12" y="76"/>
                    <a:pt x="15" y="79"/>
                  </a:cubicBezTo>
                  <a:cubicBezTo>
                    <a:pt x="17" y="82"/>
                    <a:pt x="22" y="82"/>
                    <a:pt x="24" y="80"/>
                  </a:cubicBezTo>
                  <a:cubicBezTo>
                    <a:pt x="22" y="82"/>
                    <a:pt x="22" y="86"/>
                    <a:pt x="25" y="89"/>
                  </a:cubicBezTo>
                  <a:cubicBezTo>
                    <a:pt x="27" y="92"/>
                    <a:pt x="31" y="92"/>
                    <a:pt x="34" y="90"/>
                  </a:cubicBezTo>
                  <a:cubicBezTo>
                    <a:pt x="31" y="92"/>
                    <a:pt x="32" y="96"/>
                    <a:pt x="34" y="99"/>
                  </a:cubicBezTo>
                  <a:cubicBezTo>
                    <a:pt x="37" y="102"/>
                    <a:pt x="41" y="102"/>
                    <a:pt x="44" y="100"/>
                  </a:cubicBezTo>
                  <a:cubicBezTo>
                    <a:pt x="41" y="102"/>
                    <a:pt x="42" y="106"/>
                    <a:pt x="44" y="109"/>
                  </a:cubicBezTo>
                  <a:cubicBezTo>
                    <a:pt x="47" y="112"/>
                    <a:pt x="51" y="112"/>
                    <a:pt x="54" y="109"/>
                  </a:cubicBezTo>
                  <a:cubicBezTo>
                    <a:pt x="60" y="104"/>
                    <a:pt x="60" y="104"/>
                    <a:pt x="60" y="104"/>
                  </a:cubicBezTo>
                  <a:cubicBezTo>
                    <a:pt x="71" y="115"/>
                    <a:pt x="71" y="115"/>
                    <a:pt x="71" y="115"/>
                  </a:cubicBezTo>
                  <a:cubicBezTo>
                    <a:pt x="75" y="119"/>
                    <a:pt x="81" y="119"/>
                    <a:pt x="85" y="115"/>
                  </a:cubicBezTo>
                  <a:cubicBezTo>
                    <a:pt x="87" y="113"/>
                    <a:pt x="88" y="110"/>
                    <a:pt x="88" y="108"/>
                  </a:cubicBezTo>
                  <a:cubicBezTo>
                    <a:pt x="90" y="108"/>
                    <a:pt x="93" y="107"/>
                    <a:pt x="95" y="105"/>
                  </a:cubicBezTo>
                  <a:cubicBezTo>
                    <a:pt x="97" y="103"/>
                    <a:pt x="98" y="100"/>
                    <a:pt x="98" y="98"/>
                  </a:cubicBezTo>
                  <a:cubicBezTo>
                    <a:pt x="100" y="98"/>
                    <a:pt x="103" y="97"/>
                    <a:pt x="105" y="95"/>
                  </a:cubicBezTo>
                  <a:cubicBezTo>
                    <a:pt x="107" y="93"/>
                    <a:pt x="108" y="90"/>
                    <a:pt x="108" y="88"/>
                  </a:cubicBezTo>
                  <a:cubicBezTo>
                    <a:pt x="110" y="88"/>
                    <a:pt x="113" y="87"/>
                    <a:pt x="115" y="85"/>
                  </a:cubicBezTo>
                  <a:cubicBezTo>
                    <a:pt x="119" y="81"/>
                    <a:pt x="119" y="75"/>
                    <a:pt x="115" y="71"/>
                  </a:cubicBezTo>
                  <a:cubicBezTo>
                    <a:pt x="110" y="66"/>
                    <a:pt x="110" y="66"/>
                    <a:pt x="110" y="66"/>
                  </a:cubicBezTo>
                  <a:cubicBezTo>
                    <a:pt x="130" y="46"/>
                    <a:pt x="130" y="46"/>
                    <a:pt x="130" y="46"/>
                  </a:cubicBezTo>
                  <a:cubicBezTo>
                    <a:pt x="131" y="45"/>
                    <a:pt x="131" y="43"/>
                    <a:pt x="130" y="42"/>
                  </a:cubicBezTo>
                  <a:lnTo>
                    <a:pt x="102" y="13"/>
                  </a:lnTo>
                  <a:close/>
                  <a:moveTo>
                    <a:pt x="102" y="13"/>
                  </a:moveTo>
                  <a:cubicBezTo>
                    <a:pt x="102" y="13"/>
                    <a:pt x="102" y="13"/>
                    <a:pt x="102" y="13"/>
                  </a:cubicBezTo>
                </a:path>
              </a:pathLst>
            </a:custGeom>
            <a:solidFill>
              <a:srgbClr val="3095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rmAutofit/>
            </a:bodyPr>
            <a:lstStyle/>
            <a:p>
              <a:pPr defTabSz="914377"/>
              <a:endParaRPr lang="en-US" sz="1425">
                <a:solidFill>
                  <a:prstClr val="black"/>
                </a:solidFill>
              </a:endParaRPr>
            </a:p>
          </p:txBody>
        </p:sp>
        <p:sp>
          <p:nvSpPr>
            <p:cNvPr id="80" name="Freeform 38"/>
            <p:cNvSpPr>
              <a:spLocks noEditPoints="1"/>
            </p:cNvSpPr>
            <p:nvPr/>
          </p:nvSpPr>
          <p:spPr bwMode="auto">
            <a:xfrm>
              <a:off x="11014075" y="708025"/>
              <a:ext cx="320675" cy="325438"/>
            </a:xfrm>
            <a:custGeom>
              <a:avLst/>
              <a:gdLst>
                <a:gd name="T0" fmla="*/ 46 w 48"/>
                <a:gd name="T1" fmla="*/ 28 h 48"/>
                <a:gd name="T2" fmla="*/ 20 w 48"/>
                <a:gd name="T3" fmla="*/ 3 h 48"/>
                <a:gd name="T4" fmla="*/ 11 w 48"/>
                <a:gd name="T5" fmla="*/ 3 h 48"/>
                <a:gd name="T6" fmla="*/ 3 w 48"/>
                <a:gd name="T7" fmla="*/ 12 h 48"/>
                <a:gd name="T8" fmla="*/ 3 w 48"/>
                <a:gd name="T9" fmla="*/ 20 h 48"/>
                <a:gd name="T10" fmla="*/ 28 w 48"/>
                <a:gd name="T11" fmla="*/ 46 h 48"/>
                <a:gd name="T12" fmla="*/ 37 w 48"/>
                <a:gd name="T13" fmla="*/ 46 h 48"/>
                <a:gd name="T14" fmla="*/ 46 w 48"/>
                <a:gd name="T15" fmla="*/ 37 h 48"/>
                <a:gd name="T16" fmla="*/ 46 w 48"/>
                <a:gd name="T17" fmla="*/ 28 h 48"/>
                <a:gd name="T18" fmla="*/ 32 w 48"/>
                <a:gd name="T19" fmla="*/ 41 h 48"/>
                <a:gd name="T20" fmla="*/ 27 w 48"/>
                <a:gd name="T21" fmla="*/ 36 h 48"/>
                <a:gd name="T22" fmla="*/ 32 w 48"/>
                <a:gd name="T23" fmla="*/ 31 h 48"/>
                <a:gd name="T24" fmla="*/ 37 w 48"/>
                <a:gd name="T25" fmla="*/ 36 h 48"/>
                <a:gd name="T26" fmla="*/ 32 w 48"/>
                <a:gd name="T27" fmla="*/ 41 h 48"/>
                <a:gd name="T28" fmla="*/ 32 w 48"/>
                <a:gd name="T29" fmla="*/ 41 h 48"/>
                <a:gd name="T30" fmla="*/ 32 w 48"/>
                <a:gd name="T31" fmla="*/ 4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48">
                  <a:moveTo>
                    <a:pt x="46" y="28"/>
                  </a:moveTo>
                  <a:cubicBezTo>
                    <a:pt x="20" y="3"/>
                    <a:pt x="20" y="3"/>
                    <a:pt x="20" y="3"/>
                  </a:cubicBezTo>
                  <a:cubicBezTo>
                    <a:pt x="18" y="0"/>
                    <a:pt x="14" y="0"/>
                    <a:pt x="11" y="3"/>
                  </a:cubicBezTo>
                  <a:cubicBezTo>
                    <a:pt x="3" y="12"/>
                    <a:pt x="3" y="12"/>
                    <a:pt x="3" y="12"/>
                  </a:cubicBezTo>
                  <a:cubicBezTo>
                    <a:pt x="0" y="14"/>
                    <a:pt x="0" y="18"/>
                    <a:pt x="3" y="20"/>
                  </a:cubicBezTo>
                  <a:cubicBezTo>
                    <a:pt x="28" y="46"/>
                    <a:pt x="28" y="46"/>
                    <a:pt x="28" y="46"/>
                  </a:cubicBezTo>
                  <a:cubicBezTo>
                    <a:pt x="30" y="48"/>
                    <a:pt x="34" y="48"/>
                    <a:pt x="37" y="46"/>
                  </a:cubicBezTo>
                  <a:cubicBezTo>
                    <a:pt x="46" y="37"/>
                    <a:pt x="46" y="37"/>
                    <a:pt x="46" y="37"/>
                  </a:cubicBezTo>
                  <a:cubicBezTo>
                    <a:pt x="48" y="35"/>
                    <a:pt x="48" y="31"/>
                    <a:pt x="46" y="28"/>
                  </a:cubicBezTo>
                  <a:close/>
                  <a:moveTo>
                    <a:pt x="32" y="41"/>
                  </a:moveTo>
                  <a:cubicBezTo>
                    <a:pt x="29" y="41"/>
                    <a:pt x="27" y="39"/>
                    <a:pt x="27" y="36"/>
                  </a:cubicBezTo>
                  <a:cubicBezTo>
                    <a:pt x="27" y="33"/>
                    <a:pt x="29" y="31"/>
                    <a:pt x="32" y="31"/>
                  </a:cubicBezTo>
                  <a:cubicBezTo>
                    <a:pt x="35" y="31"/>
                    <a:pt x="37" y="33"/>
                    <a:pt x="37" y="36"/>
                  </a:cubicBezTo>
                  <a:cubicBezTo>
                    <a:pt x="37" y="39"/>
                    <a:pt x="35" y="41"/>
                    <a:pt x="32" y="41"/>
                  </a:cubicBezTo>
                  <a:close/>
                  <a:moveTo>
                    <a:pt x="32" y="41"/>
                  </a:moveTo>
                  <a:cubicBezTo>
                    <a:pt x="32" y="41"/>
                    <a:pt x="32" y="41"/>
                    <a:pt x="32" y="41"/>
                  </a:cubicBezTo>
                </a:path>
              </a:pathLst>
            </a:custGeom>
            <a:solidFill>
              <a:srgbClr val="3095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rmAutofit/>
            </a:bodyPr>
            <a:lstStyle/>
            <a:p>
              <a:pPr defTabSz="914377"/>
              <a:endParaRPr lang="en-US" sz="1425">
                <a:solidFill>
                  <a:prstClr val="black"/>
                </a:solidFill>
              </a:endParaRPr>
            </a:p>
          </p:txBody>
        </p:sp>
      </p:grpSp>
      <p:sp>
        <p:nvSpPr>
          <p:cNvPr id="33" name="Freeform 32"/>
          <p:cNvSpPr>
            <a:spLocks noEditPoints="1"/>
          </p:cNvSpPr>
          <p:nvPr>
            <p:custDataLst>
              <p:tags r:id="rId2"/>
            </p:custDataLst>
          </p:nvPr>
        </p:nvSpPr>
        <p:spPr bwMode="auto">
          <a:xfrm>
            <a:off x="6396676" y="5716733"/>
            <a:ext cx="1040864" cy="857742"/>
          </a:xfrm>
          <a:custGeom>
            <a:avLst/>
            <a:gdLst>
              <a:gd name="T0" fmla="*/ 1067 w 1200"/>
              <a:gd name="T1" fmla="*/ 617 h 867"/>
              <a:gd name="T2" fmla="*/ 228 w 1200"/>
              <a:gd name="T3" fmla="*/ 95 h 867"/>
              <a:gd name="T4" fmla="*/ 1200 w 1200"/>
              <a:gd name="T5" fmla="*/ 867 h 867"/>
              <a:gd name="T6" fmla="*/ 730 w 1200"/>
              <a:gd name="T7" fmla="*/ 826 h 867"/>
              <a:gd name="T8" fmla="*/ 587 w 1200"/>
              <a:gd name="T9" fmla="*/ 645 h 867"/>
              <a:gd name="T10" fmla="*/ 1067 w 1200"/>
              <a:gd name="T11" fmla="*/ 645 h 867"/>
              <a:gd name="T12" fmla="*/ 932 w 1200"/>
              <a:gd name="T13" fmla="*/ 700 h 867"/>
              <a:gd name="T14" fmla="*/ 965 w 1200"/>
              <a:gd name="T15" fmla="*/ 717 h 867"/>
              <a:gd name="T16" fmla="*/ 901 w 1200"/>
              <a:gd name="T17" fmla="*/ 743 h 867"/>
              <a:gd name="T18" fmla="*/ 863 w 1200"/>
              <a:gd name="T19" fmla="*/ 676 h 867"/>
              <a:gd name="T20" fmla="*/ 863 w 1200"/>
              <a:gd name="T21" fmla="*/ 676 h 867"/>
              <a:gd name="T22" fmla="*/ 882 w 1200"/>
              <a:gd name="T23" fmla="*/ 717 h 867"/>
              <a:gd name="T24" fmla="*/ 841 w 1200"/>
              <a:gd name="T25" fmla="*/ 700 h 867"/>
              <a:gd name="T26" fmla="*/ 758 w 1200"/>
              <a:gd name="T27" fmla="*/ 743 h 867"/>
              <a:gd name="T28" fmla="*/ 718 w 1200"/>
              <a:gd name="T29" fmla="*/ 676 h 867"/>
              <a:gd name="T30" fmla="*/ 718 w 1200"/>
              <a:gd name="T31" fmla="*/ 676 h 867"/>
              <a:gd name="T32" fmla="*/ 647 w 1200"/>
              <a:gd name="T33" fmla="*/ 700 h 867"/>
              <a:gd name="T34" fmla="*/ 613 w 1200"/>
              <a:gd name="T35" fmla="*/ 717 h 867"/>
              <a:gd name="T36" fmla="*/ 628 w 1200"/>
              <a:gd name="T37" fmla="*/ 676 h 867"/>
              <a:gd name="T38" fmla="*/ 594 w 1200"/>
              <a:gd name="T39" fmla="*/ 743 h 867"/>
              <a:gd name="T40" fmla="*/ 594 w 1200"/>
              <a:gd name="T41" fmla="*/ 743 h 867"/>
              <a:gd name="T42" fmla="*/ 504 w 1200"/>
              <a:gd name="T43" fmla="*/ 700 h 867"/>
              <a:gd name="T44" fmla="*/ 473 w 1200"/>
              <a:gd name="T45" fmla="*/ 717 h 867"/>
              <a:gd name="T46" fmla="*/ 483 w 1200"/>
              <a:gd name="T47" fmla="*/ 676 h 867"/>
              <a:gd name="T48" fmla="*/ 449 w 1200"/>
              <a:gd name="T49" fmla="*/ 743 h 867"/>
              <a:gd name="T50" fmla="*/ 449 w 1200"/>
              <a:gd name="T51" fmla="*/ 743 h 867"/>
              <a:gd name="T52" fmla="*/ 359 w 1200"/>
              <a:gd name="T53" fmla="*/ 700 h 867"/>
              <a:gd name="T54" fmla="*/ 328 w 1200"/>
              <a:gd name="T55" fmla="*/ 717 h 867"/>
              <a:gd name="T56" fmla="*/ 340 w 1200"/>
              <a:gd name="T57" fmla="*/ 676 h 867"/>
              <a:gd name="T58" fmla="*/ 309 w 1200"/>
              <a:gd name="T59" fmla="*/ 743 h 867"/>
              <a:gd name="T60" fmla="*/ 309 w 1200"/>
              <a:gd name="T61" fmla="*/ 743 h 867"/>
              <a:gd name="T62" fmla="*/ 216 w 1200"/>
              <a:gd name="T63" fmla="*/ 700 h 867"/>
              <a:gd name="T64" fmla="*/ 238 w 1200"/>
              <a:gd name="T65" fmla="*/ 743 h 867"/>
              <a:gd name="T66" fmla="*/ 145 w 1200"/>
              <a:gd name="T67" fmla="*/ 781 h 867"/>
              <a:gd name="T68" fmla="*/ 261 w 1200"/>
              <a:gd name="T69" fmla="*/ 781 h 867"/>
              <a:gd name="T70" fmla="*/ 261 w 1200"/>
              <a:gd name="T71" fmla="*/ 781 h 867"/>
              <a:gd name="T72" fmla="*/ 333 w 1200"/>
              <a:gd name="T73" fmla="*/ 755 h 867"/>
              <a:gd name="T74" fmla="*/ 352 w 1200"/>
              <a:gd name="T75" fmla="*/ 755 h 867"/>
              <a:gd name="T76" fmla="*/ 475 w 1200"/>
              <a:gd name="T77" fmla="*/ 781 h 867"/>
              <a:gd name="T78" fmla="*/ 475 w 1200"/>
              <a:gd name="T79" fmla="*/ 781 h 867"/>
              <a:gd name="T80" fmla="*/ 685 w 1200"/>
              <a:gd name="T81" fmla="*/ 755 h 867"/>
              <a:gd name="T82" fmla="*/ 737 w 1200"/>
              <a:gd name="T83" fmla="*/ 743 h 867"/>
              <a:gd name="T84" fmla="*/ 711 w 1200"/>
              <a:gd name="T85" fmla="*/ 781 h 867"/>
              <a:gd name="T86" fmla="*/ 834 w 1200"/>
              <a:gd name="T87" fmla="*/ 781 h 867"/>
              <a:gd name="T88" fmla="*/ 834 w 1200"/>
              <a:gd name="T89" fmla="*/ 781 h 867"/>
              <a:gd name="T90" fmla="*/ 906 w 1200"/>
              <a:gd name="T91" fmla="*/ 755 h 867"/>
              <a:gd name="T92" fmla="*/ 925 w 1200"/>
              <a:gd name="T93" fmla="*/ 755 h 867"/>
              <a:gd name="T94" fmla="*/ 989 w 1200"/>
              <a:gd name="T95" fmla="*/ 781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0" h="867">
                <a:moveTo>
                  <a:pt x="1067" y="0"/>
                </a:moveTo>
                <a:lnTo>
                  <a:pt x="135" y="0"/>
                </a:lnTo>
                <a:lnTo>
                  <a:pt x="135" y="617"/>
                </a:lnTo>
                <a:lnTo>
                  <a:pt x="1067" y="617"/>
                </a:lnTo>
                <a:lnTo>
                  <a:pt x="1067" y="0"/>
                </a:lnTo>
                <a:close/>
                <a:moveTo>
                  <a:pt x="972" y="521"/>
                </a:moveTo>
                <a:lnTo>
                  <a:pt x="228" y="521"/>
                </a:lnTo>
                <a:lnTo>
                  <a:pt x="228" y="95"/>
                </a:lnTo>
                <a:lnTo>
                  <a:pt x="972" y="95"/>
                </a:lnTo>
                <a:lnTo>
                  <a:pt x="972" y="521"/>
                </a:lnTo>
                <a:close/>
                <a:moveTo>
                  <a:pt x="1200" y="826"/>
                </a:moveTo>
                <a:lnTo>
                  <a:pt x="1200" y="867"/>
                </a:lnTo>
                <a:lnTo>
                  <a:pt x="0" y="867"/>
                </a:lnTo>
                <a:lnTo>
                  <a:pt x="0" y="826"/>
                </a:lnTo>
                <a:lnTo>
                  <a:pt x="475" y="826"/>
                </a:lnTo>
                <a:lnTo>
                  <a:pt x="730" y="826"/>
                </a:lnTo>
                <a:lnTo>
                  <a:pt x="1200" y="826"/>
                </a:lnTo>
                <a:close/>
                <a:moveTo>
                  <a:pt x="1067" y="645"/>
                </a:moveTo>
                <a:lnTo>
                  <a:pt x="613" y="645"/>
                </a:lnTo>
                <a:lnTo>
                  <a:pt x="587" y="645"/>
                </a:lnTo>
                <a:lnTo>
                  <a:pt x="135" y="645"/>
                </a:lnTo>
                <a:lnTo>
                  <a:pt x="7" y="815"/>
                </a:lnTo>
                <a:lnTo>
                  <a:pt x="1193" y="815"/>
                </a:lnTo>
                <a:lnTo>
                  <a:pt x="1067" y="645"/>
                </a:lnTo>
                <a:close/>
                <a:moveTo>
                  <a:pt x="932" y="676"/>
                </a:moveTo>
                <a:lnTo>
                  <a:pt x="984" y="676"/>
                </a:lnTo>
                <a:lnTo>
                  <a:pt x="984" y="700"/>
                </a:lnTo>
                <a:lnTo>
                  <a:pt x="932" y="700"/>
                </a:lnTo>
                <a:lnTo>
                  <a:pt x="932" y="676"/>
                </a:lnTo>
                <a:close/>
                <a:moveTo>
                  <a:pt x="1015" y="743"/>
                </a:moveTo>
                <a:lnTo>
                  <a:pt x="965" y="743"/>
                </a:lnTo>
                <a:lnTo>
                  <a:pt x="965" y="717"/>
                </a:lnTo>
                <a:lnTo>
                  <a:pt x="1015" y="717"/>
                </a:lnTo>
                <a:lnTo>
                  <a:pt x="1015" y="743"/>
                </a:lnTo>
                <a:close/>
                <a:moveTo>
                  <a:pt x="951" y="743"/>
                </a:moveTo>
                <a:lnTo>
                  <a:pt x="901" y="743"/>
                </a:lnTo>
                <a:lnTo>
                  <a:pt x="901" y="717"/>
                </a:lnTo>
                <a:lnTo>
                  <a:pt x="951" y="717"/>
                </a:lnTo>
                <a:lnTo>
                  <a:pt x="951" y="743"/>
                </a:lnTo>
                <a:close/>
                <a:moveTo>
                  <a:pt x="863" y="676"/>
                </a:moveTo>
                <a:lnTo>
                  <a:pt x="913" y="676"/>
                </a:lnTo>
                <a:lnTo>
                  <a:pt x="913" y="700"/>
                </a:lnTo>
                <a:lnTo>
                  <a:pt x="863" y="700"/>
                </a:lnTo>
                <a:lnTo>
                  <a:pt x="863" y="676"/>
                </a:lnTo>
                <a:close/>
                <a:moveTo>
                  <a:pt x="882" y="743"/>
                </a:moveTo>
                <a:lnTo>
                  <a:pt x="830" y="743"/>
                </a:lnTo>
                <a:lnTo>
                  <a:pt x="830" y="717"/>
                </a:lnTo>
                <a:lnTo>
                  <a:pt x="882" y="717"/>
                </a:lnTo>
                <a:lnTo>
                  <a:pt x="882" y="743"/>
                </a:lnTo>
                <a:close/>
                <a:moveTo>
                  <a:pt x="792" y="676"/>
                </a:moveTo>
                <a:lnTo>
                  <a:pt x="841" y="676"/>
                </a:lnTo>
                <a:lnTo>
                  <a:pt x="841" y="700"/>
                </a:lnTo>
                <a:lnTo>
                  <a:pt x="792" y="700"/>
                </a:lnTo>
                <a:lnTo>
                  <a:pt x="792" y="676"/>
                </a:lnTo>
                <a:close/>
                <a:moveTo>
                  <a:pt x="811" y="743"/>
                </a:moveTo>
                <a:lnTo>
                  <a:pt x="758" y="743"/>
                </a:lnTo>
                <a:lnTo>
                  <a:pt x="758" y="717"/>
                </a:lnTo>
                <a:lnTo>
                  <a:pt x="811" y="717"/>
                </a:lnTo>
                <a:lnTo>
                  <a:pt x="811" y="743"/>
                </a:lnTo>
                <a:close/>
                <a:moveTo>
                  <a:pt x="718" y="676"/>
                </a:moveTo>
                <a:lnTo>
                  <a:pt x="768" y="676"/>
                </a:lnTo>
                <a:lnTo>
                  <a:pt x="768" y="700"/>
                </a:lnTo>
                <a:lnTo>
                  <a:pt x="718" y="700"/>
                </a:lnTo>
                <a:lnTo>
                  <a:pt x="718" y="676"/>
                </a:lnTo>
                <a:close/>
                <a:moveTo>
                  <a:pt x="647" y="676"/>
                </a:moveTo>
                <a:lnTo>
                  <a:pt x="696" y="676"/>
                </a:lnTo>
                <a:lnTo>
                  <a:pt x="696" y="700"/>
                </a:lnTo>
                <a:lnTo>
                  <a:pt x="647" y="700"/>
                </a:lnTo>
                <a:lnTo>
                  <a:pt x="647" y="676"/>
                </a:lnTo>
                <a:close/>
                <a:moveTo>
                  <a:pt x="666" y="743"/>
                </a:moveTo>
                <a:lnTo>
                  <a:pt x="613" y="743"/>
                </a:lnTo>
                <a:lnTo>
                  <a:pt x="613" y="717"/>
                </a:lnTo>
                <a:lnTo>
                  <a:pt x="666" y="717"/>
                </a:lnTo>
                <a:lnTo>
                  <a:pt x="666" y="743"/>
                </a:lnTo>
                <a:close/>
                <a:moveTo>
                  <a:pt x="575" y="676"/>
                </a:moveTo>
                <a:lnTo>
                  <a:pt x="628" y="676"/>
                </a:lnTo>
                <a:lnTo>
                  <a:pt x="628" y="700"/>
                </a:lnTo>
                <a:lnTo>
                  <a:pt x="575" y="700"/>
                </a:lnTo>
                <a:lnTo>
                  <a:pt x="575" y="676"/>
                </a:lnTo>
                <a:close/>
                <a:moveTo>
                  <a:pt x="594" y="743"/>
                </a:moveTo>
                <a:lnTo>
                  <a:pt x="544" y="743"/>
                </a:lnTo>
                <a:lnTo>
                  <a:pt x="544" y="717"/>
                </a:lnTo>
                <a:lnTo>
                  <a:pt x="594" y="717"/>
                </a:lnTo>
                <a:lnTo>
                  <a:pt x="594" y="743"/>
                </a:lnTo>
                <a:close/>
                <a:moveTo>
                  <a:pt x="504" y="676"/>
                </a:moveTo>
                <a:lnTo>
                  <a:pt x="556" y="676"/>
                </a:lnTo>
                <a:lnTo>
                  <a:pt x="556" y="700"/>
                </a:lnTo>
                <a:lnTo>
                  <a:pt x="504" y="700"/>
                </a:lnTo>
                <a:lnTo>
                  <a:pt x="504" y="676"/>
                </a:lnTo>
                <a:close/>
                <a:moveTo>
                  <a:pt x="523" y="743"/>
                </a:moveTo>
                <a:lnTo>
                  <a:pt x="473" y="743"/>
                </a:lnTo>
                <a:lnTo>
                  <a:pt x="473" y="717"/>
                </a:lnTo>
                <a:lnTo>
                  <a:pt x="523" y="717"/>
                </a:lnTo>
                <a:lnTo>
                  <a:pt x="523" y="743"/>
                </a:lnTo>
                <a:close/>
                <a:moveTo>
                  <a:pt x="430" y="676"/>
                </a:moveTo>
                <a:lnTo>
                  <a:pt x="483" y="676"/>
                </a:lnTo>
                <a:lnTo>
                  <a:pt x="483" y="700"/>
                </a:lnTo>
                <a:lnTo>
                  <a:pt x="430" y="700"/>
                </a:lnTo>
                <a:lnTo>
                  <a:pt x="430" y="676"/>
                </a:lnTo>
                <a:close/>
                <a:moveTo>
                  <a:pt x="449" y="743"/>
                </a:moveTo>
                <a:lnTo>
                  <a:pt x="399" y="743"/>
                </a:lnTo>
                <a:lnTo>
                  <a:pt x="399" y="717"/>
                </a:lnTo>
                <a:lnTo>
                  <a:pt x="449" y="717"/>
                </a:lnTo>
                <a:lnTo>
                  <a:pt x="449" y="743"/>
                </a:lnTo>
                <a:close/>
                <a:moveTo>
                  <a:pt x="359" y="676"/>
                </a:moveTo>
                <a:lnTo>
                  <a:pt x="411" y="676"/>
                </a:lnTo>
                <a:lnTo>
                  <a:pt x="411" y="700"/>
                </a:lnTo>
                <a:lnTo>
                  <a:pt x="359" y="700"/>
                </a:lnTo>
                <a:lnTo>
                  <a:pt x="359" y="676"/>
                </a:lnTo>
                <a:close/>
                <a:moveTo>
                  <a:pt x="378" y="743"/>
                </a:moveTo>
                <a:lnTo>
                  <a:pt x="328" y="743"/>
                </a:lnTo>
                <a:lnTo>
                  <a:pt x="328" y="717"/>
                </a:lnTo>
                <a:lnTo>
                  <a:pt x="378" y="717"/>
                </a:lnTo>
                <a:lnTo>
                  <a:pt x="378" y="743"/>
                </a:lnTo>
                <a:close/>
                <a:moveTo>
                  <a:pt x="290" y="676"/>
                </a:moveTo>
                <a:lnTo>
                  <a:pt x="340" y="676"/>
                </a:lnTo>
                <a:lnTo>
                  <a:pt x="340" y="700"/>
                </a:lnTo>
                <a:lnTo>
                  <a:pt x="290" y="700"/>
                </a:lnTo>
                <a:lnTo>
                  <a:pt x="290" y="676"/>
                </a:lnTo>
                <a:close/>
                <a:moveTo>
                  <a:pt x="309" y="743"/>
                </a:moveTo>
                <a:lnTo>
                  <a:pt x="257" y="743"/>
                </a:lnTo>
                <a:lnTo>
                  <a:pt x="257" y="717"/>
                </a:lnTo>
                <a:lnTo>
                  <a:pt x="309" y="717"/>
                </a:lnTo>
                <a:lnTo>
                  <a:pt x="309" y="743"/>
                </a:lnTo>
                <a:close/>
                <a:moveTo>
                  <a:pt x="216" y="676"/>
                </a:moveTo>
                <a:lnTo>
                  <a:pt x="269" y="676"/>
                </a:lnTo>
                <a:lnTo>
                  <a:pt x="269" y="700"/>
                </a:lnTo>
                <a:lnTo>
                  <a:pt x="216" y="700"/>
                </a:lnTo>
                <a:lnTo>
                  <a:pt x="216" y="676"/>
                </a:lnTo>
                <a:close/>
                <a:moveTo>
                  <a:pt x="185" y="717"/>
                </a:moveTo>
                <a:lnTo>
                  <a:pt x="238" y="717"/>
                </a:lnTo>
                <a:lnTo>
                  <a:pt x="238" y="743"/>
                </a:lnTo>
                <a:lnTo>
                  <a:pt x="185" y="743"/>
                </a:lnTo>
                <a:lnTo>
                  <a:pt x="185" y="717"/>
                </a:lnTo>
                <a:close/>
                <a:moveTo>
                  <a:pt x="195" y="781"/>
                </a:moveTo>
                <a:lnTo>
                  <a:pt x="145" y="781"/>
                </a:lnTo>
                <a:lnTo>
                  <a:pt x="145" y="755"/>
                </a:lnTo>
                <a:lnTo>
                  <a:pt x="195" y="755"/>
                </a:lnTo>
                <a:lnTo>
                  <a:pt x="195" y="781"/>
                </a:lnTo>
                <a:close/>
                <a:moveTo>
                  <a:pt x="261" y="781"/>
                </a:moveTo>
                <a:lnTo>
                  <a:pt x="209" y="781"/>
                </a:lnTo>
                <a:lnTo>
                  <a:pt x="209" y="755"/>
                </a:lnTo>
                <a:lnTo>
                  <a:pt x="261" y="755"/>
                </a:lnTo>
                <a:lnTo>
                  <a:pt x="261" y="781"/>
                </a:lnTo>
                <a:close/>
                <a:moveTo>
                  <a:pt x="333" y="781"/>
                </a:moveTo>
                <a:lnTo>
                  <a:pt x="280" y="781"/>
                </a:lnTo>
                <a:lnTo>
                  <a:pt x="280" y="755"/>
                </a:lnTo>
                <a:lnTo>
                  <a:pt x="333" y="755"/>
                </a:lnTo>
                <a:lnTo>
                  <a:pt x="333" y="781"/>
                </a:lnTo>
                <a:close/>
                <a:moveTo>
                  <a:pt x="402" y="781"/>
                </a:moveTo>
                <a:lnTo>
                  <a:pt x="352" y="781"/>
                </a:lnTo>
                <a:lnTo>
                  <a:pt x="352" y="755"/>
                </a:lnTo>
                <a:lnTo>
                  <a:pt x="402" y="755"/>
                </a:lnTo>
                <a:lnTo>
                  <a:pt x="402" y="781"/>
                </a:lnTo>
                <a:lnTo>
                  <a:pt x="402" y="781"/>
                </a:lnTo>
                <a:close/>
                <a:moveTo>
                  <a:pt x="475" y="781"/>
                </a:moveTo>
                <a:lnTo>
                  <a:pt x="423" y="781"/>
                </a:lnTo>
                <a:lnTo>
                  <a:pt x="423" y="755"/>
                </a:lnTo>
                <a:lnTo>
                  <a:pt x="475" y="755"/>
                </a:lnTo>
                <a:lnTo>
                  <a:pt x="475" y="781"/>
                </a:lnTo>
                <a:close/>
                <a:moveTo>
                  <a:pt x="685" y="781"/>
                </a:moveTo>
                <a:lnTo>
                  <a:pt x="497" y="781"/>
                </a:lnTo>
                <a:lnTo>
                  <a:pt x="497" y="755"/>
                </a:lnTo>
                <a:lnTo>
                  <a:pt x="685" y="755"/>
                </a:lnTo>
                <a:lnTo>
                  <a:pt x="685" y="781"/>
                </a:lnTo>
                <a:close/>
                <a:moveTo>
                  <a:pt x="685" y="717"/>
                </a:moveTo>
                <a:lnTo>
                  <a:pt x="737" y="717"/>
                </a:lnTo>
                <a:lnTo>
                  <a:pt x="737" y="743"/>
                </a:lnTo>
                <a:lnTo>
                  <a:pt x="685" y="743"/>
                </a:lnTo>
                <a:lnTo>
                  <a:pt x="685" y="717"/>
                </a:lnTo>
                <a:close/>
                <a:moveTo>
                  <a:pt x="761" y="781"/>
                </a:moveTo>
                <a:lnTo>
                  <a:pt x="711" y="781"/>
                </a:lnTo>
                <a:lnTo>
                  <a:pt x="711" y="755"/>
                </a:lnTo>
                <a:lnTo>
                  <a:pt x="761" y="755"/>
                </a:lnTo>
                <a:lnTo>
                  <a:pt x="761" y="781"/>
                </a:lnTo>
                <a:close/>
                <a:moveTo>
                  <a:pt x="834" y="781"/>
                </a:moveTo>
                <a:lnTo>
                  <a:pt x="782" y="781"/>
                </a:lnTo>
                <a:lnTo>
                  <a:pt x="782" y="755"/>
                </a:lnTo>
                <a:lnTo>
                  <a:pt x="834" y="755"/>
                </a:lnTo>
                <a:lnTo>
                  <a:pt x="834" y="781"/>
                </a:lnTo>
                <a:close/>
                <a:moveTo>
                  <a:pt x="906" y="781"/>
                </a:moveTo>
                <a:lnTo>
                  <a:pt x="856" y="781"/>
                </a:lnTo>
                <a:lnTo>
                  <a:pt x="856" y="755"/>
                </a:lnTo>
                <a:lnTo>
                  <a:pt x="906" y="755"/>
                </a:lnTo>
                <a:lnTo>
                  <a:pt x="906" y="781"/>
                </a:lnTo>
                <a:close/>
                <a:moveTo>
                  <a:pt x="977" y="781"/>
                </a:moveTo>
                <a:lnTo>
                  <a:pt x="925" y="781"/>
                </a:lnTo>
                <a:lnTo>
                  <a:pt x="925" y="755"/>
                </a:lnTo>
                <a:lnTo>
                  <a:pt x="977" y="755"/>
                </a:lnTo>
                <a:lnTo>
                  <a:pt x="977" y="781"/>
                </a:lnTo>
                <a:close/>
                <a:moveTo>
                  <a:pt x="1041" y="781"/>
                </a:moveTo>
                <a:lnTo>
                  <a:pt x="989" y="781"/>
                </a:lnTo>
                <a:lnTo>
                  <a:pt x="989" y="755"/>
                </a:lnTo>
                <a:lnTo>
                  <a:pt x="1041" y="755"/>
                </a:lnTo>
                <a:lnTo>
                  <a:pt x="1041" y="781"/>
                </a:lnTo>
                <a:close/>
              </a:path>
            </a:pathLst>
          </a:custGeom>
          <a:solidFill>
            <a:srgbClr val="3095B4"/>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CA">
              <a:solidFill>
                <a:prstClr val="black"/>
              </a:solidFill>
            </a:endParaRPr>
          </a:p>
        </p:txBody>
      </p:sp>
    </p:spTree>
    <p:extLst>
      <p:ext uri="{BB962C8B-B14F-4D97-AF65-F5344CB8AC3E}">
        <p14:creationId xmlns:p14="http://schemas.microsoft.com/office/powerpoint/2010/main" val="4121809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2344549" y="6288776"/>
            <a:ext cx="2133600" cy="365125"/>
          </a:xfrm>
        </p:spPr>
        <p:txBody>
          <a:bodyPr/>
          <a:lstStyle/>
          <a:p>
            <a:fld id="{32D4B517-E49B-41B6-9DBC-23634E0F1CDC}" type="slidenum">
              <a:rPr lang="en-CA" smtClean="0"/>
              <a:pPr/>
              <a:t>8</a:t>
            </a:fld>
            <a:endParaRPr lang="en-CA"/>
          </a:p>
        </p:txBody>
      </p:sp>
      <p:sp>
        <p:nvSpPr>
          <p:cNvPr id="31" name="TextBox 30"/>
          <p:cNvSpPr txBox="1"/>
          <p:nvPr>
            <p:custDataLst>
              <p:tags r:id="rId1"/>
            </p:custDataLst>
          </p:nvPr>
        </p:nvSpPr>
        <p:spPr>
          <a:xfrm>
            <a:off x="362251" y="1197131"/>
            <a:ext cx="8458221" cy="461661"/>
          </a:xfrm>
          <a:prstGeom prst="rect">
            <a:avLst/>
          </a:prstGeom>
          <a:solidFill>
            <a:srgbClr val="005172"/>
          </a:solidFill>
        </p:spPr>
        <p:txBody>
          <a:bodyPr wrap="square" lIns="91434" tIns="45718" rIns="91434" bIns="45718" rtlCol="0">
            <a:spAutoFit/>
          </a:bodyPr>
          <a:lstStyle/>
          <a:p>
            <a:pPr algn="ctr"/>
            <a:r>
              <a:rPr lang="en-CA" sz="2400" b="1" dirty="0" smtClean="0">
                <a:solidFill>
                  <a:schemeClr val="bg1"/>
                </a:solidFill>
              </a:rPr>
              <a:t>Virtual</a:t>
            </a:r>
            <a:endParaRPr lang="en-CA" sz="2400" b="1" dirty="0">
              <a:solidFill>
                <a:schemeClr val="bg1"/>
              </a:solidFill>
            </a:endParaRPr>
          </a:p>
        </p:txBody>
      </p:sp>
      <p:grpSp>
        <p:nvGrpSpPr>
          <p:cNvPr id="37" name="Group 36"/>
          <p:cNvGrpSpPr/>
          <p:nvPr/>
        </p:nvGrpSpPr>
        <p:grpSpPr>
          <a:xfrm>
            <a:off x="452438" y="2024844"/>
            <a:ext cx="6747854" cy="3748464"/>
            <a:chOff x="193526" y="2139906"/>
            <a:chExt cx="4249144" cy="3060531"/>
          </a:xfrm>
        </p:grpSpPr>
        <p:sp>
          <p:nvSpPr>
            <p:cNvPr id="38" name="Title 2"/>
            <p:cNvSpPr>
              <a:spLocks noChangeArrowheads="1"/>
            </p:cNvSpPr>
            <p:nvPr>
              <p:custDataLst>
                <p:tags r:id="rId2"/>
              </p:custDataLst>
            </p:nvPr>
          </p:nvSpPr>
          <p:spPr bwMode="auto">
            <a:xfrm>
              <a:off x="211086" y="2139906"/>
              <a:ext cx="4231584" cy="95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r>
                <a:rPr lang="en-CA" altLang="en-US" sz="1900" b="1" dirty="0">
                  <a:solidFill>
                    <a:schemeClr val="accent1"/>
                  </a:solidFill>
                  <a:latin typeface="+mn-lt"/>
                </a:rPr>
                <a:t>Social media are designed for </a:t>
              </a:r>
              <a:r>
                <a:rPr lang="en-CA" altLang="en-US" sz="1900" b="1" dirty="0" smtClean="0">
                  <a:solidFill>
                    <a:schemeClr val="accent1"/>
                  </a:solidFill>
                  <a:latin typeface="+mn-lt"/>
                </a:rPr>
                <a:t>2-way </a:t>
              </a:r>
              <a:r>
                <a:rPr lang="en-CA" altLang="en-US" sz="1900" b="1" dirty="0">
                  <a:solidFill>
                    <a:schemeClr val="accent1"/>
                  </a:solidFill>
                  <a:latin typeface="+mn-lt"/>
                </a:rPr>
                <a:t>exchanges </a:t>
              </a:r>
              <a:endParaRPr lang="en-CA" altLang="en-US" sz="1900" b="1" dirty="0" smtClean="0">
                <a:solidFill>
                  <a:schemeClr val="accent1"/>
                </a:solidFill>
                <a:latin typeface="+mn-lt"/>
              </a:endParaRPr>
            </a:p>
            <a:p>
              <a:pPr defTabSz="685750"/>
              <a:r>
                <a:rPr lang="en-CA" altLang="en-US" sz="1900" dirty="0" smtClean="0">
                  <a:solidFill>
                    <a:schemeClr val="accent1"/>
                  </a:solidFill>
                  <a:latin typeface="+mn-lt"/>
                </a:rPr>
                <a:t>(e.g., Twitter, Instagram).</a:t>
              </a:r>
              <a:r>
                <a:rPr lang="en-CA" altLang="en-US" sz="1900" b="1" dirty="0" smtClean="0">
                  <a:solidFill>
                    <a:schemeClr val="accent1"/>
                  </a:solidFill>
                  <a:latin typeface="+mn-lt"/>
                </a:rPr>
                <a:t/>
              </a:r>
              <a:br>
                <a:rPr lang="en-CA" altLang="en-US" sz="1900" b="1" dirty="0" smtClean="0">
                  <a:solidFill>
                    <a:schemeClr val="accent1"/>
                  </a:solidFill>
                  <a:latin typeface="+mn-lt"/>
                </a:rPr>
              </a:br>
              <a:r>
                <a:rPr lang="en-CA" altLang="en-US" sz="1900" dirty="0" smtClean="0">
                  <a:solidFill>
                    <a:schemeClr val="accent1"/>
                  </a:solidFill>
                  <a:latin typeface="+mn-lt"/>
                </a:rPr>
                <a:t>Find a medium and engage. Don’t try and do it all. Use a medium that you enjoy using, and that works with your messaging. </a:t>
              </a:r>
              <a:endParaRPr lang="en-US" altLang="en-US" sz="1900" b="1" dirty="0">
                <a:solidFill>
                  <a:schemeClr val="accent1"/>
                </a:solidFill>
                <a:latin typeface="+mn-lt"/>
              </a:endParaRPr>
            </a:p>
          </p:txBody>
        </p:sp>
        <p:sp>
          <p:nvSpPr>
            <p:cNvPr id="39" name="Title 2"/>
            <p:cNvSpPr>
              <a:spLocks noChangeArrowheads="1"/>
            </p:cNvSpPr>
            <p:nvPr>
              <p:custDataLst>
                <p:tags r:id="rId3"/>
              </p:custDataLst>
            </p:nvPr>
          </p:nvSpPr>
          <p:spPr bwMode="auto">
            <a:xfrm>
              <a:off x="193526" y="3312080"/>
              <a:ext cx="4072881" cy="71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r>
                <a:rPr lang="en-CA" altLang="en-US" sz="1900" b="1" dirty="0">
                  <a:solidFill>
                    <a:schemeClr val="accent1"/>
                  </a:solidFill>
                  <a:latin typeface="+mn-lt"/>
                </a:rPr>
                <a:t>Create, and maintain an active </a:t>
              </a:r>
              <a:r>
                <a:rPr lang="en-CA" altLang="en-US" sz="1900" b="1" dirty="0" smtClean="0">
                  <a:solidFill>
                    <a:schemeClr val="accent1"/>
                  </a:solidFill>
                  <a:latin typeface="+mn-lt"/>
                </a:rPr>
                <a:t>LinkedIn </a:t>
              </a:r>
              <a:r>
                <a:rPr lang="en-CA" altLang="en-US" sz="1900" b="1" dirty="0">
                  <a:solidFill>
                    <a:schemeClr val="accent1"/>
                  </a:solidFill>
                  <a:latin typeface="+mn-lt"/>
                </a:rPr>
                <a:t>profile</a:t>
              </a:r>
              <a:r>
                <a:rPr lang="en-CA" altLang="en-US" sz="1900" b="1" dirty="0" smtClean="0">
                  <a:solidFill>
                    <a:schemeClr val="accent1"/>
                  </a:solidFill>
                  <a:latin typeface="+mn-lt"/>
                </a:rPr>
                <a:t>. </a:t>
              </a:r>
            </a:p>
            <a:p>
              <a:pPr defTabSz="685750"/>
              <a:r>
                <a:rPr lang="en-CA" altLang="en-US" sz="1900" dirty="0" smtClean="0">
                  <a:solidFill>
                    <a:schemeClr val="accent1"/>
                  </a:solidFill>
                  <a:latin typeface="+mn-lt"/>
                </a:rPr>
                <a:t>Search for people by organization, search for jobs, build your professional CV, share articles, endorse skills, congratulate others.</a:t>
              </a:r>
              <a:endParaRPr lang="en-US" altLang="en-US" sz="1900" b="1" dirty="0">
                <a:solidFill>
                  <a:schemeClr val="accent1"/>
                </a:solidFill>
                <a:latin typeface="+mn-lt"/>
              </a:endParaRPr>
            </a:p>
          </p:txBody>
        </p:sp>
        <p:sp>
          <p:nvSpPr>
            <p:cNvPr id="40" name="Title 2"/>
            <p:cNvSpPr>
              <a:spLocks noChangeArrowheads="1"/>
            </p:cNvSpPr>
            <p:nvPr>
              <p:custDataLst>
                <p:tags r:id="rId4"/>
              </p:custDataLst>
            </p:nvPr>
          </p:nvSpPr>
          <p:spPr bwMode="auto">
            <a:xfrm>
              <a:off x="203038" y="4245527"/>
              <a:ext cx="4072882" cy="95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50"/>
              <a:r>
                <a:rPr lang="en-CA" altLang="en-US" sz="1900" b="1" dirty="0">
                  <a:solidFill>
                    <a:schemeClr val="accent1"/>
                  </a:solidFill>
                  <a:latin typeface="+mn-lt"/>
                </a:rPr>
                <a:t>Explore the </a:t>
              </a:r>
              <a:r>
                <a:rPr lang="en-CA" altLang="en-US" sz="1900" b="1" dirty="0" smtClean="0">
                  <a:solidFill>
                    <a:schemeClr val="accent1"/>
                  </a:solidFill>
                  <a:latin typeface="+mn-lt"/>
                </a:rPr>
                <a:t>spaces on </a:t>
              </a:r>
              <a:r>
                <a:rPr lang="en-CA" altLang="en-US" sz="1900" b="1" dirty="0">
                  <a:solidFill>
                    <a:schemeClr val="accent1"/>
                  </a:solidFill>
                  <a:latin typeface="+mn-lt"/>
                </a:rPr>
                <a:t>GC </a:t>
              </a:r>
              <a:r>
                <a:rPr lang="en-CA" altLang="en-US" sz="1900" b="1" dirty="0" smtClean="0">
                  <a:solidFill>
                    <a:schemeClr val="accent1"/>
                  </a:solidFill>
                  <a:latin typeface="+mn-lt"/>
                </a:rPr>
                <a:t>Tools. </a:t>
              </a:r>
            </a:p>
            <a:p>
              <a:pPr defTabSz="685750"/>
              <a:r>
                <a:rPr lang="en-CA" altLang="en-US" sz="1900" dirty="0" smtClean="0">
                  <a:solidFill>
                    <a:schemeClr val="accent1"/>
                  </a:solidFill>
                  <a:latin typeface="+mn-lt"/>
                </a:rPr>
                <a:t>Many active groups on </a:t>
              </a:r>
              <a:r>
                <a:rPr lang="en-CA" altLang="en-US" sz="1900" dirty="0" err="1" smtClean="0">
                  <a:solidFill>
                    <a:schemeClr val="accent1"/>
                  </a:solidFill>
                  <a:latin typeface="+mn-lt"/>
                </a:rPr>
                <a:t>GCconnex</a:t>
              </a:r>
              <a:r>
                <a:rPr lang="en-CA" altLang="en-US" sz="1900" dirty="0" smtClean="0">
                  <a:solidFill>
                    <a:schemeClr val="accent1"/>
                  </a:solidFill>
                  <a:latin typeface="+mn-lt"/>
                </a:rPr>
                <a:t>, </a:t>
              </a:r>
              <a:r>
                <a:rPr lang="en-CA" altLang="en-US" sz="1900" dirty="0">
                  <a:solidFill>
                    <a:schemeClr val="accent1"/>
                  </a:solidFill>
                  <a:latin typeface="+mn-lt"/>
                </a:rPr>
                <a:t>and </a:t>
              </a:r>
              <a:r>
                <a:rPr lang="en-CA" altLang="en-US" sz="1900" dirty="0" err="1" smtClean="0">
                  <a:solidFill>
                    <a:schemeClr val="accent1"/>
                  </a:solidFill>
                  <a:latin typeface="+mn-lt"/>
                </a:rPr>
                <a:t>GCcollab</a:t>
              </a:r>
              <a:r>
                <a:rPr lang="en-CA" altLang="en-US" sz="1900" dirty="0" smtClean="0">
                  <a:solidFill>
                    <a:schemeClr val="accent1"/>
                  </a:solidFill>
                  <a:latin typeface="+mn-lt"/>
                </a:rPr>
                <a:t> let you connect externally. Connect with communities that interest you (Policy, Communications, Social Media, Financial Specialists etc.)</a:t>
              </a:r>
              <a:endParaRPr lang="en-US" altLang="en-US" sz="1900" dirty="0">
                <a:solidFill>
                  <a:schemeClr val="accent1"/>
                </a:solidFill>
                <a:latin typeface="+mn-lt"/>
              </a:endParaRPr>
            </a:p>
          </p:txBody>
        </p:sp>
      </p:grpSp>
      <p:sp>
        <p:nvSpPr>
          <p:cNvPr id="41" name="Title 3"/>
          <p:cNvSpPr txBox="1">
            <a:spLocks/>
          </p:cNvSpPr>
          <p:nvPr/>
        </p:nvSpPr>
        <p:spPr>
          <a:xfrm>
            <a:off x="0" y="107385"/>
            <a:ext cx="6948264"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CA" sz="2600" b="1" dirty="0"/>
              <a:t>WHERE, WHEN AND HOW SHOULD I NETWORK?</a:t>
            </a:r>
          </a:p>
        </p:txBody>
      </p:sp>
      <p:pic>
        <p:nvPicPr>
          <p:cNvPr id="26" name="Picture 2" descr="C:\Users\twasson\Desktop\Twitter_bird_logo_2012.svg.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44662" y="2205108"/>
            <a:ext cx="822614" cy="66906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descr="C:\Users\twasson\Desktop\GCTools_suite_image_Eng_1218x828.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60232" y="4524580"/>
            <a:ext cx="2595158" cy="17641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92359" y="3420485"/>
            <a:ext cx="874917" cy="874917"/>
          </a:xfrm>
          <a:prstGeom prst="rect">
            <a:avLst/>
          </a:prstGeom>
        </p:spPr>
      </p:pic>
    </p:spTree>
    <p:extLst>
      <p:ext uri="{BB962C8B-B14F-4D97-AF65-F5344CB8AC3E}">
        <p14:creationId xmlns:p14="http://schemas.microsoft.com/office/powerpoint/2010/main" val="303746866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2344549" y="6288776"/>
            <a:ext cx="2133600" cy="365125"/>
          </a:xfrm>
        </p:spPr>
        <p:txBody>
          <a:bodyPr/>
          <a:lstStyle/>
          <a:p>
            <a:fld id="{32D4B517-E49B-41B6-9DBC-23634E0F1CDC}" type="slidenum">
              <a:rPr lang="en-CA" smtClean="0"/>
              <a:pPr/>
              <a:t>9</a:t>
            </a:fld>
            <a:endParaRPr lang="en-CA"/>
          </a:p>
        </p:txBody>
      </p:sp>
      <p:sp>
        <p:nvSpPr>
          <p:cNvPr id="41" name="Title 3"/>
          <p:cNvSpPr txBox="1">
            <a:spLocks/>
          </p:cNvSpPr>
          <p:nvPr/>
        </p:nvSpPr>
        <p:spPr>
          <a:xfrm>
            <a:off x="0" y="138062"/>
            <a:ext cx="6372200" cy="878670"/>
          </a:xfrm>
          <a:prstGeom prst="rect">
            <a:avLst/>
          </a:prstGeom>
        </p:spPr>
        <p:txBody>
          <a:bodyPr vert="horz" wrap="none" lIns="0" tIns="0" rIns="0" bIns="0" rtlCol="0" anchor="ctr" anchorCtr="0">
            <a:normAutofit/>
          </a:bodyPr>
          <a:lstStyle>
            <a:lvl1pPr marL="457167" indent="-457167"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lgn="ctr"/>
            <a:r>
              <a:rPr lang="en-US" sz="2600" b="1" dirty="0" smtClean="0"/>
              <a:t>NETWORKING ACTIVITY</a:t>
            </a:r>
            <a:endParaRPr lang="en-CA" sz="2600" b="1" dirty="0"/>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35933" y="1502012"/>
            <a:ext cx="2536390" cy="1781282"/>
          </a:xfrm>
          <a:prstGeom prst="rect">
            <a:avLst/>
          </a:prstGeom>
        </p:spPr>
      </p:pic>
      <p:grpSp>
        <p:nvGrpSpPr>
          <p:cNvPr id="7" name="Group 6"/>
          <p:cNvGrpSpPr/>
          <p:nvPr/>
        </p:nvGrpSpPr>
        <p:grpSpPr>
          <a:xfrm>
            <a:off x="767813" y="3775770"/>
            <a:ext cx="2156159" cy="2108060"/>
            <a:chOff x="2278395" y="1090744"/>
            <a:chExt cx="4608255" cy="4699743"/>
          </a:xfrm>
        </p:grpSpPr>
        <p:sp>
          <p:nvSpPr>
            <p:cNvPr id="8" name="Oval 7"/>
            <p:cNvSpPr/>
            <p:nvPr/>
          </p:nvSpPr>
          <p:spPr>
            <a:xfrm>
              <a:off x="2999912" y="1743894"/>
              <a:ext cx="3167530" cy="335735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en-US" dirty="0"/>
            </a:p>
          </p:txBody>
        </p:sp>
        <p:pic>
          <p:nvPicPr>
            <p:cNvPr id="9" name="Picture 8"/>
            <p:cNvPicPr>
              <a:picLocks noChangeAspect="1"/>
            </p:cNvPicPr>
            <p:nvPr/>
          </p:nvPicPr>
          <p:blipFill>
            <a:blip r:embed="rId8">
              <a:duotone>
                <a:schemeClr val="accent3">
                  <a:shade val="45000"/>
                  <a:satMod val="135000"/>
                </a:schemeClr>
                <a:prstClr val="white"/>
              </a:duotone>
              <a:extLst>
                <a:ext uri="{BEBA8EAE-BF5A-486C-A8C5-ECC9F3942E4B}">
                  <a14:imgProps xmlns:a14="http://schemas.microsoft.com/office/drawing/2010/main">
                    <a14:imgLayer r:embed="rId9">
                      <a14:imgEffect>
                        <a14:backgroundRemoval t="0" b="100000" l="0" r="100000">
                          <a14:foregroundMark x1="25882" y1="88889" x2="25882" y2="88889"/>
                          <a14:foregroundMark x1="90588" y1="87963" x2="90588" y2="87963"/>
                          <a14:foregroundMark x1="27059" y1="94444" x2="20000" y2="80556"/>
                          <a14:foregroundMark x1="91765" y1="78704" x2="91765" y2="78704"/>
                          <a14:foregroundMark x1="96471" y1="79630" x2="96471" y2="79630"/>
                          <a14:foregroundMark x1="24706" y1="80556" x2="24706" y2="80556"/>
                          <a14:foregroundMark x1="17647" y1="82407" x2="17647" y2="82407"/>
                          <a14:foregroundMark x1="51765" y1="7407" x2="51765" y2="7407"/>
                          <a14:foregroundMark x1="20000" y1="12037" x2="72941" y2="7407"/>
                          <a14:foregroundMark x1="82353" y1="9259" x2="82353" y2="9259"/>
                          <a14:backgroundMark x1="97647" y1="77778" x2="97647" y2="77778"/>
                        </a14:backgroundRemoval>
                      </a14:imgEffect>
                    </a14:imgLayer>
                  </a14:imgProps>
                </a:ext>
              </a:extLst>
            </a:blip>
            <a:stretch>
              <a:fillRect/>
            </a:stretch>
          </p:blipFill>
          <p:spPr>
            <a:xfrm rot="20328814">
              <a:off x="3425247" y="1184155"/>
              <a:ext cx="1013977" cy="1288347"/>
            </a:xfrm>
            <a:prstGeom prst="rect">
              <a:avLst/>
            </a:prstGeom>
          </p:spPr>
        </p:pic>
        <p:pic>
          <p:nvPicPr>
            <p:cNvPr id="10" name="Picture 9"/>
            <p:cNvPicPr>
              <a:picLocks noChangeAspect="1"/>
            </p:cNvPicPr>
            <p:nvPr/>
          </p:nvPicPr>
          <p:blipFill>
            <a:blip r:embed="rId10">
              <a:duotone>
                <a:schemeClr val="accent1">
                  <a:shade val="45000"/>
                  <a:satMod val="135000"/>
                </a:schemeClr>
                <a:prstClr val="white"/>
              </a:duotone>
              <a:extLst>
                <a:ext uri="{BEBA8EAE-BF5A-486C-A8C5-ECC9F3942E4B}">
                  <a14:imgProps xmlns:a14="http://schemas.microsoft.com/office/drawing/2010/main">
                    <a14:imgLayer r:embed="rId11">
                      <a14:imgEffect>
                        <a14:backgroundRemoval t="0" b="100000" l="0" r="100000">
                          <a14:foregroundMark x1="8108" y1="59223" x2="8108" y2="59223"/>
                          <a14:foregroundMark x1="9910" y1="52427" x2="5405" y2="55340"/>
                          <a14:foregroundMark x1="25225" y1="93204" x2="28829" y2="93204"/>
                          <a14:foregroundMark x1="31532" y1="92233" x2="31532" y2="92233"/>
                          <a14:foregroundMark x1="32432" y1="96117" x2="32432" y2="96117"/>
                          <a14:foregroundMark x1="30631" y1="87379" x2="30631" y2="87379"/>
                          <a14:foregroundMark x1="17117" y1="93204" x2="17117" y2="93204"/>
                          <a14:foregroundMark x1="5405" y1="48544" x2="5405" y2="48544"/>
                        </a14:backgroundRemoval>
                      </a14:imgEffect>
                    </a14:imgLayer>
                  </a14:imgProps>
                </a:ext>
              </a:extLst>
            </a:blip>
            <a:stretch>
              <a:fillRect/>
            </a:stretch>
          </p:blipFill>
          <p:spPr>
            <a:xfrm rot="20460176">
              <a:off x="4754415" y="1090744"/>
              <a:ext cx="1324135" cy="1228702"/>
            </a:xfrm>
            <a:prstGeom prst="rect">
              <a:avLst/>
            </a:prstGeom>
          </p:spPr>
        </p:pic>
        <p:pic>
          <p:nvPicPr>
            <p:cNvPr id="11" name="Picture 10"/>
            <p:cNvPicPr>
              <a:picLocks noChangeAspect="1"/>
            </p:cNvPicPr>
            <p:nvPr/>
          </p:nvPicPr>
          <p:blipFill>
            <a:blip r:embed="rId12">
              <a:duotone>
                <a:prstClr val="black"/>
                <a:schemeClr val="tx1">
                  <a:tint val="45000"/>
                  <a:satMod val="400000"/>
                </a:schemeClr>
              </a:duotone>
              <a:extLst>
                <a:ext uri="{BEBA8EAE-BF5A-486C-A8C5-ECC9F3942E4B}">
                  <a14:imgProps xmlns:a14="http://schemas.microsoft.com/office/drawing/2010/main">
                    <a14:imgLayer r:embed="rId13">
                      <a14:imgEffect>
                        <a14:backgroundRemoval t="0" b="100000" l="0" r="100000">
                          <a14:foregroundMark x1="8108" y1="59223" x2="8108" y2="59223"/>
                          <a14:foregroundMark x1="9910" y1="52427" x2="5405" y2="55340"/>
                          <a14:foregroundMark x1="25225" y1="93204" x2="28829" y2="93204"/>
                          <a14:foregroundMark x1="31532" y1="92233" x2="31532" y2="92233"/>
                          <a14:foregroundMark x1="32432" y1="96117" x2="32432" y2="96117"/>
                          <a14:foregroundMark x1="30631" y1="87379" x2="30631" y2="87379"/>
                          <a14:foregroundMark x1="17117" y1="93204" x2="17117" y2="93204"/>
                          <a14:foregroundMark x1="5405" y1="48544" x2="5405" y2="48544"/>
                        </a14:backgroundRemoval>
                      </a14:imgEffect>
                      <a14:imgEffect>
                        <a14:colorTemperature colorTemp="10116"/>
                      </a14:imgEffect>
                    </a14:imgLayer>
                  </a14:imgProps>
                </a:ext>
              </a:extLst>
            </a:blip>
            <a:stretch>
              <a:fillRect/>
            </a:stretch>
          </p:blipFill>
          <p:spPr>
            <a:xfrm rot="7862995">
              <a:off x="4017120" y="4514069"/>
              <a:ext cx="1324135" cy="1228702"/>
            </a:xfrm>
            <a:prstGeom prst="rect">
              <a:avLst/>
            </a:prstGeom>
          </p:spPr>
        </p:pic>
        <p:pic>
          <p:nvPicPr>
            <p:cNvPr id="12" name="Picture 11"/>
            <p:cNvPicPr>
              <a:picLocks noChangeAspect="1"/>
            </p:cNvPicPr>
            <p:nvPr/>
          </p:nvPicPr>
          <p:blipFill>
            <a:blip r:embed="rId10">
              <a:duotone>
                <a:schemeClr val="accent4">
                  <a:shade val="45000"/>
                  <a:satMod val="135000"/>
                </a:schemeClr>
                <a:prstClr val="white"/>
              </a:duotone>
              <a:extLst>
                <a:ext uri="{BEBA8EAE-BF5A-486C-A8C5-ECC9F3942E4B}">
                  <a14:imgProps xmlns:a14="http://schemas.microsoft.com/office/drawing/2010/main">
                    <a14:imgLayer r:embed="rId14">
                      <a14:imgEffect>
                        <a14:backgroundRemoval t="0" b="100000" l="0" r="100000">
                          <a14:foregroundMark x1="8108" y1="59223" x2="8108" y2="59223"/>
                          <a14:foregroundMark x1="9910" y1="52427" x2="5405" y2="55340"/>
                          <a14:foregroundMark x1="25225" y1="93204" x2="28829" y2="93204"/>
                          <a14:foregroundMark x1="31532" y1="92233" x2="31532" y2="92233"/>
                          <a14:foregroundMark x1="32432" y1="96117" x2="32432" y2="96117"/>
                          <a14:foregroundMark x1="30631" y1="87379" x2="30631" y2="87379"/>
                          <a14:foregroundMark x1="17117" y1="93204" x2="17117" y2="93204"/>
                          <a14:foregroundMark x1="5405" y1="48544" x2="5405" y2="48544"/>
                        </a14:backgroundRemoval>
                      </a14:imgEffect>
                    </a14:imgLayer>
                  </a14:imgProps>
                </a:ext>
              </a:extLst>
            </a:blip>
            <a:stretch>
              <a:fillRect/>
            </a:stretch>
          </p:blipFill>
          <p:spPr>
            <a:xfrm rot="14410603">
              <a:off x="2230678" y="2173044"/>
              <a:ext cx="1324135" cy="1228702"/>
            </a:xfrm>
            <a:prstGeom prst="rect">
              <a:avLst/>
            </a:prstGeom>
          </p:spPr>
        </p:pic>
        <p:pic>
          <p:nvPicPr>
            <p:cNvPr id="13" name="Picture 12"/>
            <p:cNvPicPr>
              <a:picLocks noChangeAspect="1"/>
            </p:cNvPicPr>
            <p:nvPr/>
          </p:nvPicPr>
          <p:blipFill>
            <a:blip r:embed="rId8">
              <a:duotone>
                <a:schemeClr val="accent5">
                  <a:shade val="45000"/>
                  <a:satMod val="135000"/>
                </a:schemeClr>
                <a:prstClr val="white"/>
              </a:duotone>
              <a:extLst>
                <a:ext uri="{BEBA8EAE-BF5A-486C-A8C5-ECC9F3942E4B}">
                  <a14:imgProps xmlns:a14="http://schemas.microsoft.com/office/drawing/2010/main">
                    <a14:imgLayer r:embed="rId15">
                      <a14:imgEffect>
                        <a14:backgroundRemoval t="0" b="100000" l="0" r="100000">
                          <a14:foregroundMark x1="25882" y1="88889" x2="25882" y2="88889"/>
                          <a14:foregroundMark x1="90588" y1="87963" x2="90588" y2="87963"/>
                          <a14:foregroundMark x1="27059" y1="94444" x2="20000" y2="80556"/>
                          <a14:foregroundMark x1="91765" y1="78704" x2="91765" y2="78704"/>
                          <a14:foregroundMark x1="96471" y1="79630" x2="96471" y2="79630"/>
                          <a14:foregroundMark x1="24706" y1="80556" x2="24706" y2="80556"/>
                          <a14:foregroundMark x1="17647" y1="82407" x2="17647" y2="82407"/>
                          <a14:foregroundMark x1="51765" y1="7407" x2="51765" y2="7407"/>
                          <a14:foregroundMark x1="20000" y1="12037" x2="72941" y2="7407"/>
                          <a14:foregroundMark x1="82353" y1="9259" x2="82353" y2="9259"/>
                          <a14:backgroundMark x1="97647" y1="77778" x2="97647" y2="77778"/>
                        </a14:backgroundRemoval>
                      </a14:imgEffect>
                    </a14:imgLayer>
                  </a14:imgProps>
                </a:ext>
              </a:extLst>
            </a:blip>
            <a:stretch>
              <a:fillRect/>
            </a:stretch>
          </p:blipFill>
          <p:spPr>
            <a:xfrm rot="4439223">
              <a:off x="5735487" y="2133551"/>
              <a:ext cx="1013978" cy="1288348"/>
            </a:xfrm>
            <a:prstGeom prst="rect">
              <a:avLst/>
            </a:prstGeom>
          </p:spPr>
        </p:pic>
        <p:pic>
          <p:nvPicPr>
            <p:cNvPr id="14" name="Picture 13"/>
            <p:cNvPicPr>
              <a:picLocks noChangeAspect="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16">
                      <a14:imgEffect>
                        <a14:backgroundRemoval t="0" b="100000" l="0" r="100000">
                          <a14:foregroundMark x1="25882" y1="88889" x2="25882" y2="88889"/>
                          <a14:foregroundMark x1="90588" y1="87963" x2="90588" y2="87963"/>
                          <a14:foregroundMark x1="27059" y1="94444" x2="20000" y2="80556"/>
                          <a14:foregroundMark x1="91765" y1="78704" x2="91765" y2="78704"/>
                          <a14:foregroundMark x1="96471" y1="79630" x2="96471" y2="79630"/>
                          <a14:foregroundMark x1="24706" y1="80556" x2="24706" y2="80556"/>
                          <a14:foregroundMark x1="17647" y1="82407" x2="17647" y2="82407"/>
                          <a14:foregroundMark x1="51765" y1="7407" x2="51765" y2="7407"/>
                          <a14:foregroundMark x1="20000" y1="12037" x2="72941" y2="7407"/>
                          <a14:foregroundMark x1="82353" y1="9259" x2="82353" y2="9259"/>
                          <a14:backgroundMark x1="97647" y1="77778" x2="97647" y2="77778"/>
                        </a14:backgroundRemoval>
                      </a14:imgEffect>
                    </a14:imgLayer>
                  </a14:imgProps>
                </a:ext>
              </a:extLst>
            </a:blip>
            <a:stretch>
              <a:fillRect/>
            </a:stretch>
          </p:blipFill>
          <p:spPr>
            <a:xfrm rot="14602498">
              <a:off x="2659179" y="3665708"/>
              <a:ext cx="1013978" cy="1288349"/>
            </a:xfrm>
            <a:prstGeom prst="rect">
              <a:avLst/>
            </a:prstGeom>
          </p:spPr>
        </p:pic>
        <p:pic>
          <p:nvPicPr>
            <p:cNvPr id="15" name="Picture 14"/>
            <p:cNvPicPr>
              <a:picLocks noChangeAspect="1"/>
            </p:cNvPicPr>
            <p:nvPr/>
          </p:nvPicPr>
          <p:blipFill>
            <a:blip r:embed="rId17">
              <a:duotone>
                <a:schemeClr val="accent1">
                  <a:shade val="45000"/>
                  <a:satMod val="135000"/>
                </a:schemeClr>
                <a:prstClr val="white"/>
              </a:duotone>
              <a:extLst>
                <a:ext uri="{BEBA8EAE-BF5A-486C-A8C5-ECC9F3942E4B}">
                  <a14:imgProps xmlns:a14="http://schemas.microsoft.com/office/drawing/2010/main">
                    <a14:imgLayer r:embed="rId11">
                      <a14:imgEffect>
                        <a14:backgroundRemoval t="0" b="100000" l="0" r="100000">
                          <a14:foregroundMark x1="8108" y1="59223" x2="8108" y2="59223"/>
                          <a14:foregroundMark x1="9910" y1="52427" x2="5405" y2="55340"/>
                          <a14:foregroundMark x1="25225" y1="93204" x2="28829" y2="93204"/>
                          <a14:foregroundMark x1="31532" y1="92233" x2="31532" y2="92233"/>
                          <a14:foregroundMark x1="32432" y1="96117" x2="32432" y2="96117"/>
                          <a14:foregroundMark x1="30631" y1="87379" x2="30631" y2="87379"/>
                          <a14:foregroundMark x1="17117" y1="93204" x2="17117" y2="93204"/>
                          <a14:foregroundMark x1="5405" y1="48544" x2="5405" y2="48544"/>
                        </a14:backgroundRemoval>
                      </a14:imgEffect>
                      <a14:imgEffect>
                        <a14:brightnessContrast bright="-20000" contrast="-20000"/>
                      </a14:imgEffect>
                    </a14:imgLayer>
                  </a14:imgProps>
                </a:ext>
              </a:extLst>
            </a:blip>
            <a:stretch>
              <a:fillRect/>
            </a:stretch>
          </p:blipFill>
          <p:spPr>
            <a:xfrm rot="4921811">
              <a:off x="5505376" y="3694472"/>
              <a:ext cx="1324135" cy="1228702"/>
            </a:xfrm>
            <a:prstGeom prst="rect">
              <a:avLst/>
            </a:prstGeom>
          </p:spPr>
        </p:pic>
      </p:grpSp>
      <p:sp>
        <p:nvSpPr>
          <p:cNvPr id="16" name="Rounded Rectangle 15"/>
          <p:cNvSpPr/>
          <p:nvPr>
            <p:custDataLst>
              <p:tags r:id="rId1"/>
            </p:custDataLst>
          </p:nvPr>
        </p:nvSpPr>
        <p:spPr>
          <a:xfrm>
            <a:off x="647564" y="1472386"/>
            <a:ext cx="4849169" cy="788550"/>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marL="457200" indent="-457200">
              <a:buFont typeface="+mj-lt"/>
              <a:buAutoNum type="arabicPeriod"/>
            </a:pPr>
            <a:r>
              <a:rPr lang="en-CA" sz="2000" dirty="0" smtClean="0">
                <a:solidFill>
                  <a:schemeClr val="bg1"/>
                </a:solidFill>
              </a:rPr>
              <a:t>Find </a:t>
            </a:r>
            <a:r>
              <a:rPr lang="en-CA" sz="2000" dirty="0">
                <a:solidFill>
                  <a:schemeClr val="bg1"/>
                </a:solidFill>
              </a:rPr>
              <a:t>someone </a:t>
            </a:r>
            <a:r>
              <a:rPr lang="en-CA" sz="2000" dirty="0" smtClean="0">
                <a:solidFill>
                  <a:schemeClr val="bg1"/>
                </a:solidFill>
              </a:rPr>
              <a:t>else, </a:t>
            </a:r>
            <a:r>
              <a:rPr lang="en-CA" sz="2000" dirty="0">
                <a:solidFill>
                  <a:schemeClr val="bg1"/>
                </a:solidFill>
              </a:rPr>
              <a:t>at a different </a:t>
            </a:r>
            <a:r>
              <a:rPr lang="en-CA" sz="2000" dirty="0" smtClean="0">
                <a:solidFill>
                  <a:schemeClr val="bg1"/>
                </a:solidFill>
              </a:rPr>
              <a:t>table, </a:t>
            </a:r>
            <a:r>
              <a:rPr lang="en-CA" sz="2000" dirty="0">
                <a:solidFill>
                  <a:schemeClr val="bg1"/>
                </a:solidFill>
              </a:rPr>
              <a:t>with the same color candy as you</a:t>
            </a:r>
            <a:r>
              <a:rPr lang="en-CA" sz="2000" dirty="0" smtClean="0">
                <a:solidFill>
                  <a:schemeClr val="bg1"/>
                </a:solidFill>
              </a:rPr>
              <a:t>.</a:t>
            </a:r>
            <a:endParaRPr lang="en-CA" sz="2000" dirty="0">
              <a:solidFill>
                <a:schemeClr val="bg1"/>
              </a:solidFill>
            </a:endParaRPr>
          </a:p>
        </p:txBody>
      </p:sp>
      <p:sp>
        <p:nvSpPr>
          <p:cNvPr id="17" name="Rounded Rectangle 16"/>
          <p:cNvSpPr/>
          <p:nvPr>
            <p:custDataLst>
              <p:tags r:id="rId2"/>
            </p:custDataLst>
          </p:nvPr>
        </p:nvSpPr>
        <p:spPr>
          <a:xfrm>
            <a:off x="658191" y="2730987"/>
            <a:ext cx="4849169" cy="764159"/>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marL="457200" indent="-457200">
              <a:buFont typeface="+mj-lt"/>
              <a:buAutoNum type="arabicPeriod" startAt="2"/>
            </a:pPr>
            <a:r>
              <a:rPr lang="en-CA" sz="2000" dirty="0" smtClean="0">
                <a:solidFill>
                  <a:schemeClr val="bg1"/>
                </a:solidFill>
              </a:rPr>
              <a:t>Start a conversation with that person. </a:t>
            </a:r>
            <a:endParaRPr lang="en-CA" sz="2000" dirty="0">
              <a:solidFill>
                <a:schemeClr val="bg1"/>
              </a:solidFill>
            </a:endParaRPr>
          </a:p>
        </p:txBody>
      </p:sp>
      <p:sp>
        <p:nvSpPr>
          <p:cNvPr id="18" name="Rounded Rectangle 17"/>
          <p:cNvSpPr/>
          <p:nvPr>
            <p:custDataLst>
              <p:tags r:id="rId3"/>
            </p:custDataLst>
          </p:nvPr>
        </p:nvSpPr>
        <p:spPr>
          <a:xfrm>
            <a:off x="3377902" y="3884052"/>
            <a:ext cx="4849169" cy="788550"/>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marL="457200" indent="-457200">
              <a:buFont typeface="+mj-lt"/>
              <a:buAutoNum type="arabicPeriod" startAt="3"/>
            </a:pPr>
            <a:r>
              <a:rPr lang="en-CA" sz="2000" dirty="0" smtClean="0">
                <a:solidFill>
                  <a:schemeClr val="bg1"/>
                </a:solidFill>
              </a:rPr>
              <a:t>You can </a:t>
            </a:r>
            <a:r>
              <a:rPr lang="en-CA" sz="2000" dirty="0">
                <a:solidFill>
                  <a:schemeClr val="bg1"/>
                </a:solidFill>
              </a:rPr>
              <a:t>u</a:t>
            </a:r>
            <a:r>
              <a:rPr lang="en-CA" sz="2000" dirty="0" smtClean="0">
                <a:solidFill>
                  <a:schemeClr val="bg1"/>
                </a:solidFill>
              </a:rPr>
              <a:t>se </a:t>
            </a:r>
            <a:r>
              <a:rPr lang="en-CA" sz="2000" dirty="0">
                <a:solidFill>
                  <a:schemeClr val="bg1"/>
                </a:solidFill>
              </a:rPr>
              <a:t>the </a:t>
            </a:r>
            <a:r>
              <a:rPr lang="en-CA" sz="2000" dirty="0" smtClean="0">
                <a:solidFill>
                  <a:schemeClr val="bg1"/>
                </a:solidFill>
              </a:rPr>
              <a:t>conversation starters </a:t>
            </a:r>
            <a:r>
              <a:rPr lang="en-CA" sz="2000" dirty="0">
                <a:solidFill>
                  <a:schemeClr val="bg1"/>
                </a:solidFill>
              </a:rPr>
              <a:t>to help you.</a:t>
            </a:r>
          </a:p>
        </p:txBody>
      </p:sp>
      <p:sp>
        <p:nvSpPr>
          <p:cNvPr id="19" name="Rounded Rectangle 18"/>
          <p:cNvSpPr/>
          <p:nvPr>
            <p:custDataLst>
              <p:tags r:id="rId4"/>
            </p:custDataLst>
          </p:nvPr>
        </p:nvSpPr>
        <p:spPr>
          <a:xfrm>
            <a:off x="3411349" y="5128256"/>
            <a:ext cx="4849169" cy="781508"/>
          </a:xfrm>
          <a:prstGeom prst="roundRect">
            <a:avLst/>
          </a:prstGeom>
          <a:solidFill>
            <a:srgbClr val="3095B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marL="457200" indent="-457200">
              <a:buFont typeface="+mj-lt"/>
              <a:buAutoNum type="arabicPeriod" startAt="4"/>
            </a:pPr>
            <a:r>
              <a:rPr lang="en-CA" sz="2000" dirty="0">
                <a:solidFill>
                  <a:schemeClr val="bg1"/>
                </a:solidFill>
              </a:rPr>
              <a:t>Try and </a:t>
            </a:r>
            <a:r>
              <a:rPr lang="en-CA" sz="2000" dirty="0" smtClean="0">
                <a:solidFill>
                  <a:schemeClr val="bg1"/>
                </a:solidFill>
              </a:rPr>
              <a:t>network with more than one </a:t>
            </a:r>
            <a:r>
              <a:rPr lang="en-CA" sz="2000" dirty="0">
                <a:solidFill>
                  <a:schemeClr val="bg1"/>
                </a:solidFill>
              </a:rPr>
              <a:t>person. </a:t>
            </a:r>
          </a:p>
        </p:txBody>
      </p:sp>
    </p:spTree>
    <p:extLst>
      <p:ext uri="{BB962C8B-B14F-4D97-AF65-F5344CB8AC3E}">
        <p14:creationId xmlns:p14="http://schemas.microsoft.com/office/powerpoint/2010/main" val="2120120637"/>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5c814b4438423837ac4eb4e1&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2,&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TextColor&quot;:{&quot;ColorIndex&quot;:2,&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11828</TotalTime>
  <Words>1718</Words>
  <Application>Microsoft Office PowerPoint</Application>
  <PresentationFormat>On-screen Show (4:3)</PresentationFormat>
  <Paragraphs>196</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맑은 고딕</vt:lpstr>
      <vt:lpstr>Arial</vt:lpstr>
      <vt:lpstr>Calibri</vt:lpstr>
      <vt:lpstr>Times New Roman</vt:lpstr>
      <vt:lpstr>Wingdings</vt:lpstr>
      <vt:lpstr>Office Theme</vt:lpstr>
      <vt:lpstr>PowerPoint Presentation</vt:lpstr>
      <vt:lpstr>WHAT ARE THE PRINCIPLES OF NETWORKING?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Jennifer MacDougall</cp:lastModifiedBy>
  <cp:revision>396</cp:revision>
  <cp:lastPrinted>2018-10-09T18:38:42Z</cp:lastPrinted>
  <dcterms:created xsi:type="dcterms:W3CDTF">2015-11-06T15:38:40Z</dcterms:created>
  <dcterms:modified xsi:type="dcterms:W3CDTF">2020-04-02T18:47:36Z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68c3b743-491f-4ea5-93df-3489a70d5533</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