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uvé, Anik" initials="SA" lastIdx="1" clrIdx="0">
    <p:extLst>
      <p:ext uri="{19B8F6BF-5375-455C-9EA6-DF929625EA0E}">
        <p15:presenceInfo xmlns:p15="http://schemas.microsoft.com/office/powerpoint/2012/main" userId="S::ANSAUVE@tbs-sct.gc.ca::0380a789-5814-46c0-b023-6a3e992755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885"/>
    <a:srgbClr val="DAB760"/>
    <a:srgbClr val="CCA432"/>
    <a:srgbClr val="EDC311"/>
    <a:srgbClr val="F1CF41"/>
    <a:srgbClr val="954305"/>
    <a:srgbClr val="C77201"/>
    <a:srgbClr val="FEAB3C"/>
    <a:srgbClr val="D87662"/>
    <a:srgbClr val="D79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14" autoAdjust="0"/>
    <p:restoredTop sz="94641" autoAdjust="0"/>
  </p:normalViewPr>
  <p:slideViewPr>
    <p:cSldViewPr snapToGrid="0">
      <p:cViewPr varScale="1">
        <p:scale>
          <a:sx n="107" d="100"/>
          <a:sy n="107" d="100"/>
        </p:scale>
        <p:origin x="27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tags" Target="tags/tag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42857-6163-4436-A356-BE74C5739D76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18B92-B7E5-464E-B736-1C6601075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6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832AE71-1343-488D-9E20-704634AFD1F5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‹#›</a:t>
            </a:fld>
            <a:endParaRPr lang="en-C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92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08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‹#›</a:t>
            </a:fld>
            <a:endParaRPr lang="en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5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447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‹#›</a:t>
            </a:fld>
            <a:endParaRPr lang="en-C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92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‹#›</a:t>
            </a:fld>
            <a:endParaRPr lang="en-C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02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‹#›</a:t>
            </a:fld>
            <a:endParaRPr lang="en-C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05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331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‹#›</a:t>
            </a:fld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23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B22731E-5322-49CC-9348-0E339FDCA17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‹#›</a:t>
            </a:fld>
            <a:endParaRPr lang="en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96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2731E-5322-49CC-9348-0E339FDCA17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832AE71-1343-488D-9E20-704634AFD1F5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01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atcan.gc.ca/fr/sujets-debut/langues" TargetMode="External"/><Relationship Id="rId13" Type="http://schemas.openxmlformats.org/officeDocument/2006/relationships/hyperlink" Target="https://www12.statcan.gc.ca/census-recensement/2021/ref/98-20-0001/982000012022001-fra.pdf" TargetMode="External"/><Relationship Id="rId18" Type="http://schemas.openxmlformats.org/officeDocument/2006/relationships/hyperlink" Target="https://www12.statcan.gc.ca/census-recensement/2021/dp-pd/dv-vd/cpdv-vdpr/index-eng.cfm?locale=en-CA&amp;statisticsProgramId=3902&amp;activeIndicatorId=21100031&amp;visualizationGeographyLevelId=2&amp;focusGeographyId=2021A000011124" TargetMode="External"/><Relationship Id="rId26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hyperlink" Target="https://www12.statcan.gc.ca/census-recensement/2021/geo/maps-cartes/thematicmaps-cartesthematiques/low-ldt/index-fra.cfm" TargetMode="External"/><Relationship Id="rId7" Type="http://schemas.openxmlformats.org/officeDocument/2006/relationships/image" Target="../media/image5.png"/><Relationship Id="rId12" Type="http://schemas.openxmlformats.org/officeDocument/2006/relationships/hyperlink" Target="https://www12.statcan.gc.ca/census-recensement/2021/geo/maps-cartes/thematicmaps-cartesthematiques/imol-ilom/index-fra.cfm" TargetMode="External"/><Relationship Id="rId17" Type="http://schemas.openxmlformats.org/officeDocument/2006/relationships/hyperlink" Target="https://www12.statcan.gc.ca/census-recensement/2021/as-sa/fogs-spg/index.cfm?Lang=F" TargetMode="External"/><Relationship Id="rId25" Type="http://schemas.openxmlformats.org/officeDocument/2006/relationships/hyperlink" Target="https://www12.statcan.gc.ca/census-recensement/training-formation/videos/Connaissance-des-langues-officielles-et-non-officielles.htm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150.statcan.gc.ca/n1/pub/11-627-m/11-627-m2022052-fra.htm" TargetMode="External"/><Relationship Id="rId20" Type="http://schemas.openxmlformats.org/officeDocument/2006/relationships/hyperlink" Target="https://www12.statcan.gc.ca/census-recensement/2021/as-sa/98-200-X/2021010/98-200-x2021010-fra.cfm" TargetMode="External"/><Relationship Id="rId29" Type="http://schemas.openxmlformats.org/officeDocument/2006/relationships/hyperlink" Target="mailto:anik.sauve@tbs-sct.gc.ca?subject=Quest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iki.gccollab.ca/images/1/1a/Booth.CNOLC.pdf" TargetMode="External"/><Relationship Id="rId11" Type="http://schemas.openxmlformats.org/officeDocument/2006/relationships/hyperlink" Target="https://www150.statcan.gc.ca/n1/daily-quotidien/221130/dq221130d-fra.htm" TargetMode="External"/><Relationship Id="rId24" Type="http://schemas.openxmlformats.org/officeDocument/2006/relationships/image" Target="../media/image8.png"/><Relationship Id="rId5" Type="http://schemas.openxmlformats.org/officeDocument/2006/relationships/image" Target="../media/image4.svg"/><Relationship Id="rId15" Type="http://schemas.openxmlformats.org/officeDocument/2006/relationships/hyperlink" Target="https://www150.statcan.gc.ca/n1/pub/11-627-m/11-627-m2022051-fra.htm" TargetMode="External"/><Relationship Id="rId23" Type="http://schemas.openxmlformats.org/officeDocument/2006/relationships/hyperlink" Target="https://www12.statcan.gc.ca/census-recensement/training-formation/videos/Langue-maternelle.htm" TargetMode="External"/><Relationship Id="rId28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hyperlink" Target="https://www12.statcan.gc.ca/census-recensement/2021/dp-pd/dv-vd/cpdv-vdpr/index-fra.cfm" TargetMode="External"/><Relationship Id="rId31" Type="http://schemas.openxmlformats.org/officeDocument/2006/relationships/hyperlink" Target="https://teams.microsoft.com/l/meetup-join/19%3ameeting_YjgxZGZmMzAtNTEzNS00YWZjLWI5YjItZjI1MWUxYjc2ZDcw%40thread.v2/0?context=%7b%22Tid%22%3a%22258f1f99-ee3d-42c7-bfc5-7af1b2343e02%22%2c%22Oid%22%3a%2259199c23-3a49-4fd4-9669-dff4361074f8%22%7d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hyperlink" Target="https://www150.statcan.gc.ca/n1/daily-quotidien/220817/dq220817a-fra.htm" TargetMode="External"/><Relationship Id="rId22" Type="http://schemas.openxmlformats.org/officeDocument/2006/relationships/hyperlink" Target="https://www12.statcan.gc.ca/census-recensement/2021/dp-pd/dt-td/Index-fra.cfm?Lang=F&amp;SUB=98P1014&amp;SR=0&amp;RPP=10&amp;SORT=date" TargetMode="External"/><Relationship Id="rId27" Type="http://schemas.openxmlformats.org/officeDocument/2006/relationships/hyperlink" Target="https://census.gc.ca/census-recensement/training-formation/videos/Instruction-dans-la-langue-officielle-minoritaire.htm" TargetMode="External"/><Relationship Id="rId30" Type="http://schemas.openxmlformats.org/officeDocument/2006/relationships/hyperlink" Target="https://teams.microsoft.com/l/meetup-join/19%3ameeting_Yzg1OTUxNmUtNTIyOS00NzU4LWE4YzYtNWE1YTE4NWM3YTA3%40thread.v2/0?context=%7b%22Tid%22%3a%22258f1f99-ee3d-42c7-bfc5-7af1b2343e02%22%2c%22Oid%22%3a%2259199c23-3a49-4fd4-9669-dff4361074f8%22%7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72C8A17-E724-43F6-9598-AA092DD35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AA3DBC-D783-4765-8228-BA02E534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DBB8FC-4917-4A88-8791-5AE319C0F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476331-AE64-4009-AE28-C2C516DDF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C11625-45D7-44C8-98D8-CC1952FD2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E9790B-5EF1-4BB7-9D57-20F83A007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CDFC9A-4196-472B-834D-12EAF011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09352FA-673E-4CEE-A3E1-D51B8A5A9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6071" y="-11430"/>
            <a:ext cx="2687819" cy="1725991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606520BA-FA08-4EC8-8D48-97EEA8E45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52723">
            <a:off x="9035247" y="2770131"/>
            <a:ext cx="521299" cy="5212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0C9FB71-7FC0-420C-B60F-A83BEEC90E86}"/>
              </a:ext>
            </a:extLst>
          </p:cNvPr>
          <p:cNvSpPr txBox="1"/>
          <p:nvPr/>
        </p:nvSpPr>
        <p:spPr>
          <a:xfrm>
            <a:off x="612316" y="789"/>
            <a:ext cx="11037169" cy="94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FORUM SUR LES BONNES </a:t>
            </a:r>
            <a:r>
              <a:rPr lang="en-US" sz="2200" b="1" dirty="0">
                <a:latin typeface="Gill Sans MT" panose="020B0502020104020203" pitchFamily="34" charset="0"/>
                <a:ea typeface="Calibri" panose="020F0502020204030204" pitchFamily="34" charset="0"/>
              </a:rPr>
              <a:t>PRATIQUES EN MATIÈRE </a:t>
            </a:r>
          </a:p>
          <a:p>
            <a:pPr algn="ctr">
              <a:lnSpc>
                <a:spcPts val="2200"/>
              </a:lnSpc>
            </a:pPr>
            <a:r>
              <a:rPr lang="en-US" sz="2200" b="1" dirty="0">
                <a:latin typeface="Gill Sans MT" panose="020B0502020104020203" pitchFamily="34" charset="0"/>
                <a:ea typeface="Calibri" panose="020F0502020204030204" pitchFamily="34" charset="0"/>
              </a:rPr>
              <a:t>DE LANGUES OFFICIELLES</a:t>
            </a:r>
            <a:r>
              <a:rPr lang="en-US" sz="2200" b="1" dirty="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, 2023</a:t>
            </a:r>
          </a:p>
          <a:p>
            <a:pPr algn="ctr"/>
            <a:r>
              <a:rPr lang="en-US" sz="1900" b="1" dirty="0">
                <a:solidFill>
                  <a:schemeClr val="bg1"/>
                </a:solidFill>
              </a:rPr>
              <a:t>NOUVELLES resources sur les </a:t>
            </a:r>
            <a:r>
              <a:rPr lang="en-US" sz="1900" b="1" dirty="0" err="1">
                <a:solidFill>
                  <a:schemeClr val="bg1"/>
                </a:solidFill>
              </a:rPr>
              <a:t>langues</a:t>
            </a:r>
            <a:r>
              <a:rPr lang="en-US" sz="1900" b="1" dirty="0">
                <a:solidFill>
                  <a:schemeClr val="bg1"/>
                </a:solidFill>
              </a:rPr>
              <a:t>, Recensement de la population, 2021, </a:t>
            </a:r>
            <a:r>
              <a:rPr lang="en-US" sz="1900" b="1">
                <a:solidFill>
                  <a:schemeClr val="bg1"/>
                </a:solidFill>
              </a:rPr>
              <a:t>Statistique</a:t>
            </a:r>
            <a:r>
              <a:rPr lang="en-US" sz="1900" b="1" dirty="0">
                <a:solidFill>
                  <a:schemeClr val="bg1"/>
                </a:solidFill>
              </a:rPr>
              <a:t> Canada</a:t>
            </a:r>
          </a:p>
        </p:txBody>
      </p:sp>
      <p:sp>
        <p:nvSpPr>
          <p:cNvPr id="9" name="TextBox 8" descr="Lien à la version anglaise (Link to the English version)">
            <a:hlinkClick r:id="rId6"/>
            <a:extLst>
              <a:ext uri="{FF2B5EF4-FFF2-40B4-BE49-F238E27FC236}">
                <a16:creationId xmlns:a16="http://schemas.microsoft.com/office/drawing/2014/main" id="{91F2D315-8740-4F21-B4C3-618A3373DD55}"/>
              </a:ext>
            </a:extLst>
          </p:cNvPr>
          <p:cNvSpPr txBox="1"/>
          <p:nvPr/>
        </p:nvSpPr>
        <p:spPr>
          <a:xfrm>
            <a:off x="10920549" y="72742"/>
            <a:ext cx="1194178" cy="307777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F323A"/>
                </a:solidFill>
                <a:latin typeface="Impact" panose="020B0806030902050204" pitchFamily="34" charset="0"/>
              </a:rPr>
              <a:t>ENGLISH</a:t>
            </a:r>
            <a:endParaRPr lang="en-CA" sz="1400" dirty="0">
              <a:solidFill>
                <a:srgbClr val="2F323A"/>
              </a:solidFill>
              <a:latin typeface="Impact" panose="020B0806030902050204" pitchFamily="34" charset="0"/>
            </a:endParaRPr>
          </a:p>
        </p:txBody>
      </p:sp>
      <p:pic>
        <p:nvPicPr>
          <p:cNvPr id="17" name="Picture 16" descr="Photo d'une bannière montrant le nom de Statistique Canada-Statistics Canada dans les deux langues officielles">
            <a:extLst>
              <a:ext uri="{FF2B5EF4-FFF2-40B4-BE49-F238E27FC236}">
                <a16:creationId xmlns:a16="http://schemas.microsoft.com/office/drawing/2014/main" id="{353B913E-D499-41F0-8D7D-772189409B5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/>
          <a:srcRect b="3230"/>
          <a:stretch/>
        </p:blipFill>
        <p:spPr>
          <a:xfrm>
            <a:off x="7469" y="1515942"/>
            <a:ext cx="2306853" cy="4609475"/>
          </a:xfrm>
          <a:prstGeom prst="rect">
            <a:avLst/>
          </a:prstGeom>
          <a:ln w="44450" cmpd="sng">
            <a:solidFill>
              <a:schemeClr val="tx1"/>
            </a:solidFill>
          </a:ln>
          <a:scene3d>
            <a:camera prst="orthographicFront">
              <a:rot lat="300000" lon="21599986" rev="0"/>
            </a:camera>
            <a:lightRig rig="threePt" dir="t"/>
          </a:scene3d>
        </p:spPr>
      </p:pic>
      <p:sp>
        <p:nvSpPr>
          <p:cNvPr id="79" name="Rectangle 78" descr="Boîte de texte et Image écran reliées au Portail sur les statistiques linguistiques où vous pouvez accéder aux plus récentes données, analyses et références sur les langues au Canada">
            <a:hlinkClick r:id="rId8"/>
            <a:extLst>
              <a:ext uri="{FF2B5EF4-FFF2-40B4-BE49-F238E27FC236}">
                <a16:creationId xmlns:a16="http://schemas.microsoft.com/office/drawing/2014/main" id="{21385490-F7B7-4794-A3E0-E635CE782E29}"/>
              </a:ext>
            </a:extLst>
          </p:cNvPr>
          <p:cNvSpPr/>
          <p:nvPr/>
        </p:nvSpPr>
        <p:spPr>
          <a:xfrm>
            <a:off x="5094567" y="1107955"/>
            <a:ext cx="3174790" cy="3907441"/>
          </a:xfrm>
          <a:prstGeom prst="rect">
            <a:avLst/>
          </a:prstGeom>
          <a:noFill/>
          <a:ln w="44450" cmpd="thinThick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hlinkClick r:id="rId8"/>
            <a:extLst>
              <a:ext uri="{FF2B5EF4-FFF2-40B4-BE49-F238E27FC236}">
                <a16:creationId xmlns:a16="http://schemas.microsoft.com/office/drawing/2014/main" id="{2FCBFF3E-1D91-403B-8BCF-CE97B7DD8391}"/>
              </a:ext>
            </a:extLst>
          </p:cNvPr>
          <p:cNvSpPr txBox="1"/>
          <p:nvPr/>
        </p:nvSpPr>
        <p:spPr>
          <a:xfrm>
            <a:off x="5156465" y="1184973"/>
            <a:ext cx="3046356" cy="1406154"/>
          </a:xfrm>
          <a:prstGeom prst="rect">
            <a:avLst/>
          </a:prstGeom>
          <a:solidFill>
            <a:srgbClr val="0070C0">
              <a:alpha val="19000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850" b="1" i="0" cap="small" dirty="0" err="1">
                <a:solidFill>
                  <a:srgbClr val="0070C0"/>
                </a:solidFill>
                <a:effectLst/>
                <a:latin typeface="Noto Sans" panose="020B0502040504020204" pitchFamily="34" charset="0"/>
              </a:rPr>
              <a:t>Visitez</a:t>
            </a:r>
            <a:r>
              <a:rPr lang="en-US" sz="1850" b="1" i="0" cap="small" dirty="0">
                <a:solidFill>
                  <a:srgbClr val="0070C0"/>
                </a:solidFill>
                <a:effectLst/>
                <a:latin typeface="Noto Sans" panose="020B0502040504020204" pitchFamily="34" charset="0"/>
              </a:rPr>
              <a:t> le PORTAIL “</a:t>
            </a:r>
            <a:r>
              <a:rPr lang="en-US" sz="1850" b="1" i="0" cap="small" dirty="0" err="1">
                <a:solidFill>
                  <a:srgbClr val="0070C0"/>
                </a:solidFill>
                <a:effectLst/>
                <a:latin typeface="Noto Sans" panose="020B0502040504020204" pitchFamily="34" charset="0"/>
              </a:rPr>
              <a:t>Statistiques</a:t>
            </a:r>
            <a:r>
              <a:rPr lang="en-US" sz="1850" b="1" i="0" cap="small" dirty="0">
                <a:solidFill>
                  <a:srgbClr val="0070C0"/>
                </a:solidFill>
                <a:effectLst/>
                <a:latin typeface="Noto Sans" panose="020B0502040504020204" pitchFamily="34" charset="0"/>
              </a:rPr>
              <a:t> sur les </a:t>
            </a:r>
            <a:r>
              <a:rPr lang="en-US" sz="1850" b="1" i="0" cap="small" dirty="0" err="1">
                <a:solidFill>
                  <a:srgbClr val="0070C0"/>
                </a:solidFill>
                <a:effectLst/>
                <a:latin typeface="Noto Sans" panose="020B0502040504020204" pitchFamily="34" charset="0"/>
              </a:rPr>
              <a:t>langues</a:t>
            </a:r>
            <a:r>
              <a:rPr lang="en-US" sz="1850" b="1" i="0" cap="small" dirty="0">
                <a:solidFill>
                  <a:srgbClr val="0070C0"/>
                </a:solidFill>
                <a:effectLst/>
                <a:latin typeface="Noto Sans" panose="020B0502040504020204" pitchFamily="34" charset="0"/>
              </a:rPr>
              <a:t>” pour les </a:t>
            </a:r>
            <a:r>
              <a:rPr lang="fr-FR" sz="1850" b="1" i="0" cap="small" dirty="0">
                <a:solidFill>
                  <a:srgbClr val="0070C0"/>
                </a:solidFill>
                <a:effectLst/>
                <a:latin typeface="Noto Sans" panose="020B0502040504020204" pitchFamily="34" charset="0"/>
              </a:rPr>
              <a:t>plus récentes données, analyses et références sur les langues au Canada</a:t>
            </a:r>
            <a:endParaRPr lang="en-US" sz="1850" b="1" cap="small" dirty="0">
              <a:solidFill>
                <a:srgbClr val="0070C0"/>
              </a:solidFill>
            </a:endParaRPr>
          </a:p>
        </p:txBody>
      </p:sp>
      <p:pic>
        <p:nvPicPr>
          <p:cNvPr id="23" name="Picture 22" descr="Image écran du Portail sur les statistiques linguistiques où vous pouvez accéder aux plus récentes données, analyses et références sur les langues au Canada">
            <a:hlinkClick r:id="rId8"/>
            <a:extLst>
              <a:ext uri="{FF2B5EF4-FFF2-40B4-BE49-F238E27FC236}">
                <a16:creationId xmlns:a16="http://schemas.microsoft.com/office/drawing/2014/main" id="{5E57283F-2672-478C-8C6B-7138EE60ED7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25358"/>
          <a:stretch/>
        </p:blipFill>
        <p:spPr>
          <a:xfrm>
            <a:off x="5168808" y="2527819"/>
            <a:ext cx="3026596" cy="2467750"/>
          </a:xfrm>
          <a:prstGeom prst="rect">
            <a:avLst/>
          </a:prstGeom>
        </p:spPr>
      </p:pic>
      <p:pic>
        <p:nvPicPr>
          <p:cNvPr id="39" name="Picture 38" descr="Lien au Portail sur les statistiques linguistiques où vous pouvez accéder aux plus récentes données, analyses et références sur les langues au Canada">
            <a:hlinkClick r:id="rId8"/>
            <a:extLst>
              <a:ext uri="{FF2B5EF4-FFF2-40B4-BE49-F238E27FC236}">
                <a16:creationId xmlns:a16="http://schemas.microsoft.com/office/drawing/2014/main" id="{BE30C195-3EB8-4EA8-96B7-E8C3DEFB5B3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076"/>
          <a:stretch/>
        </p:blipFill>
        <p:spPr>
          <a:xfrm>
            <a:off x="7927378" y="1187807"/>
            <a:ext cx="278756" cy="282728"/>
          </a:xfrm>
          <a:prstGeom prst="rect">
            <a:avLst/>
          </a:prstGeom>
        </p:spPr>
      </p:pic>
      <p:sp>
        <p:nvSpPr>
          <p:cNvPr id="72" name="TextBox 71" descr="Lien au Quotidien de Statistique Canada diffusé le 30-11-2022 et indiquant que 897 000 enfants sont admissibles à l'instruction dans la langue officielle minoritaire au Canada">
            <a:hlinkClick r:id="rId11"/>
            <a:extLst>
              <a:ext uri="{FF2B5EF4-FFF2-40B4-BE49-F238E27FC236}">
                <a16:creationId xmlns:a16="http://schemas.microsoft.com/office/drawing/2014/main" id="{9C67C210-1CA1-4CE0-8E89-0FD06CC9EBA6}"/>
              </a:ext>
            </a:extLst>
          </p:cNvPr>
          <p:cNvSpPr txBox="1"/>
          <p:nvPr/>
        </p:nvSpPr>
        <p:spPr>
          <a:xfrm>
            <a:off x="2324850" y="1076449"/>
            <a:ext cx="28432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b="1" dirty="0"/>
              <a:t>ÉCOSYSTÈME DE DONNÉES </a:t>
            </a:r>
            <a:r>
              <a:rPr lang="en-US" sz="1600" dirty="0"/>
              <a:t>sur les </a:t>
            </a:r>
            <a:r>
              <a:rPr lang="fr-FR" sz="1600" dirty="0"/>
              <a:t>enfants admissibles à l'instruction dans la langue officielle minoritaire en anglais au Québec et en français dans le reste du</a:t>
            </a:r>
            <a:r>
              <a:rPr lang="en-US" sz="1600" dirty="0"/>
              <a:t> Canada</a:t>
            </a:r>
            <a:r>
              <a:rPr lang="en-US" sz="1600" b="1" dirty="0"/>
              <a:t>                    </a:t>
            </a:r>
          </a:p>
        </p:txBody>
      </p:sp>
      <p:pic>
        <p:nvPicPr>
          <p:cNvPr id="73" name="Picture 72" descr="Lien au Quotidien de Statistique Canada diffusé le 30-11-2022 et indiquant que 897 000 enfants sont admissibles à l'instruction dans la langue officielle minoritaire au Canada">
            <a:hlinkClick r:id="rId11"/>
            <a:extLst>
              <a:ext uri="{FF2B5EF4-FFF2-40B4-BE49-F238E27FC236}">
                <a16:creationId xmlns:a16="http://schemas.microsoft.com/office/drawing/2014/main" id="{446D5A54-B181-41A6-9766-90AE4E8F67E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076"/>
          <a:stretch/>
        </p:blipFill>
        <p:spPr>
          <a:xfrm rot="16200000">
            <a:off x="4314160" y="1063708"/>
            <a:ext cx="306968" cy="282728"/>
          </a:xfrm>
          <a:prstGeom prst="rect">
            <a:avLst/>
          </a:prstGeom>
        </p:spPr>
      </p:pic>
      <p:sp>
        <p:nvSpPr>
          <p:cNvPr id="80" name="TextBox 79" descr="Boîte avec deux liens reliés à l'écosystème de données de Statistique Canada sur les enfants admissibles à l'instruction dans la langue officielle minoritaire: 1 - Cartes thématiques et 2- Feuillet d'information">
            <a:extLst>
              <a:ext uri="{FF2B5EF4-FFF2-40B4-BE49-F238E27FC236}">
                <a16:creationId xmlns:a16="http://schemas.microsoft.com/office/drawing/2014/main" id="{9AAAF794-8AAF-4ACE-B926-38B6AC4E82D9}"/>
              </a:ext>
            </a:extLst>
          </p:cNvPr>
          <p:cNvSpPr txBox="1"/>
          <p:nvPr/>
        </p:nvSpPr>
        <p:spPr>
          <a:xfrm>
            <a:off x="2283071" y="2422379"/>
            <a:ext cx="2721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hlinkClick r:id="rId12"/>
              </a:rPr>
              <a:t>Cartes</a:t>
            </a:r>
            <a:r>
              <a:rPr lang="en-US" sz="1400" dirty="0">
                <a:hlinkClick r:id="rId12"/>
              </a:rPr>
              <a:t> </a:t>
            </a:r>
            <a:r>
              <a:rPr lang="en-US" sz="1400" dirty="0" err="1">
                <a:hlinkClick r:id="rId12"/>
              </a:rPr>
              <a:t>thématiques</a:t>
            </a:r>
            <a:r>
              <a:rPr lang="en-US" sz="1400" dirty="0"/>
              <a:t> </a:t>
            </a:r>
            <a:r>
              <a:rPr lang="en-US" sz="1400" i="0" dirty="0">
                <a:solidFill>
                  <a:srgbClr val="333333"/>
                </a:solidFill>
                <a:effectLst/>
                <a:latin typeface="+mj-lt"/>
              </a:rPr>
              <a:t>- </a:t>
            </a:r>
            <a:r>
              <a:rPr lang="en-US" sz="1400" dirty="0">
                <a:hlinkClick r:id="rId13"/>
              </a:rPr>
              <a:t>Feuillet </a:t>
            </a:r>
            <a:r>
              <a:rPr lang="en-US" sz="1400" dirty="0" err="1">
                <a:hlinkClick r:id="rId13"/>
              </a:rPr>
              <a:t>d’information</a:t>
            </a:r>
            <a:endParaRPr lang="en-US" sz="1400" dirty="0"/>
          </a:p>
        </p:txBody>
      </p:sp>
      <p:sp>
        <p:nvSpPr>
          <p:cNvPr id="82" name="TextBox 81" descr="Lien au Quotidien de Statistique Canada diffusé le 17-08-2022 sur les langues parlées et la diversité linguistique au Canada&#10;">
            <a:hlinkClick r:id="rId14"/>
            <a:extLst>
              <a:ext uri="{FF2B5EF4-FFF2-40B4-BE49-F238E27FC236}">
                <a16:creationId xmlns:a16="http://schemas.microsoft.com/office/drawing/2014/main" id="{2E38CB52-AD50-42C9-8F95-1684C3150997}"/>
              </a:ext>
            </a:extLst>
          </p:cNvPr>
          <p:cNvSpPr txBox="1"/>
          <p:nvPr/>
        </p:nvSpPr>
        <p:spPr>
          <a:xfrm>
            <a:off x="2324850" y="3001050"/>
            <a:ext cx="23498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b="1" dirty="0" err="1">
                <a:solidFill>
                  <a:srgbClr val="333333"/>
                </a:solidFill>
                <a:latin typeface="+mj-lt"/>
              </a:rPr>
              <a:t>Langues</a:t>
            </a:r>
            <a:r>
              <a:rPr lang="en-US" sz="1600" b="1" dirty="0">
                <a:solidFill>
                  <a:srgbClr val="333333"/>
                </a:solidFill>
                <a:latin typeface="+mj-lt"/>
              </a:rPr>
              <a:t> PARLÉES et DIVERSITÉ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linguistique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au</a:t>
            </a:r>
            <a:r>
              <a:rPr lang="en-US" sz="1600" b="1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Canada</a:t>
            </a:r>
            <a:endParaRPr lang="en-US" sz="1600" dirty="0"/>
          </a:p>
        </p:txBody>
      </p:sp>
      <p:pic>
        <p:nvPicPr>
          <p:cNvPr id="75" name="Picture 74" descr="Lien au Quotidien de Statistique Canada diffusé le 17-08-2022 sur les langues parlées et la diversité linguistique au Canada indiquant que: &quot;Alors que le français et l'anglais demeurent les principales langues parlées au Canada, la diversité linguistique continue de s'accroître au pays&quot;">
            <a:hlinkClick r:id="rId14"/>
            <a:extLst>
              <a:ext uri="{FF2B5EF4-FFF2-40B4-BE49-F238E27FC236}">
                <a16:creationId xmlns:a16="http://schemas.microsoft.com/office/drawing/2014/main" id="{BB49E01A-6E84-4D81-9D6E-7DD6B35163C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076"/>
          <a:stretch/>
        </p:blipFill>
        <p:spPr>
          <a:xfrm>
            <a:off x="4506504" y="3194060"/>
            <a:ext cx="312094" cy="290267"/>
          </a:xfrm>
          <a:prstGeom prst="rect">
            <a:avLst/>
          </a:prstGeom>
        </p:spPr>
      </p:pic>
      <p:sp>
        <p:nvSpPr>
          <p:cNvPr id="74" name="TextBox 73" descr="Boîte avec quatre liens reliés aux langues parlées et la diversité linguistique au Canada: 1 - Infographie 1; 2- Infographie 2; 3- Perspective géographique; et 4: Visualiseur des données">
            <a:extLst>
              <a:ext uri="{FF2B5EF4-FFF2-40B4-BE49-F238E27FC236}">
                <a16:creationId xmlns:a16="http://schemas.microsoft.com/office/drawing/2014/main" id="{A047F84D-CCF7-4185-8A95-7340A09C04FC}"/>
              </a:ext>
            </a:extLst>
          </p:cNvPr>
          <p:cNvSpPr txBox="1"/>
          <p:nvPr/>
        </p:nvSpPr>
        <p:spPr>
          <a:xfrm>
            <a:off x="2324850" y="3734254"/>
            <a:ext cx="3004124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400" b="0" i="0" dirty="0" err="1">
                <a:solidFill>
                  <a:srgbClr val="333333"/>
                </a:solidFill>
                <a:effectLst/>
                <a:latin typeface="+mj-lt"/>
              </a:rPr>
              <a:t>Infographies</a:t>
            </a:r>
            <a:r>
              <a:rPr lang="en-US" sz="14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333333"/>
                </a:solidFill>
                <a:latin typeface="+mj-lt"/>
                <a:hlinkClick r:id="rId15"/>
              </a:rPr>
              <a:t>1</a:t>
            </a:r>
            <a:r>
              <a:rPr lang="en-US" sz="1400" dirty="0">
                <a:solidFill>
                  <a:srgbClr val="333333"/>
                </a:solidFill>
                <a:latin typeface="+mj-lt"/>
              </a:rPr>
              <a:t> et </a:t>
            </a:r>
            <a:r>
              <a:rPr lang="en-US" sz="1400" dirty="0">
                <a:solidFill>
                  <a:srgbClr val="333333"/>
                </a:solidFill>
                <a:latin typeface="+mj-lt"/>
                <a:hlinkClick r:id="rId16"/>
              </a:rPr>
              <a:t>2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+mj-lt"/>
              </a:rPr>
              <a:t> - 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+mj-lt"/>
                <a:hlinkClick r:id="rId17"/>
              </a:rPr>
              <a:t>Perspective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+mj-lt"/>
                <a:hlinkClick r:id="rId17"/>
              </a:rPr>
              <a:t>géographique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+mj-lt"/>
                <a:hlinkClick r:id="rId17"/>
              </a:rPr>
              <a:t> 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+mj-lt"/>
                <a:hlinkClick r:id="rId18"/>
              </a:rPr>
              <a:t>–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+mj-lt"/>
                <a:hlinkClick r:id="rId19"/>
              </a:rPr>
              <a:t>Visualiseur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+mj-lt"/>
                <a:hlinkClick r:id="rId19"/>
              </a:rPr>
              <a:t> des données</a:t>
            </a:r>
            <a:endParaRPr lang="en-US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83" name="TextBox 82" descr="Lien au Quotidien de Statistique Canada diffusé le 30-11-2022 avec le titre : Parlant de travail : les langues de travail à travers le Canada">
            <a:hlinkClick r:id="rId20"/>
            <a:extLst>
              <a:ext uri="{FF2B5EF4-FFF2-40B4-BE49-F238E27FC236}">
                <a16:creationId xmlns:a16="http://schemas.microsoft.com/office/drawing/2014/main" id="{3596AEA0-5CEF-4B92-BE4B-F89E17E63216}"/>
              </a:ext>
            </a:extLst>
          </p:cNvPr>
          <p:cNvSpPr txBox="1"/>
          <p:nvPr/>
        </p:nvSpPr>
        <p:spPr>
          <a:xfrm>
            <a:off x="2324850" y="4386871"/>
            <a:ext cx="2209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333333"/>
                </a:solidFill>
                <a:latin typeface="+mj-lt"/>
              </a:rPr>
              <a:t>Langues</a:t>
            </a:r>
            <a:r>
              <a:rPr lang="en-US" sz="1600" b="1" dirty="0">
                <a:solidFill>
                  <a:srgbClr val="333333"/>
                </a:solidFill>
                <a:latin typeface="+mj-lt"/>
              </a:rPr>
              <a:t> de TRAVAIL</a:t>
            </a:r>
            <a:endParaRPr lang="en-US" sz="1600" dirty="0"/>
          </a:p>
        </p:txBody>
      </p:sp>
      <p:pic>
        <p:nvPicPr>
          <p:cNvPr id="43" name="Picture 42" descr="Lien au Quotidien de Statistique Canada diffusé le 30-11-2022 avec le titre : Parlant de travail : les langues de travail à travers le Canada">
            <a:hlinkClick r:id="rId20"/>
            <a:extLst>
              <a:ext uri="{FF2B5EF4-FFF2-40B4-BE49-F238E27FC236}">
                <a16:creationId xmlns:a16="http://schemas.microsoft.com/office/drawing/2014/main" id="{E32DBBF4-08AD-459F-B45B-0C0B5E28D2A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076"/>
          <a:stretch/>
        </p:blipFill>
        <p:spPr>
          <a:xfrm rot="17537164">
            <a:off x="4457698" y="4354558"/>
            <a:ext cx="359445" cy="300818"/>
          </a:xfrm>
          <a:prstGeom prst="rect">
            <a:avLst/>
          </a:prstGeom>
        </p:spPr>
      </p:pic>
      <p:sp>
        <p:nvSpPr>
          <p:cNvPr id="42" name="TextBox 41" descr="Boîte avec deux liens reliés aux langues de travail : 1- Cartes thématiques et 2- Tableaux de données">
            <a:extLst>
              <a:ext uri="{FF2B5EF4-FFF2-40B4-BE49-F238E27FC236}">
                <a16:creationId xmlns:a16="http://schemas.microsoft.com/office/drawing/2014/main" id="{DC731721-0CB7-406F-8CAA-131043AC2C99}"/>
              </a:ext>
            </a:extLst>
          </p:cNvPr>
          <p:cNvSpPr txBox="1"/>
          <p:nvPr/>
        </p:nvSpPr>
        <p:spPr>
          <a:xfrm>
            <a:off x="2324850" y="4597462"/>
            <a:ext cx="2680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err="1">
                <a:solidFill>
                  <a:srgbClr val="333333"/>
                </a:solidFill>
                <a:latin typeface="+mj-lt"/>
                <a:hlinkClick r:id="rId21"/>
              </a:rPr>
              <a:t>Cartes</a:t>
            </a:r>
            <a:r>
              <a:rPr lang="en-US" sz="1400" u="sng" dirty="0">
                <a:solidFill>
                  <a:srgbClr val="333333"/>
                </a:solidFill>
                <a:latin typeface="+mj-lt"/>
                <a:hlinkClick r:id="rId21"/>
              </a:rPr>
              <a:t> </a:t>
            </a:r>
            <a:r>
              <a:rPr lang="en-US" sz="1400" u="sng" dirty="0" err="1">
                <a:solidFill>
                  <a:srgbClr val="333333"/>
                </a:solidFill>
                <a:latin typeface="+mj-lt"/>
                <a:hlinkClick r:id="rId21"/>
              </a:rPr>
              <a:t>thématiques</a:t>
            </a:r>
            <a:r>
              <a:rPr lang="en-US" sz="14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+mj-lt"/>
              </a:rPr>
              <a:t>- </a:t>
            </a:r>
            <a:r>
              <a:rPr lang="en-US" sz="1400" u="sng" dirty="0">
                <a:solidFill>
                  <a:srgbClr val="333333"/>
                </a:solidFill>
                <a:latin typeface="+mj-lt"/>
                <a:hlinkClick r:id="rId22"/>
              </a:rPr>
              <a:t>Tableaux de données</a:t>
            </a:r>
            <a:endParaRPr lang="en-US" sz="1400" u="sng" dirty="0"/>
          </a:p>
        </p:txBody>
      </p:sp>
      <p:sp>
        <p:nvSpPr>
          <p:cNvPr id="78" name="TextBox 77" descr="Boîte de texte indiquant que le Portail vous donne aussi accès à des cartes, outils de visualisation de données, tableaux, vidéos et encore plus &#10;&#10;">
            <a:extLst>
              <a:ext uri="{FF2B5EF4-FFF2-40B4-BE49-F238E27FC236}">
                <a16:creationId xmlns:a16="http://schemas.microsoft.com/office/drawing/2014/main" id="{2FC8A9E2-6496-4C8B-9918-47ED2523DE37}"/>
              </a:ext>
            </a:extLst>
          </p:cNvPr>
          <p:cNvSpPr txBox="1"/>
          <p:nvPr/>
        </p:nvSpPr>
        <p:spPr>
          <a:xfrm>
            <a:off x="8349126" y="1107955"/>
            <a:ext cx="2747198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bg1"/>
                </a:solidFill>
              </a:rPr>
              <a:t>Le </a:t>
            </a:r>
            <a:r>
              <a:rPr lang="en-US" sz="1600" b="1" dirty="0">
                <a:solidFill>
                  <a:schemeClr val="bg1"/>
                </a:solidFill>
              </a:rPr>
              <a:t>PORTAIL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vous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donne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aussi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accès</a:t>
            </a:r>
            <a:r>
              <a:rPr lang="en-US" sz="1600" dirty="0">
                <a:solidFill>
                  <a:schemeClr val="bg1"/>
                </a:solidFill>
              </a:rPr>
              <a:t> à des </a:t>
            </a:r>
            <a:r>
              <a:rPr lang="en-US" sz="1600" dirty="0" err="1">
                <a:solidFill>
                  <a:schemeClr val="bg1"/>
                </a:solidFill>
              </a:rPr>
              <a:t>cartes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outils</a:t>
            </a:r>
            <a:r>
              <a:rPr lang="en-US" sz="1600" dirty="0">
                <a:solidFill>
                  <a:schemeClr val="bg1"/>
                </a:solidFill>
              </a:rPr>
              <a:t> de </a:t>
            </a:r>
            <a:r>
              <a:rPr lang="en-US" sz="1600" dirty="0" err="1">
                <a:solidFill>
                  <a:schemeClr val="bg1"/>
                </a:solidFill>
              </a:rPr>
              <a:t>visualisation</a:t>
            </a:r>
            <a:r>
              <a:rPr lang="en-US" sz="1600" dirty="0">
                <a:solidFill>
                  <a:schemeClr val="bg1"/>
                </a:solidFill>
              </a:rPr>
              <a:t> de données, tableaux, </a:t>
            </a:r>
            <a:r>
              <a:rPr lang="en-US" sz="1600" dirty="0" err="1">
                <a:solidFill>
                  <a:schemeClr val="bg1"/>
                </a:solidFill>
              </a:rPr>
              <a:t>vidéos</a:t>
            </a:r>
            <a:r>
              <a:rPr lang="en-US" sz="1600" dirty="0">
                <a:solidFill>
                  <a:schemeClr val="bg1"/>
                </a:solidFill>
              </a:rPr>
              <a:t> et encore plus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F3CA54-6460-4BC7-A105-DA0CF348F3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865569" y="3390941"/>
            <a:ext cx="1455438" cy="670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700" dirty="0" err="1"/>
              <a:t>Vidéos</a:t>
            </a:r>
            <a:r>
              <a:rPr lang="en-US" sz="1700" dirty="0"/>
              <a:t> </a:t>
            </a:r>
          </a:p>
          <a:p>
            <a:pPr>
              <a:lnSpc>
                <a:spcPts val="1500"/>
              </a:lnSpc>
            </a:pPr>
            <a:r>
              <a:rPr lang="en-US" sz="1700" dirty="0"/>
              <a:t>sur les</a:t>
            </a:r>
            <a:r>
              <a:rPr lang="en-US" sz="1700" b="1" dirty="0"/>
              <a:t> </a:t>
            </a:r>
            <a:r>
              <a:rPr lang="en-US" sz="1600" b="1" dirty="0"/>
              <a:t>CONCEPTS</a:t>
            </a:r>
            <a:endParaRPr lang="en-US" sz="1600" dirty="0"/>
          </a:p>
        </p:txBody>
      </p:sp>
      <p:pic>
        <p:nvPicPr>
          <p:cNvPr id="27" name="Picture 26" descr="Version française d'une vidéo sur le concept de la langue maternelle, Recensement de la population, 2021, Statistique Canada">
            <a:hlinkClick r:id="rId23"/>
            <a:extLst>
              <a:ext uri="{FF2B5EF4-FFF2-40B4-BE49-F238E27FC236}">
                <a16:creationId xmlns:a16="http://schemas.microsoft.com/office/drawing/2014/main" id="{036528B8-30FA-4D30-A9C3-992938C7143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602833" y="2376178"/>
            <a:ext cx="1519525" cy="852590"/>
          </a:xfrm>
          <a:prstGeom prst="rect">
            <a:avLst/>
          </a:prstGeom>
        </p:spPr>
      </p:pic>
      <p:pic>
        <p:nvPicPr>
          <p:cNvPr id="29" name="Picture 28" descr="Version française d'une vidéo sur le concept de la connaissance des langues officielles, Recensement de la population, 2021, Statistique Canada">
            <a:hlinkClick r:id="rId25"/>
            <a:extLst>
              <a:ext uri="{FF2B5EF4-FFF2-40B4-BE49-F238E27FC236}">
                <a16:creationId xmlns:a16="http://schemas.microsoft.com/office/drawing/2014/main" id="{205D2157-E708-4649-BB2B-D71510BF4573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1535" t="2538"/>
          <a:stretch/>
        </p:blipFill>
        <p:spPr>
          <a:xfrm>
            <a:off x="8431421" y="3269441"/>
            <a:ext cx="1511315" cy="848605"/>
          </a:xfrm>
          <a:prstGeom prst="rect">
            <a:avLst/>
          </a:prstGeom>
        </p:spPr>
      </p:pic>
      <p:pic>
        <p:nvPicPr>
          <p:cNvPr id="31" name="Picture 30" descr="Version française d'une vidéo sur le concept de l'instruction dans la langue officielle minoritaire, Recensement de la population, 2021, Statistique Canada">
            <a:hlinkClick r:id="rId27"/>
            <a:extLst>
              <a:ext uri="{FF2B5EF4-FFF2-40B4-BE49-F238E27FC236}">
                <a16:creationId xmlns:a16="http://schemas.microsoft.com/office/drawing/2014/main" id="{ED414040-1629-474F-82CC-E147E438A35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603469" y="4157553"/>
            <a:ext cx="1511143" cy="876879"/>
          </a:xfrm>
          <a:prstGeom prst="rect">
            <a:avLst/>
          </a:prstGeom>
        </p:spPr>
      </p:pic>
      <p:grpSp>
        <p:nvGrpSpPr>
          <p:cNvPr id="20" name="Group 19" descr="Icône d'un point d'interrogation">
            <a:extLst>
              <a:ext uri="{FF2B5EF4-FFF2-40B4-BE49-F238E27FC236}">
                <a16:creationId xmlns:a16="http://schemas.microsoft.com/office/drawing/2014/main" id="{A0229EBF-4185-40F0-BCD0-98BCD51BA7A5}"/>
              </a:ext>
            </a:extLst>
          </p:cNvPr>
          <p:cNvGrpSpPr/>
          <p:nvPr/>
        </p:nvGrpSpPr>
        <p:grpSpPr>
          <a:xfrm>
            <a:off x="2522254" y="5466482"/>
            <a:ext cx="484269" cy="707886"/>
            <a:chOff x="2522254" y="5466482"/>
            <a:chExt cx="484269" cy="707886"/>
          </a:xfrm>
        </p:grpSpPr>
        <p:sp>
          <p:nvSpPr>
            <p:cNvPr id="10" name="Rectangle: Rounded Corners 9" descr="Icône d'un point d'interrogation">
              <a:extLst>
                <a:ext uri="{FF2B5EF4-FFF2-40B4-BE49-F238E27FC236}">
                  <a16:creationId xmlns:a16="http://schemas.microsoft.com/office/drawing/2014/main" id="{C0F10F0A-28AF-47A9-92BF-34B818FD2405}"/>
                </a:ext>
              </a:extLst>
            </p:cNvPr>
            <p:cNvSpPr/>
            <p:nvPr/>
          </p:nvSpPr>
          <p:spPr>
            <a:xfrm>
              <a:off x="2522254" y="5556086"/>
              <a:ext cx="484269" cy="491751"/>
            </a:xfrm>
            <a:prstGeom prst="roundRect">
              <a:avLst/>
            </a:prstGeom>
            <a:solidFill>
              <a:srgbClr val="4F5C7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TextBox 10">
              <a:hlinkClick r:id="rId29"/>
              <a:extLst>
                <a:ext uri="{FF2B5EF4-FFF2-40B4-BE49-F238E27FC236}">
                  <a16:creationId xmlns:a16="http://schemas.microsoft.com/office/drawing/2014/main" id="{945C6137-86F1-401E-8DD4-CA7C4859C09D}"/>
                </a:ext>
              </a:extLst>
            </p:cNvPr>
            <p:cNvSpPr txBox="1"/>
            <p:nvPr/>
          </p:nvSpPr>
          <p:spPr>
            <a:xfrm>
              <a:off x="2642136" y="5466482"/>
              <a:ext cx="2868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en-CA" sz="4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C427C6E-93F3-4CEA-ADC6-93AFD27DE046}"/>
              </a:ext>
            </a:extLst>
          </p:cNvPr>
          <p:cNvSpPr txBox="1"/>
          <p:nvPr/>
        </p:nvSpPr>
        <p:spPr>
          <a:xfrm>
            <a:off x="2946525" y="5637488"/>
            <a:ext cx="3096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F323A"/>
                </a:solidFill>
                <a:latin typeface="Impact" panose="020B0806030902050204" pitchFamily="34" charset="0"/>
              </a:rPr>
              <a:t>VOUS AVEZ ENCORE DES QUESTIONS?</a:t>
            </a:r>
            <a:endParaRPr lang="en-CA" sz="1600" dirty="0">
              <a:solidFill>
                <a:srgbClr val="2F323A"/>
              </a:solidFill>
              <a:latin typeface="Impact" panose="020B080603090205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0B8561-D30D-4AC5-8447-5AEDA7F18AA5}"/>
              </a:ext>
            </a:extLst>
          </p:cNvPr>
          <p:cNvSpPr txBox="1"/>
          <p:nvPr/>
        </p:nvSpPr>
        <p:spPr>
          <a:xfrm>
            <a:off x="6271046" y="5567896"/>
            <a:ext cx="2561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323A"/>
                </a:solidFill>
                <a:latin typeface="Impact" panose="020B0806030902050204" pitchFamily="34" charset="0"/>
              </a:rPr>
              <a:t>CLIQUEZ SUR UNE JOURNÉE POUR PARLER À UN(E) REPRÉSENTANT(E) DE STATCAN!</a:t>
            </a:r>
          </a:p>
        </p:txBody>
      </p:sp>
      <p:sp>
        <p:nvSpPr>
          <p:cNvPr id="15" name="TextBox 14">
            <a:hlinkClick r:id="rId30"/>
            <a:extLst>
              <a:ext uri="{FF2B5EF4-FFF2-40B4-BE49-F238E27FC236}">
                <a16:creationId xmlns:a16="http://schemas.microsoft.com/office/drawing/2014/main" id="{A4C6D0D1-17C8-4B1E-BB69-415C9631D770}"/>
              </a:ext>
            </a:extLst>
          </p:cNvPr>
          <p:cNvSpPr txBox="1"/>
          <p:nvPr/>
        </p:nvSpPr>
        <p:spPr>
          <a:xfrm>
            <a:off x="9075585" y="5545928"/>
            <a:ext cx="2879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323A"/>
                </a:solidFill>
                <a:latin typeface="Impact" panose="020B0806030902050204" pitchFamily="34" charset="0"/>
              </a:rPr>
              <a:t>6 FÉVRIER, 13H30 – 14H30 (HE)</a:t>
            </a:r>
          </a:p>
        </p:txBody>
      </p:sp>
      <p:sp>
        <p:nvSpPr>
          <p:cNvPr id="14" name="TextBox 13">
            <a:hlinkClick r:id="rId31"/>
            <a:extLst>
              <a:ext uri="{FF2B5EF4-FFF2-40B4-BE49-F238E27FC236}">
                <a16:creationId xmlns:a16="http://schemas.microsoft.com/office/drawing/2014/main" id="{5B2FEE81-9D12-4D16-A3BB-B8C0EAAA9032}"/>
              </a:ext>
            </a:extLst>
          </p:cNvPr>
          <p:cNvSpPr txBox="1"/>
          <p:nvPr/>
        </p:nvSpPr>
        <p:spPr>
          <a:xfrm>
            <a:off x="9075585" y="5790919"/>
            <a:ext cx="2666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323A"/>
                </a:solidFill>
                <a:latin typeface="Impact" panose="020B0806030902050204" pitchFamily="34" charset="0"/>
              </a:rPr>
              <a:t>10 FÉVRIER, 11H – 12H (HE)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CBCD826-4091-4658-9DDF-CB3A10439742}"/>
              </a:ext>
            </a:extLst>
          </p:cNvPr>
          <p:cNvSpPr txBox="1"/>
          <p:nvPr/>
        </p:nvSpPr>
        <p:spPr>
          <a:xfrm>
            <a:off x="-41739" y="6326360"/>
            <a:ext cx="118825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b="1" u="sng" dirty="0">
                <a:solidFill>
                  <a:srgbClr val="E3C885"/>
                </a:solidFill>
              </a:rPr>
              <a:t>Note</a:t>
            </a:r>
            <a:r>
              <a:rPr lang="en-US" sz="1600" b="1" dirty="0">
                <a:solidFill>
                  <a:srgbClr val="E3C885"/>
                </a:solidFill>
              </a:rPr>
              <a:t>:</a:t>
            </a:r>
            <a:r>
              <a:rPr lang="en-US" sz="1600" dirty="0">
                <a:solidFill>
                  <a:srgbClr val="E3C885"/>
                </a:solidFill>
              </a:rPr>
              <a:t> Le </a:t>
            </a:r>
            <a:r>
              <a:rPr lang="en-US" sz="1600" dirty="0" err="1">
                <a:solidFill>
                  <a:srgbClr val="E3C885"/>
                </a:solidFill>
              </a:rPr>
              <a:t>portail</a:t>
            </a:r>
            <a:r>
              <a:rPr lang="en-US" sz="1600" dirty="0">
                <a:solidFill>
                  <a:srgbClr val="E3C885"/>
                </a:solidFill>
              </a:rPr>
              <a:t> sur les </a:t>
            </a:r>
            <a:r>
              <a:rPr lang="en-US" sz="1600" dirty="0" err="1">
                <a:solidFill>
                  <a:srgbClr val="E3C885"/>
                </a:solidFill>
              </a:rPr>
              <a:t>statistiques</a:t>
            </a:r>
            <a:r>
              <a:rPr lang="en-US" sz="1600" dirty="0">
                <a:solidFill>
                  <a:srgbClr val="E3C885"/>
                </a:solidFill>
              </a:rPr>
              <a:t> sur les </a:t>
            </a:r>
            <a:r>
              <a:rPr lang="en-US" sz="1600" dirty="0" err="1">
                <a:solidFill>
                  <a:srgbClr val="E3C885"/>
                </a:solidFill>
              </a:rPr>
              <a:t>langues</a:t>
            </a:r>
            <a:r>
              <a:rPr lang="en-US" sz="1600" dirty="0">
                <a:solidFill>
                  <a:srgbClr val="E3C885"/>
                </a:solidFill>
              </a:rPr>
              <a:t> </a:t>
            </a:r>
            <a:r>
              <a:rPr lang="en-US" sz="1600" dirty="0" err="1">
                <a:solidFill>
                  <a:srgbClr val="E3C885"/>
                </a:solidFill>
              </a:rPr>
              <a:t>est</a:t>
            </a:r>
            <a:r>
              <a:rPr lang="en-US" sz="1600" dirty="0">
                <a:solidFill>
                  <a:srgbClr val="E3C885"/>
                </a:solidFill>
              </a:rPr>
              <a:t> mis à jour sur </a:t>
            </a:r>
            <a:r>
              <a:rPr lang="en-US" sz="1600" dirty="0" err="1">
                <a:solidFill>
                  <a:srgbClr val="E3C885"/>
                </a:solidFill>
              </a:rPr>
              <a:t>une</a:t>
            </a:r>
            <a:r>
              <a:rPr lang="en-US" sz="1600" dirty="0">
                <a:solidFill>
                  <a:srgbClr val="E3C885"/>
                </a:solidFill>
              </a:rPr>
              <a:t> base </a:t>
            </a:r>
            <a:r>
              <a:rPr lang="en-US" sz="1600" dirty="0" err="1">
                <a:solidFill>
                  <a:srgbClr val="E3C885"/>
                </a:solidFill>
              </a:rPr>
              <a:t>régulière</a:t>
            </a:r>
            <a:r>
              <a:rPr lang="en-US" sz="1600" dirty="0">
                <a:solidFill>
                  <a:srgbClr val="E3C885"/>
                </a:solidFill>
              </a:rPr>
              <a:t>. Il se </a:t>
            </a:r>
            <a:r>
              <a:rPr lang="en-US" sz="1600" dirty="0" err="1">
                <a:solidFill>
                  <a:srgbClr val="E3C885"/>
                </a:solidFill>
              </a:rPr>
              <a:t>peut</a:t>
            </a:r>
            <a:r>
              <a:rPr lang="en-US" sz="1600" dirty="0">
                <a:solidFill>
                  <a:srgbClr val="E3C885"/>
                </a:solidFill>
              </a:rPr>
              <a:t> que </a:t>
            </a:r>
            <a:r>
              <a:rPr lang="en-US" sz="1600" dirty="0" err="1">
                <a:solidFill>
                  <a:srgbClr val="E3C885"/>
                </a:solidFill>
              </a:rPr>
              <a:t>certaines</a:t>
            </a:r>
            <a:r>
              <a:rPr lang="en-US" sz="1600" dirty="0">
                <a:solidFill>
                  <a:srgbClr val="E3C885"/>
                </a:solidFill>
              </a:rPr>
              <a:t> des resources </a:t>
            </a:r>
            <a:r>
              <a:rPr lang="en-US" sz="1600" dirty="0" err="1">
                <a:solidFill>
                  <a:srgbClr val="E3C885"/>
                </a:solidFill>
              </a:rPr>
              <a:t>présentées</a:t>
            </a:r>
            <a:r>
              <a:rPr lang="en-US" sz="1600" dirty="0">
                <a:solidFill>
                  <a:srgbClr val="E3C885"/>
                </a:solidFill>
              </a:rPr>
              <a:t> </a:t>
            </a:r>
            <a:r>
              <a:rPr lang="en-US" sz="1600" dirty="0" err="1">
                <a:solidFill>
                  <a:srgbClr val="E3C885"/>
                </a:solidFill>
              </a:rPr>
              <a:t>ici</a:t>
            </a:r>
            <a:r>
              <a:rPr lang="en-US" sz="1600" dirty="0">
                <a:solidFill>
                  <a:srgbClr val="E3C885"/>
                </a:solidFill>
              </a:rPr>
              <a:t>, et </a:t>
            </a:r>
            <a:r>
              <a:rPr lang="en-US" sz="1600" dirty="0" err="1">
                <a:solidFill>
                  <a:srgbClr val="E3C885"/>
                </a:solidFill>
              </a:rPr>
              <a:t>accessibles</a:t>
            </a:r>
            <a:r>
              <a:rPr lang="en-US" sz="1600" dirty="0">
                <a:solidFill>
                  <a:srgbClr val="E3C885"/>
                </a:solidFill>
              </a:rPr>
              <a:t> en </a:t>
            </a:r>
            <a:r>
              <a:rPr lang="en-US" sz="1600" dirty="0" err="1">
                <a:solidFill>
                  <a:srgbClr val="E3C885"/>
                </a:solidFill>
              </a:rPr>
              <a:t>ligne</a:t>
            </a:r>
            <a:r>
              <a:rPr lang="en-US" sz="1600" dirty="0">
                <a:solidFill>
                  <a:srgbClr val="E3C885"/>
                </a:solidFill>
              </a:rPr>
              <a:t>, ne </a:t>
            </a:r>
            <a:r>
              <a:rPr lang="en-US" sz="1600" dirty="0" err="1">
                <a:solidFill>
                  <a:srgbClr val="E3C885"/>
                </a:solidFill>
              </a:rPr>
              <a:t>soient</a:t>
            </a:r>
            <a:r>
              <a:rPr lang="en-US" sz="1600" dirty="0">
                <a:solidFill>
                  <a:srgbClr val="E3C885"/>
                </a:solidFill>
              </a:rPr>
              <a:t> pas </a:t>
            </a:r>
            <a:r>
              <a:rPr lang="en-US" sz="1600" dirty="0" err="1">
                <a:solidFill>
                  <a:srgbClr val="E3C885"/>
                </a:solidFill>
              </a:rPr>
              <a:t>disponibles</a:t>
            </a:r>
            <a:r>
              <a:rPr lang="en-US" sz="1600" dirty="0">
                <a:solidFill>
                  <a:srgbClr val="E3C885"/>
                </a:solidFill>
              </a:rPr>
              <a:t> sur le </a:t>
            </a:r>
            <a:r>
              <a:rPr lang="en-US" sz="1600" dirty="0" err="1">
                <a:solidFill>
                  <a:srgbClr val="E3C885"/>
                </a:solidFill>
              </a:rPr>
              <a:t>portail</a:t>
            </a:r>
            <a:r>
              <a:rPr lang="en-US" sz="1600" dirty="0">
                <a:solidFill>
                  <a:srgbClr val="E3C885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964939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635c29e3384445364c8833b5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3190</TotalTime>
  <Words>220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Gill Sans MT</vt:lpstr>
      <vt:lpstr>Impact</vt:lpstr>
      <vt:lpstr>Noto Sans</vt:lpstr>
      <vt:lpstr>Gallery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Sauvé, Anik</dc:creator>
  <cp:lastModifiedBy>Vadnais, Daniel (StatCan)</cp:lastModifiedBy>
  <cp:revision>65</cp:revision>
  <dcterms:created xsi:type="dcterms:W3CDTF">2020-11-26T13:21:57Z</dcterms:created>
  <dcterms:modified xsi:type="dcterms:W3CDTF">2023-01-26T00:49:57Z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d4203d7-225b-41a9-8c54-a31e0ceca5df_Enabled">
    <vt:lpwstr>True</vt:lpwstr>
  </property>
  <property fmtid="{D5CDD505-2E9C-101B-9397-08002B2CF9AE}" pid="3" name="MSIP_Label_dd4203d7-225b-41a9-8c54-a31e0ceca5df_SiteId">
    <vt:lpwstr>6397df10-4595-4047-9c4f-03311282152b</vt:lpwstr>
  </property>
  <property fmtid="{D5CDD505-2E9C-101B-9397-08002B2CF9AE}" pid="4" name="MSIP_Label_dd4203d7-225b-41a9-8c54-a31e0ceca5df_Owner">
    <vt:lpwstr>ANSAUVE@tbs-sct.gc.ca</vt:lpwstr>
  </property>
  <property fmtid="{D5CDD505-2E9C-101B-9397-08002B2CF9AE}" pid="5" name="MSIP_Label_dd4203d7-225b-41a9-8c54-a31e0ceca5df_SetDate">
    <vt:lpwstr>2020-11-26T13:59:41.6745659Z</vt:lpwstr>
  </property>
  <property fmtid="{D5CDD505-2E9C-101B-9397-08002B2CF9AE}" pid="6" name="MSIP_Label_dd4203d7-225b-41a9-8c54-a31e0ceca5df_Name">
    <vt:lpwstr>NO MARKING VISIBLE</vt:lpwstr>
  </property>
  <property fmtid="{D5CDD505-2E9C-101B-9397-08002B2CF9AE}" pid="7" name="MSIP_Label_dd4203d7-225b-41a9-8c54-a31e0ceca5df_Application">
    <vt:lpwstr>Microsoft Azure Information Protection</vt:lpwstr>
  </property>
  <property fmtid="{D5CDD505-2E9C-101B-9397-08002B2CF9AE}" pid="8" name="MSIP_Label_dd4203d7-225b-41a9-8c54-a31e0ceca5df_ActionId">
    <vt:lpwstr>a93065fb-99eb-4cad-a27d-bcd47c54e203</vt:lpwstr>
  </property>
  <property fmtid="{D5CDD505-2E9C-101B-9397-08002B2CF9AE}" pid="9" name="MSIP_Label_dd4203d7-225b-41a9-8c54-a31e0ceca5df_Extended_MSFT_Method">
    <vt:lpwstr>Manual</vt:lpwstr>
  </property>
  <property fmtid="{D5CDD505-2E9C-101B-9397-08002B2CF9AE}" pid="10" name="MSIP_Label_3515d617-256d-4284-aedb-1064be1c4b48_Enabled">
    <vt:lpwstr>true</vt:lpwstr>
  </property>
  <property fmtid="{D5CDD505-2E9C-101B-9397-08002B2CF9AE}" pid="11" name="MSIP_Label_3515d617-256d-4284-aedb-1064be1c4b48_SetDate">
    <vt:lpwstr>2021-12-23T18:08:31Z</vt:lpwstr>
  </property>
  <property fmtid="{D5CDD505-2E9C-101B-9397-08002B2CF9AE}" pid="12" name="MSIP_Label_3515d617-256d-4284-aedb-1064be1c4b48_Method">
    <vt:lpwstr>Privileged</vt:lpwstr>
  </property>
  <property fmtid="{D5CDD505-2E9C-101B-9397-08002B2CF9AE}" pid="13" name="MSIP_Label_3515d617-256d-4284-aedb-1064be1c4b48_Name">
    <vt:lpwstr>3515d617-256d-4284-aedb-1064be1c4b48</vt:lpwstr>
  </property>
  <property fmtid="{D5CDD505-2E9C-101B-9397-08002B2CF9AE}" pid="14" name="MSIP_Label_3515d617-256d-4284-aedb-1064be1c4b48_SiteId">
    <vt:lpwstr>6397df10-4595-4047-9c4f-03311282152b</vt:lpwstr>
  </property>
  <property fmtid="{D5CDD505-2E9C-101B-9397-08002B2CF9AE}" pid="15" name="MSIP_Label_3515d617-256d-4284-aedb-1064be1c4b48_ActionId">
    <vt:lpwstr>a93065fb-99eb-4cad-a27d-bcd47c54e203</vt:lpwstr>
  </property>
  <property fmtid="{D5CDD505-2E9C-101B-9397-08002B2CF9AE}" pid="16" name="MSIP_Label_3515d617-256d-4284-aedb-1064be1c4b48_ContentBits">
    <vt:lpwstr>0</vt:lpwstr>
  </property>
</Properties>
</file>