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19"/>
  </p:notesMasterIdLst>
  <p:handoutMasterIdLst>
    <p:handoutMasterId r:id="rId20"/>
  </p:handoutMasterIdLst>
  <p:sldIdLst>
    <p:sldId id="502" r:id="rId3"/>
    <p:sldId id="504" r:id="rId4"/>
    <p:sldId id="505" r:id="rId5"/>
    <p:sldId id="506" r:id="rId6"/>
    <p:sldId id="521" r:id="rId7"/>
    <p:sldId id="518" r:id="rId8"/>
    <p:sldId id="527" r:id="rId9"/>
    <p:sldId id="507" r:id="rId10"/>
    <p:sldId id="520" r:id="rId11"/>
    <p:sldId id="519" r:id="rId12"/>
    <p:sldId id="528" r:id="rId13"/>
    <p:sldId id="529" r:id="rId14"/>
    <p:sldId id="530" r:id="rId15"/>
    <p:sldId id="531" r:id="rId16"/>
    <p:sldId id="532" r:id="rId17"/>
    <p:sldId id="515" r:id="rId18"/>
  </p:sldIdLst>
  <p:sldSz cx="9144000" cy="5143500" type="screen16x9"/>
  <p:notesSz cx="9296400" cy="14782800"/>
  <p:custDataLst>
    <p:tags r:id="rId21"/>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540">
          <p15:clr>
            <a:srgbClr val="A4A3A4"/>
          </p15:clr>
        </p15:guide>
        <p15:guide id="2" pos="240">
          <p15:clr>
            <a:srgbClr val="A4A3A4"/>
          </p15:clr>
        </p15:guide>
      </p15:sldGuideLst>
    </p:ext>
    <p:ext uri="{2D200454-40CA-4A62-9FC3-DE9A4176ACB9}">
      <p15:notesGuideLst xmlns:p15="http://schemas.microsoft.com/office/powerpoint/2012/main">
        <p15:guide id="1" orient="horz" pos="4658">
          <p15:clr>
            <a:srgbClr val="A4A3A4"/>
          </p15:clr>
        </p15:guide>
        <p15:guide id="2" pos="292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3A085-8F92-5191-DAC8-89D0A01A5315}" name="Younghusband, Lorne" initials="YL" userId="S::Lorne.Younghusband@sac-isc.gc.ca::403ff4a6-bfba-4eac-81c2-95d943c2a1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FFFF"/>
    <a:srgbClr val="33CCFF"/>
    <a:srgbClr val="0000DE"/>
    <a:srgbClr val="000099"/>
    <a:srgbClr val="0035DE"/>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91228" autoAdjust="0"/>
  </p:normalViewPr>
  <p:slideViewPr>
    <p:cSldViewPr snapToObjects="1">
      <p:cViewPr varScale="1">
        <p:scale>
          <a:sx n="132" d="100"/>
          <a:sy n="132" d="100"/>
        </p:scale>
        <p:origin x="1008" y="120"/>
      </p:cViewPr>
      <p:guideLst>
        <p:guide orient="horz" pos="540"/>
        <p:guide pos="24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75" d="100"/>
          <a:sy n="75" d="100"/>
        </p:scale>
        <p:origin x="-2556" y="-72"/>
      </p:cViewPr>
      <p:guideLst>
        <p:guide orient="horz" pos="465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4E972-D026-4582-921E-08CBD940ADC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538C44C-94A7-4A51-B0B8-9FD0BB81734B}">
      <dgm:prSet custT="1"/>
      <dgm:spPr/>
      <dgm:t>
        <a:bodyPr/>
        <a:lstStyle/>
        <a:p>
          <a:r>
            <a:rPr lang="fr-CA" sz="1600" noProof="0" dirty="0"/>
            <a:t>Merci de votre participation!</a:t>
          </a:r>
        </a:p>
      </dgm:t>
    </dgm:pt>
    <dgm:pt modelId="{E193BBD2-7E31-45DE-B70E-0337FAC0E518}" type="parTrans" cxnId="{45DAA077-4BB8-4809-859A-710D40675F10}">
      <dgm:prSet/>
      <dgm:spPr/>
      <dgm:t>
        <a:bodyPr/>
        <a:lstStyle/>
        <a:p>
          <a:endParaRPr lang="en-US"/>
        </a:p>
      </dgm:t>
    </dgm:pt>
    <dgm:pt modelId="{C905AF59-3405-4A25-8142-4A4F2F6720AA}" type="sibTrans" cxnId="{45DAA077-4BB8-4809-859A-710D40675F10}">
      <dgm:prSet/>
      <dgm:spPr/>
      <dgm:t>
        <a:bodyPr/>
        <a:lstStyle/>
        <a:p>
          <a:endParaRPr lang="en-US"/>
        </a:p>
      </dgm:t>
    </dgm:pt>
    <dgm:pt modelId="{33542EC4-7FA1-468E-B8E7-ADF296396578}">
      <dgm:prSet custT="1"/>
      <dgm:spPr/>
      <dgm:t>
        <a:bodyPr/>
        <a:lstStyle/>
        <a:p>
          <a:r>
            <a:rPr lang="fr-CA" sz="1600" noProof="0" dirty="0"/>
            <a:t>Prochaines séances en petits groupes.  </a:t>
          </a:r>
        </a:p>
      </dgm:t>
    </dgm:pt>
    <dgm:pt modelId="{A2BB1D8D-9D16-4265-91C2-B32A73817F67}" type="parTrans" cxnId="{3E4C2308-B135-4FBD-A018-6389C51689CA}">
      <dgm:prSet/>
      <dgm:spPr/>
      <dgm:t>
        <a:bodyPr/>
        <a:lstStyle/>
        <a:p>
          <a:endParaRPr lang="en-US"/>
        </a:p>
      </dgm:t>
    </dgm:pt>
    <dgm:pt modelId="{ED3C5AC5-F4A8-4E99-8F6D-0227889C4631}" type="sibTrans" cxnId="{3E4C2308-B135-4FBD-A018-6389C51689CA}">
      <dgm:prSet/>
      <dgm:spPr/>
      <dgm:t>
        <a:bodyPr/>
        <a:lstStyle/>
        <a:p>
          <a:endParaRPr lang="en-US"/>
        </a:p>
      </dgm:t>
    </dgm:pt>
    <dgm:pt modelId="{D5BBB421-AB02-4626-9231-B88E535ACF6E}" type="pres">
      <dgm:prSet presAssocID="{D314E972-D026-4582-921E-08CBD940ADCD}" presName="hierChild1" presStyleCnt="0">
        <dgm:presLayoutVars>
          <dgm:chPref val="1"/>
          <dgm:dir/>
          <dgm:animOne val="branch"/>
          <dgm:animLvl val="lvl"/>
          <dgm:resizeHandles/>
        </dgm:presLayoutVars>
      </dgm:prSet>
      <dgm:spPr/>
    </dgm:pt>
    <dgm:pt modelId="{818951BA-6D8C-4C0E-9FE0-ABD818D7C422}" type="pres">
      <dgm:prSet presAssocID="{F538C44C-94A7-4A51-B0B8-9FD0BB81734B}" presName="hierRoot1" presStyleCnt="0"/>
      <dgm:spPr/>
    </dgm:pt>
    <dgm:pt modelId="{3C4D5A09-74DD-48B0-A6F1-0AB85422C196}" type="pres">
      <dgm:prSet presAssocID="{F538C44C-94A7-4A51-B0B8-9FD0BB81734B}" presName="composite" presStyleCnt="0"/>
      <dgm:spPr/>
    </dgm:pt>
    <dgm:pt modelId="{F3D74E14-2EFA-4BBA-B776-39EFA94B6CB5}" type="pres">
      <dgm:prSet presAssocID="{F538C44C-94A7-4A51-B0B8-9FD0BB81734B}" presName="background" presStyleLbl="node0" presStyleIdx="0" presStyleCnt="2"/>
      <dgm:spPr/>
    </dgm:pt>
    <dgm:pt modelId="{E44A5C80-ECA9-4CAD-AC58-12D5A31F5B9A}" type="pres">
      <dgm:prSet presAssocID="{F538C44C-94A7-4A51-B0B8-9FD0BB81734B}" presName="text" presStyleLbl="fgAcc0" presStyleIdx="0" presStyleCnt="2">
        <dgm:presLayoutVars>
          <dgm:chPref val="3"/>
        </dgm:presLayoutVars>
      </dgm:prSet>
      <dgm:spPr/>
    </dgm:pt>
    <dgm:pt modelId="{F9E2800E-FA0E-4BBE-A052-A2C673256153}" type="pres">
      <dgm:prSet presAssocID="{F538C44C-94A7-4A51-B0B8-9FD0BB81734B}" presName="hierChild2" presStyleCnt="0"/>
      <dgm:spPr/>
    </dgm:pt>
    <dgm:pt modelId="{460725FC-4CB0-4158-9FC4-B293721BD633}" type="pres">
      <dgm:prSet presAssocID="{33542EC4-7FA1-468E-B8E7-ADF296396578}" presName="hierRoot1" presStyleCnt="0"/>
      <dgm:spPr/>
    </dgm:pt>
    <dgm:pt modelId="{9AEB1278-DAB3-4A45-BCD0-D212B1A86BC5}" type="pres">
      <dgm:prSet presAssocID="{33542EC4-7FA1-468E-B8E7-ADF296396578}" presName="composite" presStyleCnt="0"/>
      <dgm:spPr/>
    </dgm:pt>
    <dgm:pt modelId="{0677EBE5-9E40-4629-A29D-4F2EEBB9F312}" type="pres">
      <dgm:prSet presAssocID="{33542EC4-7FA1-468E-B8E7-ADF296396578}" presName="background" presStyleLbl="node0" presStyleIdx="1" presStyleCnt="2"/>
      <dgm:spPr/>
    </dgm:pt>
    <dgm:pt modelId="{752D109F-3DFD-47B8-9984-2BDB0D4F8414}" type="pres">
      <dgm:prSet presAssocID="{33542EC4-7FA1-468E-B8E7-ADF296396578}" presName="text" presStyleLbl="fgAcc0" presStyleIdx="1" presStyleCnt="2">
        <dgm:presLayoutVars>
          <dgm:chPref val="3"/>
        </dgm:presLayoutVars>
      </dgm:prSet>
      <dgm:spPr/>
    </dgm:pt>
    <dgm:pt modelId="{9EBFF106-C1B2-40DE-B116-D6F3E05AB825}" type="pres">
      <dgm:prSet presAssocID="{33542EC4-7FA1-468E-B8E7-ADF296396578}" presName="hierChild2" presStyleCnt="0"/>
      <dgm:spPr/>
    </dgm:pt>
  </dgm:ptLst>
  <dgm:cxnLst>
    <dgm:cxn modelId="{3E4C2308-B135-4FBD-A018-6389C51689CA}" srcId="{D314E972-D026-4582-921E-08CBD940ADCD}" destId="{33542EC4-7FA1-468E-B8E7-ADF296396578}" srcOrd="1" destOrd="0" parTransId="{A2BB1D8D-9D16-4265-91C2-B32A73817F67}" sibTransId="{ED3C5AC5-F4A8-4E99-8F6D-0227889C4631}"/>
    <dgm:cxn modelId="{7D6E9319-823E-4666-A58C-1AE87BC67CB7}" type="presOf" srcId="{D314E972-D026-4582-921E-08CBD940ADCD}" destId="{D5BBB421-AB02-4626-9231-B88E535ACF6E}" srcOrd="0" destOrd="0" presId="urn:microsoft.com/office/officeart/2005/8/layout/hierarchy1"/>
    <dgm:cxn modelId="{7B23B334-7C33-4DE7-A1FC-19A00FA3B0FC}" type="presOf" srcId="{33542EC4-7FA1-468E-B8E7-ADF296396578}" destId="{752D109F-3DFD-47B8-9984-2BDB0D4F8414}" srcOrd="0" destOrd="0" presId="urn:microsoft.com/office/officeart/2005/8/layout/hierarchy1"/>
    <dgm:cxn modelId="{45DAA077-4BB8-4809-859A-710D40675F10}" srcId="{D314E972-D026-4582-921E-08CBD940ADCD}" destId="{F538C44C-94A7-4A51-B0B8-9FD0BB81734B}" srcOrd="0" destOrd="0" parTransId="{E193BBD2-7E31-45DE-B70E-0337FAC0E518}" sibTransId="{C905AF59-3405-4A25-8142-4A4F2F6720AA}"/>
    <dgm:cxn modelId="{64414ADA-CE35-4034-BD9E-2D239EFE86B5}" type="presOf" srcId="{F538C44C-94A7-4A51-B0B8-9FD0BB81734B}" destId="{E44A5C80-ECA9-4CAD-AC58-12D5A31F5B9A}" srcOrd="0" destOrd="0" presId="urn:microsoft.com/office/officeart/2005/8/layout/hierarchy1"/>
    <dgm:cxn modelId="{C521BDF3-E127-4229-B65E-063040E468CC}" type="presParOf" srcId="{D5BBB421-AB02-4626-9231-B88E535ACF6E}" destId="{818951BA-6D8C-4C0E-9FE0-ABD818D7C422}" srcOrd="0" destOrd="0" presId="urn:microsoft.com/office/officeart/2005/8/layout/hierarchy1"/>
    <dgm:cxn modelId="{AD86C620-163A-47BA-BD28-279AC0ED4CC1}" type="presParOf" srcId="{818951BA-6D8C-4C0E-9FE0-ABD818D7C422}" destId="{3C4D5A09-74DD-48B0-A6F1-0AB85422C196}" srcOrd="0" destOrd="0" presId="urn:microsoft.com/office/officeart/2005/8/layout/hierarchy1"/>
    <dgm:cxn modelId="{4D37E3B7-1DFC-4BBB-855A-60EACFFA79A7}" type="presParOf" srcId="{3C4D5A09-74DD-48B0-A6F1-0AB85422C196}" destId="{F3D74E14-2EFA-4BBA-B776-39EFA94B6CB5}" srcOrd="0" destOrd="0" presId="urn:microsoft.com/office/officeart/2005/8/layout/hierarchy1"/>
    <dgm:cxn modelId="{7C81F81C-8CBB-470F-9984-16C95E1A61AE}" type="presParOf" srcId="{3C4D5A09-74DD-48B0-A6F1-0AB85422C196}" destId="{E44A5C80-ECA9-4CAD-AC58-12D5A31F5B9A}" srcOrd="1" destOrd="0" presId="urn:microsoft.com/office/officeart/2005/8/layout/hierarchy1"/>
    <dgm:cxn modelId="{F97EE2DD-AD52-4384-8E8E-7F765825B4D2}" type="presParOf" srcId="{818951BA-6D8C-4C0E-9FE0-ABD818D7C422}" destId="{F9E2800E-FA0E-4BBE-A052-A2C673256153}" srcOrd="1" destOrd="0" presId="urn:microsoft.com/office/officeart/2005/8/layout/hierarchy1"/>
    <dgm:cxn modelId="{EBF3C724-028B-48D2-8386-858B3FCE08AA}" type="presParOf" srcId="{D5BBB421-AB02-4626-9231-B88E535ACF6E}" destId="{460725FC-4CB0-4158-9FC4-B293721BD633}" srcOrd="1" destOrd="0" presId="urn:microsoft.com/office/officeart/2005/8/layout/hierarchy1"/>
    <dgm:cxn modelId="{5ACB5FA1-E601-4061-8EE1-D52343AE2B0C}" type="presParOf" srcId="{460725FC-4CB0-4158-9FC4-B293721BD633}" destId="{9AEB1278-DAB3-4A45-BCD0-D212B1A86BC5}" srcOrd="0" destOrd="0" presId="urn:microsoft.com/office/officeart/2005/8/layout/hierarchy1"/>
    <dgm:cxn modelId="{084296A2-5845-43D1-9C36-4D090D1CF852}" type="presParOf" srcId="{9AEB1278-DAB3-4A45-BCD0-D212B1A86BC5}" destId="{0677EBE5-9E40-4629-A29D-4F2EEBB9F312}" srcOrd="0" destOrd="0" presId="urn:microsoft.com/office/officeart/2005/8/layout/hierarchy1"/>
    <dgm:cxn modelId="{A66D042A-3128-49F8-9F2C-F34E0632A860}" type="presParOf" srcId="{9AEB1278-DAB3-4A45-BCD0-D212B1A86BC5}" destId="{752D109F-3DFD-47B8-9984-2BDB0D4F8414}" srcOrd="1" destOrd="0" presId="urn:microsoft.com/office/officeart/2005/8/layout/hierarchy1"/>
    <dgm:cxn modelId="{A27C244A-F38D-4EAE-B620-0B95D55274AA}" type="presParOf" srcId="{460725FC-4CB0-4158-9FC4-B293721BD633}" destId="{9EBFF106-C1B2-40DE-B116-D6F3E05AB825}" srcOrd="1" destOrd="0" presId="urn:microsoft.com/office/officeart/2005/8/layout/hierarchy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74E14-2EFA-4BBA-B776-39EFA94B6CB5}">
      <dsp:nvSpPr>
        <dsp:cNvPr id="0" name=""/>
        <dsp:cNvSpPr/>
      </dsp:nvSpPr>
      <dsp:spPr>
        <a:xfrm>
          <a:off x="483" y="754069"/>
          <a:ext cx="1696524" cy="10772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A5C80-ECA9-4CAD-AC58-12D5A31F5B9A}">
      <dsp:nvSpPr>
        <dsp:cNvPr id="0" name=""/>
        <dsp:cNvSpPr/>
      </dsp:nvSpPr>
      <dsp:spPr>
        <a:xfrm>
          <a:off x="188986" y="933147"/>
          <a:ext cx="1696524" cy="107729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noProof="0" dirty="0"/>
            <a:t>Merci de votre participation!</a:t>
          </a:r>
        </a:p>
      </dsp:txBody>
      <dsp:txXfrm>
        <a:off x="220539" y="964700"/>
        <a:ext cx="1633418" cy="1014187"/>
      </dsp:txXfrm>
    </dsp:sp>
    <dsp:sp modelId="{0677EBE5-9E40-4629-A29D-4F2EEBB9F312}">
      <dsp:nvSpPr>
        <dsp:cNvPr id="0" name=""/>
        <dsp:cNvSpPr/>
      </dsp:nvSpPr>
      <dsp:spPr>
        <a:xfrm>
          <a:off x="2074013" y="754069"/>
          <a:ext cx="1696524" cy="10772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D109F-3DFD-47B8-9984-2BDB0D4F8414}">
      <dsp:nvSpPr>
        <dsp:cNvPr id="0" name=""/>
        <dsp:cNvSpPr/>
      </dsp:nvSpPr>
      <dsp:spPr>
        <a:xfrm>
          <a:off x="2262516" y="933147"/>
          <a:ext cx="1696524" cy="107729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noProof="0" dirty="0"/>
            <a:t>Prochaines séances en petits groupes.  </a:t>
          </a:r>
        </a:p>
      </dsp:txBody>
      <dsp:txXfrm>
        <a:off x="2294069" y="964700"/>
        <a:ext cx="1633418" cy="10141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a:p>
        </p:txBody>
      </p:sp>
      <p:sp>
        <p:nvSpPr>
          <p:cNvPr id="3075" name="Rectangle 3"/>
          <p:cNvSpPr>
            <a:spLocks noGrp="1" noChangeArrowheads="1"/>
          </p:cNvSpPr>
          <p:nvPr>
            <p:ph type="dt"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279400" y="1108075"/>
            <a:ext cx="9855200" cy="55435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30482" y="7022842"/>
            <a:ext cx="7435436" cy="665175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364204" eaLnBrk="0" hangingPunct="0">
              <a:defRPr>
                <a:solidFill>
                  <a:schemeClr val="tx1"/>
                </a:solidFill>
                <a:latin typeface="Verdana" pitchFamily="34" charset="0"/>
              </a:defRPr>
            </a:lvl1pPr>
            <a:lvl2pPr marL="1096988" indent="-421918" defTabSz="1364204" eaLnBrk="0" hangingPunct="0">
              <a:defRPr>
                <a:solidFill>
                  <a:schemeClr val="tx1"/>
                </a:solidFill>
                <a:latin typeface="Verdana" pitchFamily="34" charset="0"/>
              </a:defRPr>
            </a:lvl2pPr>
            <a:lvl3pPr marL="1687676" indent="-337536" defTabSz="1364204" eaLnBrk="0" hangingPunct="0">
              <a:defRPr>
                <a:solidFill>
                  <a:schemeClr val="tx1"/>
                </a:solidFill>
                <a:latin typeface="Verdana" pitchFamily="34" charset="0"/>
              </a:defRPr>
            </a:lvl3pPr>
            <a:lvl4pPr marL="2362745" indent="-337536" defTabSz="1364204" eaLnBrk="0" hangingPunct="0">
              <a:defRPr>
                <a:solidFill>
                  <a:schemeClr val="tx1"/>
                </a:solidFill>
                <a:latin typeface="Verdana" pitchFamily="34" charset="0"/>
              </a:defRPr>
            </a:lvl4pPr>
            <a:lvl5pPr marL="3037815" indent="-337536" defTabSz="1364204" eaLnBrk="0" hangingPunct="0">
              <a:defRPr>
                <a:solidFill>
                  <a:schemeClr val="tx1"/>
                </a:solidFill>
                <a:latin typeface="Verdana" pitchFamily="34" charset="0"/>
              </a:defRPr>
            </a:lvl5pPr>
            <a:lvl6pPr marL="3712886" indent="-337536" defTabSz="1364204" eaLnBrk="0" fontAlgn="base" hangingPunct="0">
              <a:lnSpc>
                <a:spcPct val="90000"/>
              </a:lnSpc>
              <a:spcBef>
                <a:spcPct val="0"/>
              </a:spcBef>
              <a:spcAft>
                <a:spcPct val="37000"/>
              </a:spcAft>
              <a:defRPr>
                <a:solidFill>
                  <a:schemeClr val="tx1"/>
                </a:solidFill>
                <a:latin typeface="Verdana" pitchFamily="34" charset="0"/>
              </a:defRPr>
            </a:lvl6pPr>
            <a:lvl7pPr marL="4387956" indent="-337536" defTabSz="1364204" eaLnBrk="0" fontAlgn="base" hangingPunct="0">
              <a:lnSpc>
                <a:spcPct val="90000"/>
              </a:lnSpc>
              <a:spcBef>
                <a:spcPct val="0"/>
              </a:spcBef>
              <a:spcAft>
                <a:spcPct val="37000"/>
              </a:spcAft>
              <a:defRPr>
                <a:solidFill>
                  <a:schemeClr val="tx1"/>
                </a:solidFill>
                <a:latin typeface="Verdana" pitchFamily="34" charset="0"/>
              </a:defRPr>
            </a:lvl7pPr>
            <a:lvl8pPr marL="5063025" indent="-337536" defTabSz="1364204" eaLnBrk="0" fontAlgn="base" hangingPunct="0">
              <a:lnSpc>
                <a:spcPct val="90000"/>
              </a:lnSpc>
              <a:spcBef>
                <a:spcPct val="0"/>
              </a:spcBef>
              <a:spcAft>
                <a:spcPct val="37000"/>
              </a:spcAft>
              <a:defRPr>
                <a:solidFill>
                  <a:schemeClr val="tx1"/>
                </a:solidFill>
                <a:latin typeface="Verdana" pitchFamily="34" charset="0"/>
              </a:defRPr>
            </a:lvl8pPr>
            <a:lvl9pPr marL="5738096" indent="-337536" defTabSz="136420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xfrm>
            <a:off x="-279400" y="1108075"/>
            <a:ext cx="9855200" cy="554355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Norme sur les niveaux de service de SAC</a:t>
            </a:r>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369716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prochaines diapositives fournissent un aperçu général de chaque thème prévu pour les séances en petits groupes.</a:t>
            </a: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42830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Des détails supplémentaires sur la façon dont les informations existantes pourraient être mises à profit pour les considérations d’admissibilité et pour les responsabilités en matière de reddition de comptes sont inclus dans la présentation de la séance dont nous discuteront en petits groupes.</a:t>
            </a:r>
          </a:p>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203062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Des détails supplémentaires sur les considérations principales sont inclus dans la présentation de la séance dont nous discuteront en petits groupes.</a:t>
            </a:r>
          </a:p>
          <a:p>
            <a:endParaRPr lang="fr-CA"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130093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Des détails supplémentaires sur les considérations principales sont inclus dans la présentation de la séance dont nous discuteront en petits groupes.</a:t>
            </a:r>
          </a:p>
          <a:p>
            <a:endParaRPr lang="fr-CA"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45686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Des détails supplémentaires sur les considérations principales sont inclus dans la présentation de la séance dont nous discuteront en petits groupes.</a:t>
            </a:r>
          </a:p>
          <a:p>
            <a:endParaRPr lang="fr-CA"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26948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Des détails supplémentaires sur les considérations principales sont inclus dans la présentation de la séance dont nous discuteront en petits groupes.</a:t>
            </a:r>
          </a:p>
          <a:p>
            <a:endParaRPr lang="fr-CA" dirty="0"/>
          </a:p>
        </p:txBody>
      </p:sp>
      <p:sp>
        <p:nvSpPr>
          <p:cNvPr id="4" name="Slide Number Placeholder 3"/>
          <p:cNvSpPr>
            <a:spLocks noGrp="1"/>
          </p:cNvSpPr>
          <p:nvPr>
            <p:ph type="sldNum" sz="quarter" idx="5"/>
          </p:nvPr>
        </p:nvSpPr>
        <p:spPr/>
        <p:txBody>
          <a:bodyPr/>
          <a:lstStyle/>
          <a:p>
            <a:pPr marL="0" marR="0" lvl="0" indent="0" algn="r" defTabSz="1364204"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4204" rtl="0" eaLnBrk="1" fontAlgn="base" latinLnBrk="0" hangingPunct="1">
                <a:lnSpc>
                  <a:spcPct val="100000"/>
                </a:lnSpc>
                <a:spcBef>
                  <a:spcPct val="0"/>
                </a:spcBef>
                <a:spcAft>
                  <a:spcPct val="0"/>
                </a:spcAft>
                <a:buClrTx/>
                <a:buSzTx/>
                <a:buFontTx/>
                <a:buNone/>
                <a:tabLst/>
                <a:defRPr/>
              </a:pPr>
              <a:t>15</a:t>
            </a:fld>
            <a:endParaRPr kumimoji="0" lang="en-CA"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41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71A11B-8281-4993-A6AA-C85380E884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976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ISC_Branding_PPT_standard_1600x900_ENG_FINAL_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086" cy="5143500"/>
          </a:xfrm>
          <a:prstGeom prst="rect">
            <a:avLst/>
          </a:prstGeom>
        </p:spPr>
      </p:pic>
    </p:spTree>
    <p:extLst>
      <p:ext uri="{BB962C8B-B14F-4D97-AF65-F5344CB8AC3E}">
        <p14:creationId xmlns:p14="http://schemas.microsoft.com/office/powerpoint/2010/main" val="337076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2/3/2023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56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2/3/2023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28457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53BEF823-48A5-43FC-BE03-E79964288B41}" type="datetimeFigureOut">
              <a:rPr lang="en-US" smtClean="0"/>
              <a:pPr algn="r"/>
              <a:t>2/3/2023</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3027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53BEF823-48A5-43FC-BE03-E79964288B41}" type="datetimeFigureOut">
              <a:rPr lang="en-US" smtClean="0"/>
              <a:pPr algn="r"/>
              <a:t>2/3/2023</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679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r"/>
            <a:fld id="{53BEF823-48A5-43FC-BE03-E79964288B41}" type="datetimeFigureOut">
              <a:rPr lang="en-US" smtClean="0"/>
              <a:pPr algn="r"/>
              <a:t>2/3/2023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884511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pPr algn="r"/>
            <a:fld id="{53BEF823-48A5-43FC-BE03-E79964288B41}" type="datetimeFigureOut">
              <a:rPr lang="en-US" smtClean="0"/>
              <a:pPr algn="r"/>
              <a:t>2/3/2023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pPr algn="l"/>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02165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2/3/2023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40876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2/3/2023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38481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2/3/2023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530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 descr="ISC_Branding_PPT_standard_1600x900_ENG_FINAL_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086" cy="5143500"/>
          </a:xfrm>
          <a:prstGeom prst="rect">
            <a:avLst/>
          </a:prstGeom>
        </p:spPr>
      </p:pic>
    </p:spTree>
    <p:extLst>
      <p:ext uri="{BB962C8B-B14F-4D97-AF65-F5344CB8AC3E}">
        <p14:creationId xmlns:p14="http://schemas.microsoft.com/office/powerpoint/2010/main" val="31801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9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981075"/>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7"/>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453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1" y="514350"/>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1" y="1543050"/>
            <a:ext cx="3084514" cy="314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BEF823-48A5-43FC-BE03-E79964288B41}" type="datetimeFigureOut">
              <a:rPr lang="en-US" smtClean="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18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2/3/2023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832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981076"/>
            <a:ext cx="7861300" cy="3648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5" y="4749694"/>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pPr algn="r"/>
            <a:fld id="{53BEF823-48A5-43FC-BE03-E79964288B41}" type="datetimeFigureOut">
              <a:rPr lang="en-US" smtClean="0"/>
              <a:pPr algn="r"/>
              <a:t>2/3/2023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pPr algn="l"/>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algn="ctr"/>
            <a:fld id="{D79E6812-DF0E-4B88-AFAA-EAC7168F54C0}" type="slidenum">
              <a:rPr lang="en-US" smtClean="0"/>
              <a:pPr algn="ctr"/>
              <a:t>‹#›</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1430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5.svg"/><Relationship Id="rId18" Type="http://schemas.microsoft.com/office/2007/relationships/diagramDrawing" Target="../diagrams/drawing1.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4.png"/><Relationship Id="rId17" Type="http://schemas.openxmlformats.org/officeDocument/2006/relationships/diagramColors" Target="../diagrams/colors1.xml"/><Relationship Id="rId2" Type="http://schemas.openxmlformats.org/officeDocument/2006/relationships/tags" Target="../tags/tag37.xml"/><Relationship Id="rId16" Type="http://schemas.openxmlformats.org/officeDocument/2006/relationships/diagramQuickStyle" Target="../diagrams/quickStyle1.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notesSlide" Target="../notesSlides/notesSlide9.xml"/><Relationship Id="rId5" Type="http://schemas.openxmlformats.org/officeDocument/2006/relationships/tags" Target="../tags/tag40.xml"/><Relationship Id="rId15" Type="http://schemas.openxmlformats.org/officeDocument/2006/relationships/diagramLayout" Target="../diagrams/layout1.xml"/><Relationship Id="rId10" Type="http://schemas.openxmlformats.org/officeDocument/2006/relationships/slideLayout" Target="../slideLayouts/slideLayout9.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custDataLst>
              <p:tags r:id="rId1"/>
            </p:custDataLst>
          </p:nvPr>
        </p:nvSpPr>
        <p:spPr bwMode="auto">
          <a:xfrm>
            <a:off x="1155668" y="366921"/>
            <a:ext cx="6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eaLnBrk="1" hangingPunct="1">
              <a:lnSpc>
                <a:spcPct val="100000"/>
              </a:lnSpc>
              <a:spcAft>
                <a:spcPct val="0"/>
              </a:spcAft>
            </a:pPr>
            <a:endParaRPr lang="en-GB" altLang="en-GB">
              <a:latin typeface="Times New Roman" pitchFamily="18" charset="0"/>
            </a:endParaRPr>
          </a:p>
        </p:txBody>
      </p:sp>
      <p:sp>
        <p:nvSpPr>
          <p:cNvPr id="6" name="Rectangle 4"/>
          <p:cNvSpPr txBox="1">
            <a:spLocks noChangeArrowheads="1"/>
          </p:cNvSpPr>
          <p:nvPr>
            <p:custDataLst>
              <p:tags r:id="rId2"/>
            </p:custDataLst>
          </p:nvPr>
        </p:nvSpPr>
        <p:spPr bwMode="auto">
          <a:xfrm>
            <a:off x="758371" y="2800350"/>
            <a:ext cx="4267200" cy="723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a:lstStyle>
          <a:p>
            <a:pPr marL="0" indent="0" eaLnBrk="1" hangingPunct="1">
              <a:lnSpc>
                <a:spcPct val="107000"/>
              </a:lnSpc>
              <a:spcAft>
                <a:spcPct val="0"/>
              </a:spcAft>
              <a:buFontTx/>
              <a:buNone/>
            </a:pPr>
            <a:r>
              <a:rPr lang="fr-CA" altLang="en-US" sz="1400" b="1" kern="0" dirty="0">
                <a:solidFill>
                  <a:srgbClr val="FFFFFF"/>
                </a:solidFill>
                <a:latin typeface="+mj-lt"/>
              </a:rPr>
              <a:t>Aperçu et thèmes pour les séances en petits groupes</a:t>
            </a:r>
          </a:p>
        </p:txBody>
      </p:sp>
      <p:sp>
        <p:nvSpPr>
          <p:cNvPr id="7" name="TextBox 6"/>
          <p:cNvSpPr txBox="1"/>
          <p:nvPr>
            <p:custDataLst>
              <p:tags r:id="rId3"/>
            </p:custDataLst>
          </p:nvPr>
        </p:nvSpPr>
        <p:spPr>
          <a:xfrm>
            <a:off x="762000" y="666750"/>
            <a:ext cx="6629400" cy="2081660"/>
          </a:xfrm>
          <a:prstGeom prst="rect">
            <a:avLst/>
          </a:prstGeom>
          <a:noFill/>
        </p:spPr>
        <p:txBody>
          <a:bodyPr wrap="square" rtlCol="0">
            <a:spAutoFit/>
          </a:bodyPr>
          <a:lstStyle/>
          <a:p>
            <a:pPr>
              <a:lnSpc>
                <a:spcPts val="3700"/>
              </a:lnSpc>
              <a:spcAft>
                <a:spcPts val="500"/>
              </a:spcAft>
            </a:pPr>
            <a:r>
              <a:rPr lang="fr-CA" sz="2800" b="1" dirty="0">
                <a:solidFill>
                  <a:srgbClr val="FFFFFF"/>
                </a:solidFill>
                <a:latin typeface="+mn-lt"/>
              </a:rPr>
              <a:t>Réforme</a:t>
            </a:r>
          </a:p>
          <a:p>
            <a:pPr>
              <a:lnSpc>
                <a:spcPts val="3700"/>
              </a:lnSpc>
              <a:spcAft>
                <a:spcPts val="500"/>
              </a:spcAft>
            </a:pPr>
            <a:r>
              <a:rPr lang="fr-CA" sz="2800" b="1" dirty="0">
                <a:solidFill>
                  <a:srgbClr val="FFFFFF"/>
                </a:solidFill>
                <a:latin typeface="+mn-lt"/>
              </a:rPr>
              <a:t>Financement des investissements</a:t>
            </a:r>
          </a:p>
          <a:p>
            <a:pPr>
              <a:lnSpc>
                <a:spcPts val="3700"/>
              </a:lnSpc>
              <a:spcAft>
                <a:spcPts val="500"/>
              </a:spcAft>
            </a:pPr>
            <a:r>
              <a:rPr lang="fr-CA" sz="2800" b="1" dirty="0">
                <a:solidFill>
                  <a:srgbClr val="FFFFFF"/>
                </a:solidFill>
                <a:latin typeface="+mn-lt"/>
              </a:rPr>
              <a:t>Points à examiner concernant l’approche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6E2EA-336F-46FA-8A90-67A922F0FE39}"/>
              </a:ext>
            </a:extLst>
          </p:cNvPr>
          <p:cNvSpPr>
            <a:spLocks noGrp="1"/>
          </p:cNvSpPr>
          <p:nvPr>
            <p:ph idx="1"/>
            <p:custDataLst>
              <p:tags r:id="rId1"/>
            </p:custDataLst>
          </p:nvPr>
        </p:nvSpPr>
        <p:spPr>
          <a:xfrm>
            <a:off x="368300" y="590550"/>
            <a:ext cx="7861300" cy="4038600"/>
          </a:xfrm>
        </p:spPr>
        <p:txBody>
          <a:bodyPr/>
          <a:lstStyle/>
          <a:p>
            <a:pPr marL="266700" marR="0" indent="0">
              <a:spcBef>
                <a:spcPts val="0"/>
              </a:spcBef>
              <a:spcAft>
                <a:spcPts val="0"/>
              </a:spcAft>
              <a:buNone/>
            </a:pPr>
            <a:r>
              <a:rPr lang="fr-CA" sz="2000" b="1" u="sng" dirty="0"/>
              <a:t>Séances en petits groupes</a:t>
            </a:r>
          </a:p>
          <a:p>
            <a:pPr marL="266700" marR="0" indent="0">
              <a:spcBef>
                <a:spcPts val="0"/>
              </a:spcBef>
              <a:spcAft>
                <a:spcPts val="0"/>
              </a:spcAft>
              <a:buNone/>
            </a:pPr>
            <a:endParaRPr lang="fr-CA" sz="2000" b="1" u="sng" dirty="0"/>
          </a:p>
          <a:p>
            <a:pPr marL="552450" indent="-285750">
              <a:spcBef>
                <a:spcPts val="0"/>
              </a:spcBef>
              <a:spcAft>
                <a:spcPts val="0"/>
              </a:spcAft>
            </a:pPr>
            <a:r>
              <a:rPr lang="fr-CA" sz="1600" dirty="0"/>
              <a:t>Cinq thèmes portant sur une approche de financement des investissements. </a:t>
            </a:r>
          </a:p>
          <a:p>
            <a:pPr marL="552450" indent="-285750">
              <a:spcBef>
                <a:spcPts val="0"/>
              </a:spcBef>
              <a:spcAft>
                <a:spcPts val="0"/>
              </a:spcAft>
            </a:pPr>
            <a:r>
              <a:rPr lang="fr-CA" sz="1600" dirty="0"/>
              <a:t>Des documents à consulter (présentations) sur chaque thème ont été fournis aux participants avant cet atelier.</a:t>
            </a:r>
          </a:p>
          <a:p>
            <a:pPr marL="552450" indent="-285750">
              <a:spcBef>
                <a:spcPts val="0"/>
              </a:spcBef>
              <a:spcAft>
                <a:spcPts val="0"/>
              </a:spcAft>
            </a:pPr>
            <a:r>
              <a:rPr lang="fr-CA" sz="1600" dirty="0"/>
              <a:t>Les participants ont précisé les séances auxquelles ils voulaient participer. Il a parfois été nécessaire de rééquilibrer les groupes. </a:t>
            </a:r>
          </a:p>
          <a:p>
            <a:pPr marL="552450" indent="-285750">
              <a:spcBef>
                <a:spcPts val="0"/>
              </a:spcBef>
              <a:spcAft>
                <a:spcPts val="0"/>
              </a:spcAft>
            </a:pPr>
            <a:endParaRPr lang="fr-CA" sz="1600" dirty="0"/>
          </a:p>
          <a:p>
            <a:pPr marL="266700" marR="0" indent="0">
              <a:spcBef>
                <a:spcPts val="0"/>
              </a:spcBef>
              <a:spcAft>
                <a:spcPts val="0"/>
              </a:spcAft>
              <a:buNone/>
            </a:pPr>
            <a:r>
              <a:rPr lang="fr-CA" sz="1600" b="1" dirty="0"/>
              <a:t>Les cinq thèmes pour les discussions en petits groupes sont </a:t>
            </a:r>
            <a:r>
              <a:rPr lang="fr-CA" sz="1600" dirty="0"/>
              <a:t>:  </a:t>
            </a:r>
          </a:p>
          <a:p>
            <a:pPr marL="266700" marR="0" indent="0">
              <a:spcBef>
                <a:spcPts val="0"/>
              </a:spcBef>
              <a:spcAft>
                <a:spcPts val="0"/>
              </a:spcAft>
              <a:buNone/>
            </a:pPr>
            <a:endParaRPr lang="fr-CA" sz="1600" dirty="0"/>
          </a:p>
          <a:p>
            <a:pPr marL="609600" marR="0" indent="-342900">
              <a:spcBef>
                <a:spcPts val="0"/>
              </a:spcBef>
              <a:spcAft>
                <a:spcPts val="0"/>
              </a:spcAft>
              <a:buFont typeface="+mj-lt"/>
              <a:buAutoNum type="arabicPeriod"/>
            </a:pPr>
            <a:r>
              <a:rPr lang="fr-CA" sz="1600" dirty="0"/>
              <a:t>Admissibilité et production de rapports</a:t>
            </a:r>
          </a:p>
          <a:p>
            <a:pPr marL="609600" indent="-342900">
              <a:spcBef>
                <a:spcPts val="0"/>
              </a:spcBef>
              <a:spcAft>
                <a:spcPts val="0"/>
              </a:spcAft>
              <a:buFont typeface="+mj-lt"/>
              <a:buAutoNum type="arabicPeriod"/>
            </a:pPr>
            <a:r>
              <a:rPr lang="fr-CA" sz="1600" dirty="0"/>
              <a:t>Méthodologies de financement</a:t>
            </a:r>
          </a:p>
          <a:p>
            <a:pPr marL="609600" marR="0" indent="-342900">
              <a:spcBef>
                <a:spcPts val="0"/>
              </a:spcBef>
              <a:spcAft>
                <a:spcPts val="0"/>
              </a:spcAft>
              <a:buFont typeface="+mj-lt"/>
              <a:buAutoNum type="arabicPeriod"/>
            </a:pPr>
            <a:r>
              <a:rPr lang="fr-CA" sz="1600" dirty="0"/>
              <a:t>Mécanismes de surveillance des grands projets d’immobilisation </a:t>
            </a:r>
          </a:p>
          <a:p>
            <a:pPr marL="609600" marR="0" indent="-342900">
              <a:spcBef>
                <a:spcPts val="0"/>
              </a:spcBef>
              <a:spcAft>
                <a:spcPts val="0"/>
              </a:spcAft>
              <a:buFont typeface="+mj-lt"/>
              <a:buAutoNum type="arabicPeriod"/>
            </a:pPr>
            <a:r>
              <a:rPr lang="fr-CA" sz="1600" dirty="0"/>
              <a:t>Gestion des ententes</a:t>
            </a:r>
          </a:p>
          <a:p>
            <a:pPr marL="609600" marR="0" indent="-342900">
              <a:spcBef>
                <a:spcPts val="0"/>
              </a:spcBef>
              <a:spcAft>
                <a:spcPts val="0"/>
              </a:spcAft>
              <a:buFont typeface="+mj-lt"/>
              <a:buAutoNum type="arabicPeriod"/>
            </a:pPr>
            <a:r>
              <a:rPr lang="fr-CA" sz="1600" dirty="0"/>
              <a:t>Circonstances exceptionnelles/Urgences</a:t>
            </a:r>
          </a:p>
        </p:txBody>
      </p:sp>
    </p:spTree>
    <p:extLst>
      <p:ext uri="{BB962C8B-B14F-4D97-AF65-F5344CB8AC3E}">
        <p14:creationId xmlns:p14="http://schemas.microsoft.com/office/powerpoint/2010/main" val="266341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custDataLst>
              <p:tags r:id="rId1"/>
            </p:custDataLst>
          </p:nvPr>
        </p:nvSpPr>
        <p:spPr>
          <a:xfrm>
            <a:off x="3810000" y="514350"/>
            <a:ext cx="4800600" cy="4343400"/>
          </a:xfrm>
        </p:spPr>
        <p:txBody>
          <a:bodyPr/>
          <a:lstStyle/>
          <a:p>
            <a:pPr marL="0" indent="0">
              <a:buNone/>
            </a:pPr>
            <a:r>
              <a:rPr lang="fr-CA" sz="1600" dirty="0">
                <a:effectLst/>
                <a:latin typeface="Calibri" panose="020F0502020204030204" pitchFamily="34" charset="0"/>
                <a:ea typeface="Calibri" panose="020F0502020204030204" pitchFamily="34" charset="0"/>
                <a:cs typeface="Times New Roman" panose="02020603050405020304" pitchFamily="18" charset="0"/>
              </a:rPr>
              <a:t>Lors de l’élaboration des </a:t>
            </a:r>
            <a:r>
              <a:rPr lang="fr-CA" sz="1600" dirty="0">
                <a:latin typeface="Calibri" panose="020F0502020204030204" pitchFamily="34" charset="0"/>
                <a:ea typeface="Calibri" panose="020F0502020204030204" pitchFamily="34" charset="0"/>
                <a:cs typeface="Times New Roman" panose="02020603050405020304" pitchFamily="18" charset="0"/>
              </a:rPr>
              <a:t>points à examiner</a:t>
            </a:r>
            <a:r>
              <a:rPr lang="fr-CA" sz="1600" dirty="0">
                <a:effectLst/>
                <a:latin typeface="Calibri" panose="020F0502020204030204" pitchFamily="34" charset="0"/>
                <a:ea typeface="Calibri" panose="020F0502020204030204" pitchFamily="34" charset="0"/>
                <a:cs typeface="Times New Roman" panose="02020603050405020304" pitchFamily="18" charset="0"/>
              </a:rPr>
              <a:t>, l’approche adoptée a été de ne pas exiger plus que ce qui est nécessaire pour satisfaire aux contrôles, à la transparence et à la responsabilité du ministère, et de tirer parti des renseignements sur les bénéficiaires dont le ministère dispose déjà.</a:t>
            </a:r>
            <a:endParaRPr kumimoji="0" lang="en-US" sz="16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r>
              <a:rPr lang="fr-CA" sz="1600" b="1" dirty="0"/>
              <a:t>Critères d’admissibilité : </a:t>
            </a:r>
          </a:p>
          <a:p>
            <a:pPr lvl="1">
              <a:buFont typeface="Wingdings" panose="05000000000000000000" pitchFamily="2" charset="2"/>
              <a:buChar char="§"/>
            </a:pPr>
            <a:r>
              <a:rPr lang="fr-CA" sz="1000" dirty="0"/>
              <a:t>Résultats de l’évaluation générale de SAC</a:t>
            </a:r>
          </a:p>
          <a:p>
            <a:pPr lvl="1">
              <a:buFont typeface="Wingdings" panose="05000000000000000000" pitchFamily="2" charset="2"/>
              <a:buChar char="§"/>
            </a:pPr>
            <a:r>
              <a:rPr lang="fr-CA" sz="1000" dirty="0"/>
              <a:t>Ratios financiers des états financiers vérifiés </a:t>
            </a:r>
          </a:p>
          <a:p>
            <a:pPr lvl="1">
              <a:buFont typeface="Wingdings" panose="05000000000000000000" pitchFamily="2" charset="2"/>
              <a:buChar char="§"/>
            </a:pPr>
            <a:r>
              <a:rPr lang="en-US" sz="1000" dirty="0"/>
              <a:t>Certification du CGFPN</a:t>
            </a:r>
          </a:p>
          <a:p>
            <a:pPr lvl="1">
              <a:buFont typeface="Wingdings" panose="05000000000000000000" pitchFamily="2" charset="2"/>
              <a:buChar char="§"/>
            </a:pPr>
            <a:r>
              <a:rPr lang="fr-CA" sz="1000" dirty="0"/>
              <a:t>Mise en œuvre d’une loi sur la gestion financière (LGF) des Premières Nations </a:t>
            </a:r>
          </a:p>
          <a:p>
            <a:pPr lvl="1">
              <a:buFont typeface="Wingdings" panose="05000000000000000000" pitchFamily="2" charset="2"/>
              <a:buChar char="§"/>
            </a:pPr>
            <a:r>
              <a:rPr lang="fr-CA" sz="1000" dirty="0"/>
              <a:t>Critères d’admissibilité à la subvention NFR – comprend les ratios financiers et la LGF</a:t>
            </a:r>
          </a:p>
          <a:p>
            <a:r>
              <a:rPr lang="fr-CA" sz="1600" b="1" dirty="0"/>
              <a:t>Reddition de comptes :</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lang="fr-CA" sz="1000" dirty="0">
                <a:latin typeface="Arial"/>
              </a:rPr>
              <a:t>Vérification des états financiers avec les annexes</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lang="fr-CA" sz="1000" dirty="0">
                <a:latin typeface="Arial"/>
              </a:rPr>
              <a:t>Plans de gestion des actifs/Plans communautaires</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lang="fr-CA" sz="1000" dirty="0">
                <a:latin typeface="Arial"/>
              </a:rPr>
              <a:t>Inspections du SERCB tous les trois ans </a:t>
            </a:r>
            <a:r>
              <a:rPr kumimoji="0" lang="fr-CA" sz="1000" b="0" i="0" u="none" strike="noStrike" kern="0" cap="none" spc="0" normalizeH="0" baseline="0" noProof="0" dirty="0">
                <a:ln>
                  <a:noFill/>
                </a:ln>
                <a:solidFill>
                  <a:srgbClr val="000000"/>
                </a:solidFill>
                <a:effectLst/>
                <a:uLnTx/>
                <a:uFillTx/>
                <a:latin typeface="Arial"/>
              </a:rPr>
              <a:t> </a:t>
            </a:r>
            <a:endParaRPr kumimoji="0" lang="fr-CA" sz="1200" b="0" i="0" u="none" strike="noStrike" kern="0" cap="none" spc="0" normalizeH="0" baseline="0" noProof="0" dirty="0">
              <a:ln>
                <a:noFill/>
              </a:ln>
              <a:solidFill>
                <a:srgbClr val="000000"/>
              </a:solidFill>
              <a:effectLst/>
              <a:uLnTx/>
              <a:uFillTx/>
              <a:latin typeface="Arial"/>
            </a:endParaRPr>
          </a:p>
          <a:p>
            <a:endParaRPr lang="en-US" sz="1600" dirty="0"/>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custDataLst>
              <p:tags r:id="rId2"/>
            </p:custDataLst>
          </p:nvPr>
        </p:nvSpPr>
        <p:spPr>
          <a:xfrm>
            <a:off x="533400" y="1714500"/>
            <a:ext cx="2590800" cy="31432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kumimoji="0" lang="fr-CA" sz="2000" b="1" i="0" u="none" strike="noStrike" kern="1200" cap="none" spc="0" normalizeH="0" baseline="0" dirty="0">
                <a:ln>
                  <a:noFill/>
                </a:ln>
                <a:solidFill>
                  <a:srgbClr val="000000">
                    <a:lumMod val="75000"/>
                    <a:lumOff val="25000"/>
                  </a:srgbClr>
                </a:solidFill>
                <a:effectLst/>
                <a:uLnTx/>
                <a:uFillTx/>
                <a:latin typeface="Calibri" panose="020F0502020204030204"/>
                <a:ea typeface="+mn-ea"/>
                <a:cs typeface="+mn-cs"/>
              </a:rPr>
              <a:t>Principaux éléments de discussion de cette séance : </a:t>
            </a:r>
          </a:p>
          <a:p>
            <a:pPr marL="384048" marR="0" lvl="2" defTabSz="914400" rtl="0" eaLnBrk="1" fontAlgn="auto" latinLnBrk="0" hangingPunct="1">
              <a:lnSpc>
                <a:spcPct val="90000"/>
              </a:lnSpc>
              <a:spcBef>
                <a:spcPts val="200"/>
              </a:spcBef>
              <a:spcAft>
                <a:spcPts val="400"/>
              </a:spcAft>
              <a:buClr>
                <a:srgbClr val="E48312"/>
              </a:buClr>
              <a:buSzTx/>
              <a:tabLst/>
              <a:defRPr/>
            </a:pPr>
            <a:r>
              <a:rPr kumimoji="0" lang="fr-CA" sz="1800" b="0" i="0" u="none" strike="noStrike" kern="1200" cap="none" spc="0" normalizeH="0" baseline="0" dirty="0">
                <a:ln>
                  <a:noFill/>
                </a:ln>
                <a:solidFill>
                  <a:srgbClr val="000000">
                    <a:lumMod val="75000"/>
                    <a:lumOff val="25000"/>
                  </a:srgbClr>
                </a:solidFill>
                <a:effectLst/>
                <a:uLnTx/>
                <a:uFillTx/>
                <a:latin typeface="Calibri" panose="020F0502020204030204"/>
                <a:ea typeface="+mn-ea"/>
                <a:cs typeface="+mn-cs"/>
              </a:rPr>
              <a:t>Critères d’admissibilité et reddition de comptes</a:t>
            </a:r>
            <a:endParaRPr lang="fr-CA"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custDataLst>
              <p:tags r:id="rId3"/>
            </p:custDataLst>
          </p:nvPr>
        </p:nvSpPr>
        <p:spPr>
          <a:xfrm>
            <a:off x="381000" y="514350"/>
            <a:ext cx="3084513" cy="871538"/>
          </a:xfrm>
        </p:spPr>
        <p:txBody>
          <a:bodyPr/>
          <a:lstStyle/>
          <a:p>
            <a:pPr algn="ctr"/>
            <a:r>
              <a:rPr lang="fr-CA" sz="1600" dirty="0">
                <a:highlight>
                  <a:srgbClr val="66CCFF"/>
                </a:highlight>
              </a:rPr>
              <a:t>Séance en petits groupes 1</a:t>
            </a:r>
            <a:br>
              <a:rPr lang="fr-CA" dirty="0"/>
            </a:br>
            <a:r>
              <a:rPr lang="fr-CA" dirty="0"/>
              <a:t>Admissibilité et reddition de comptes</a:t>
            </a:r>
          </a:p>
        </p:txBody>
      </p:sp>
    </p:spTree>
    <p:extLst>
      <p:ext uri="{BB962C8B-B14F-4D97-AF65-F5344CB8AC3E}">
        <p14:creationId xmlns:p14="http://schemas.microsoft.com/office/powerpoint/2010/main" val="365864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custDataLst>
              <p:tags r:id="rId1"/>
            </p:custDataLst>
          </p:nvPr>
        </p:nvSpPr>
        <p:spPr>
          <a:xfrm>
            <a:off x="3810000" y="514350"/>
            <a:ext cx="4800600" cy="4343400"/>
          </a:xfrm>
        </p:spPr>
        <p:txBody>
          <a:bodyPr/>
          <a:lstStyle/>
          <a:p>
            <a:pPr marL="0" indent="0">
              <a:buNone/>
            </a:pPr>
            <a:r>
              <a:rPr lang="fr-CA" sz="1600" dirty="0">
                <a:effectLst/>
                <a:latin typeface="Calibri" panose="020F0502020204030204" pitchFamily="34" charset="0"/>
                <a:ea typeface="Calibri" panose="020F0502020204030204" pitchFamily="34" charset="0"/>
                <a:cs typeface="Times New Roman" panose="02020603050405020304" pitchFamily="18" charset="0"/>
              </a:rPr>
              <a:t>Lors de l’élaboration des </a:t>
            </a:r>
            <a:r>
              <a:rPr lang="fr-CA" sz="1600" dirty="0">
                <a:latin typeface="Calibri" panose="020F0502020204030204" pitchFamily="34" charset="0"/>
                <a:ea typeface="Calibri" panose="020F0502020204030204" pitchFamily="34" charset="0"/>
                <a:cs typeface="Times New Roman" panose="02020603050405020304" pitchFamily="18" charset="0"/>
              </a:rPr>
              <a:t>points à examiner</a:t>
            </a:r>
            <a:r>
              <a:rPr lang="fr-CA" sz="1600" dirty="0">
                <a:effectLst/>
                <a:latin typeface="Calibri" panose="020F0502020204030204" pitchFamily="34" charset="0"/>
                <a:ea typeface="Calibri" panose="020F0502020204030204" pitchFamily="34" charset="0"/>
                <a:cs typeface="Times New Roman" panose="02020603050405020304" pitchFamily="18" charset="0"/>
              </a:rPr>
              <a:t>, on a exploré les multiples sources de données dont dispose le ministère pour déterminer les besoins de chaque actif au cours de son cycle de vie, </a:t>
            </a:r>
            <a:r>
              <a:rPr lang="fr-CA" sz="1600" dirty="0">
                <a:latin typeface="Calibri" panose="020F0502020204030204" pitchFamily="34" charset="0"/>
                <a:ea typeface="Calibri" panose="020F0502020204030204" pitchFamily="34" charset="0"/>
                <a:cs typeface="Times New Roman" panose="02020603050405020304" pitchFamily="18" charset="0"/>
              </a:rPr>
              <a:t>dont </a:t>
            </a:r>
            <a:r>
              <a:rPr lang="fr-CA" sz="1600" dirty="0">
                <a:effectLst/>
                <a:latin typeface="Calibri" panose="020F0502020204030204" pitchFamily="34" charset="0"/>
                <a:ea typeface="Calibri" panose="020F0502020204030204" pitchFamily="34" charset="0"/>
                <a:cs typeface="Times New Roman" panose="02020603050405020304" pitchFamily="18" charset="0"/>
              </a:rPr>
              <a:t>la démolition et le remplacement en fin de vie. </a:t>
            </a:r>
          </a:p>
          <a:p>
            <a:pPr marL="0" indent="0">
              <a:buNone/>
            </a:pPr>
            <a:r>
              <a:rPr lang="fr-CA" sz="1600" b="1" dirty="0"/>
              <a:t>Sources de données : </a:t>
            </a:r>
          </a:p>
          <a:p>
            <a:pPr lvl="1">
              <a:buFont typeface="Wingdings" panose="05000000000000000000" pitchFamily="2" charset="2"/>
              <a:buChar char="§"/>
            </a:pPr>
            <a:r>
              <a:rPr lang="fr-CA" sz="1000" dirty="0"/>
              <a:t>Outil de calcul des coûts Collier, soutien à l’approbation de budgets de F et E </a:t>
            </a:r>
            <a:r>
              <a:rPr lang="en-US" sz="1000" dirty="0"/>
              <a:t> </a:t>
            </a:r>
          </a:p>
          <a:p>
            <a:pPr lvl="1">
              <a:buFont typeface="Wingdings" panose="05000000000000000000" pitchFamily="2" charset="2"/>
              <a:buChar char="§"/>
            </a:pPr>
            <a:r>
              <a:rPr lang="fr-CA" sz="1000" dirty="0"/>
              <a:t>Inspections du SERCB – évaluation solide, dont une prévision sur 35 ans</a:t>
            </a:r>
          </a:p>
          <a:p>
            <a:pPr lvl="1">
              <a:buFont typeface="Wingdings" panose="05000000000000000000" pitchFamily="2" charset="2"/>
              <a:buChar char="§"/>
            </a:pPr>
            <a:r>
              <a:rPr lang="fr-CA" sz="1000" dirty="0"/>
              <a:t>Données sur la population et prévision d’INSTAT </a:t>
            </a:r>
          </a:p>
          <a:p>
            <a:pPr lvl="1">
              <a:buFont typeface="Wingdings" panose="05000000000000000000" pitchFamily="2" charset="2"/>
              <a:buChar char="§"/>
            </a:pPr>
            <a:r>
              <a:rPr lang="fr-CA" sz="1000" dirty="0"/>
              <a:t>Plans de gestion des actifs élaborés par les Premières Nations – financés par SAC  </a:t>
            </a:r>
          </a:p>
          <a:p>
            <a:pPr lvl="1">
              <a:buFont typeface="Wingdings" panose="05000000000000000000" pitchFamily="2" charset="2"/>
              <a:buChar char="§"/>
            </a:pPr>
            <a:r>
              <a:rPr lang="fr-CA" sz="1000" dirty="0"/>
              <a:t>Critères d’admissibilité à la subvention NFR – comprend les ratios financiers et la LGF</a:t>
            </a:r>
          </a:p>
          <a:p>
            <a:r>
              <a:rPr lang="fr-CA" sz="1600" b="1" dirty="0"/>
              <a:t>Méthodologies :</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kumimoji="0" lang="fr-CA" sz="1000" b="0" i="0" u="none" strike="noStrike" kern="0" cap="none" spc="0" normalizeH="0" baseline="0" noProof="0" dirty="0">
                <a:ln>
                  <a:noFill/>
                </a:ln>
                <a:solidFill>
                  <a:srgbClr val="000000"/>
                </a:solidFill>
                <a:effectLst/>
                <a:uLnTx/>
                <a:uFillTx/>
                <a:latin typeface="Arial"/>
              </a:rPr>
              <a:t>Actifs communautaires basés sur les coûts du cycle de vie à long terme – F et E et capital</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kumimoji="0" lang="fr-CA" sz="1000" b="0" i="0" u="none" strike="noStrike" kern="0" cap="none" spc="0" normalizeH="0" baseline="0" noProof="0" dirty="0">
                <a:ln>
                  <a:noFill/>
                </a:ln>
                <a:solidFill>
                  <a:srgbClr val="000000"/>
                </a:solidFill>
                <a:effectLst/>
                <a:uLnTx/>
                <a:uFillTx/>
                <a:latin typeface="Arial"/>
              </a:rPr>
              <a:t>Mouvements de trésorerie basés sur le montant annualisé du coût</a:t>
            </a:r>
            <a:r>
              <a:rPr lang="fr-CA" sz="1000" dirty="0">
                <a:latin typeface="Arial"/>
              </a:rPr>
              <a:t> total (dollars sur 35 ans)</a:t>
            </a:r>
            <a:endParaRPr kumimoji="0" lang="fr-CA" sz="1000" b="0" i="0" u="none" strike="noStrike" kern="0" cap="none" spc="0" normalizeH="0" baseline="0" noProof="0" dirty="0">
              <a:ln>
                <a:noFill/>
              </a:ln>
              <a:solidFill>
                <a:srgbClr val="000000"/>
              </a:solidFill>
              <a:effectLst/>
              <a:uLnTx/>
              <a:uFillTx/>
              <a:latin typeface="Arial"/>
            </a:endParaRP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kumimoji="0" lang="fr-CA" sz="1000" b="0" i="0" u="none" strike="noStrike" kern="0" cap="none" spc="0" normalizeH="0" baseline="0" dirty="0">
                <a:ln>
                  <a:noFill/>
                </a:ln>
                <a:solidFill>
                  <a:srgbClr val="000000"/>
                </a:solidFill>
                <a:effectLst/>
                <a:uLnTx/>
                <a:uFillTx/>
                <a:latin typeface="Arial"/>
              </a:rPr>
              <a:t>Le logement pourrait nécessiter d’autres considérations = en fonction de la population</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kumimoji="0" lang="fr-CA" sz="1000" b="0" i="0" u="none" strike="noStrike" kern="0" cap="none" spc="0" normalizeH="0" baseline="0" noProof="0" dirty="0">
                <a:ln>
                  <a:noFill/>
                </a:ln>
                <a:solidFill>
                  <a:srgbClr val="000000"/>
                </a:solidFill>
                <a:effectLst/>
                <a:uLnTx/>
                <a:uFillTx/>
                <a:latin typeface="Arial"/>
              </a:rPr>
              <a:t>Indexation annuelle – </a:t>
            </a:r>
            <a:r>
              <a:rPr lang="fr-CA" sz="1000" dirty="0">
                <a:latin typeface="Arial"/>
              </a:rPr>
              <a:t>tenir compte de l’inflation et de la croissance</a:t>
            </a:r>
            <a:endParaRPr lang="en-US" sz="1600" dirty="0"/>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custDataLst>
              <p:tags r:id="rId2"/>
            </p:custDataLst>
          </p:nvPr>
        </p:nvSpPr>
        <p:spPr>
          <a:xfrm>
            <a:off x="533399" y="1714500"/>
            <a:ext cx="2932113" cy="29146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lang="fr-CA" sz="2000" b="1" kern="1200" dirty="0">
                <a:solidFill>
                  <a:srgbClr val="000000">
                    <a:lumMod val="75000"/>
                    <a:lumOff val="25000"/>
                  </a:srgbClr>
                </a:solidFill>
                <a:latin typeface="Calibri" panose="020F0502020204030204"/>
                <a:ea typeface="+mn-ea"/>
                <a:cs typeface="+mn-cs"/>
              </a:rPr>
              <a:t>Principaux points à examiner </a:t>
            </a:r>
            <a:r>
              <a:rPr kumimoji="0" lang="fr-CA"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p>
          <a:p>
            <a:pPr marL="384048" marR="0" lvl="2" defTabSz="914400" rtl="0" eaLnBrk="1" fontAlgn="auto" latinLnBrk="0" hangingPunct="1">
              <a:lnSpc>
                <a:spcPct val="90000"/>
              </a:lnSpc>
              <a:spcBef>
                <a:spcPts val="200"/>
              </a:spcBef>
              <a:spcAft>
                <a:spcPts val="400"/>
              </a:spcAft>
              <a:buClr>
                <a:srgbClr val="E48312"/>
              </a:buClr>
              <a:buSzTx/>
              <a:tabLst/>
              <a:defRPr/>
            </a:pPr>
            <a:r>
              <a:rPr kumimoji="0" lang="fr-CA"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Durée de vie d’un actif</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Besoins liés au cycle de vie d’un actif </a:t>
            </a:r>
            <a:endParaRPr kumimoji="0" lang="fr-CA"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Fournir des volets de financement adéquats à long terme pour les infrastructures existantes</a:t>
            </a:r>
            <a:endParaRPr kumimoji="0" lang="fr-CA"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fr-CA"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custDataLst>
              <p:tags r:id="rId3"/>
            </p:custDataLst>
          </p:nvPr>
        </p:nvSpPr>
        <p:spPr>
          <a:xfrm>
            <a:off x="381000" y="514350"/>
            <a:ext cx="3084513" cy="871538"/>
          </a:xfrm>
        </p:spPr>
        <p:txBody>
          <a:bodyPr/>
          <a:lstStyle/>
          <a:p>
            <a:pPr algn="ctr"/>
            <a:r>
              <a:rPr lang="fr-CA" sz="1600" dirty="0">
                <a:highlight>
                  <a:srgbClr val="66CCFF"/>
                </a:highlight>
              </a:rPr>
              <a:t>Séance en petits groupes </a:t>
            </a:r>
            <a:r>
              <a:rPr lang="en-US" sz="1600" dirty="0">
                <a:highlight>
                  <a:srgbClr val="66CCFF"/>
                </a:highlight>
              </a:rPr>
              <a:t>2</a:t>
            </a:r>
            <a:br>
              <a:rPr lang="en-US" dirty="0"/>
            </a:br>
            <a:r>
              <a:rPr lang="fr-CA" dirty="0"/>
              <a:t>Méthodologie de financement</a:t>
            </a:r>
          </a:p>
        </p:txBody>
      </p:sp>
    </p:spTree>
    <p:extLst>
      <p:ext uri="{BB962C8B-B14F-4D97-AF65-F5344CB8AC3E}">
        <p14:creationId xmlns:p14="http://schemas.microsoft.com/office/powerpoint/2010/main" val="269180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custDataLst>
              <p:tags r:id="rId1"/>
            </p:custDataLst>
          </p:nvPr>
        </p:nvSpPr>
        <p:spPr>
          <a:xfrm>
            <a:off x="3810000" y="514350"/>
            <a:ext cx="4800600" cy="4343400"/>
          </a:xfrm>
        </p:spPr>
        <p:txBody>
          <a:bodyPr/>
          <a:lstStyle/>
          <a:p>
            <a:pPr marL="0" indent="0">
              <a:buNone/>
            </a:pPr>
            <a:r>
              <a:rPr lang="fr-CA" sz="1600" dirty="0">
                <a:effectLst/>
                <a:latin typeface="Calibri" panose="020F0502020204030204" pitchFamily="34" charset="0"/>
                <a:ea typeface="Calibri" panose="020F0502020204030204" pitchFamily="34" charset="0"/>
                <a:cs typeface="Times New Roman" panose="02020603050405020304" pitchFamily="18" charset="0"/>
              </a:rPr>
              <a:t>Lors de l’élaboration des </a:t>
            </a:r>
            <a:r>
              <a:rPr lang="fr-CA" sz="1600" dirty="0">
                <a:latin typeface="Calibri" panose="020F0502020204030204" pitchFamily="34" charset="0"/>
                <a:ea typeface="Calibri" panose="020F0502020204030204" pitchFamily="34" charset="0"/>
                <a:cs typeface="Times New Roman" panose="02020603050405020304" pitchFamily="18" charset="0"/>
              </a:rPr>
              <a:t>points à examiner</a:t>
            </a:r>
            <a:r>
              <a:rPr lang="fr-CA" sz="1600" dirty="0">
                <a:effectLst/>
                <a:latin typeface="Calibri" panose="020F0502020204030204" pitchFamily="34" charset="0"/>
                <a:ea typeface="Calibri" panose="020F0502020204030204" pitchFamily="34" charset="0"/>
                <a:cs typeface="Times New Roman" panose="02020603050405020304" pitchFamily="18" charset="0"/>
              </a:rPr>
              <a:t>, on a exploré les contrôles existants de SAC, les exigences des normes sur les niveaux de services, le soutien régional aux bénéficiaires pour la réalisation des projets et comment/si ces éléments seraient maintenus pour l’approche de financement des investissements.  </a:t>
            </a:r>
          </a:p>
          <a:p>
            <a:r>
              <a:rPr lang="fr-CA" sz="1600" b="1" dirty="0"/>
              <a:t>Éléments : </a:t>
            </a:r>
          </a:p>
          <a:p>
            <a:pPr lvl="1">
              <a:buFont typeface="Wingdings" panose="05000000000000000000" pitchFamily="2" charset="2"/>
              <a:buChar char="§"/>
            </a:pPr>
            <a:r>
              <a:rPr lang="fr-CA" sz="1100" dirty="0"/>
              <a:t>Les divers outils et contrôles qui régissent l’approbation de financement des grands projets d’immobilisations, les appels d’offres, le suivi des projets, le processus de sélection, etc.</a:t>
            </a:r>
          </a:p>
          <a:p>
            <a:pPr lvl="1">
              <a:buFont typeface="Wingdings" panose="05000000000000000000" pitchFamily="2" charset="2"/>
              <a:buChar char="§"/>
            </a:pPr>
            <a:r>
              <a:rPr lang="fr-CA" sz="1100" dirty="0"/>
              <a:t>Niveau d’autonomie sur les grands projets d’investissements </a:t>
            </a:r>
          </a:p>
          <a:p>
            <a:pPr lvl="1">
              <a:buFont typeface="Wingdings" panose="05000000000000000000" pitchFamily="2" charset="2"/>
              <a:buChar char="§"/>
            </a:pPr>
            <a:r>
              <a:rPr lang="fr-CA" sz="1100" dirty="0"/>
              <a:t>Surveillance des projets et soutien offert par les bureaux régionaux</a:t>
            </a:r>
          </a:p>
          <a:p>
            <a:pPr lvl="1">
              <a:buFont typeface="Wingdings" panose="05000000000000000000" pitchFamily="2" charset="2"/>
              <a:buChar char="§"/>
            </a:pPr>
            <a:r>
              <a:rPr lang="fr-CA" sz="1100" dirty="0"/>
              <a:t>Niveaux de la norme de services par rapport aux attentes de SAC ou des collectivités </a:t>
            </a:r>
          </a:p>
          <a:p>
            <a:pPr lvl="1">
              <a:buFont typeface="Wingdings" panose="05000000000000000000" pitchFamily="2" charset="2"/>
              <a:buChar char="§"/>
            </a:pPr>
            <a:r>
              <a:rPr lang="fr-CA" sz="1100" dirty="0"/>
              <a:t>Gestion des projets financés directement par les fonds d’investissement déjà versés à un bénéficiaire dans le cadre de l’approche proposée</a:t>
            </a:r>
            <a:r>
              <a:rPr lang="en-US" sz="1100" dirty="0"/>
              <a:t> </a:t>
            </a:r>
          </a:p>
          <a:p>
            <a:pPr lvl="1">
              <a:buFont typeface="Wingdings" panose="05000000000000000000" pitchFamily="2" charset="2"/>
              <a:buChar char="§"/>
            </a:pPr>
            <a:r>
              <a:rPr lang="en-US" sz="1100" dirty="0"/>
              <a:t>Nouveaux </a:t>
            </a:r>
            <a:r>
              <a:rPr lang="en-US" sz="1100" dirty="0" err="1"/>
              <a:t>actifs</a:t>
            </a:r>
            <a:r>
              <a:rPr lang="en-US" sz="1100" dirty="0"/>
              <a:t> pour </a:t>
            </a:r>
            <a:r>
              <a:rPr lang="en-US" sz="1100" dirty="0" err="1"/>
              <a:t>combler</a:t>
            </a:r>
            <a:r>
              <a:rPr lang="en-US" sz="1100" dirty="0"/>
              <a:t> </a:t>
            </a:r>
            <a:r>
              <a:rPr lang="en-US" sz="1100" dirty="0" err="1"/>
              <a:t>l’écart</a:t>
            </a:r>
            <a:r>
              <a:rPr lang="en-US" sz="1100" dirty="0"/>
              <a:t> – qui </a:t>
            </a:r>
            <a:r>
              <a:rPr lang="en-US" sz="1100" dirty="0" err="1"/>
              <a:t>n’existent</a:t>
            </a:r>
            <a:r>
              <a:rPr lang="en-US" sz="1100" dirty="0"/>
              <a:t> pas encore dans les </a:t>
            </a:r>
            <a:r>
              <a:rPr lang="en-US" sz="1100" dirty="0" err="1"/>
              <a:t>collectivités</a:t>
            </a:r>
            <a:endParaRPr lang="en-US" sz="1100" dirty="0"/>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custDataLst>
              <p:tags r:id="rId2"/>
            </p:custDataLst>
          </p:nvPr>
        </p:nvSpPr>
        <p:spPr>
          <a:xfrm>
            <a:off x="533399" y="1714500"/>
            <a:ext cx="2932113" cy="29146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lang="fr-CA" sz="2000" b="1" kern="1200" dirty="0">
                <a:solidFill>
                  <a:srgbClr val="000000">
                    <a:lumMod val="75000"/>
                    <a:lumOff val="25000"/>
                  </a:srgbClr>
                </a:solidFill>
                <a:latin typeface="Calibri" panose="020F0502020204030204"/>
                <a:ea typeface="+mn-ea"/>
                <a:cs typeface="+mn-cs"/>
              </a:rPr>
              <a:t>Principaux points à examiner </a:t>
            </a:r>
            <a:r>
              <a:rPr kumimoji="0" lang="fr-CA"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Outils de SAC qui soutiennent les approbations et la prestation</a:t>
            </a:r>
          </a:p>
          <a:p>
            <a:pPr marL="384048" marR="0" lvl="2" defTabSz="914400" rtl="0" eaLnBrk="1" fontAlgn="auto" latinLnBrk="0" hangingPunct="1">
              <a:lnSpc>
                <a:spcPct val="90000"/>
              </a:lnSpc>
              <a:spcBef>
                <a:spcPts val="200"/>
              </a:spcBef>
              <a:spcAft>
                <a:spcPts val="400"/>
              </a:spcAft>
              <a:buClr>
                <a:srgbClr val="E48312"/>
              </a:buClr>
              <a:buSzTx/>
              <a:tabLst/>
              <a:defRPr/>
            </a:pPr>
            <a:r>
              <a:rPr kumimoji="0" lang="fr-CA"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Types de projets </a:t>
            </a:r>
            <a:r>
              <a:rPr lang="fr-CA" sz="1800" kern="1200" dirty="0">
                <a:solidFill>
                  <a:srgbClr val="000000">
                    <a:lumMod val="75000"/>
                    <a:lumOff val="25000"/>
                  </a:srgbClr>
                </a:solidFill>
                <a:latin typeface="Calibri" panose="020F0502020204030204"/>
                <a:ea typeface="+mn-ea"/>
                <a:cs typeface="+mn-cs"/>
              </a:rPr>
              <a:t>– nouveaux ou remplacements</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Normes sur les niveaux de services de SAC </a:t>
            </a:r>
            <a:endParaRPr kumimoji="0" lang="fr-CA"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custDataLst>
              <p:tags r:id="rId3"/>
            </p:custDataLst>
          </p:nvPr>
        </p:nvSpPr>
        <p:spPr>
          <a:xfrm>
            <a:off x="381000" y="514350"/>
            <a:ext cx="3084513" cy="871538"/>
          </a:xfrm>
        </p:spPr>
        <p:txBody>
          <a:bodyPr/>
          <a:lstStyle/>
          <a:p>
            <a:pPr algn="ctr"/>
            <a:r>
              <a:rPr lang="fr-CA" sz="1400" dirty="0">
                <a:highlight>
                  <a:srgbClr val="66CCFF"/>
                </a:highlight>
              </a:rPr>
              <a:t>Séance en petits groupes </a:t>
            </a:r>
            <a:r>
              <a:rPr lang="en-US" sz="1400" dirty="0">
                <a:highlight>
                  <a:srgbClr val="66CCFF"/>
                </a:highlight>
              </a:rPr>
              <a:t>3 </a:t>
            </a:r>
            <a:br>
              <a:rPr lang="en-US" sz="1800" dirty="0"/>
            </a:br>
            <a:r>
              <a:rPr lang="fr-CA" sz="1800" dirty="0"/>
              <a:t>Surveillance</a:t>
            </a:r>
            <a:br>
              <a:rPr lang="fr-CA" sz="1800" dirty="0"/>
            </a:br>
            <a:r>
              <a:rPr lang="fr-CA" sz="1800" dirty="0"/>
              <a:t>Grands projets d’immobilisation </a:t>
            </a:r>
            <a:endParaRPr lang="en-US" sz="1800" dirty="0"/>
          </a:p>
        </p:txBody>
      </p:sp>
    </p:spTree>
    <p:extLst>
      <p:ext uri="{BB962C8B-B14F-4D97-AF65-F5344CB8AC3E}">
        <p14:creationId xmlns:p14="http://schemas.microsoft.com/office/powerpoint/2010/main" val="127208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custDataLst>
              <p:tags r:id="rId1"/>
            </p:custDataLst>
          </p:nvPr>
        </p:nvSpPr>
        <p:spPr>
          <a:xfrm>
            <a:off x="3810000" y="514350"/>
            <a:ext cx="4800600" cy="4343400"/>
          </a:xfrm>
        </p:spPr>
        <p:txBody>
          <a:bodyPr/>
          <a:lstStyle/>
          <a:p>
            <a:pPr marL="0" indent="0">
              <a:buNone/>
            </a:pPr>
            <a:r>
              <a:rPr lang="fr-CA" sz="1600" dirty="0">
                <a:effectLst/>
                <a:latin typeface="Calibri" panose="020F0502020204030204" pitchFamily="34" charset="0"/>
                <a:ea typeface="Calibri" panose="020F0502020204030204" pitchFamily="34" charset="0"/>
                <a:cs typeface="Times New Roman" panose="02020603050405020304" pitchFamily="18" charset="0"/>
              </a:rPr>
              <a:t>Lors de l’élaboration des </a:t>
            </a:r>
            <a:r>
              <a:rPr lang="fr-CA" sz="1600" dirty="0">
                <a:latin typeface="Calibri" panose="020F0502020204030204" pitchFamily="34" charset="0"/>
                <a:ea typeface="Calibri" panose="020F0502020204030204" pitchFamily="34" charset="0"/>
                <a:cs typeface="Times New Roman" panose="02020603050405020304" pitchFamily="18" charset="0"/>
              </a:rPr>
              <a:t>points à examiner</a:t>
            </a:r>
            <a:r>
              <a:rPr lang="fr-CA" sz="1600" dirty="0">
                <a:effectLst/>
                <a:latin typeface="Calibri" panose="020F0502020204030204" pitchFamily="34" charset="0"/>
                <a:ea typeface="Calibri" panose="020F0502020204030204" pitchFamily="34" charset="0"/>
                <a:cs typeface="Times New Roman" panose="02020603050405020304" pitchFamily="18" charset="0"/>
              </a:rPr>
              <a:t>, on a exploré la possibilité de tirer parti de l’accord de financement global actuel en y ajoutant des conditions qui cadrent avec l’approche de financement proposée et le programme d’infrastructure </a:t>
            </a:r>
            <a:r>
              <a:rPr lang="fr-CA" sz="1600" dirty="0">
                <a:latin typeface="Calibri" panose="020F0502020204030204" pitchFamily="34" charset="0"/>
                <a:ea typeface="Calibri" panose="020F0502020204030204" pitchFamily="34" charset="0"/>
                <a:cs typeface="Times New Roman" panose="02020603050405020304" pitchFamily="18" charset="0"/>
              </a:rPr>
              <a:t>de SAC </a:t>
            </a:r>
            <a:r>
              <a:rPr lang="fr-CA" sz="1600" dirty="0">
                <a:effectLst/>
                <a:latin typeface="Calibri" panose="020F0502020204030204" pitchFamily="34" charset="0"/>
                <a:ea typeface="Calibri" panose="020F0502020204030204" pitchFamily="34" charset="0"/>
                <a:cs typeface="Times New Roman" panose="02020603050405020304" pitchFamily="18" charset="0"/>
              </a:rPr>
              <a:t>remanié/nouveau.  </a:t>
            </a:r>
          </a:p>
          <a:p>
            <a:pPr marL="0" indent="0">
              <a:buNone/>
            </a:pPr>
            <a:r>
              <a:rPr lang="en-US" sz="1600" b="1" dirty="0" err="1"/>
              <a:t>Éléments</a:t>
            </a:r>
            <a:r>
              <a:rPr lang="en-US" sz="1600" b="1" dirty="0"/>
              <a:t> :</a:t>
            </a:r>
          </a:p>
          <a:p>
            <a:pPr lvl="1">
              <a:buFont typeface="Wingdings" panose="05000000000000000000" pitchFamily="2" charset="2"/>
              <a:buChar char="§"/>
            </a:pPr>
            <a:r>
              <a:rPr lang="fr-CA" sz="1100" dirty="0"/>
              <a:t>Quelle devrait être la durée de l’entente de financement? Y a-t-il une limite de 10 ans? Décidé par SAC ou le CT?</a:t>
            </a:r>
          </a:p>
          <a:p>
            <a:pPr lvl="1">
              <a:buFont typeface="Wingdings" panose="05000000000000000000" pitchFamily="2" charset="2"/>
              <a:buChar char="§"/>
            </a:pPr>
            <a:r>
              <a:rPr lang="fr-CA" sz="1100" dirty="0"/>
              <a:t>Calendrier de mise à jour des ententes de financement lorsque des bénéficiaires adhèrent à l’approche de financement des investissements. </a:t>
            </a:r>
          </a:p>
          <a:p>
            <a:pPr lvl="1">
              <a:buFont typeface="Wingdings" panose="05000000000000000000" pitchFamily="2" charset="2"/>
              <a:buChar char="§"/>
            </a:pPr>
            <a:r>
              <a:rPr lang="fr-CA" sz="1100" dirty="0"/>
              <a:t>Prévoir un engagement de dix ans lors de l’adhésion ou donner la possibilité de présenter une demande de retrait.</a:t>
            </a:r>
          </a:p>
          <a:p>
            <a:pPr lvl="1">
              <a:buFont typeface="Wingdings" panose="05000000000000000000" pitchFamily="2" charset="2"/>
              <a:buChar char="§"/>
            </a:pPr>
            <a:r>
              <a:rPr lang="fr-CA" sz="1100" dirty="0"/>
              <a:t>Fonds de réserve et prêts non remboursés utilisant les nouveaux outils financiers. Comment sont-ils gérés si un bénéficiaire formule une demande de retrait? </a:t>
            </a:r>
          </a:p>
          <a:p>
            <a:pPr lvl="1">
              <a:buFont typeface="Wingdings" panose="05000000000000000000" pitchFamily="2" charset="2"/>
              <a:buChar char="§"/>
            </a:pPr>
            <a:r>
              <a:rPr lang="fr-CA" sz="1100" dirty="0"/>
              <a:t>Remaniement budgétaire – ajouter du financement pour appuyer de nouveaux actifs ou réduire le financement pour les actifs démantelés. </a:t>
            </a:r>
            <a:endParaRPr lang="en-US" sz="1100" dirty="0"/>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custDataLst>
              <p:tags r:id="rId2"/>
            </p:custDataLst>
          </p:nvPr>
        </p:nvSpPr>
        <p:spPr>
          <a:xfrm>
            <a:off x="533399" y="1714500"/>
            <a:ext cx="2932113" cy="29146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lang="fr-CA" sz="2000" b="1" kern="1200" dirty="0">
                <a:solidFill>
                  <a:srgbClr val="000000">
                    <a:lumMod val="75000"/>
                    <a:lumOff val="25000"/>
                  </a:srgbClr>
                </a:solidFill>
                <a:latin typeface="Calibri" panose="020F0502020204030204"/>
                <a:ea typeface="+mn-ea"/>
                <a:cs typeface="+mn-cs"/>
              </a:rPr>
              <a:t>Principaux points à examiner </a:t>
            </a:r>
            <a:r>
              <a:rPr kumimoji="0" lang="fr-CA"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Durée de l’entente de financement</a:t>
            </a:r>
            <a:endParaRPr kumimoji="0" lang="fr-CA"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Adhésion </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Demande de retrait</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Remaniement budgétaire pour de nouveaux actifs ou des actifs démantelés </a:t>
            </a:r>
            <a:endParaRPr kumimoji="0" lang="fr-CA"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custDataLst>
              <p:tags r:id="rId3"/>
            </p:custDataLst>
          </p:nvPr>
        </p:nvSpPr>
        <p:spPr>
          <a:xfrm>
            <a:off x="381000" y="514350"/>
            <a:ext cx="3084513" cy="871538"/>
          </a:xfrm>
        </p:spPr>
        <p:txBody>
          <a:bodyPr/>
          <a:lstStyle/>
          <a:p>
            <a:pPr algn="ctr"/>
            <a:r>
              <a:rPr lang="fr-CA" sz="1600" dirty="0">
                <a:highlight>
                  <a:srgbClr val="66CCFF"/>
                </a:highlight>
              </a:rPr>
              <a:t>Séance en petits groupes</a:t>
            </a:r>
            <a:r>
              <a:rPr lang="en-US" sz="1600" dirty="0">
                <a:highlight>
                  <a:srgbClr val="66CCFF"/>
                </a:highlight>
              </a:rPr>
              <a:t> 4 </a:t>
            </a:r>
            <a:br>
              <a:rPr lang="en-US" dirty="0"/>
            </a:br>
            <a:r>
              <a:rPr lang="fr-CA" dirty="0"/>
              <a:t>Gestion des ententes de financement</a:t>
            </a:r>
          </a:p>
        </p:txBody>
      </p:sp>
    </p:spTree>
    <p:extLst>
      <p:ext uri="{BB962C8B-B14F-4D97-AF65-F5344CB8AC3E}">
        <p14:creationId xmlns:p14="http://schemas.microsoft.com/office/powerpoint/2010/main" val="158214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custDataLst>
              <p:tags r:id="rId1"/>
            </p:custDataLst>
          </p:nvPr>
        </p:nvSpPr>
        <p:spPr>
          <a:xfrm>
            <a:off x="3810000" y="514350"/>
            <a:ext cx="4800600" cy="4343400"/>
          </a:xfrm>
        </p:spPr>
        <p:txBody>
          <a:bodyPr/>
          <a:lstStyle/>
          <a:p>
            <a:pPr marL="0" indent="0">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Des circonstances exceptionnelles peuvent donner lieu à des situations qui ne peuvent être planifiées – l’inattendu, externe au bénéficiaire ou hors du contrôle du bénéficiaire. Ce sont des situations où </a:t>
            </a:r>
            <a:r>
              <a:rPr lang="fr-CA" sz="1800" dirty="0">
                <a:latin typeface="Calibri" panose="020F0502020204030204" pitchFamily="34" charset="0"/>
                <a:ea typeface="Calibri" panose="020F0502020204030204" pitchFamily="34" charset="0"/>
                <a:cs typeface="Times New Roman" panose="02020603050405020304" pitchFamily="18" charset="0"/>
              </a:rPr>
              <a:t>aucune</a:t>
            </a:r>
            <a:r>
              <a:rPr lang="fr-CA" sz="1800" dirty="0">
                <a:effectLst/>
                <a:latin typeface="Calibri" panose="020F0502020204030204" pitchFamily="34" charset="0"/>
                <a:ea typeface="Calibri" panose="020F0502020204030204" pitchFamily="34" charset="0"/>
                <a:cs typeface="Times New Roman" panose="02020603050405020304" pitchFamily="18" charset="0"/>
              </a:rPr>
              <a:t> diligence raisonnable n’aurait permis d’éviter les conséquences de l’événement. </a:t>
            </a:r>
          </a:p>
          <a:p>
            <a:pPr marL="0" indent="0">
              <a:buNone/>
            </a:pPr>
            <a:r>
              <a:rPr lang="fr-CA" sz="1800" b="1" dirty="0"/>
              <a:t>Éléments : </a:t>
            </a:r>
          </a:p>
          <a:p>
            <a:pPr lvl="1">
              <a:buFont typeface="Wingdings" panose="05000000000000000000" pitchFamily="2" charset="2"/>
              <a:buChar char="§"/>
            </a:pPr>
            <a:r>
              <a:rPr lang="fr-CA" sz="1200" dirty="0"/>
              <a:t>Comment SAC appuiera-t-il les collectivités des Premières Nations si/quand des circonstances imprévues surviennent?</a:t>
            </a:r>
          </a:p>
          <a:p>
            <a:pPr lvl="1">
              <a:buFont typeface="Wingdings" panose="05000000000000000000" pitchFamily="2" charset="2"/>
              <a:buChar char="§"/>
            </a:pPr>
            <a:r>
              <a:rPr lang="fr-CA" sz="1200" dirty="0"/>
              <a:t>Sinon, le risque de dépassement des coûts est assumé par les Premières Nations. Comment l’approche de financement des investissements sera-t-elle améliorée pour favoriser la réussite?</a:t>
            </a:r>
          </a:p>
          <a:p>
            <a:pPr marL="192088" lvl="1" indent="0">
              <a:buNone/>
            </a:pPr>
            <a:endParaRPr lang="en-US" sz="1200" dirty="0"/>
          </a:p>
          <a:p>
            <a:pPr marL="0" indent="0">
              <a:buNone/>
            </a:pPr>
            <a:endParaRPr lang="en-US" sz="1800" b="1" dirty="0"/>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custDataLst>
              <p:tags r:id="rId2"/>
            </p:custDataLst>
          </p:nvPr>
        </p:nvSpPr>
        <p:spPr>
          <a:xfrm>
            <a:off x="533399" y="1714500"/>
            <a:ext cx="2932113" cy="29146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kumimoji="0" lang="fr-CA" sz="2000" b="1" i="0" u="none" strike="noStrike" kern="1200" cap="none" spc="0" normalizeH="0" baseline="0" dirty="0">
                <a:ln>
                  <a:noFill/>
                </a:ln>
                <a:solidFill>
                  <a:srgbClr val="000000">
                    <a:lumMod val="75000"/>
                    <a:lumOff val="25000"/>
                  </a:srgbClr>
                </a:solidFill>
                <a:effectLst/>
                <a:uLnTx/>
                <a:uFillTx/>
                <a:latin typeface="Calibri" panose="020F0502020204030204"/>
                <a:ea typeface="+mn-ea"/>
                <a:cs typeface="+mn-cs"/>
              </a:rPr>
              <a:t>Facteurs : </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Catastrophes naturelles</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Incendies</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Instabilité politique</a:t>
            </a: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Événement mondial</a:t>
            </a:r>
            <a:endParaRPr kumimoji="0" lang="fr-CA"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r>
              <a:rPr lang="fr-CA" sz="1800" kern="1200" dirty="0">
                <a:solidFill>
                  <a:srgbClr val="000000">
                    <a:lumMod val="75000"/>
                    <a:lumOff val="25000"/>
                  </a:srgbClr>
                </a:solidFill>
                <a:latin typeface="Calibri" panose="020F0502020204030204"/>
                <a:ea typeface="+mn-ea"/>
                <a:cs typeface="+mn-cs"/>
              </a:rPr>
              <a:t>Chaîne d’approvisionnement</a:t>
            </a: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lang="en-US" sz="1800" kern="1200" dirty="0">
              <a:solidFill>
                <a:srgbClr val="000000">
                  <a:lumMod val="75000"/>
                  <a:lumOff val="25000"/>
                </a:srgbClr>
              </a:solidFill>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lang="en-US" sz="1800" kern="1200" dirty="0">
              <a:solidFill>
                <a:srgbClr val="000000">
                  <a:lumMod val="75000"/>
                  <a:lumOff val="25000"/>
                </a:srgbClr>
              </a:solidFill>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custDataLst>
              <p:tags r:id="rId3"/>
            </p:custDataLst>
          </p:nvPr>
        </p:nvSpPr>
        <p:spPr>
          <a:xfrm>
            <a:off x="381000" y="514350"/>
            <a:ext cx="3084513" cy="871538"/>
          </a:xfrm>
        </p:spPr>
        <p:txBody>
          <a:bodyPr/>
          <a:lstStyle/>
          <a:p>
            <a:pPr algn="ctr"/>
            <a:r>
              <a:rPr lang="fr-CA" sz="1600" dirty="0">
                <a:highlight>
                  <a:srgbClr val="66CCFF"/>
                </a:highlight>
              </a:rPr>
              <a:t>Séance en petits groupes</a:t>
            </a:r>
            <a:r>
              <a:rPr lang="en-US" sz="1600" dirty="0">
                <a:highlight>
                  <a:srgbClr val="66CCFF"/>
                </a:highlight>
              </a:rPr>
              <a:t> 5 </a:t>
            </a:r>
            <a:br>
              <a:rPr lang="en-US" dirty="0"/>
            </a:br>
            <a:r>
              <a:rPr lang="fr-CA" dirty="0"/>
              <a:t>Circonstances exceptionnelles</a:t>
            </a:r>
          </a:p>
        </p:txBody>
      </p:sp>
    </p:spTree>
    <p:extLst>
      <p:ext uri="{BB962C8B-B14F-4D97-AF65-F5344CB8AC3E}">
        <p14:creationId xmlns:p14="http://schemas.microsoft.com/office/powerpoint/2010/main" val="423317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lnSpc>
                <a:spcPct val="100000"/>
              </a:lnSpc>
              <a:spcBef>
                <a:spcPts val="0"/>
              </a:spcBef>
              <a:spcAft>
                <a:spcPts val="0"/>
              </a:spcAft>
            </a:pPr>
            <a:endParaRPr lang="en-US" sz="1350">
              <a:solidFill>
                <a:prstClr val="white"/>
              </a:solidFill>
              <a:latin typeface="Calibri" panose="020F0502020204030204"/>
            </a:endParaRPr>
          </a:p>
        </p:txBody>
      </p:sp>
      <p:cxnSp>
        <p:nvCxnSpPr>
          <p:cNvPr id="20" name="Straight Connector 19">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a:off x="6156979"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descr="Customer Review">
            <a:extLst>
              <a:ext uri="{FF2B5EF4-FFF2-40B4-BE49-F238E27FC236}">
                <a16:creationId xmlns:a16="http://schemas.microsoft.com/office/drawing/2014/main" id="{66EA01AE-6ED9-1DB8-458D-18FDD167F7F4}"/>
              </a:ext>
            </a:extLst>
          </p:cNvPr>
          <p:cNvSpPr/>
          <p:nvPr>
            <p:custDataLst>
              <p:tags r:id="rId8"/>
            </p:custDataLst>
          </p:nvPr>
        </p:nvSpPr>
        <p:spPr>
          <a:xfrm>
            <a:off x="1153509" y="950099"/>
            <a:ext cx="3033732" cy="2850540"/>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26" name="TextBox 4">
            <a:extLst>
              <a:ext uri="{FF2B5EF4-FFF2-40B4-BE49-F238E27FC236}">
                <a16:creationId xmlns:a16="http://schemas.microsoft.com/office/drawing/2014/main" id="{F9D06123-B259-5330-03EC-661567178494}"/>
              </a:ext>
            </a:extLst>
          </p:cNvPr>
          <p:cNvGraphicFramePr/>
          <p:nvPr>
            <p:custDataLst>
              <p:tags r:id="rId9"/>
            </p:custDataLst>
            <p:extLst>
              <p:ext uri="{D42A27DB-BD31-4B8C-83A1-F6EECF244321}">
                <p14:modId xmlns:p14="http://schemas.microsoft.com/office/powerpoint/2010/main" val="2544441205"/>
              </p:ext>
            </p:extLst>
          </p:nvPr>
        </p:nvGraphicFramePr>
        <p:xfrm>
          <a:off x="4732258" y="652906"/>
          <a:ext cx="3959525" cy="276451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31712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338138"/>
            <a:ext cx="7848600" cy="228600"/>
          </a:xfrm>
        </p:spPr>
        <p:txBody>
          <a:bodyPr/>
          <a:lstStyle/>
          <a:p>
            <a:r>
              <a:rPr lang="fr-CA" dirty="0"/>
              <a:t>Ordre du jour et objectif</a:t>
            </a:r>
          </a:p>
        </p:txBody>
      </p:sp>
      <p:sp>
        <p:nvSpPr>
          <p:cNvPr id="3" name="Content Placeholder 2"/>
          <p:cNvSpPr>
            <a:spLocks noGrp="1"/>
          </p:cNvSpPr>
          <p:nvPr>
            <p:ph idx="1"/>
            <p:custDataLst>
              <p:tags r:id="rId2"/>
            </p:custDataLst>
          </p:nvPr>
        </p:nvSpPr>
        <p:spPr>
          <a:xfrm>
            <a:off x="381000" y="747713"/>
            <a:ext cx="7861300" cy="3648074"/>
          </a:xfrm>
        </p:spPr>
        <p:txBody>
          <a:bodyPr/>
          <a:lstStyle/>
          <a:p>
            <a:endParaRPr lang="fr-CA" sz="1600" b="1" dirty="0"/>
          </a:p>
          <a:p>
            <a:r>
              <a:rPr lang="fr-CA" sz="1600" b="1" dirty="0"/>
              <a:t>Ordre du jour</a:t>
            </a:r>
          </a:p>
          <a:p>
            <a:pPr lvl="1"/>
            <a:r>
              <a:rPr lang="fr-CA" sz="1400" dirty="0"/>
              <a:t>Fournir un aperçu général de l’approche de financement des investissements</a:t>
            </a:r>
          </a:p>
          <a:p>
            <a:pPr lvl="1"/>
            <a:r>
              <a:rPr lang="fr-CA" sz="1400" dirty="0"/>
              <a:t>Présenter les cinq thèmes principaux choisis pour les discussions en petits groupes </a:t>
            </a:r>
          </a:p>
          <a:p>
            <a:pPr lvl="1"/>
            <a:r>
              <a:rPr lang="fr-CA" sz="1400" dirty="0"/>
              <a:t>Revenir en séance plénière et mettre en commun les résultats des séances en petits groupes</a:t>
            </a:r>
          </a:p>
          <a:p>
            <a:pPr marL="0" indent="0">
              <a:buNone/>
            </a:pPr>
            <a:endParaRPr lang="fr-CA" sz="1600" b="1" dirty="0"/>
          </a:p>
          <a:p>
            <a:r>
              <a:rPr lang="fr-CA" sz="1600" b="1" dirty="0"/>
              <a:t>Objectif</a:t>
            </a:r>
          </a:p>
          <a:p>
            <a:pPr lvl="1"/>
            <a:r>
              <a:rPr lang="fr-CA" sz="1400" dirty="0"/>
              <a:t>Comprendre les facteurs principaux à examiner pour élaborer une approche de financement des investissements, qui appuie l’élaboration de documents de mobilisation pour les titulaires de droit, le retour au Cabinet et la mise en œuvre</a:t>
            </a:r>
          </a:p>
          <a:p>
            <a:pPr marL="192088" lvl="1" indent="0">
              <a:buNone/>
            </a:pPr>
            <a:endParaRPr lang="fr-CA" sz="1400" dirty="0"/>
          </a:p>
          <a:p>
            <a:endParaRPr lang="fr-CA" sz="1600" dirty="0"/>
          </a:p>
        </p:txBody>
      </p:sp>
    </p:spTree>
    <p:extLst>
      <p:ext uri="{BB962C8B-B14F-4D97-AF65-F5344CB8AC3E}">
        <p14:creationId xmlns:p14="http://schemas.microsoft.com/office/powerpoint/2010/main" val="357800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A08A-3E21-449F-809E-E9E2A1929CE7}"/>
              </a:ext>
            </a:extLst>
          </p:cNvPr>
          <p:cNvSpPr>
            <a:spLocks noGrp="1"/>
          </p:cNvSpPr>
          <p:nvPr>
            <p:ph type="title"/>
            <p:custDataLst>
              <p:tags r:id="rId1"/>
            </p:custDataLst>
          </p:nvPr>
        </p:nvSpPr>
        <p:spPr>
          <a:xfrm>
            <a:off x="381000" y="400050"/>
            <a:ext cx="7848600" cy="228600"/>
          </a:xfrm>
        </p:spPr>
        <p:txBody>
          <a:bodyPr/>
          <a:lstStyle/>
          <a:p>
            <a:r>
              <a:rPr lang="fr-CA" dirty="0"/>
              <a:t>Raisons du changement</a:t>
            </a:r>
          </a:p>
        </p:txBody>
      </p:sp>
      <p:sp>
        <p:nvSpPr>
          <p:cNvPr id="3" name="Content Placeholder 2">
            <a:extLst>
              <a:ext uri="{FF2B5EF4-FFF2-40B4-BE49-F238E27FC236}">
                <a16:creationId xmlns:a16="http://schemas.microsoft.com/office/drawing/2014/main" id="{2B41C8BF-CFFD-4AB8-8FB6-F32A2DD40AEF}"/>
              </a:ext>
            </a:extLst>
          </p:cNvPr>
          <p:cNvSpPr>
            <a:spLocks noGrp="1"/>
          </p:cNvSpPr>
          <p:nvPr>
            <p:ph idx="1"/>
            <p:custDataLst>
              <p:tags r:id="rId2"/>
            </p:custDataLst>
          </p:nvPr>
        </p:nvSpPr>
        <p:spPr/>
        <p:txBody>
          <a:bodyPr/>
          <a:lstStyle/>
          <a:p>
            <a:r>
              <a:rPr lang="fr-CA" sz="1600" b="1" dirty="0"/>
              <a:t>Appuyer les progrès vers l’autodétermination et le transfert des services</a:t>
            </a:r>
          </a:p>
          <a:p>
            <a:pPr lvl="1"/>
            <a:r>
              <a:rPr lang="fr-CA" sz="1100" dirty="0"/>
              <a:t>SAC a établi des exigences en matière d’établissement des priorités, d’échéanciers et d’approches relatives aux projets</a:t>
            </a:r>
          </a:p>
          <a:p>
            <a:r>
              <a:rPr lang="fr-CA" sz="1600" b="1" dirty="0"/>
              <a:t>Réduire le fardeau administratif</a:t>
            </a:r>
          </a:p>
          <a:p>
            <a:pPr lvl="1"/>
            <a:r>
              <a:rPr lang="fr-CA" sz="1100" dirty="0"/>
              <a:t>Importantes exigences en matière de production de rapports, supervision de projets, planification et besoin de remédier aux lacunes</a:t>
            </a:r>
          </a:p>
          <a:p>
            <a:r>
              <a:rPr lang="fr-CA" sz="1600" b="1" dirty="0"/>
              <a:t>Accroître l’efficacité</a:t>
            </a:r>
          </a:p>
          <a:p>
            <a:pPr lvl="1"/>
            <a:r>
              <a:rPr lang="fr-CA" sz="1100" dirty="0"/>
              <a:t>Difficultés à harmoniser les projets, lacunes en matière de reddition de comptes, normes sur les niveaux de service rigides, et calendrier des projets (retards)</a:t>
            </a:r>
          </a:p>
          <a:p>
            <a:r>
              <a:rPr lang="fr-CA" sz="1600" b="1" dirty="0"/>
              <a:t>Favoriser la mise en œuvre de pratiques exemplaires en matière de gestion des actifs</a:t>
            </a:r>
          </a:p>
          <a:p>
            <a:pPr marL="382588" marR="0" lvl="1" indent="-190500" algn="l" defTabSz="914400" rtl="0" eaLnBrk="0" fontAlgn="base" latinLnBrk="0" hangingPunct="0">
              <a:lnSpc>
                <a:spcPct val="100000"/>
              </a:lnSpc>
              <a:spcBef>
                <a:spcPct val="0"/>
              </a:spcBef>
              <a:spcAft>
                <a:spcPct val="35000"/>
              </a:spcAft>
              <a:buClrTx/>
              <a:buSzTx/>
              <a:buFontTx/>
              <a:buChar char="–"/>
              <a:tabLst>
                <a:tab pos="5715000" algn="l"/>
              </a:tabLst>
              <a:defRPr/>
            </a:pPr>
            <a:r>
              <a:rPr kumimoji="0" lang="fr-CA" sz="1100" b="0" i="0" u="none" strike="noStrike" kern="0" cap="none" spc="0" normalizeH="0" baseline="0" noProof="0" dirty="0">
                <a:ln>
                  <a:noFill/>
                </a:ln>
                <a:solidFill>
                  <a:srgbClr val="000000"/>
                </a:solidFill>
                <a:effectLst/>
                <a:uLnTx/>
                <a:uFillTx/>
                <a:latin typeface="Arial"/>
              </a:rPr>
              <a:t>Le financement des investissements de capitaux est limité aux projets approuvés et est basé sur </a:t>
            </a:r>
            <a:r>
              <a:rPr lang="fr-CA" sz="1100" dirty="0">
                <a:latin typeface="Arial"/>
              </a:rPr>
              <a:t>un</a:t>
            </a:r>
            <a:r>
              <a:rPr kumimoji="0" lang="fr-CA" sz="1100" b="0" i="0" u="none" strike="noStrike" kern="0" cap="none" spc="0" normalizeH="0" baseline="0" noProof="0" dirty="0">
                <a:ln>
                  <a:noFill/>
                </a:ln>
                <a:solidFill>
                  <a:srgbClr val="000000"/>
                </a:solidFill>
                <a:effectLst/>
                <a:uLnTx/>
                <a:uFillTx/>
                <a:latin typeface="Arial"/>
              </a:rPr>
              <a:t> financement ciblé au cours d’un exercice </a:t>
            </a:r>
            <a:r>
              <a:rPr lang="fr-CA" sz="1100" dirty="0">
                <a:latin typeface="Arial"/>
              </a:rPr>
              <a:t>précis </a:t>
            </a:r>
            <a:r>
              <a:rPr kumimoji="0" lang="fr-CA" sz="1100" b="0" i="0" u="none" strike="noStrike" kern="0" cap="none" spc="0" normalizeH="0" baseline="0" noProof="0" dirty="0">
                <a:ln>
                  <a:noFill/>
                </a:ln>
                <a:solidFill>
                  <a:srgbClr val="000000"/>
                </a:solidFill>
                <a:effectLst/>
                <a:uLnTx/>
                <a:uFillTx/>
                <a:latin typeface="Arial"/>
              </a:rPr>
              <a:t>et cadre avec les priorités ministérielles</a:t>
            </a:r>
          </a:p>
          <a:p>
            <a:pPr marL="382588" marR="0" lvl="1" indent="-190500" algn="l" defTabSz="914400" rtl="0" eaLnBrk="0" fontAlgn="base" latinLnBrk="0" hangingPunct="0">
              <a:lnSpc>
                <a:spcPct val="100000"/>
              </a:lnSpc>
              <a:spcBef>
                <a:spcPct val="0"/>
              </a:spcBef>
              <a:spcAft>
                <a:spcPct val="35000"/>
              </a:spcAft>
              <a:buClrTx/>
              <a:buSzTx/>
              <a:buFontTx/>
              <a:buChar char="–"/>
              <a:tabLst>
                <a:tab pos="5715000" algn="l"/>
              </a:tabLst>
              <a:defRPr/>
            </a:pPr>
            <a:r>
              <a:rPr kumimoji="0" lang="fr-CA" sz="1100" b="0" i="0" u="none" strike="noStrike" kern="0" cap="none" spc="0" normalizeH="0" baseline="0" noProof="0" dirty="0">
                <a:ln>
                  <a:noFill/>
                </a:ln>
                <a:solidFill>
                  <a:srgbClr val="000000"/>
                </a:solidFill>
                <a:effectLst/>
                <a:uLnTx/>
                <a:uFillTx/>
                <a:latin typeface="Arial"/>
              </a:rPr>
              <a:t>La mise en œuvre complète de la planification de gestion des actifs ne peut être atteinte avec des sources de revenus ponctuelles. </a:t>
            </a:r>
            <a:r>
              <a:rPr lang="fr-CA" sz="1100" dirty="0">
                <a:latin typeface="Arial"/>
              </a:rPr>
              <a:t>L’offre de fonds d’immobilisation prévisibles aidera les collectivités à établir un budget et un plan en fonction de leurs priorités pour répondre aux besoins de leurs collectivités.</a:t>
            </a:r>
            <a:endParaRPr lang="fr-CA" sz="1600" dirty="0"/>
          </a:p>
        </p:txBody>
      </p:sp>
    </p:spTree>
    <p:extLst>
      <p:ext uri="{BB962C8B-B14F-4D97-AF65-F5344CB8AC3E}">
        <p14:creationId xmlns:p14="http://schemas.microsoft.com/office/powerpoint/2010/main" val="157961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CCA9-1698-43BE-8780-A7A812B6D56F}"/>
              </a:ext>
            </a:extLst>
          </p:cNvPr>
          <p:cNvSpPr>
            <a:spLocks noGrp="1"/>
          </p:cNvSpPr>
          <p:nvPr>
            <p:ph type="title"/>
            <p:custDataLst>
              <p:tags r:id="rId1"/>
            </p:custDataLst>
          </p:nvPr>
        </p:nvSpPr>
        <p:spPr/>
        <p:txBody>
          <a:bodyPr/>
          <a:lstStyle/>
          <a:p>
            <a:r>
              <a:rPr lang="fr-CA" dirty="0"/>
              <a:t>Approche proposée</a:t>
            </a:r>
          </a:p>
        </p:txBody>
      </p:sp>
      <p:sp>
        <p:nvSpPr>
          <p:cNvPr id="3" name="Content Placeholder 2">
            <a:extLst>
              <a:ext uri="{FF2B5EF4-FFF2-40B4-BE49-F238E27FC236}">
                <a16:creationId xmlns:a16="http://schemas.microsoft.com/office/drawing/2014/main" id="{765D64F4-4E49-4353-9726-BB7B5782D83C}"/>
              </a:ext>
            </a:extLst>
          </p:cNvPr>
          <p:cNvSpPr>
            <a:spLocks noGrp="1"/>
          </p:cNvSpPr>
          <p:nvPr>
            <p:ph idx="1"/>
            <p:custDataLst>
              <p:tags r:id="rId2"/>
            </p:custDataLst>
          </p:nvPr>
        </p:nvSpPr>
        <p:spPr>
          <a:xfrm>
            <a:off x="368300" y="1504950"/>
            <a:ext cx="7861300" cy="3124200"/>
          </a:xfrm>
        </p:spPr>
        <p:txBody>
          <a:bodyPr/>
          <a:lstStyle/>
          <a:p>
            <a:r>
              <a:rPr lang="fr-CA" b="1" dirty="0"/>
              <a:t>Fournir un financement adéquat et prévisible à long terme </a:t>
            </a:r>
          </a:p>
          <a:p>
            <a:pPr marL="382588" marR="0" lvl="1" indent="-190500" algn="l" defTabSz="914400" rtl="0" eaLnBrk="0" fontAlgn="base" latinLnBrk="0" hangingPunct="0">
              <a:lnSpc>
                <a:spcPct val="100000"/>
              </a:lnSpc>
              <a:spcBef>
                <a:spcPct val="0"/>
              </a:spcBef>
              <a:spcAft>
                <a:spcPct val="35000"/>
              </a:spcAft>
              <a:buClrTx/>
              <a:buSzTx/>
              <a:buFontTx/>
              <a:buChar char="–"/>
              <a:tabLst>
                <a:tab pos="5715000" algn="l"/>
              </a:tabLst>
              <a:defRPr/>
            </a:pPr>
            <a:r>
              <a:rPr lang="fr-CA" dirty="0">
                <a:latin typeface="Arial"/>
              </a:rPr>
              <a:t>Approche de financement des investissements</a:t>
            </a:r>
            <a:endParaRPr lang="fr-CA" b="1" dirty="0"/>
          </a:p>
          <a:p>
            <a:r>
              <a:rPr lang="fr-CA" b="1" dirty="0"/>
              <a:t>Flexibilité accrue</a:t>
            </a:r>
          </a:p>
          <a:p>
            <a:pPr lvl="1"/>
            <a:r>
              <a:rPr lang="fr-CA" dirty="0"/>
              <a:t>Type d’infrastructure</a:t>
            </a:r>
          </a:p>
          <a:p>
            <a:pPr lvl="1"/>
            <a:r>
              <a:rPr lang="fr-CA" dirty="0"/>
              <a:t>Norme sur les niveaux de service </a:t>
            </a:r>
          </a:p>
          <a:p>
            <a:pPr lvl="1"/>
            <a:r>
              <a:rPr lang="fr-CA" dirty="0"/>
              <a:t>Calendrier</a:t>
            </a:r>
          </a:p>
          <a:p>
            <a:r>
              <a:rPr lang="fr-CA" b="1" dirty="0"/>
              <a:t>Réduction de la production de rapports et de la surveillance</a:t>
            </a:r>
          </a:p>
          <a:p>
            <a:pPr lvl="1"/>
            <a:r>
              <a:rPr lang="fr-CA" dirty="0"/>
              <a:t>Concentrer les efforts sur la gestion du portefeuille</a:t>
            </a:r>
          </a:p>
        </p:txBody>
      </p:sp>
    </p:spTree>
    <p:extLst>
      <p:ext uri="{BB962C8B-B14F-4D97-AF65-F5344CB8AC3E}">
        <p14:creationId xmlns:p14="http://schemas.microsoft.com/office/powerpoint/2010/main" val="98581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441E-CF8A-4DF7-9540-F54160AC010B}"/>
              </a:ext>
            </a:extLst>
          </p:cNvPr>
          <p:cNvSpPr>
            <a:spLocks noGrp="1"/>
          </p:cNvSpPr>
          <p:nvPr>
            <p:ph type="title"/>
            <p:custDataLst>
              <p:tags r:id="rId1"/>
            </p:custDataLst>
          </p:nvPr>
        </p:nvSpPr>
        <p:spPr/>
        <p:txBody>
          <a:bodyPr/>
          <a:lstStyle/>
          <a:p>
            <a:r>
              <a:rPr lang="en-US" sz="2000" dirty="0"/>
              <a:t>Aperçu :</a:t>
            </a:r>
            <a:br>
              <a:rPr lang="en-US" sz="2000" dirty="0"/>
            </a:br>
            <a:r>
              <a:rPr lang="en-US" sz="2000" dirty="0" err="1"/>
              <a:t>Approche</a:t>
            </a:r>
            <a:r>
              <a:rPr lang="en-US" sz="2000" dirty="0"/>
              <a:t> de </a:t>
            </a:r>
            <a:r>
              <a:rPr lang="en-US" sz="2000" dirty="0" err="1"/>
              <a:t>financement</a:t>
            </a:r>
            <a:r>
              <a:rPr lang="en-US" sz="2000" dirty="0"/>
              <a:t> des </a:t>
            </a:r>
            <a:r>
              <a:rPr lang="en-US" sz="2000" dirty="0" err="1"/>
              <a:t>investissements</a:t>
            </a:r>
            <a:endParaRPr lang="en-US" sz="2000" dirty="0"/>
          </a:p>
        </p:txBody>
      </p:sp>
      <p:sp>
        <p:nvSpPr>
          <p:cNvPr id="3" name="Content Placeholder 2">
            <a:extLst>
              <a:ext uri="{FF2B5EF4-FFF2-40B4-BE49-F238E27FC236}">
                <a16:creationId xmlns:a16="http://schemas.microsoft.com/office/drawing/2014/main" id="{08FCE092-CBD6-47A9-8619-E9E62FB7E55D}"/>
              </a:ext>
            </a:extLst>
          </p:cNvPr>
          <p:cNvSpPr>
            <a:spLocks noGrp="1"/>
          </p:cNvSpPr>
          <p:nvPr>
            <p:ph idx="1"/>
            <p:custDataLst>
              <p:tags r:id="rId2"/>
            </p:custDataLst>
          </p:nvPr>
        </p:nvSpPr>
        <p:spPr>
          <a:xfrm>
            <a:off x="368300" y="1352550"/>
            <a:ext cx="7861300" cy="2667000"/>
          </a:xfrm>
        </p:spPr>
        <p:txBody>
          <a:bodyPr/>
          <a:lstStyle/>
          <a:p>
            <a:r>
              <a:rPr lang="fr-CA" sz="1600" dirty="0"/>
              <a:t>Une approche de financement des investissements permettrait à SAC de donner l’occasion aux bénéficiaires qui en expriment l’intérêt de recevoir des fonds d’immobilisation mineurs ou majeurs. Ils s’ajouteraient au F et E en tant qu’affectation annualisée/préétablie (prévisible) accompagnée d’engagements à long terme afin de planifier et de gérer les besoins liés au cycle de vie des actifs existants. </a:t>
            </a:r>
          </a:p>
          <a:p>
            <a:r>
              <a:rPr lang="fr-CA" sz="1600" dirty="0"/>
              <a:t>Les efforts de mobilisation de SAC auprès des titulaires de droits viseront à obtenir leur avis sur les méthodes à mettre en place pour appuyer le mieux possible les Premières Nations dans la gestion de leurs besoins en infrastructure.</a:t>
            </a:r>
          </a:p>
          <a:p>
            <a:r>
              <a:rPr lang="fr-CA" sz="1600" dirty="0"/>
              <a:t>Nous souhaitons notamment leur offrir une rentrée de fonds constante à long terme et la marge de manœuvre nécessaire pour dépenser, économiser et emprunter de l’argent avec les paiements de transfert.</a:t>
            </a:r>
          </a:p>
          <a:p>
            <a:endParaRPr lang="fr-CA" sz="1600" dirty="0"/>
          </a:p>
        </p:txBody>
      </p:sp>
    </p:spTree>
    <p:extLst>
      <p:ext uri="{BB962C8B-B14F-4D97-AF65-F5344CB8AC3E}">
        <p14:creationId xmlns:p14="http://schemas.microsoft.com/office/powerpoint/2010/main" val="206044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a:p>
        </p:txBody>
      </p:sp>
      <p:pic>
        <p:nvPicPr>
          <p:cNvPr id="7" name="Picture 6">
            <a:extLst>
              <a:ext uri="{FF2B5EF4-FFF2-40B4-BE49-F238E27FC236}">
                <a16:creationId xmlns:a16="http://schemas.microsoft.com/office/drawing/2014/main" id="{E01BDAAA-97A3-4C49-937A-D85FE2F59F63}"/>
              </a:ext>
            </a:extLst>
          </p:cNvPr>
          <p:cNvPicPr>
            <a:picLocks noChangeAspect="1"/>
          </p:cNvPicPr>
          <p:nvPr/>
        </p:nvPicPr>
        <p:blipFill>
          <a:blip r:embed="rId3"/>
          <a:stretch>
            <a:fillRect/>
          </a:stretch>
        </p:blipFill>
        <p:spPr>
          <a:xfrm>
            <a:off x="83780" y="133351"/>
            <a:ext cx="8976439" cy="4572000"/>
          </a:xfrm>
          <a:prstGeom prst="rect">
            <a:avLst/>
          </a:prstGeom>
        </p:spPr>
      </p:pic>
    </p:spTree>
    <p:extLst>
      <p:ext uri="{BB962C8B-B14F-4D97-AF65-F5344CB8AC3E}">
        <p14:creationId xmlns:p14="http://schemas.microsoft.com/office/powerpoint/2010/main" val="29147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F074-1890-451E-A1C0-8E9C38712EFF}"/>
              </a:ext>
            </a:extLst>
          </p:cNvPr>
          <p:cNvSpPr>
            <a:spLocks noGrp="1"/>
          </p:cNvSpPr>
          <p:nvPr>
            <p:ph type="title"/>
            <p:custDataLst>
              <p:tags r:id="rId1"/>
            </p:custDataLst>
          </p:nvPr>
        </p:nvSpPr>
        <p:spPr/>
        <p:txBody>
          <a:bodyPr/>
          <a:lstStyle/>
          <a:p>
            <a:r>
              <a:rPr lang="fr-CA" dirty="0"/>
              <a:t>Points à examiner en ce qui concerne les mouvements de trésorerie : </a:t>
            </a:r>
          </a:p>
        </p:txBody>
      </p:sp>
      <p:sp>
        <p:nvSpPr>
          <p:cNvPr id="3" name="Content Placeholder 2">
            <a:extLst>
              <a:ext uri="{FF2B5EF4-FFF2-40B4-BE49-F238E27FC236}">
                <a16:creationId xmlns:a16="http://schemas.microsoft.com/office/drawing/2014/main" id="{B9C643BD-44FB-4F15-AAB5-9B6B9878BFCE}"/>
              </a:ext>
            </a:extLst>
          </p:cNvPr>
          <p:cNvSpPr>
            <a:spLocks noGrp="1"/>
          </p:cNvSpPr>
          <p:nvPr>
            <p:ph idx="1"/>
            <p:custDataLst>
              <p:tags r:id="rId2"/>
            </p:custDataLst>
          </p:nvPr>
        </p:nvSpPr>
        <p:spPr>
          <a:xfrm>
            <a:off x="368300" y="1276350"/>
            <a:ext cx="7861300" cy="2971800"/>
          </a:xfrm>
        </p:spPr>
        <p:txBody>
          <a:bodyPr/>
          <a:lstStyle/>
          <a:p>
            <a:pPr lvl="1">
              <a:buFont typeface="Wingdings" panose="05000000000000000000" pitchFamily="2" charset="2"/>
              <a:buChar char="§"/>
            </a:pPr>
            <a:r>
              <a:rPr lang="fr-CA" sz="1800" dirty="0"/>
              <a:t>Paiements anticipés au moyen d’ententes de financement pluriannuelles</a:t>
            </a:r>
          </a:p>
          <a:p>
            <a:pPr lvl="1">
              <a:buFont typeface="Wingdings" panose="05000000000000000000" pitchFamily="2" charset="2"/>
              <a:buChar char="§"/>
            </a:pPr>
            <a:r>
              <a:rPr lang="fr-CA" sz="1800" dirty="0"/>
              <a:t>Fournir un volet de financement adapté et prévisible basé sur les coûts du cycle de vie</a:t>
            </a:r>
          </a:p>
          <a:p>
            <a:pPr lvl="1">
              <a:buFont typeface="Wingdings" panose="05000000000000000000" pitchFamily="2" charset="2"/>
              <a:buChar char="§"/>
            </a:pPr>
            <a:r>
              <a:rPr lang="fr-CA" sz="1800" dirty="0"/>
              <a:t>Capacité de reporter les excédents pour investir/économiser dans les dépenses/plans/priorités de l’année suivante </a:t>
            </a:r>
          </a:p>
          <a:p>
            <a:pPr lvl="1">
              <a:buFont typeface="Wingdings" panose="05000000000000000000" pitchFamily="2" charset="2"/>
              <a:buChar char="§"/>
            </a:pPr>
            <a:r>
              <a:rPr lang="fr-CA" sz="1800" dirty="0"/>
              <a:t>Capacité de monétiser les paiements de transfert et d’accéder aux programmes de prêts </a:t>
            </a:r>
          </a:p>
          <a:p>
            <a:pPr lvl="1">
              <a:buFont typeface="Wingdings" panose="05000000000000000000" pitchFamily="2" charset="2"/>
              <a:buChar char="§"/>
            </a:pPr>
            <a:r>
              <a:rPr lang="fr-CA" sz="1800" dirty="0"/>
              <a:t>Offrir une flexibilité pour être en mesure de dépenser, économiser et emprunter de l’argent avec les paiements de transfert</a:t>
            </a:r>
          </a:p>
          <a:p>
            <a:pPr lvl="1">
              <a:buFont typeface="Wingdings" panose="05000000000000000000" pitchFamily="2" charset="2"/>
              <a:buChar char="§"/>
            </a:pPr>
            <a:r>
              <a:rPr lang="fr-CA" sz="1800" dirty="0"/>
              <a:t>Adopter une approche de financement, appuyée par les Premières Nations, qui répond à leurs besoins et qui est basée et orientée par l’information obtenue dans le cadre des efforts de mobilisation</a:t>
            </a:r>
            <a:endParaRPr lang="fr-CA" dirty="0"/>
          </a:p>
        </p:txBody>
      </p:sp>
    </p:spTree>
    <p:extLst>
      <p:ext uri="{BB962C8B-B14F-4D97-AF65-F5344CB8AC3E}">
        <p14:creationId xmlns:p14="http://schemas.microsoft.com/office/powerpoint/2010/main" val="428914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E506-2300-4D8D-9E72-D58270633667}"/>
              </a:ext>
            </a:extLst>
          </p:cNvPr>
          <p:cNvSpPr>
            <a:spLocks noGrp="1"/>
          </p:cNvSpPr>
          <p:nvPr>
            <p:ph type="title"/>
            <p:custDataLst>
              <p:tags r:id="rId1"/>
            </p:custDataLst>
          </p:nvPr>
        </p:nvSpPr>
        <p:spPr/>
        <p:txBody>
          <a:bodyPr/>
          <a:lstStyle/>
          <a:p>
            <a:r>
              <a:rPr lang="fr-CA" dirty="0"/>
              <a:t>Outils financiers nécessaires :</a:t>
            </a:r>
          </a:p>
        </p:txBody>
      </p:sp>
      <p:sp>
        <p:nvSpPr>
          <p:cNvPr id="3" name="Content Placeholder 2">
            <a:extLst>
              <a:ext uri="{FF2B5EF4-FFF2-40B4-BE49-F238E27FC236}">
                <a16:creationId xmlns:a16="http://schemas.microsoft.com/office/drawing/2014/main" id="{AD5D62AA-EE9C-4A15-8221-BE4EB21BCD44}"/>
              </a:ext>
            </a:extLst>
          </p:cNvPr>
          <p:cNvSpPr>
            <a:spLocks noGrp="1"/>
          </p:cNvSpPr>
          <p:nvPr>
            <p:ph idx="1"/>
            <p:custDataLst>
              <p:tags r:id="rId2"/>
            </p:custDataLst>
          </p:nvPr>
        </p:nvSpPr>
        <p:spPr>
          <a:xfrm>
            <a:off x="368300" y="1047750"/>
            <a:ext cx="7861300" cy="3581400"/>
          </a:xfrm>
        </p:spPr>
        <p:txBody>
          <a:bodyPr/>
          <a:lstStyle/>
          <a:p>
            <a:pPr marL="192088" lvl="1" indent="0">
              <a:buNone/>
            </a:pPr>
            <a:r>
              <a:rPr lang="fr-CA" sz="1400" b="1" dirty="0"/>
              <a:t>Flexibilité pour que les Premières Nations puissent économiser/reporter les excédents indéfiniment</a:t>
            </a:r>
          </a:p>
          <a:p>
            <a:pPr lvl="2"/>
            <a:r>
              <a:rPr lang="fr-CA" sz="1200" dirty="0"/>
              <a:t>Économiser/investir dans un fonds de réserve pour répondre aux besoins d’investissements en capitaux futurs (remplacement d’un actif à la fin du cycle de vie, remplacement des toits tous les 15 ans, etc.) pour leurs infrastructures existantes.</a:t>
            </a:r>
          </a:p>
          <a:p>
            <a:pPr marL="192088" lvl="1" indent="0">
              <a:buNone/>
            </a:pPr>
            <a:r>
              <a:rPr lang="fr-CA" sz="1400" b="1" dirty="0"/>
              <a:t>Capacité pour les Premières Nations d’accéder à des avances de fonds (prêts), notamment :</a:t>
            </a:r>
          </a:p>
          <a:p>
            <a:pPr lvl="2"/>
            <a:r>
              <a:rPr lang="fr-CA" sz="1200" dirty="0"/>
              <a:t>Emprunter de l’argent auprès de prêteurs externes</a:t>
            </a:r>
          </a:p>
          <a:p>
            <a:pPr lvl="3"/>
            <a:r>
              <a:rPr lang="fr-CA" sz="1100" dirty="0"/>
              <a:t>Il se pourrait que des garanties d’emprunt ministérielles ou d’autres appuis de SAC soient nécessaires.</a:t>
            </a:r>
          </a:p>
          <a:p>
            <a:pPr lvl="2"/>
            <a:r>
              <a:rPr lang="fr-CA" sz="1200" dirty="0"/>
              <a:t>Avance de fonds grâce à SAC </a:t>
            </a:r>
          </a:p>
          <a:p>
            <a:pPr lvl="3"/>
            <a:r>
              <a:rPr lang="fr-CA" sz="1100" dirty="0"/>
              <a:t>Il est beaucoup plus coûteux d’effectuer des emprunts auprès de prêteurs externes. </a:t>
            </a:r>
          </a:p>
          <a:p>
            <a:pPr lvl="3"/>
            <a:r>
              <a:rPr lang="fr-CA" sz="1100" dirty="0"/>
              <a:t>Envisager un prêt de SAC ou un programme semblable, notamment un fonds renouvelable.</a:t>
            </a:r>
          </a:p>
          <a:p>
            <a:pPr marL="192088" marR="0" lvl="1" indent="0" algn="l" defTabSz="914400" rtl="0" eaLnBrk="0" fontAlgn="base" latinLnBrk="0" hangingPunct="0">
              <a:lnSpc>
                <a:spcPct val="100000"/>
              </a:lnSpc>
              <a:spcBef>
                <a:spcPct val="0"/>
              </a:spcBef>
              <a:spcAft>
                <a:spcPct val="35000"/>
              </a:spcAft>
              <a:buClrTx/>
              <a:buSzTx/>
              <a:buNone/>
              <a:tabLst>
                <a:tab pos="5715000" algn="l"/>
              </a:tabLst>
              <a:defRPr/>
            </a:pPr>
            <a:r>
              <a:rPr kumimoji="0" lang="fr-CA" sz="1400" b="1" i="0" u="none" strike="noStrike" kern="0" cap="none" spc="0" normalizeH="0" baseline="0" noProof="0" dirty="0">
                <a:ln>
                  <a:noFill/>
                </a:ln>
                <a:solidFill>
                  <a:srgbClr val="000000"/>
                </a:solidFill>
                <a:effectLst/>
                <a:uLnTx/>
                <a:uFillTx/>
                <a:latin typeface="Arial"/>
              </a:rPr>
              <a:t>Autorisation pour la monétisation</a:t>
            </a:r>
          </a:p>
          <a:p>
            <a:pPr lvl="2">
              <a:defRPr/>
            </a:pPr>
            <a:r>
              <a:rPr lang="fr-CA" sz="1200" dirty="0">
                <a:latin typeface="Arial"/>
              </a:rPr>
              <a:t>Autorisation de programme permettant le remboursement du principal et des intérêts sur les prêts.</a:t>
            </a:r>
          </a:p>
          <a:p>
            <a:pPr lvl="2">
              <a:defRPr/>
            </a:pPr>
            <a:r>
              <a:rPr lang="fr-CA" sz="1200" dirty="0">
                <a:latin typeface="Arial"/>
              </a:rPr>
              <a:t>Premières Nations ont la capacité de se servir des paiements de transfert pour des prêts.</a:t>
            </a:r>
            <a:endParaRPr lang="fr-CA" sz="1100" dirty="0"/>
          </a:p>
          <a:p>
            <a:pPr lvl="3"/>
            <a:endParaRPr lang="fr-CA" sz="1100" dirty="0"/>
          </a:p>
          <a:p>
            <a:pPr lvl="3"/>
            <a:endParaRPr lang="fr-CA" sz="1100" dirty="0"/>
          </a:p>
          <a:p>
            <a:pPr lvl="3"/>
            <a:endParaRPr lang="fr-CA" sz="1100" dirty="0"/>
          </a:p>
        </p:txBody>
      </p:sp>
    </p:spTree>
    <p:extLst>
      <p:ext uri="{BB962C8B-B14F-4D97-AF65-F5344CB8AC3E}">
        <p14:creationId xmlns:p14="http://schemas.microsoft.com/office/powerpoint/2010/main" val="371444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501D-3820-4FB4-AD96-D7BF24F7E057}"/>
              </a:ext>
            </a:extLst>
          </p:cNvPr>
          <p:cNvSpPr>
            <a:spLocks noGrp="1"/>
          </p:cNvSpPr>
          <p:nvPr>
            <p:ph type="title"/>
            <p:custDataLst>
              <p:tags r:id="rId1"/>
            </p:custDataLst>
          </p:nvPr>
        </p:nvSpPr>
        <p:spPr/>
        <p:txBody>
          <a:bodyPr/>
          <a:lstStyle/>
          <a:p>
            <a:r>
              <a:rPr lang="fr-CA" dirty="0"/>
              <a:t>Résultats escomptés</a:t>
            </a:r>
          </a:p>
        </p:txBody>
      </p:sp>
      <p:sp>
        <p:nvSpPr>
          <p:cNvPr id="3" name="Content Placeholder 2">
            <a:extLst>
              <a:ext uri="{FF2B5EF4-FFF2-40B4-BE49-F238E27FC236}">
                <a16:creationId xmlns:a16="http://schemas.microsoft.com/office/drawing/2014/main" id="{B9C70DCA-C62E-42F3-96F7-EEC71FE52AD5}"/>
              </a:ext>
            </a:extLst>
          </p:cNvPr>
          <p:cNvSpPr>
            <a:spLocks noGrp="1"/>
          </p:cNvSpPr>
          <p:nvPr>
            <p:ph idx="1"/>
            <p:custDataLst>
              <p:tags r:id="rId2"/>
            </p:custDataLst>
          </p:nvPr>
        </p:nvSpPr>
        <p:spPr>
          <a:xfrm>
            <a:off x="391491" y="1200150"/>
            <a:ext cx="7861300" cy="3429000"/>
          </a:xfrm>
        </p:spPr>
        <p:txBody>
          <a:bodyPr/>
          <a:lstStyle/>
          <a:p>
            <a:pPr marL="190500" lvl="2">
              <a:lnSpc>
                <a:spcPct val="107000"/>
              </a:lnSpc>
              <a:spcAft>
                <a:spcPct val="37000"/>
              </a:spcAft>
              <a:buChar char="•"/>
            </a:pPr>
            <a:r>
              <a:rPr lang="fr-CA" sz="2000" b="1" dirty="0">
                <a:ea typeface="+mn-ea"/>
                <a:cs typeface="+mn-cs"/>
              </a:rPr>
              <a:t>Planification à long terme</a:t>
            </a:r>
          </a:p>
          <a:p>
            <a:pPr marL="387350" lvl="3">
              <a:lnSpc>
                <a:spcPct val="107000"/>
              </a:lnSpc>
              <a:spcAft>
                <a:spcPct val="37000"/>
              </a:spcAft>
              <a:buFontTx/>
              <a:buChar char="•"/>
            </a:pPr>
            <a:r>
              <a:rPr lang="fr-CA" dirty="0">
                <a:ea typeface="+mn-ea"/>
                <a:cs typeface="+mn-cs"/>
              </a:rPr>
              <a:t>Autonomie pour planifier et répondre aux besoins en infrastructure de leur collectivité en faisant avancer les projets sans devoir passer par les processus de SAC ou dépendre des approbations de projet et des décisions de financement de SAC, qui peuvent entraîner des retards et contribuer à des dépassements de coûts. </a:t>
            </a:r>
          </a:p>
          <a:p>
            <a:pPr marL="190500" lvl="2">
              <a:lnSpc>
                <a:spcPct val="107000"/>
              </a:lnSpc>
              <a:spcAft>
                <a:spcPct val="37000"/>
              </a:spcAft>
              <a:buChar char="•"/>
            </a:pPr>
            <a:r>
              <a:rPr lang="fr-CA" sz="1800" b="1" dirty="0">
                <a:ea typeface="+mn-ea"/>
                <a:cs typeface="+mn-cs"/>
              </a:rPr>
              <a:t>Flexibilité</a:t>
            </a:r>
          </a:p>
          <a:p>
            <a:pPr marL="387350" lvl="3">
              <a:lnSpc>
                <a:spcPct val="107000"/>
              </a:lnSpc>
              <a:spcAft>
                <a:spcPct val="37000"/>
              </a:spcAft>
              <a:buChar char="•"/>
            </a:pPr>
            <a:r>
              <a:rPr lang="fr-CA" dirty="0">
                <a:ea typeface="+mn-ea"/>
                <a:cs typeface="+mn-cs"/>
              </a:rPr>
              <a:t>Les Premières Nations peuvent combiner des projets et favoriser ainsi l’efficacité</a:t>
            </a:r>
          </a:p>
          <a:p>
            <a:pPr marL="387350" lvl="3">
              <a:lnSpc>
                <a:spcPct val="107000"/>
              </a:lnSpc>
              <a:spcAft>
                <a:spcPct val="37000"/>
              </a:spcAft>
              <a:buChar char="•"/>
            </a:pPr>
            <a:r>
              <a:rPr lang="fr-CA" dirty="0">
                <a:ea typeface="+mn-ea"/>
                <a:cs typeface="+mn-cs"/>
              </a:rPr>
              <a:t>Les Premières Nations peuvent s’écarter des normes sur les niveaux de service pour mieux répondre aux besoins de leurs collectivités</a:t>
            </a:r>
          </a:p>
          <a:p>
            <a:pPr marL="387350" lvl="3">
              <a:lnSpc>
                <a:spcPct val="107000"/>
              </a:lnSpc>
              <a:spcAft>
                <a:spcPct val="37000"/>
              </a:spcAft>
              <a:buChar char="•"/>
            </a:pPr>
            <a:r>
              <a:rPr lang="fr-CA" dirty="0">
                <a:ea typeface="+mn-ea"/>
                <a:cs typeface="+mn-cs"/>
              </a:rPr>
              <a:t>Non assujetti au CP</a:t>
            </a:r>
          </a:p>
          <a:p>
            <a:pPr marL="387350" lvl="3">
              <a:lnSpc>
                <a:spcPct val="107000"/>
              </a:lnSpc>
              <a:spcAft>
                <a:spcPct val="37000"/>
              </a:spcAft>
              <a:buChar char="•"/>
            </a:pPr>
            <a:r>
              <a:rPr lang="fr-CA" dirty="0">
                <a:ea typeface="+mn-ea"/>
                <a:cs typeface="+mn-cs"/>
              </a:rPr>
              <a:t>Réduction de la production de rapports et de la surveillance de SAC</a:t>
            </a:r>
          </a:p>
          <a:p>
            <a:pPr marL="387350" lvl="3">
              <a:lnSpc>
                <a:spcPct val="107000"/>
              </a:lnSpc>
              <a:spcAft>
                <a:spcPct val="37000"/>
              </a:spcAft>
              <a:buChar char="•"/>
            </a:pPr>
            <a:r>
              <a:rPr lang="fr-CA" dirty="0">
                <a:ea typeface="+mn-ea"/>
                <a:cs typeface="+mn-cs"/>
              </a:rPr>
              <a:t>Possibilité d’achever des projets lorsque cela a du sens, p. ex. réparations préventives et remplacements d’actifs au besoin</a:t>
            </a:r>
          </a:p>
          <a:p>
            <a:pPr marL="0" indent="0">
              <a:buNone/>
            </a:pPr>
            <a:endParaRPr lang="fr-CA" dirty="0"/>
          </a:p>
        </p:txBody>
      </p:sp>
    </p:spTree>
    <p:extLst>
      <p:ext uri="{BB962C8B-B14F-4D97-AF65-F5344CB8AC3E}">
        <p14:creationId xmlns:p14="http://schemas.microsoft.com/office/powerpoint/2010/main" val="168772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6463533352f046df1a2&quot;,&quot;SmartGridHorizontal&quot;:0,&quot;LinkedExcelSources&quot;:{},&quot;LinkedProject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27826</TotalTime>
  <Words>2008</Words>
  <Application>Microsoft Office PowerPoint</Application>
  <PresentationFormat>On-screen Show (16:9)</PresentationFormat>
  <Paragraphs>171</Paragraphs>
  <Slides>16</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Times New Roman</vt:lpstr>
      <vt:lpstr>Verdana</vt:lpstr>
      <vt:lpstr>Wingdings</vt:lpstr>
      <vt:lpstr>Standard_white</vt:lpstr>
      <vt:lpstr>Retrospect</vt:lpstr>
      <vt:lpstr>PowerPoint Presentation</vt:lpstr>
      <vt:lpstr>Ordre du jour et objectif</vt:lpstr>
      <vt:lpstr>Raisons du changement</vt:lpstr>
      <vt:lpstr>Approche proposée</vt:lpstr>
      <vt:lpstr>Aperçu : Approche de financement des investissements</vt:lpstr>
      <vt:lpstr>PowerPoint Presentation</vt:lpstr>
      <vt:lpstr>Points à examiner en ce qui concerne les mouvements de trésorerie : </vt:lpstr>
      <vt:lpstr>Outils financiers nécessaires :</vt:lpstr>
      <vt:lpstr>Résultats escomptés</vt:lpstr>
      <vt:lpstr>PowerPoint Presentation</vt:lpstr>
      <vt:lpstr>Séance en petits groupes 1 Admissibilité et reddition de comptes</vt:lpstr>
      <vt:lpstr>Séance en petits groupes 2 Méthodologie de financement</vt:lpstr>
      <vt:lpstr>Séance en petits groupes 3  Surveillance Grands projets d’immobilisation </vt:lpstr>
      <vt:lpstr>Séance en petits groupes 4  Gestion des ententes de financement</vt:lpstr>
      <vt:lpstr>Séance en petits groupes 5  Circonstances exceptionnelles</vt:lpstr>
      <vt:lpstr>PowerPoint Presentation</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Chamberlain, Travis</cp:lastModifiedBy>
  <cp:revision>794</cp:revision>
  <cp:lastPrinted>2016-07-12T16:37:28Z</cp:lastPrinted>
  <dcterms:created xsi:type="dcterms:W3CDTF">2007-03-13T16:30:24Z</dcterms:created>
  <dcterms:modified xsi:type="dcterms:W3CDTF">2023-02-03T14:14:25Z</dcterms:modified>
</cp:coreProperties>
</file>