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notesMasterIdLst>
    <p:notesMasterId r:id="rId47"/>
  </p:notesMasterIdLst>
  <p:handoutMasterIdLst>
    <p:handoutMasterId r:id="rId48"/>
  </p:handoutMasterIdLst>
  <p:sldIdLst>
    <p:sldId id="296" r:id="rId6"/>
    <p:sldId id="308" r:id="rId7"/>
    <p:sldId id="320" r:id="rId8"/>
    <p:sldId id="372" r:id="rId9"/>
    <p:sldId id="373" r:id="rId10"/>
    <p:sldId id="385" r:id="rId11"/>
    <p:sldId id="355" r:id="rId12"/>
    <p:sldId id="376" r:id="rId13"/>
    <p:sldId id="384" r:id="rId14"/>
    <p:sldId id="387" r:id="rId15"/>
    <p:sldId id="390" r:id="rId16"/>
    <p:sldId id="388" r:id="rId17"/>
    <p:sldId id="389" r:id="rId18"/>
    <p:sldId id="357" r:id="rId19"/>
    <p:sldId id="377" r:id="rId20"/>
    <p:sldId id="378" r:id="rId21"/>
    <p:sldId id="383" r:id="rId22"/>
    <p:sldId id="391" r:id="rId23"/>
    <p:sldId id="337" r:id="rId24"/>
    <p:sldId id="346" r:id="rId25"/>
    <p:sldId id="271" r:id="rId26"/>
    <p:sldId id="324" r:id="rId27"/>
    <p:sldId id="325" r:id="rId28"/>
    <p:sldId id="326" r:id="rId29"/>
    <p:sldId id="371" r:id="rId30"/>
    <p:sldId id="287" r:id="rId31"/>
    <p:sldId id="277" r:id="rId32"/>
    <p:sldId id="354" r:id="rId33"/>
    <p:sldId id="289" r:id="rId34"/>
    <p:sldId id="353" r:id="rId35"/>
    <p:sldId id="382" r:id="rId36"/>
    <p:sldId id="370" r:id="rId37"/>
    <p:sldId id="331" r:id="rId38"/>
    <p:sldId id="362" r:id="rId39"/>
    <p:sldId id="363" r:id="rId40"/>
    <p:sldId id="368" r:id="rId41"/>
    <p:sldId id="336" r:id="rId42"/>
    <p:sldId id="369" r:id="rId43"/>
    <p:sldId id="365" r:id="rId44"/>
    <p:sldId id="351" r:id="rId45"/>
    <p:sldId id="386" r:id="rId46"/>
  </p:sldIdLst>
  <p:sldSz cx="9144000" cy="6858000" type="screen4x3"/>
  <p:notesSz cx="7010400" cy="92964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partment Presentation" id="{A9A91671-B7BB-4039-9DE1-D8F83B47F911}">
          <p14:sldIdLst>
            <p14:sldId id="296"/>
            <p14:sldId id="308"/>
            <p14:sldId id="320"/>
            <p14:sldId id="372"/>
            <p14:sldId id="373"/>
            <p14:sldId id="385"/>
            <p14:sldId id="355"/>
            <p14:sldId id="376"/>
            <p14:sldId id="384"/>
            <p14:sldId id="387"/>
            <p14:sldId id="390"/>
            <p14:sldId id="388"/>
            <p14:sldId id="389"/>
            <p14:sldId id="357"/>
            <p14:sldId id="377"/>
            <p14:sldId id="378"/>
            <p14:sldId id="383"/>
          </p14:sldIdLst>
        </p14:section>
        <p14:section name="EA Assessment" id="{EE08710B-688C-4619-8D6E-4DD82EB91BA1}">
          <p14:sldIdLst>
            <p14:sldId id="391"/>
          </p14:sldIdLst>
        </p14:section>
        <p14:section name="Annexes" id="{96CCF9EB-CEF4-4178-B16A-6151E93D112C}">
          <p14:sldIdLst>
            <p14:sldId id="337"/>
          </p14:sldIdLst>
        </p14:section>
        <p14:section name="Appendix 1" id="{B24B6C11-5263-4FD5-A274-2D0F979A94C4}">
          <p14:sldIdLst>
            <p14:sldId id="346"/>
          </p14:sldIdLst>
        </p14:section>
        <p14:section name="Appendix 2" id="{F9F67B2B-1A31-45C3-96E0-976AD74F0588}">
          <p14:sldIdLst>
            <p14:sldId id="271"/>
            <p14:sldId id="324"/>
            <p14:sldId id="325"/>
            <p14:sldId id="326"/>
            <p14:sldId id="371"/>
            <p14:sldId id="287"/>
            <p14:sldId id="277"/>
            <p14:sldId id="354"/>
            <p14:sldId id="289"/>
            <p14:sldId id="353"/>
            <p14:sldId id="382"/>
          </p14:sldIdLst>
        </p14:section>
        <p14:section name="Appendix 3" id="{633AD638-BACB-42B9-8728-5976B498E359}">
          <p14:sldIdLst>
            <p14:sldId id="370"/>
          </p14:sldIdLst>
        </p14:section>
        <p14:section name="Appendix 4" id="{FBFDF08A-E452-4F6B-96C9-FCE4D58F8AB8}">
          <p14:sldIdLst>
            <p14:sldId id="331"/>
          </p14:sldIdLst>
        </p14:section>
        <p14:section name="Appendix 5" id="{84C39910-D5CF-488E-8081-8C995EFF4D5C}">
          <p14:sldIdLst>
            <p14:sldId id="362"/>
          </p14:sldIdLst>
        </p14:section>
        <p14:section name="Appendix 6" id="{1F617FEF-DE75-4CF6-8A43-E42520C1B0EA}">
          <p14:sldIdLst>
            <p14:sldId id="363"/>
            <p14:sldId id="368"/>
          </p14:sldIdLst>
        </p14:section>
        <p14:section name="Appendix 7" id="{125232A1-5471-40C9-8865-E8344131709B}">
          <p14:sldIdLst>
            <p14:sldId id="336"/>
            <p14:sldId id="369"/>
            <p14:sldId id="365"/>
          </p14:sldIdLst>
        </p14:section>
        <p14:section name="Appendix 8" id="{3067AF14-5BA3-4765-AC2E-C37943E77411}">
          <p14:sldIdLst>
            <p14:sldId id="351"/>
            <p14:sldId id="386"/>
          </p14:sldIdLst>
        </p14:section>
      </p14:sectionLst>
    </p:ext>
    <p:ext uri="{EFAFB233-063F-42B5-8137-9DF3F51BA10A}">
      <p15:sldGuideLst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07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7AB"/>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51" autoAdjust="0"/>
    <p:restoredTop sz="96395" autoAdjust="0"/>
  </p:normalViewPr>
  <p:slideViewPr>
    <p:cSldViewPr showGuides="1">
      <p:cViewPr varScale="1">
        <p:scale>
          <a:sx n="93" d="100"/>
          <a:sy n="93" d="100"/>
        </p:scale>
        <p:origin x="981" y="57"/>
      </p:cViewPr>
      <p:guideLst>
        <p:guide orient="horz" pos="2160"/>
        <p:guide orient="horz" pos="482"/>
        <p:guide orient="horz" pos="300"/>
        <p:guide orient="horz" pos="572"/>
        <p:guide pos="2880"/>
        <p:guide pos="49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4050" y="9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2022-04-20</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2022-04-20</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dirty="0"/>
          </a:p>
        </p:txBody>
      </p:sp>
    </p:spTree>
    <p:extLst>
      <p:ext uri="{BB962C8B-B14F-4D97-AF65-F5344CB8AC3E}">
        <p14:creationId xmlns:p14="http://schemas.microsoft.com/office/powerpoint/2010/main" val="350076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10</a:t>
            </a:fld>
            <a:endParaRPr lang="en-CA" dirty="0"/>
          </a:p>
        </p:txBody>
      </p:sp>
    </p:spTree>
    <p:extLst>
      <p:ext uri="{BB962C8B-B14F-4D97-AF65-F5344CB8AC3E}">
        <p14:creationId xmlns:p14="http://schemas.microsoft.com/office/powerpoint/2010/main" val="609591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11</a:t>
            </a:fld>
            <a:endParaRPr lang="en-CA" dirty="0"/>
          </a:p>
        </p:txBody>
      </p:sp>
    </p:spTree>
    <p:extLst>
      <p:ext uri="{BB962C8B-B14F-4D97-AF65-F5344CB8AC3E}">
        <p14:creationId xmlns:p14="http://schemas.microsoft.com/office/powerpoint/2010/main" val="2463293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12</a:t>
            </a:fld>
            <a:endParaRPr lang="en-CA" dirty="0"/>
          </a:p>
        </p:txBody>
      </p:sp>
    </p:spTree>
    <p:extLst>
      <p:ext uri="{BB962C8B-B14F-4D97-AF65-F5344CB8AC3E}">
        <p14:creationId xmlns:p14="http://schemas.microsoft.com/office/powerpoint/2010/main" val="746370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dirty="0"/>
          </a:p>
        </p:txBody>
      </p:sp>
    </p:spTree>
    <p:extLst>
      <p:ext uri="{BB962C8B-B14F-4D97-AF65-F5344CB8AC3E}">
        <p14:creationId xmlns:p14="http://schemas.microsoft.com/office/powerpoint/2010/main" val="2575399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14</a:t>
            </a:fld>
            <a:endParaRPr lang="en-CA" dirty="0"/>
          </a:p>
        </p:txBody>
      </p:sp>
    </p:spTree>
    <p:extLst>
      <p:ext uri="{BB962C8B-B14F-4D97-AF65-F5344CB8AC3E}">
        <p14:creationId xmlns:p14="http://schemas.microsoft.com/office/powerpoint/2010/main" val="1254873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15</a:t>
            </a:fld>
            <a:endParaRPr lang="en-CA" dirty="0"/>
          </a:p>
        </p:txBody>
      </p:sp>
    </p:spTree>
    <p:extLst>
      <p:ext uri="{BB962C8B-B14F-4D97-AF65-F5344CB8AC3E}">
        <p14:creationId xmlns:p14="http://schemas.microsoft.com/office/powerpoint/2010/main" val="2924385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16</a:t>
            </a:fld>
            <a:endParaRPr lang="en-CA" dirty="0"/>
          </a:p>
        </p:txBody>
      </p:sp>
    </p:spTree>
    <p:extLst>
      <p:ext uri="{BB962C8B-B14F-4D97-AF65-F5344CB8AC3E}">
        <p14:creationId xmlns:p14="http://schemas.microsoft.com/office/powerpoint/2010/main" val="616520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dirty="0"/>
          </a:p>
        </p:txBody>
      </p:sp>
    </p:spTree>
    <p:extLst>
      <p:ext uri="{BB962C8B-B14F-4D97-AF65-F5344CB8AC3E}">
        <p14:creationId xmlns:p14="http://schemas.microsoft.com/office/powerpoint/2010/main" val="2563841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18</a:t>
            </a:fld>
            <a:endParaRPr lang="en-CA" altLang="en-US" dirty="0"/>
          </a:p>
        </p:txBody>
      </p:sp>
    </p:spTree>
    <p:extLst>
      <p:ext uri="{BB962C8B-B14F-4D97-AF65-F5344CB8AC3E}">
        <p14:creationId xmlns:p14="http://schemas.microsoft.com/office/powerpoint/2010/main" val="3933961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20</a:t>
            </a:fld>
            <a:endParaRPr lang="en-CA" altLang="en-US"/>
          </a:p>
        </p:txBody>
      </p:sp>
    </p:spTree>
    <p:extLst>
      <p:ext uri="{BB962C8B-B14F-4D97-AF65-F5344CB8AC3E}">
        <p14:creationId xmlns:p14="http://schemas.microsoft.com/office/powerpoint/2010/main" val="85216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a:t>
            </a:fld>
            <a:endParaRPr lang="en-CA" dirty="0"/>
          </a:p>
        </p:txBody>
      </p:sp>
    </p:spTree>
    <p:extLst>
      <p:ext uri="{BB962C8B-B14F-4D97-AF65-F5344CB8AC3E}">
        <p14:creationId xmlns:p14="http://schemas.microsoft.com/office/powerpoint/2010/main" val="216676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21</a:t>
            </a:fld>
            <a:endParaRPr lang="en-CA" dirty="0"/>
          </a:p>
        </p:txBody>
      </p:sp>
    </p:spTree>
    <p:extLst>
      <p:ext uri="{BB962C8B-B14F-4D97-AF65-F5344CB8AC3E}">
        <p14:creationId xmlns:p14="http://schemas.microsoft.com/office/powerpoint/2010/main" val="646239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22</a:t>
            </a:fld>
            <a:endParaRPr lang="en-CA" dirty="0"/>
          </a:p>
        </p:txBody>
      </p:sp>
    </p:spTree>
    <p:extLst>
      <p:ext uri="{BB962C8B-B14F-4D97-AF65-F5344CB8AC3E}">
        <p14:creationId xmlns:p14="http://schemas.microsoft.com/office/powerpoint/2010/main" val="2549286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23</a:t>
            </a:fld>
            <a:endParaRPr lang="en-CA" dirty="0"/>
          </a:p>
        </p:txBody>
      </p:sp>
    </p:spTree>
    <p:extLst>
      <p:ext uri="{BB962C8B-B14F-4D97-AF65-F5344CB8AC3E}">
        <p14:creationId xmlns:p14="http://schemas.microsoft.com/office/powerpoint/2010/main" val="722874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24</a:t>
            </a:fld>
            <a:endParaRPr lang="en-CA" dirty="0"/>
          </a:p>
        </p:txBody>
      </p:sp>
    </p:spTree>
    <p:extLst>
      <p:ext uri="{BB962C8B-B14F-4D97-AF65-F5344CB8AC3E}">
        <p14:creationId xmlns:p14="http://schemas.microsoft.com/office/powerpoint/2010/main" val="2023276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25</a:t>
            </a:fld>
            <a:endParaRPr lang="en-CA" dirty="0"/>
          </a:p>
        </p:txBody>
      </p:sp>
    </p:spTree>
    <p:extLst>
      <p:ext uri="{BB962C8B-B14F-4D97-AF65-F5344CB8AC3E}">
        <p14:creationId xmlns:p14="http://schemas.microsoft.com/office/powerpoint/2010/main" val="3373213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26</a:t>
            </a:fld>
            <a:endParaRPr lang="en-CA" dirty="0"/>
          </a:p>
        </p:txBody>
      </p:sp>
    </p:spTree>
    <p:extLst>
      <p:ext uri="{BB962C8B-B14F-4D97-AF65-F5344CB8AC3E}">
        <p14:creationId xmlns:p14="http://schemas.microsoft.com/office/powerpoint/2010/main" val="2853014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27</a:t>
            </a:fld>
            <a:endParaRPr lang="en-CA" dirty="0"/>
          </a:p>
        </p:txBody>
      </p:sp>
    </p:spTree>
    <p:extLst>
      <p:ext uri="{BB962C8B-B14F-4D97-AF65-F5344CB8AC3E}">
        <p14:creationId xmlns:p14="http://schemas.microsoft.com/office/powerpoint/2010/main" val="60259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28</a:t>
            </a:fld>
            <a:endParaRPr lang="en-CA" dirty="0"/>
          </a:p>
        </p:txBody>
      </p:sp>
    </p:spTree>
    <p:extLst>
      <p:ext uri="{BB962C8B-B14F-4D97-AF65-F5344CB8AC3E}">
        <p14:creationId xmlns:p14="http://schemas.microsoft.com/office/powerpoint/2010/main" val="4062079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29</a:t>
            </a:fld>
            <a:endParaRPr lang="en-CA" dirty="0"/>
          </a:p>
        </p:txBody>
      </p:sp>
    </p:spTree>
    <p:extLst>
      <p:ext uri="{BB962C8B-B14F-4D97-AF65-F5344CB8AC3E}">
        <p14:creationId xmlns:p14="http://schemas.microsoft.com/office/powerpoint/2010/main" val="207621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30</a:t>
            </a:fld>
            <a:endParaRPr lang="en-CA" dirty="0"/>
          </a:p>
        </p:txBody>
      </p:sp>
    </p:spTree>
    <p:extLst>
      <p:ext uri="{BB962C8B-B14F-4D97-AF65-F5344CB8AC3E}">
        <p14:creationId xmlns:p14="http://schemas.microsoft.com/office/powerpoint/2010/main" val="307473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a:t>
            </a:fld>
            <a:endParaRPr lang="en-CA" dirty="0"/>
          </a:p>
        </p:txBody>
      </p:sp>
    </p:spTree>
    <p:extLst>
      <p:ext uri="{BB962C8B-B14F-4D97-AF65-F5344CB8AC3E}">
        <p14:creationId xmlns:p14="http://schemas.microsoft.com/office/powerpoint/2010/main" val="4274258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31</a:t>
            </a:fld>
            <a:endParaRPr lang="en-CA" dirty="0"/>
          </a:p>
        </p:txBody>
      </p:sp>
    </p:spTree>
    <p:extLst>
      <p:ext uri="{BB962C8B-B14F-4D97-AF65-F5344CB8AC3E}">
        <p14:creationId xmlns:p14="http://schemas.microsoft.com/office/powerpoint/2010/main" val="717315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33</a:t>
            </a:fld>
            <a:endParaRPr lang="en-CA" dirty="0"/>
          </a:p>
        </p:txBody>
      </p:sp>
    </p:spTree>
    <p:extLst>
      <p:ext uri="{BB962C8B-B14F-4D97-AF65-F5344CB8AC3E}">
        <p14:creationId xmlns:p14="http://schemas.microsoft.com/office/powerpoint/2010/main" val="2908136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34</a:t>
            </a:fld>
            <a:endParaRPr lang="en-CA" dirty="0">
              <a:solidFill>
                <a:prstClr val="black"/>
              </a:solidFill>
            </a:endParaRPr>
          </a:p>
        </p:txBody>
      </p:sp>
    </p:spTree>
    <p:extLst>
      <p:ext uri="{BB962C8B-B14F-4D97-AF65-F5344CB8AC3E}">
        <p14:creationId xmlns:p14="http://schemas.microsoft.com/office/powerpoint/2010/main" val="2896492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35</a:t>
            </a:fld>
            <a:endParaRPr lang="en-CA" dirty="0">
              <a:solidFill>
                <a:prstClr val="black"/>
              </a:solidFill>
            </a:endParaRPr>
          </a:p>
        </p:txBody>
      </p:sp>
    </p:spTree>
    <p:extLst>
      <p:ext uri="{BB962C8B-B14F-4D97-AF65-F5344CB8AC3E}">
        <p14:creationId xmlns:p14="http://schemas.microsoft.com/office/powerpoint/2010/main" val="1391625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37</a:t>
            </a:fld>
            <a:endParaRPr lang="en-CA" dirty="0">
              <a:solidFill>
                <a:prstClr val="black"/>
              </a:solidFill>
            </a:endParaRPr>
          </a:p>
        </p:txBody>
      </p:sp>
    </p:spTree>
    <p:extLst>
      <p:ext uri="{BB962C8B-B14F-4D97-AF65-F5344CB8AC3E}">
        <p14:creationId xmlns:p14="http://schemas.microsoft.com/office/powerpoint/2010/main" val="1725562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39</a:t>
            </a:fld>
            <a:endParaRPr lang="en-CA" dirty="0">
              <a:solidFill>
                <a:prstClr val="black"/>
              </a:solidFill>
            </a:endParaRPr>
          </a:p>
        </p:txBody>
      </p:sp>
    </p:spTree>
    <p:extLst>
      <p:ext uri="{BB962C8B-B14F-4D97-AF65-F5344CB8AC3E}">
        <p14:creationId xmlns:p14="http://schemas.microsoft.com/office/powerpoint/2010/main" val="2899109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40</a:t>
            </a:fld>
            <a:endParaRPr lang="en-CA" dirty="0"/>
          </a:p>
        </p:txBody>
      </p:sp>
    </p:spTree>
    <p:extLst>
      <p:ext uri="{BB962C8B-B14F-4D97-AF65-F5344CB8AC3E}">
        <p14:creationId xmlns:p14="http://schemas.microsoft.com/office/powerpoint/2010/main" val="112193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41</a:t>
            </a:fld>
            <a:endParaRPr lang="en-CA" dirty="0"/>
          </a:p>
        </p:txBody>
      </p:sp>
    </p:spTree>
    <p:extLst>
      <p:ext uri="{BB962C8B-B14F-4D97-AF65-F5344CB8AC3E}">
        <p14:creationId xmlns:p14="http://schemas.microsoft.com/office/powerpoint/2010/main" val="1281552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dirty="0"/>
          </a:p>
        </p:txBody>
      </p:sp>
    </p:spTree>
    <p:extLst>
      <p:ext uri="{BB962C8B-B14F-4D97-AF65-F5344CB8AC3E}">
        <p14:creationId xmlns:p14="http://schemas.microsoft.com/office/powerpoint/2010/main" val="62539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dirty="0"/>
          </a:p>
        </p:txBody>
      </p:sp>
    </p:spTree>
    <p:extLst>
      <p:ext uri="{BB962C8B-B14F-4D97-AF65-F5344CB8AC3E}">
        <p14:creationId xmlns:p14="http://schemas.microsoft.com/office/powerpoint/2010/main" val="400935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aseline="0" dirty="0"/>
              <a:t>Focus on the description of the client-</a:t>
            </a:r>
            <a:r>
              <a:rPr lang="fr-CA" sz="1200" baseline="0" dirty="0" err="1"/>
              <a:t>facing</a:t>
            </a:r>
            <a:r>
              <a:rPr lang="fr-CA" sz="1200" baseline="0" dirty="0"/>
              <a:t> </a:t>
            </a:r>
            <a:r>
              <a:rPr lang="fr-CA" sz="1200" baseline="0" dirty="0" err="1"/>
              <a:t>capabilities</a:t>
            </a:r>
            <a:r>
              <a:rPr lang="fr-CA" sz="1200" baseline="0" dirty="0"/>
              <a:t> (</a:t>
            </a:r>
            <a:r>
              <a:rPr lang="fr-CA" sz="1200" baseline="0" dirty="0" err="1"/>
              <a:t>applicants</a:t>
            </a:r>
            <a:r>
              <a:rPr lang="fr-CA" sz="1200" baseline="0" dirty="0"/>
              <a:t>, </a:t>
            </a:r>
            <a:r>
              <a:rPr lang="fr-CA" sz="1200" baseline="0" dirty="0" err="1"/>
              <a:t>research</a:t>
            </a:r>
            <a:r>
              <a:rPr lang="fr-CA" sz="1200" baseline="0" dirty="0"/>
              <a:t> </a:t>
            </a:r>
            <a:r>
              <a:rPr lang="fr-CA" sz="1200" baseline="0" dirty="0" err="1"/>
              <a:t>administrators</a:t>
            </a:r>
            <a:r>
              <a:rPr lang="fr-CA" sz="1200" baseline="0" dirty="0"/>
              <a:t>, </a:t>
            </a:r>
            <a:r>
              <a:rPr lang="fr-CA" sz="1200" baseline="0" dirty="0" err="1"/>
              <a:t>reviewers</a:t>
            </a:r>
            <a:r>
              <a:rPr lang="fr-CA" sz="1200" baseline="0" dirty="0"/>
              <a:t>):</a:t>
            </a:r>
          </a:p>
          <a:p>
            <a:pPr marL="171450" indent="-171450">
              <a:buFont typeface="Arial" panose="020B0604020202020204" pitchFamily="34" charset="0"/>
              <a:buChar char="•"/>
            </a:pPr>
            <a:r>
              <a:rPr lang="fr-CA" sz="1200" baseline="0" dirty="0" err="1"/>
              <a:t>Search</a:t>
            </a:r>
            <a:r>
              <a:rPr lang="fr-CA" sz="1200" baseline="0" dirty="0"/>
              <a:t> for </a:t>
            </a:r>
            <a:r>
              <a:rPr lang="fr-CA" sz="1200" baseline="0" dirty="0" err="1"/>
              <a:t>funding</a:t>
            </a:r>
            <a:r>
              <a:rPr lang="fr-CA" sz="1200" baseline="0" dirty="0"/>
              <a:t> </a:t>
            </a:r>
            <a:r>
              <a:rPr lang="fr-CA" sz="1200" baseline="0" dirty="0" err="1"/>
              <a:t>opportunities</a:t>
            </a:r>
            <a:endParaRPr lang="fr-CA" sz="1200" baseline="0" dirty="0"/>
          </a:p>
          <a:p>
            <a:pPr marL="171450" indent="-171450">
              <a:buFont typeface="Arial" panose="020B0604020202020204" pitchFamily="34" charset="0"/>
              <a:buChar char="•"/>
            </a:pPr>
            <a:r>
              <a:rPr lang="fr-CA" sz="1200" baseline="0" dirty="0"/>
              <a:t>Complete and </a:t>
            </a:r>
            <a:r>
              <a:rPr lang="fr-CA" sz="1200" baseline="0" dirty="0" err="1"/>
              <a:t>submit</a:t>
            </a:r>
            <a:r>
              <a:rPr lang="fr-CA" sz="1200" baseline="0" dirty="0"/>
              <a:t> applications and </a:t>
            </a:r>
            <a:r>
              <a:rPr lang="fr-CA" sz="1200" baseline="0" dirty="0" err="1"/>
              <a:t>CVs</a:t>
            </a:r>
            <a:endParaRPr lang="fr-CA" sz="1200" baseline="0" dirty="0"/>
          </a:p>
          <a:p>
            <a:pPr marL="171450" indent="-171450">
              <a:buFont typeface="Arial" panose="020B0604020202020204" pitchFamily="34" charset="0"/>
              <a:buChar char="•"/>
            </a:pPr>
            <a:r>
              <a:rPr lang="fr-CA" sz="1200" baseline="0" dirty="0" err="1"/>
              <a:t>Review</a:t>
            </a:r>
            <a:r>
              <a:rPr lang="fr-CA" sz="1200" baseline="0" dirty="0"/>
              <a:t> and </a:t>
            </a:r>
            <a:r>
              <a:rPr lang="fr-CA" sz="1200" baseline="0" dirty="0" err="1"/>
              <a:t>approval</a:t>
            </a:r>
            <a:r>
              <a:rPr lang="fr-CA" sz="1200" baseline="0" dirty="0"/>
              <a:t> of application by institutions</a:t>
            </a:r>
          </a:p>
          <a:p>
            <a:pPr marL="171450" indent="-171450">
              <a:buFont typeface="Arial" panose="020B0604020202020204" pitchFamily="34" charset="0"/>
              <a:buChar char="•"/>
            </a:pPr>
            <a:r>
              <a:rPr lang="fr-CA" sz="1200" baseline="0" dirty="0" err="1"/>
              <a:t>Assessment</a:t>
            </a:r>
            <a:r>
              <a:rPr lang="fr-CA" sz="1200" baseline="0" dirty="0"/>
              <a:t> of applications</a:t>
            </a:r>
          </a:p>
          <a:p>
            <a:pPr marL="171450" indent="-171450">
              <a:buFont typeface="Arial" panose="020B0604020202020204" pitchFamily="34" charset="0"/>
              <a:buChar char="•"/>
            </a:pPr>
            <a:r>
              <a:rPr lang="fr-CA" sz="1200" baseline="0" dirty="0"/>
              <a:t>Access to </a:t>
            </a:r>
            <a:r>
              <a:rPr lang="fr-CA" sz="1200" baseline="0" dirty="0" err="1"/>
              <a:t>decisions</a:t>
            </a:r>
            <a:endParaRPr lang="fr-CA" sz="1200" baseline="0" dirty="0"/>
          </a:p>
          <a:p>
            <a:pPr marL="171450" indent="-171450">
              <a:buFont typeface="Arial" panose="020B0604020202020204" pitchFamily="34" charset="0"/>
              <a:buChar char="•"/>
            </a:pPr>
            <a:r>
              <a:rPr lang="fr-CA" sz="1200" baseline="0" dirty="0" err="1"/>
              <a:t>Receive</a:t>
            </a:r>
            <a:r>
              <a:rPr lang="fr-CA" sz="1200" baseline="0" dirty="0"/>
              <a:t> </a:t>
            </a:r>
            <a:r>
              <a:rPr lang="fr-CA" sz="1200" baseline="0" dirty="0" err="1"/>
              <a:t>payment</a:t>
            </a:r>
            <a:endParaRPr lang="fr-CA" sz="1200" baseline="0" dirty="0"/>
          </a:p>
          <a:p>
            <a:pPr marL="171450" indent="-171450">
              <a:buFont typeface="Arial" panose="020B0604020202020204" pitchFamily="34" charset="0"/>
              <a:buChar char="•"/>
            </a:pPr>
            <a:r>
              <a:rPr lang="fr-CA" sz="1200" baseline="0" dirty="0" err="1"/>
              <a:t>Submission</a:t>
            </a:r>
            <a:r>
              <a:rPr lang="fr-CA" sz="1200" baseline="0" dirty="0"/>
              <a:t> of </a:t>
            </a:r>
            <a:r>
              <a:rPr lang="fr-CA" sz="1200" baseline="0" dirty="0" err="1"/>
              <a:t>amendments</a:t>
            </a:r>
            <a:r>
              <a:rPr lang="fr-CA" sz="1200" baseline="0" dirty="0"/>
              <a:t>, </a:t>
            </a:r>
            <a:r>
              <a:rPr lang="fr-CA" sz="1200" baseline="0" dirty="0" err="1"/>
              <a:t>financial</a:t>
            </a:r>
            <a:r>
              <a:rPr lang="fr-CA" sz="1200" baseline="0" dirty="0"/>
              <a:t> report, end of </a:t>
            </a:r>
            <a:r>
              <a:rPr lang="fr-CA" sz="1200" baseline="0" dirty="0" err="1"/>
              <a:t>grant</a:t>
            </a:r>
            <a:r>
              <a:rPr lang="fr-CA" sz="1200" baseline="0" dirty="0"/>
              <a:t> reports</a:t>
            </a:r>
          </a:p>
          <a:p>
            <a:pPr marL="171450" indent="-171450">
              <a:buFont typeface="Arial" panose="020B0604020202020204" pitchFamily="34" charset="0"/>
              <a:buChar char="•"/>
            </a:pPr>
            <a:r>
              <a:rPr lang="fr-CA" sz="1200" baseline="0" dirty="0"/>
              <a:t>Support </a:t>
            </a:r>
            <a:r>
              <a:rPr lang="fr-CA" sz="1200" baseline="0" dirty="0" err="1"/>
              <a:t>capabilities</a:t>
            </a:r>
            <a:r>
              <a:rPr lang="fr-CA" sz="1200" baseline="0" dirty="0"/>
              <a:t>: self-service/help, </a:t>
            </a:r>
            <a:r>
              <a:rPr lang="fr-CA" sz="1200" baseline="0" dirty="0" err="1"/>
              <a:t>status</a:t>
            </a:r>
            <a:r>
              <a:rPr lang="fr-CA" sz="1200" baseline="0" dirty="0"/>
              <a:t> </a:t>
            </a:r>
            <a:r>
              <a:rPr lang="fr-CA" sz="1200" baseline="0" dirty="0" err="1"/>
              <a:t>dashboards</a:t>
            </a:r>
            <a:r>
              <a:rPr lang="fr-CA" sz="1200" baseline="0" dirty="0"/>
              <a:t>, data </a:t>
            </a:r>
            <a:r>
              <a:rPr lang="fr-CA" sz="1200" baseline="0" dirty="0" err="1"/>
              <a:t>analytics</a:t>
            </a:r>
            <a:endParaRPr lang="en-US" sz="1200" baseline="0" dirty="0"/>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agencies aspire to select a grants management solution that will enable them to offer</a:t>
            </a:r>
            <a:r>
              <a:rPr lang="en-US" sz="1200" kern="1200" baseline="0" dirty="0">
                <a:solidFill>
                  <a:schemeClr val="tx1"/>
                </a:solidFill>
                <a:effectLst/>
                <a:latin typeface="+mn-lt"/>
                <a:ea typeface="+mn-ea"/>
                <a:cs typeface="+mn-cs"/>
              </a:rPr>
              <a:t> capabilities to the research community and agency staff </a:t>
            </a:r>
            <a:r>
              <a:rPr lang="en-US" sz="1200" kern="1200" dirty="0">
                <a:solidFill>
                  <a:schemeClr val="tx1"/>
                </a:solidFill>
                <a:effectLst/>
                <a:latin typeface="+mn-lt"/>
                <a:ea typeface="+mn-ea"/>
                <a:cs typeface="+mn-cs"/>
              </a:rPr>
              <a:t>. Through ongoing industry and stakeholder engagement, the TGMS team is acquiring knowledge to guide the agencies in the selection of a solution that will best align with this vision.</a:t>
            </a:r>
          </a:p>
          <a:p>
            <a:endParaRPr lang="en-US" sz="1600" dirty="0"/>
          </a:p>
          <a:p>
            <a:endParaRPr lang="en-US" dirty="0"/>
          </a:p>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dirty="0"/>
          </a:p>
        </p:txBody>
      </p:sp>
    </p:spTree>
    <p:extLst>
      <p:ext uri="{BB962C8B-B14F-4D97-AF65-F5344CB8AC3E}">
        <p14:creationId xmlns:p14="http://schemas.microsoft.com/office/powerpoint/2010/main" val="310602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bulk of the </a:t>
            </a:r>
            <a:r>
              <a:rPr lang="en-US" baseline="0" dirty="0"/>
              <a:t>new capabilities are related to the client facing and grants management capabilities from the previous slide.</a:t>
            </a:r>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7</a:t>
            </a:fld>
            <a:endParaRPr lang="en-CA" dirty="0"/>
          </a:p>
        </p:txBody>
      </p:sp>
    </p:spTree>
    <p:extLst>
      <p:ext uri="{BB962C8B-B14F-4D97-AF65-F5344CB8AC3E}">
        <p14:creationId xmlns:p14="http://schemas.microsoft.com/office/powerpoint/2010/main" val="3495537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8</a:t>
            </a:fld>
            <a:endParaRPr lang="en-CA" dirty="0"/>
          </a:p>
        </p:txBody>
      </p:sp>
    </p:spTree>
    <p:extLst>
      <p:ext uri="{BB962C8B-B14F-4D97-AF65-F5344CB8AC3E}">
        <p14:creationId xmlns:p14="http://schemas.microsoft.com/office/powerpoint/2010/main" val="2041135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dirty="0"/>
          </a:p>
        </p:txBody>
      </p:sp>
    </p:spTree>
    <p:extLst>
      <p:ext uri="{BB962C8B-B14F-4D97-AF65-F5344CB8AC3E}">
        <p14:creationId xmlns:p14="http://schemas.microsoft.com/office/powerpoint/2010/main" val="133661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tx1">
                    <a:lumMod val="75000"/>
                    <a:lumOff val="25000"/>
                  </a:schemeClr>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8712461" y="6492875"/>
            <a:ext cx="420316" cy="365125"/>
          </a:xfrm>
        </p:spPr>
        <p:txBody>
          <a:bodyPr/>
          <a:lstStyle>
            <a:lvl1pPr>
              <a:defRPr sz="800">
                <a:solidFill>
                  <a:schemeClr val="tx1">
                    <a:lumMod val="75000"/>
                    <a:lumOff val="25000"/>
                  </a:schemeClr>
                </a:solidFill>
              </a:defRPr>
            </a:lvl1pPr>
          </a:lstStyle>
          <a:p>
            <a:fld id="{32D4B517-E49B-41B6-9DBC-23634E0F1CDC}" type="slidenum">
              <a:rPr lang="en-CA" smtClean="0"/>
              <a:pPr/>
              <a:t>‹#›</a:t>
            </a:fld>
            <a:endParaRPr lang="en-CA" dirty="0"/>
          </a:p>
        </p:txBody>
      </p:sp>
    </p:spTree>
    <p:extLst>
      <p:ext uri="{BB962C8B-B14F-4D97-AF65-F5344CB8AC3E}">
        <p14:creationId xmlns:p14="http://schemas.microsoft.com/office/powerpoint/2010/main" val="351661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7711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80743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4"/>
            <a:ext cx="5432982" cy="878670"/>
          </a:xfrm>
          <a:prstGeom prst="rect">
            <a:avLst/>
          </a:prstGeom>
        </p:spPr>
        <p:txBody>
          <a:bodyPr lIns="0" tIns="0" rIns="0" bIns="0"/>
          <a:lstStyle>
            <a:lvl1pPr marL="0" marR="0" indent="0" algn="l" defTabSz="914369"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184" indent="0">
              <a:buNone/>
              <a:defRPr/>
            </a:lvl2pPr>
          </a:lstStyle>
          <a:p>
            <a:pPr lvl="0"/>
            <a:r>
              <a:rPr lang="en-US" dirty="0"/>
              <a:t>Header text</a:t>
            </a:r>
          </a:p>
        </p:txBody>
      </p:sp>
      <p:sp>
        <p:nvSpPr>
          <p:cNvPr id="11" name="Content Placeholder 2"/>
          <p:cNvSpPr>
            <a:spLocks noGrp="1"/>
          </p:cNvSpPr>
          <p:nvPr>
            <p:ph idx="10" hasCustomPrompt="1"/>
          </p:nvPr>
        </p:nvSpPr>
        <p:spPr>
          <a:xfrm>
            <a:off x="786211" y="1124745"/>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599">
                <a:solidFill>
                  <a:srgbClr val="004D71"/>
                </a:solidFill>
                <a:latin typeface="Calibri" panose="020F0502020204030204" pitchFamily="34" charset="0"/>
              </a:defRPr>
            </a:lvl4pPr>
            <a:lvl5pPr marL="0" indent="1255671">
              <a:defRPr sz="1401">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30546584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32D4B517-E49B-41B6-9DBC-23634E0F1CDC}" type="slidenum">
              <a:rPr lang="en-CA" smtClean="0"/>
              <a:pPr/>
              <a:t>‹#›</a:t>
            </a:fld>
            <a:endParaRPr lang="en-CA" dirty="0"/>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4" name="hl"/>
          <p:cNvSpPr txBox="1"/>
          <p:nvPr userDrawn="1"/>
        </p:nvSpPr>
        <p:spPr>
          <a:xfrm>
            <a:off x="0" y="0"/>
            <a:ext cx="9144000" cy="369332"/>
          </a:xfrm>
          <a:prstGeom prst="rect">
            <a:avLst/>
          </a:prstGeom>
          <a:noFill/>
        </p:spPr>
        <p:txBody>
          <a:bodyPr vert="horz" rtlCol="0">
            <a:spAutoFit/>
          </a:bodyPr>
          <a:lstStyle/>
          <a:p>
            <a:endParaRPr lang="en-US" dirty="0">
              <a:solidFill>
                <a:schemeClr val="tx1"/>
              </a:solidFill>
            </a:endParaRPr>
          </a:p>
        </p:txBody>
      </p:sp>
      <p:sp>
        <p:nvSpPr>
          <p:cNvPr id="2" name="MSIPCMContentMarking" descr="{&quot;HashCode&quot;:-1880398799,&quot;Placement&quot;:&quot;Header&quot;,&quot;Top&quot;:0.0,&quot;Left&quot;:502.4445,&quot;SlideWidth&quot;:720,&quot;SlideHeight&quot;:540}">
            <a:extLst>
              <a:ext uri="{FF2B5EF4-FFF2-40B4-BE49-F238E27FC236}">
                <a16:creationId xmlns:a16="http://schemas.microsoft.com/office/drawing/2014/main" id="{85B442F2-36AF-4141-8806-9BA510C9E85B}"/>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82" r:id="rId4"/>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canada.ca/en/government/system/digital-government/government-canada-digital-standards.html"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hyperlink" Target="https://digital.canada.ca/a11y/our-commitment/" TargetMode="Externa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hyperlink" Target="https://www.gcpedia.gc.ca/gcwiki/images/5/54/Baseline_controls_for_SaaS_Solutions.xlsx" TargetMode="External"/><Relationship Id="rId5" Type="http://schemas.openxmlformats.org/officeDocument/2006/relationships/hyperlink" Target="https://cyber.gc.ca/en/guidance/it-security-risk-management-lifecycle-approach-itsg-33" TargetMode="External"/><Relationship Id="rId4" Type="http://schemas.openxmlformats.org/officeDocument/2006/relationships/hyperlink" Target="https://www.gcpedia.gc.ca/wiki/Security_Categorization_Too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canada.ca/en/government/system/digital-government/modern-emerging-technologies/policy-implementation-notices/implementing-https-secure-web-connections-itpin.html" TargetMode="External"/><Relationship Id="rId3" Type="http://schemas.openxmlformats.org/officeDocument/2006/relationships/notesSlide" Target="../notesSlides/notesSlide29.xml"/><Relationship Id="rId7" Type="http://schemas.openxmlformats.org/officeDocument/2006/relationships/hyperlink" Target="https://cyber.gc.ca/en/guidance/network-security-zoning-design-considerations-placement-services-within-zones-itsg-38" TargetMode="Externa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hyperlink" Target="https://cyber.gc.ca/en/guidance/baseline-security-requirements-network-security-zones-government-canada-itsg-22" TargetMode="External"/><Relationship Id="rId5" Type="http://schemas.openxmlformats.org/officeDocument/2006/relationships/hyperlink" Target="https://github.com/canada-ca/PCTF-CCP" TargetMode="External"/><Relationship Id="rId10" Type="http://schemas.openxmlformats.org/officeDocument/2006/relationships/hyperlink" Target="https://www.tbs-sct.gc.ca/pol/doc-eng.aspx?id=32604" TargetMode="External"/><Relationship Id="rId4" Type="http://schemas.openxmlformats.org/officeDocument/2006/relationships/image" Target="../media/image16.emf"/><Relationship Id="rId9" Type="http://schemas.openxmlformats.org/officeDocument/2006/relationships/hyperlink" Target="https://cyber.gc.ca/en/guidance/implementation-guidance-email-domain-protection"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s://cyber.gc.ca/en/contact-us" TargetMode="External"/><Relationship Id="rId5" Type="http://schemas.openxmlformats.org/officeDocument/2006/relationships/hyperlink" Target="https://www.canada.ca/en/government/system/digital-government/online-security-privacy/security-identity-management/government-canada-cyber-security-event-management-plan.html" TargetMode="External"/><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hyperlink" Target="https://gcconnex.gc.ca/file/view/67145504/gc-earb-2020-07-16-02a-tbs-service-digital-target-enterprise-architecture-white-paper-pdf?language=en" TargetMode="External"/><Relationship Id="rId5" Type="http://schemas.openxmlformats.org/officeDocument/2006/relationships/hyperlink" Target="https://gcconnex.gc.ca/file/view/67145496/gc-earb-2020-07-16-02-tbs-service-digital-target-enterprise-architecture-and-updates-to-the-ea-framework-pdf?language=en" TargetMode="Externa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s://www.canada.ca/en/treasury-board-secretariat/services/information-technology-project-management/project-management/guide-project-gating-it-enabled-projects.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34.xml"/><Relationship Id="rId7"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239" y="1952836"/>
            <a:ext cx="8430579" cy="666449"/>
          </a:xfrm>
        </p:spPr>
        <p:txBody>
          <a:bodyPr>
            <a:normAutofit fontScale="90000"/>
          </a:bodyPr>
          <a:lstStyle/>
          <a:p>
            <a:pPr algn="ctr"/>
            <a:r>
              <a:rPr lang="en-CA" sz="3200" b="1" kern="0" dirty="0"/>
              <a:t>Government of Canada</a:t>
            </a:r>
            <a:br>
              <a:rPr lang="en-CA" sz="3200" b="1" kern="0" dirty="0"/>
            </a:br>
            <a:r>
              <a:rPr lang="en-CA" sz="3200" b="1" kern="0" dirty="0"/>
              <a:t>Enterprise Architecture Review Board (GC EARB)</a:t>
            </a:r>
          </a:p>
        </p:txBody>
      </p:sp>
      <p:sp>
        <p:nvSpPr>
          <p:cNvPr id="17" name="Text Placeholder 2"/>
          <p:cNvSpPr>
            <a:spLocks noGrp="1"/>
          </p:cNvSpPr>
          <p:nvPr>
            <p:ph type="body" sz="quarter" idx="13"/>
          </p:nvPr>
        </p:nvSpPr>
        <p:spPr>
          <a:xfrm>
            <a:off x="431541" y="3284984"/>
            <a:ext cx="8430578" cy="720080"/>
          </a:xfrm>
        </p:spPr>
        <p:txBody>
          <a:bodyPr/>
          <a:lstStyle/>
          <a:p>
            <a:pPr algn="ctr"/>
            <a:r>
              <a:rPr lang="en-CA" sz="2800" b="1" dirty="0">
                <a:solidFill>
                  <a:schemeClr val="tx2"/>
                </a:solidFill>
              </a:rPr>
              <a:t>Tri-Agency Grants Management Solution (TGMS)</a:t>
            </a:r>
          </a:p>
          <a:p>
            <a:pPr algn="ctr"/>
            <a:r>
              <a:rPr lang="en-CA" b="1" dirty="0">
                <a:solidFill>
                  <a:schemeClr val="tx2"/>
                </a:solidFill>
              </a:rPr>
              <a:t>April 21, 2022</a:t>
            </a:r>
          </a:p>
        </p:txBody>
      </p:sp>
      <p:sp>
        <p:nvSpPr>
          <p:cNvPr id="22" name="Rectangle 21"/>
          <p:cNvSpPr/>
          <p:nvPr>
            <p:custDataLst>
              <p:tags r:id="rId1"/>
            </p:custDataLst>
          </p:nvPr>
        </p:nvSpPr>
        <p:spPr>
          <a:xfrm>
            <a:off x="503548" y="5392809"/>
            <a:ext cx="1947672"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Presentation for:</a:t>
            </a:r>
          </a:p>
        </p:txBody>
      </p:sp>
      <p:sp>
        <p:nvSpPr>
          <p:cNvPr id="21" name="Rectangle 20"/>
          <p:cNvSpPr/>
          <p:nvPr>
            <p:custDataLst>
              <p:tags r:id="rId2"/>
            </p:custDataLst>
          </p:nvPr>
        </p:nvSpPr>
        <p:spPr>
          <a:xfrm>
            <a:off x="503548" y="5636906"/>
            <a:ext cx="1947672"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ü"/>
              <a:tabLst>
                <a:tab pos="287338" algn="l"/>
              </a:tabLst>
            </a:pPr>
            <a:r>
              <a:rPr lang="en-US" sz="1200" dirty="0">
                <a:solidFill>
                  <a:schemeClr val="tx1">
                    <a:lumMod val="65000"/>
                    <a:lumOff val="35000"/>
                  </a:schemeClr>
                </a:solidFill>
              </a:rPr>
              <a:t>Endorsement</a:t>
            </a:r>
          </a:p>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Information</a:t>
            </a:r>
          </a:p>
        </p:txBody>
      </p:sp>
      <p:sp>
        <p:nvSpPr>
          <p:cNvPr id="34" name="Rectangle 33"/>
          <p:cNvSpPr/>
          <p:nvPr>
            <p:custDataLst>
              <p:tags r:id="rId3"/>
            </p:custDataLst>
          </p:nvPr>
        </p:nvSpPr>
        <p:spPr>
          <a:xfrm>
            <a:off x="2519772" y="5392809"/>
            <a:ext cx="1944216"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EARB Appearance:</a:t>
            </a:r>
          </a:p>
        </p:txBody>
      </p:sp>
      <p:sp>
        <p:nvSpPr>
          <p:cNvPr id="33" name="Rectangle 32"/>
          <p:cNvSpPr/>
          <p:nvPr>
            <p:custDataLst>
              <p:tags r:id="rId4"/>
            </p:custDataLst>
          </p:nvPr>
        </p:nvSpPr>
        <p:spPr>
          <a:xfrm>
            <a:off x="2519772" y="5636906"/>
            <a:ext cx="1944216"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Initial</a:t>
            </a:r>
          </a:p>
          <a:p>
            <a:pPr marL="171450" indent="-171450">
              <a:buFont typeface="Wingdings" panose="05000000000000000000" pitchFamily="2" charset="2"/>
              <a:buChar char="ü"/>
              <a:tabLst>
                <a:tab pos="287338" algn="l"/>
              </a:tabLst>
            </a:pPr>
            <a:r>
              <a:rPr lang="en-CA" sz="1200" dirty="0">
                <a:solidFill>
                  <a:schemeClr val="tx1">
                    <a:lumMod val="65000"/>
                    <a:lumOff val="35000"/>
                  </a:schemeClr>
                </a:solidFill>
              </a:rPr>
              <a:t>Follow-up</a:t>
            </a:r>
          </a:p>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Final Architecture</a:t>
            </a:r>
            <a:endParaRPr lang="en-US" sz="1200" dirty="0">
              <a:solidFill>
                <a:schemeClr val="tx1">
                  <a:lumMod val="65000"/>
                  <a:lumOff val="35000"/>
                </a:schemeClr>
              </a:solidFill>
            </a:endParaRPr>
          </a:p>
        </p:txBody>
      </p:sp>
      <p:sp>
        <p:nvSpPr>
          <p:cNvPr id="24" name="Rectangle 23"/>
          <p:cNvSpPr/>
          <p:nvPr>
            <p:custDataLst>
              <p:tags r:id="rId5"/>
            </p:custDataLst>
          </p:nvPr>
        </p:nvSpPr>
        <p:spPr>
          <a:xfrm>
            <a:off x="4572000" y="5392809"/>
            <a:ext cx="4272818"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Contact Information:</a:t>
            </a:r>
          </a:p>
        </p:txBody>
      </p:sp>
      <p:sp>
        <p:nvSpPr>
          <p:cNvPr id="23" name="Rectangle 22"/>
          <p:cNvSpPr/>
          <p:nvPr>
            <p:custDataLst>
              <p:tags r:id="rId6"/>
            </p:custDataLst>
          </p:nvPr>
        </p:nvSpPr>
        <p:spPr>
          <a:xfrm>
            <a:off x="4572000" y="5636906"/>
            <a:ext cx="4272818" cy="852434"/>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200" b="1" dirty="0">
                <a:solidFill>
                  <a:schemeClr val="tx1">
                    <a:lumMod val="65000"/>
                    <a:lumOff val="35000"/>
                  </a:schemeClr>
                </a:solidFill>
              </a:rPr>
              <a:t>Presenter(s):</a:t>
            </a:r>
          </a:p>
          <a:p>
            <a:pPr marL="171450" indent="-171450">
              <a:buFont typeface="Arial" panose="020B0604020202020204" pitchFamily="34" charset="0"/>
              <a:buChar char="•"/>
            </a:pPr>
            <a:r>
              <a:rPr lang="en-CA" sz="1100" dirty="0">
                <a:solidFill>
                  <a:schemeClr val="tx1">
                    <a:lumMod val="65000"/>
                    <a:lumOff val="35000"/>
                  </a:schemeClr>
                </a:solidFill>
              </a:rPr>
              <a:t>Norman Marcotte / Norman.Marcotte@nserc-crsng.gc.ca </a:t>
            </a:r>
          </a:p>
          <a:p>
            <a:pPr marL="171450" indent="-171450">
              <a:buFont typeface="Arial" panose="020B0604020202020204" pitchFamily="34" charset="0"/>
              <a:buChar char="•"/>
            </a:pPr>
            <a:r>
              <a:rPr lang="en-CA" sz="1100" dirty="0">
                <a:solidFill>
                  <a:schemeClr val="tx1">
                    <a:lumMod val="65000"/>
                    <a:lumOff val="35000"/>
                  </a:schemeClr>
                </a:solidFill>
              </a:rPr>
              <a:t>Adam Eikenberry / adam.eikenberry@cihr-irsc.gc.ca 343-548-3268</a:t>
            </a:r>
            <a:endParaRPr lang="en-CA" sz="1200" dirty="0">
              <a:solidFill>
                <a:schemeClr val="tx1">
                  <a:lumMod val="65000"/>
                  <a:lumOff val="35000"/>
                </a:schemeClr>
              </a:solidFill>
            </a:endParaRPr>
          </a:p>
          <a:p>
            <a:pPr marL="171450" indent="-171450">
              <a:buFont typeface="Arial" panose="020B0604020202020204" pitchFamily="34" charset="0"/>
              <a:buChar char="•"/>
            </a:pPr>
            <a:r>
              <a:rPr lang="en-CA" sz="1100" dirty="0">
                <a:solidFill>
                  <a:schemeClr val="tx1">
                    <a:lumMod val="65000"/>
                    <a:lumOff val="35000"/>
                  </a:schemeClr>
                </a:solidFill>
              </a:rPr>
              <a:t>Dan Chow /dan.chow@cihr-irsc.gc.ca / 613-808-2359</a:t>
            </a:r>
          </a:p>
        </p:txBody>
      </p:sp>
      <p:sp>
        <p:nvSpPr>
          <p:cNvPr id="5" name="Rectangle 17">
            <a:extLst>
              <a:ext uri="{C183D7F6-B498-43B3-948B-1728B52AA6E4}">
                <adec:decorative xmlns:adec="http://schemas.microsoft.com/office/drawing/2017/decorative" val="1"/>
              </a:ext>
            </a:extLst>
          </p:cNvPr>
          <p:cNvSpPr txBox="1">
            <a:spLocks noChangeArrowheads="1"/>
          </p:cNvSpPr>
          <p:nvPr>
            <p:custDataLst>
              <p:tags r:id="rId7"/>
            </p:custDataLst>
          </p:nvPr>
        </p:nvSpPr>
        <p:spPr bwMode="auto">
          <a:xfrm>
            <a:off x="431540" y="1609502"/>
            <a:ext cx="8430579" cy="133069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a:bodyPr>
          <a:lstStyle>
            <a:lvl1pPr algn="ctr" defTabSz="914400" rtl="0" eaLnBrk="1" fontAlgn="base" latinLnBrk="0" hangingPunct="1">
              <a:spcBef>
                <a:spcPct val="0"/>
              </a:spcBef>
              <a:spcAft>
                <a:spcPct val="0"/>
              </a:spcAft>
              <a:buNone/>
              <a:defRPr sz="3200" kern="1200">
                <a:solidFill>
                  <a:schemeClr val="tx2"/>
                </a:solidFill>
                <a:latin typeface="+mj-lt"/>
                <a:ea typeface="+mj-ea"/>
                <a:cs typeface="ＭＳ Ｐゴシック" charset="0"/>
              </a:defRPr>
            </a:lvl1pPr>
            <a:lvl2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2pPr>
            <a:lvl3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3pPr>
            <a:lvl4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4pPr>
            <a:lvl5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tx2"/>
                </a:solidFill>
                <a:latin typeface="Franklin Gothic Demi" charset="0"/>
                <a:ea typeface="ＭＳ Ｐゴシック" charset="0"/>
              </a:defRPr>
            </a:lvl6pPr>
            <a:lvl7pPr marL="914400" algn="ctr" rtl="0" eaLnBrk="1" fontAlgn="base" hangingPunct="1">
              <a:spcBef>
                <a:spcPct val="0"/>
              </a:spcBef>
              <a:spcAft>
                <a:spcPct val="0"/>
              </a:spcAft>
              <a:defRPr sz="3200">
                <a:solidFill>
                  <a:schemeClr val="tx2"/>
                </a:solidFill>
                <a:latin typeface="Franklin Gothic Demi" charset="0"/>
                <a:ea typeface="ＭＳ Ｐゴシック" charset="0"/>
              </a:defRPr>
            </a:lvl7pPr>
            <a:lvl8pPr marL="1371600" algn="ctr" rtl="0" eaLnBrk="1" fontAlgn="base" hangingPunct="1">
              <a:spcBef>
                <a:spcPct val="0"/>
              </a:spcBef>
              <a:spcAft>
                <a:spcPct val="0"/>
              </a:spcAft>
              <a:defRPr sz="3200">
                <a:solidFill>
                  <a:schemeClr val="tx2"/>
                </a:solidFill>
                <a:latin typeface="Franklin Gothic Demi" charset="0"/>
                <a:ea typeface="ＭＳ Ｐゴシック" charset="0"/>
              </a:defRPr>
            </a:lvl8pPr>
            <a:lvl9pPr marL="1828800" algn="ctr" rtl="0" eaLnBrk="1" fontAlgn="base" hangingPunct="1">
              <a:spcBef>
                <a:spcPct val="0"/>
              </a:spcBef>
              <a:spcAft>
                <a:spcPct val="0"/>
              </a:spcAft>
              <a:defRPr sz="3200">
                <a:solidFill>
                  <a:schemeClr val="tx2"/>
                </a:solidFill>
                <a:latin typeface="Franklin Gothic Demi" charset="0"/>
                <a:ea typeface="ＭＳ Ｐゴシック" charset="0"/>
              </a:defRPr>
            </a:lvl9pPr>
          </a:lstStyle>
          <a:p>
            <a:pPr>
              <a:defRPr/>
            </a:pPr>
            <a:endParaRPr lang="en-US" b="1" kern="0" dirty="0">
              <a:cs typeface="+mj-cs"/>
            </a:endParaRPr>
          </a:p>
        </p:txBody>
      </p:sp>
    </p:spTree>
    <p:extLst>
      <p:ext uri="{BB962C8B-B14F-4D97-AF65-F5344CB8AC3E}">
        <p14:creationId xmlns:p14="http://schemas.microsoft.com/office/powerpoint/2010/main" val="1804525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1344" y="97643"/>
            <a:ext cx="5576997" cy="698650"/>
          </a:xfrm>
        </p:spPr>
        <p:txBody>
          <a:bodyPr/>
          <a:lstStyle/>
          <a:p>
            <a:r>
              <a:rPr lang="en-CA" dirty="0"/>
              <a:t>Target State Conceptual Architecture Diagram</a:t>
            </a:r>
            <a:endParaRPr lang="en-US" dirty="0"/>
          </a:p>
        </p:txBody>
      </p:sp>
      <p:sp>
        <p:nvSpPr>
          <p:cNvPr id="2" name="Slide Number Placeholder 1"/>
          <p:cNvSpPr>
            <a:spLocks noGrp="1"/>
          </p:cNvSpPr>
          <p:nvPr>
            <p:ph type="sldNum" sz="quarter" idx="12"/>
          </p:nvPr>
        </p:nvSpPr>
        <p:spPr/>
        <p:txBody>
          <a:bodyPr/>
          <a:lstStyle/>
          <a:p>
            <a:fld id="{32D4B517-E49B-41B6-9DBC-23634E0F1CDC}" type="slidenum">
              <a:rPr lang="en-CA" smtClean="0"/>
              <a:t>10</a:t>
            </a:fld>
            <a:endParaRPr lang="en-CA" dirty="0"/>
          </a:p>
        </p:txBody>
      </p:sp>
      <p:pic>
        <p:nvPicPr>
          <p:cNvPr id="3" name="Picture 2"/>
          <p:cNvPicPr>
            <a:picLocks noChangeAspect="1"/>
          </p:cNvPicPr>
          <p:nvPr/>
        </p:nvPicPr>
        <p:blipFill>
          <a:blip r:embed="rId3"/>
          <a:stretch>
            <a:fillRect/>
          </a:stretch>
        </p:blipFill>
        <p:spPr>
          <a:xfrm>
            <a:off x="71500" y="1232756"/>
            <a:ext cx="9072500" cy="5096344"/>
          </a:xfrm>
          <a:prstGeom prst="rect">
            <a:avLst/>
          </a:prstGeom>
        </p:spPr>
      </p:pic>
    </p:spTree>
    <p:extLst>
      <p:ext uri="{BB962C8B-B14F-4D97-AF65-F5344CB8AC3E}">
        <p14:creationId xmlns:p14="http://schemas.microsoft.com/office/powerpoint/2010/main" val="623398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1344" y="97643"/>
            <a:ext cx="5576997" cy="698650"/>
          </a:xfrm>
        </p:spPr>
        <p:txBody>
          <a:bodyPr/>
          <a:lstStyle/>
          <a:p>
            <a:r>
              <a:rPr lang="en-CA" dirty="0"/>
              <a:t>Target State Architecture – Vendor Components</a:t>
            </a:r>
            <a:endParaRPr lang="en-US" dirty="0"/>
          </a:p>
        </p:txBody>
      </p:sp>
      <p:sp>
        <p:nvSpPr>
          <p:cNvPr id="2" name="Slide Number Placeholder 1"/>
          <p:cNvSpPr>
            <a:spLocks noGrp="1"/>
          </p:cNvSpPr>
          <p:nvPr>
            <p:ph type="sldNum" sz="quarter" idx="12"/>
          </p:nvPr>
        </p:nvSpPr>
        <p:spPr/>
        <p:txBody>
          <a:bodyPr/>
          <a:lstStyle/>
          <a:p>
            <a:fld id="{32D4B517-E49B-41B6-9DBC-23634E0F1CDC}" type="slidenum">
              <a:rPr lang="en-CA" smtClean="0"/>
              <a:t>11</a:t>
            </a:fld>
            <a:endParaRPr lang="en-CA" dirty="0"/>
          </a:p>
        </p:txBody>
      </p:sp>
      <p:pic>
        <p:nvPicPr>
          <p:cNvPr id="5" name="Picture 4">
            <a:extLst>
              <a:ext uri="{FF2B5EF4-FFF2-40B4-BE49-F238E27FC236}">
                <a16:creationId xmlns:a16="http://schemas.microsoft.com/office/drawing/2014/main" id="{88BF0D3A-DEB8-4A4E-A3FD-AE1158FA7959}"/>
              </a:ext>
            </a:extLst>
          </p:cNvPr>
          <p:cNvPicPr>
            <a:picLocks noChangeAspect="1"/>
          </p:cNvPicPr>
          <p:nvPr/>
        </p:nvPicPr>
        <p:blipFill>
          <a:blip r:embed="rId3"/>
          <a:stretch>
            <a:fillRect/>
          </a:stretch>
        </p:blipFill>
        <p:spPr>
          <a:xfrm>
            <a:off x="1837707" y="1114972"/>
            <a:ext cx="5468586" cy="5645385"/>
          </a:xfrm>
          <a:prstGeom prst="rect">
            <a:avLst/>
          </a:prstGeom>
        </p:spPr>
      </p:pic>
    </p:spTree>
    <p:extLst>
      <p:ext uri="{BB962C8B-B14F-4D97-AF65-F5344CB8AC3E}">
        <p14:creationId xmlns:p14="http://schemas.microsoft.com/office/powerpoint/2010/main" val="70719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1344" y="97643"/>
            <a:ext cx="5576997" cy="698650"/>
          </a:xfrm>
        </p:spPr>
        <p:txBody>
          <a:bodyPr/>
          <a:lstStyle/>
          <a:p>
            <a:r>
              <a:rPr lang="en-CA" dirty="0"/>
              <a:t>Target State Cloud Access Patterns</a:t>
            </a:r>
            <a:endParaRPr lang="en-US" dirty="0"/>
          </a:p>
        </p:txBody>
      </p:sp>
      <p:sp>
        <p:nvSpPr>
          <p:cNvPr id="2" name="Slide Number Placeholder 1"/>
          <p:cNvSpPr>
            <a:spLocks noGrp="1"/>
          </p:cNvSpPr>
          <p:nvPr>
            <p:ph type="sldNum" sz="quarter" idx="12"/>
          </p:nvPr>
        </p:nvSpPr>
        <p:spPr/>
        <p:txBody>
          <a:bodyPr/>
          <a:lstStyle/>
          <a:p>
            <a:fld id="{32D4B517-E49B-41B6-9DBC-23634E0F1CDC}" type="slidenum">
              <a:rPr lang="en-CA" smtClean="0"/>
              <a:t>12</a:t>
            </a:fld>
            <a:endParaRPr lang="en-CA" dirty="0"/>
          </a:p>
        </p:txBody>
      </p:sp>
      <p:pic>
        <p:nvPicPr>
          <p:cNvPr id="3" name="Picture 2"/>
          <p:cNvPicPr>
            <a:picLocks noChangeAspect="1"/>
          </p:cNvPicPr>
          <p:nvPr/>
        </p:nvPicPr>
        <p:blipFill>
          <a:blip r:embed="rId3"/>
          <a:stretch>
            <a:fillRect/>
          </a:stretch>
        </p:blipFill>
        <p:spPr>
          <a:xfrm>
            <a:off x="2853" y="1304764"/>
            <a:ext cx="9141147" cy="5076564"/>
          </a:xfrm>
          <a:prstGeom prst="rect">
            <a:avLst/>
          </a:prstGeom>
        </p:spPr>
      </p:pic>
    </p:spTree>
    <p:extLst>
      <p:ext uri="{BB962C8B-B14F-4D97-AF65-F5344CB8AC3E}">
        <p14:creationId xmlns:p14="http://schemas.microsoft.com/office/powerpoint/2010/main" val="1454811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1344" y="97643"/>
            <a:ext cx="5576997" cy="698650"/>
          </a:xfrm>
        </p:spPr>
        <p:txBody>
          <a:bodyPr/>
          <a:lstStyle/>
          <a:p>
            <a:r>
              <a:rPr lang="en-CA" dirty="0"/>
              <a:t>Target State Authentication Patterns</a:t>
            </a:r>
            <a:endParaRPr lang="en-US" dirty="0"/>
          </a:p>
        </p:txBody>
      </p:sp>
      <p:sp>
        <p:nvSpPr>
          <p:cNvPr id="2" name="Slide Number Placeholder 1"/>
          <p:cNvSpPr>
            <a:spLocks noGrp="1"/>
          </p:cNvSpPr>
          <p:nvPr>
            <p:ph type="sldNum" sz="quarter" idx="12"/>
          </p:nvPr>
        </p:nvSpPr>
        <p:spPr/>
        <p:txBody>
          <a:bodyPr/>
          <a:lstStyle/>
          <a:p>
            <a:fld id="{32D4B517-E49B-41B6-9DBC-23634E0F1CDC}" type="slidenum">
              <a:rPr lang="en-CA" smtClean="0"/>
              <a:t>13</a:t>
            </a:fld>
            <a:endParaRPr lang="en-CA" dirty="0"/>
          </a:p>
        </p:txBody>
      </p:sp>
      <p:pic>
        <p:nvPicPr>
          <p:cNvPr id="3" name="Picture 2"/>
          <p:cNvPicPr>
            <a:picLocks noChangeAspect="1"/>
          </p:cNvPicPr>
          <p:nvPr/>
        </p:nvPicPr>
        <p:blipFill>
          <a:blip r:embed="rId3"/>
          <a:stretch>
            <a:fillRect/>
          </a:stretch>
        </p:blipFill>
        <p:spPr>
          <a:xfrm>
            <a:off x="1151620" y="1196752"/>
            <a:ext cx="6090947" cy="5367169"/>
          </a:xfrm>
          <a:prstGeom prst="rect">
            <a:avLst/>
          </a:prstGeom>
        </p:spPr>
      </p:pic>
    </p:spTree>
    <p:extLst>
      <p:ext uri="{BB962C8B-B14F-4D97-AF65-F5344CB8AC3E}">
        <p14:creationId xmlns:p14="http://schemas.microsoft.com/office/powerpoint/2010/main" val="568503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775"/>
            <a:ext cx="5432982" cy="878670"/>
          </a:xfrm>
        </p:spPr>
        <p:txBody>
          <a:bodyPr/>
          <a:lstStyle/>
          <a:p>
            <a:r>
              <a:rPr lang="en-CA" dirty="0"/>
              <a:t>Target State Architecture – Solution Summary</a:t>
            </a:r>
            <a:endParaRPr lang="en-US" dirty="0"/>
          </a:p>
        </p:txBody>
      </p:sp>
      <p:sp>
        <p:nvSpPr>
          <p:cNvPr id="7" name="Content Placeholder 6">
            <a:extLst>
              <a:ext uri="{FF2B5EF4-FFF2-40B4-BE49-F238E27FC236}">
                <a16:creationId xmlns:a16="http://schemas.microsoft.com/office/drawing/2014/main" id="{E98203CD-8818-405D-BCFB-6D730BB651D5}"/>
              </a:ext>
            </a:extLst>
          </p:cNvPr>
          <p:cNvSpPr>
            <a:spLocks noGrp="1"/>
          </p:cNvSpPr>
          <p:nvPr>
            <p:ph idx="10"/>
          </p:nvPr>
        </p:nvSpPr>
        <p:spPr>
          <a:xfrm>
            <a:off x="611560" y="1124744"/>
            <a:ext cx="8064896" cy="5293146"/>
          </a:xfrm>
        </p:spPr>
        <p:txBody>
          <a:bodyPr/>
          <a:lstStyle/>
          <a:p>
            <a:r>
              <a:rPr lang="en-US" sz="1600" dirty="0"/>
              <a:t>The target state architecture will include a user-centric solution that supports the full grants management lifecycle, providing:</a:t>
            </a:r>
          </a:p>
          <a:p>
            <a:pPr marL="285750" indent="-285750">
              <a:buFont typeface="Arial" panose="020B0604020202020204" pitchFamily="34" charset="0"/>
              <a:buChar char="•"/>
            </a:pPr>
            <a:r>
              <a:rPr lang="en-US" sz="1600" dirty="0"/>
              <a:t>an online and end-to-end solution which provides a single-window platform for all three agencies while respecting privacy;</a:t>
            </a:r>
          </a:p>
          <a:p>
            <a:pPr marL="285750" indent="-285750">
              <a:buFont typeface="Arial" panose="020B0604020202020204" pitchFamily="34" charset="0"/>
              <a:buChar char="•"/>
            </a:pPr>
            <a:r>
              <a:rPr lang="en-US" sz="1600" dirty="0"/>
              <a:t>intuitive and easy to use tools integrated within the platform;</a:t>
            </a:r>
          </a:p>
          <a:p>
            <a:pPr marL="285750" indent="-285750">
              <a:buFont typeface="Arial" panose="020B0604020202020204" pitchFamily="34" charset="0"/>
              <a:buChar char="•"/>
            </a:pPr>
            <a:r>
              <a:rPr lang="en-US" sz="1600" dirty="0"/>
              <a:t>simplified, harmonized, streamlined and automated processes;</a:t>
            </a:r>
          </a:p>
          <a:p>
            <a:pPr marL="285750" indent="-285750">
              <a:buFont typeface="Arial" panose="020B0604020202020204" pitchFamily="34" charset="0"/>
              <a:buChar char="•"/>
            </a:pPr>
            <a:r>
              <a:rPr lang="en-US" sz="1600" dirty="0"/>
              <a:t>a modern look/feel that meets the standards of excellence expected by researchers, institutional administrators and Agency staff; </a:t>
            </a:r>
          </a:p>
          <a:p>
            <a:pPr marL="285750" indent="-285750">
              <a:buFont typeface="Arial" panose="020B0604020202020204" pitchFamily="34" charset="0"/>
              <a:buChar char="•"/>
            </a:pPr>
            <a:r>
              <a:rPr lang="en-US" sz="1600" dirty="0"/>
              <a:t>a more efficient, interoperable, accessible, secure and usable solution capable of supporting the requirements of the Policy on Service and Digital</a:t>
            </a:r>
          </a:p>
          <a:p>
            <a:pPr marL="285750" indent="-285750">
              <a:buFont typeface="Arial" panose="020B0604020202020204" pitchFamily="34" charset="0"/>
              <a:buChar char="•"/>
            </a:pPr>
            <a:endParaRPr lang="en-US" sz="1600" dirty="0"/>
          </a:p>
          <a:p>
            <a:endParaRPr lang="en-US" sz="1600" dirty="0"/>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14</a:t>
            </a:fld>
            <a:endParaRPr lang="en-CA" dirty="0">
              <a:solidFill>
                <a:srgbClr val="565656"/>
              </a:solidFill>
            </a:endParaRPr>
          </a:p>
        </p:txBody>
      </p:sp>
    </p:spTree>
    <p:extLst>
      <p:ext uri="{BB962C8B-B14F-4D97-AF65-F5344CB8AC3E}">
        <p14:creationId xmlns:p14="http://schemas.microsoft.com/office/powerpoint/2010/main" val="964167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775"/>
            <a:ext cx="5432982" cy="878670"/>
          </a:xfrm>
        </p:spPr>
        <p:txBody>
          <a:bodyPr/>
          <a:lstStyle/>
          <a:p>
            <a:r>
              <a:rPr lang="en-CA" dirty="0"/>
              <a:t>Target State Architecture – Solution Summary - continued</a:t>
            </a:r>
            <a:endParaRPr lang="en-US" dirty="0"/>
          </a:p>
        </p:txBody>
      </p:sp>
      <p:sp>
        <p:nvSpPr>
          <p:cNvPr id="7" name="Content Placeholder 6">
            <a:extLst>
              <a:ext uri="{FF2B5EF4-FFF2-40B4-BE49-F238E27FC236}">
                <a16:creationId xmlns:a16="http://schemas.microsoft.com/office/drawing/2014/main" id="{E98203CD-8818-405D-BCFB-6D730BB651D5}"/>
              </a:ext>
            </a:extLst>
          </p:cNvPr>
          <p:cNvSpPr>
            <a:spLocks noGrp="1"/>
          </p:cNvSpPr>
          <p:nvPr>
            <p:ph idx="10"/>
          </p:nvPr>
        </p:nvSpPr>
        <p:spPr>
          <a:xfrm>
            <a:off x="611560" y="1124744"/>
            <a:ext cx="8064896" cy="5293146"/>
          </a:xfrm>
        </p:spPr>
        <p:txBody>
          <a:bodyPr/>
          <a:lstStyle/>
          <a:p>
            <a:r>
              <a:rPr lang="en-US" sz="1600" dirty="0"/>
              <a:t>The target state architecture is presented using the layers of the EA Framework:</a:t>
            </a:r>
          </a:p>
          <a:p>
            <a:r>
              <a:rPr lang="en-US" sz="1600" b="1" dirty="0"/>
              <a:t>Business</a:t>
            </a:r>
          </a:p>
          <a:p>
            <a:r>
              <a:rPr lang="en-US" sz="1600" dirty="0"/>
              <a:t>The target state business architecture will support simplified, harmonized, streamlined and automated processes for the end-to-end grants management lifecycle, from program design, application intake, CV management, assessment, awarding, award monitoring, reporting, post-award management and financial management. Service design and delivery will be client-centric by design in alignment with the Policy on Service and Digital.</a:t>
            </a:r>
          </a:p>
          <a:p>
            <a:r>
              <a:rPr lang="en-US" sz="1600" b="1" dirty="0"/>
              <a:t>Information</a:t>
            </a:r>
          </a:p>
          <a:p>
            <a:r>
              <a:rPr lang="en-US" sz="1600" dirty="0"/>
              <a:t>The target data architecture will allow more reliable, accurate and timely data sharing and data analysis as well as improved data management and reporting. It will be supported through data warehouse, reporting and analytics tools integrated with the grants management platform.</a:t>
            </a:r>
          </a:p>
          <a:p>
            <a:r>
              <a:rPr lang="en-US" sz="1600" b="1" dirty="0"/>
              <a:t>Application</a:t>
            </a:r>
          </a:p>
          <a:p>
            <a:r>
              <a:rPr lang="en-US" sz="1600" dirty="0"/>
              <a:t>Microsoft Power Platform was selected as the base platform for the solution and procured as a public cloud service (SaaS) through the Cloud Brokering Service following the GC Cloud Strategy. An integration platform will enable integration with the data warehouse management system, reporting, analytics &amp; performance management system, financial management system, document &amp; records management system and legacy applications (during the transition period).</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15</a:t>
            </a:fld>
            <a:endParaRPr lang="en-CA" dirty="0">
              <a:solidFill>
                <a:srgbClr val="565656"/>
              </a:solidFill>
            </a:endParaRPr>
          </a:p>
        </p:txBody>
      </p:sp>
    </p:spTree>
    <p:extLst>
      <p:ext uri="{BB962C8B-B14F-4D97-AF65-F5344CB8AC3E}">
        <p14:creationId xmlns:p14="http://schemas.microsoft.com/office/powerpoint/2010/main" val="150387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775"/>
            <a:ext cx="5432982" cy="878670"/>
          </a:xfrm>
        </p:spPr>
        <p:txBody>
          <a:bodyPr/>
          <a:lstStyle/>
          <a:p>
            <a:r>
              <a:rPr lang="en-CA" dirty="0"/>
              <a:t>Target State Architecture – Solution Summary - continued</a:t>
            </a:r>
            <a:endParaRPr lang="en-US" dirty="0"/>
          </a:p>
        </p:txBody>
      </p:sp>
      <p:sp>
        <p:nvSpPr>
          <p:cNvPr id="7" name="Content Placeholder 6">
            <a:extLst>
              <a:ext uri="{FF2B5EF4-FFF2-40B4-BE49-F238E27FC236}">
                <a16:creationId xmlns:a16="http://schemas.microsoft.com/office/drawing/2014/main" id="{E98203CD-8818-405D-BCFB-6D730BB651D5}"/>
              </a:ext>
            </a:extLst>
          </p:cNvPr>
          <p:cNvSpPr>
            <a:spLocks noGrp="1"/>
          </p:cNvSpPr>
          <p:nvPr>
            <p:ph idx="10"/>
          </p:nvPr>
        </p:nvSpPr>
        <p:spPr>
          <a:xfrm>
            <a:off x="611560" y="1124744"/>
            <a:ext cx="8064896" cy="5293146"/>
          </a:xfrm>
        </p:spPr>
        <p:txBody>
          <a:bodyPr/>
          <a:lstStyle/>
          <a:p>
            <a:r>
              <a:rPr lang="en-US" sz="1600" b="1" dirty="0"/>
              <a:t>Technology</a:t>
            </a:r>
          </a:p>
          <a:p>
            <a:r>
              <a:rPr lang="en-US" sz="1600" dirty="0"/>
              <a:t>The solution is based on the Microsoft Power Platform as a public cloud service procured through SSC’s Cloud Brokering Service (CBS). The nature of the service provides for resiliency, and elasticity. Service level agreements will be defined to ensure that response times meet user needs for availability even during peak periods.  Since the solution is a service, the technology layer will be managed by the vendor. </a:t>
            </a:r>
          </a:p>
          <a:p>
            <a:endParaRPr lang="en-US" sz="1600" b="1" dirty="0"/>
          </a:p>
          <a:p>
            <a:r>
              <a:rPr lang="en-US" sz="1600" b="1" dirty="0"/>
              <a:t>Security</a:t>
            </a:r>
            <a:endParaRPr lang="en-US" sz="1600" dirty="0"/>
          </a:p>
          <a:p>
            <a:r>
              <a:rPr lang="en-US" sz="1600" dirty="0"/>
              <a:t>The statement of sensitivity classified the information needs as Protected B, Medium Integrity, Medium Availability.  The base platform is being procured through the CBS and has been certified for PBMM use. As part of the SA&amp;A process, TGMS will implement all required GC Cloud Guardrails and  Baseline controls for SaaS Solutions for PBMM solutions. </a:t>
            </a:r>
          </a:p>
          <a:p>
            <a:r>
              <a:rPr lang="en-US" sz="1600" dirty="0"/>
              <a:t>Government of Canada trusted digital identity solutions will be used for authentication. </a:t>
            </a:r>
          </a:p>
          <a:p>
            <a:r>
              <a:rPr lang="en-US" sz="1600" dirty="0"/>
              <a:t>Data at rest will be encrypted via the Cloud Services Provider. Data in transit will be encrypted via SSL.</a:t>
            </a:r>
          </a:p>
          <a:p>
            <a:endParaRPr lang="en-US" sz="1600" dirty="0"/>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16</a:t>
            </a:fld>
            <a:endParaRPr lang="en-CA" dirty="0">
              <a:solidFill>
                <a:srgbClr val="565656"/>
              </a:solidFill>
            </a:endParaRPr>
          </a:p>
        </p:txBody>
      </p:sp>
    </p:spTree>
    <p:extLst>
      <p:ext uri="{BB962C8B-B14F-4D97-AF65-F5344CB8AC3E}">
        <p14:creationId xmlns:p14="http://schemas.microsoft.com/office/powerpoint/2010/main" val="67453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75556" y="4428"/>
            <a:ext cx="5432982" cy="878670"/>
          </a:xfrm>
        </p:spPr>
        <p:txBody>
          <a:bodyPr/>
          <a:lstStyle/>
          <a:p>
            <a:r>
              <a:rPr lang="en-CA" dirty="0"/>
              <a:t>Environmental Scan and Analysis</a:t>
            </a:r>
          </a:p>
        </p:txBody>
      </p:sp>
      <p:sp>
        <p:nvSpPr>
          <p:cNvPr id="3" name="Content Placeholder 2">
            <a:extLst>
              <a:ext uri="{FF2B5EF4-FFF2-40B4-BE49-F238E27FC236}">
                <a16:creationId xmlns:a16="http://schemas.microsoft.com/office/drawing/2014/main" id="{564CA010-3079-4014-B099-4097252F094C}"/>
              </a:ext>
            </a:extLst>
          </p:cNvPr>
          <p:cNvSpPr>
            <a:spLocks noGrp="1"/>
          </p:cNvSpPr>
          <p:nvPr>
            <p:ph idx="10"/>
          </p:nvPr>
        </p:nvSpPr>
        <p:spPr>
          <a:xfrm>
            <a:off x="579819" y="1088740"/>
            <a:ext cx="7571580" cy="5293146"/>
          </a:xfrm>
        </p:spPr>
        <p:txBody>
          <a:bodyPr/>
          <a:lstStyle/>
          <a:p>
            <a:r>
              <a:rPr lang="en-US" sz="1200" u="sng" dirty="0"/>
              <a:t>GMS Consultations</a:t>
            </a:r>
          </a:p>
          <a:p>
            <a:pPr marL="342900" indent="-342900">
              <a:buFont typeface="Arial" panose="020B0604020202020204" pitchFamily="34" charset="0"/>
              <a:buChar char="•"/>
            </a:pPr>
            <a:r>
              <a:rPr lang="en-US" sz="1200" dirty="0"/>
              <a:t>Canada Council for the Arts</a:t>
            </a:r>
          </a:p>
          <a:p>
            <a:pPr marL="342900" indent="-342900">
              <a:buFont typeface="Arial" panose="020B0604020202020204" pitchFamily="34" charset="0"/>
              <a:buChar char="•"/>
            </a:pPr>
            <a:r>
              <a:rPr lang="en-US" sz="1200" dirty="0"/>
              <a:t>Global Affairs Canada (GAC)</a:t>
            </a:r>
          </a:p>
          <a:p>
            <a:pPr marL="342900" indent="-342900">
              <a:buFont typeface="Arial" panose="020B0604020202020204" pitchFamily="34" charset="0"/>
              <a:buChar char="•"/>
            </a:pPr>
            <a:r>
              <a:rPr lang="en-US" sz="1200" dirty="0"/>
              <a:t>Heritage Canada</a:t>
            </a:r>
          </a:p>
          <a:p>
            <a:pPr marL="342900" indent="-342900">
              <a:buFont typeface="Arial" panose="020B0604020202020204" pitchFamily="34" charset="0"/>
              <a:buChar char="•"/>
            </a:pPr>
            <a:r>
              <a:rPr lang="en-US" sz="1200" dirty="0" err="1"/>
              <a:t>NRCan</a:t>
            </a:r>
            <a:endParaRPr lang="en-US" sz="1200" dirty="0"/>
          </a:p>
          <a:p>
            <a:pPr marL="342900" indent="-342900">
              <a:buFont typeface="Arial" panose="020B0604020202020204" pitchFamily="34" charset="0"/>
              <a:buChar char="•"/>
            </a:pPr>
            <a:r>
              <a:rPr lang="en-US" sz="1200" dirty="0"/>
              <a:t>Innovation, Science and Economic Development Canada (ISED)</a:t>
            </a:r>
          </a:p>
          <a:p>
            <a:pPr marL="342900" indent="-342900">
              <a:buFont typeface="Arial" panose="020B0604020202020204" pitchFamily="34" charset="0"/>
              <a:buChar char="•"/>
            </a:pPr>
            <a:r>
              <a:rPr lang="en-US" sz="1200" dirty="0"/>
              <a:t>International Development Research Centre (IRDC)</a:t>
            </a:r>
          </a:p>
          <a:p>
            <a:endParaRPr lang="en-US" sz="1200" u="sng" dirty="0"/>
          </a:p>
          <a:p>
            <a:r>
              <a:rPr lang="en-US" sz="1200" u="sng" dirty="0"/>
              <a:t>Cloud Consultations</a:t>
            </a:r>
          </a:p>
          <a:p>
            <a:pPr marL="342900" indent="-342900">
              <a:buFont typeface="Arial" panose="020B0604020202020204" pitchFamily="34" charset="0"/>
              <a:buChar char="•"/>
            </a:pPr>
            <a:r>
              <a:rPr lang="en-US" sz="1200" dirty="0"/>
              <a:t>Public Services and Procurement Canada (PSPC)</a:t>
            </a:r>
          </a:p>
          <a:p>
            <a:pPr marL="342900" indent="-342900">
              <a:buFont typeface="Arial" panose="020B0604020202020204" pitchFamily="34" charset="0"/>
              <a:buChar char="•"/>
            </a:pPr>
            <a:r>
              <a:rPr lang="en-US" sz="1200" dirty="0"/>
              <a:t>Shared Services Canada</a:t>
            </a:r>
          </a:p>
          <a:p>
            <a:pPr marL="342900" indent="-342900">
              <a:buFont typeface="Arial" panose="020B0604020202020204" pitchFamily="34" charset="0"/>
              <a:buChar char="•"/>
            </a:pPr>
            <a:r>
              <a:rPr lang="en-US" sz="1200" dirty="0"/>
              <a:t>Office of the Privacy Commissioner of Canada (OPC)</a:t>
            </a:r>
          </a:p>
          <a:p>
            <a:pPr marL="342900" indent="-342900">
              <a:buFont typeface="Arial" panose="020B0604020202020204" pitchFamily="34" charset="0"/>
              <a:buChar char="•"/>
            </a:pPr>
            <a:r>
              <a:rPr lang="en-US" sz="1200" dirty="0"/>
              <a:t>Canadian Digital Service</a:t>
            </a:r>
          </a:p>
          <a:p>
            <a:pPr marL="342900" indent="-342900">
              <a:buFont typeface="Arial" panose="020B0604020202020204" pitchFamily="34" charset="0"/>
              <a:buChar char="•"/>
            </a:pPr>
            <a:r>
              <a:rPr lang="en-US" sz="1200" dirty="0"/>
              <a:t>Office of the Comptroller General (OCG)</a:t>
            </a:r>
            <a:endParaRPr lang="en-US" sz="1200" u="sng" dirty="0"/>
          </a:p>
          <a:p>
            <a:endParaRPr lang="en-US" sz="1200" u="sng" dirty="0"/>
          </a:p>
          <a:p>
            <a:r>
              <a:rPr lang="en-US" sz="1200" u="sng" dirty="0"/>
              <a:t>EA Consultations</a:t>
            </a:r>
          </a:p>
          <a:p>
            <a:pPr marL="171450" indent="-171450">
              <a:buFont typeface="Arial" panose="020B0604020202020204" pitchFamily="34" charset="0"/>
              <a:buChar char="•"/>
            </a:pPr>
            <a:r>
              <a:rPr lang="en-US" sz="1200" dirty="0"/>
              <a:t>EA </a:t>
            </a:r>
            <a:r>
              <a:rPr lang="en-US" sz="1200" dirty="0" err="1"/>
              <a:t>CoP</a:t>
            </a:r>
            <a:endParaRPr lang="en-US" sz="1200" dirty="0"/>
          </a:p>
          <a:p>
            <a:pPr marL="171450" indent="-171450">
              <a:buFont typeface="Arial" panose="020B0604020202020204" pitchFamily="34" charset="0"/>
              <a:buChar char="•"/>
            </a:pPr>
            <a:r>
              <a:rPr lang="en-US" sz="1200" dirty="0"/>
              <a:t>OCIO</a:t>
            </a:r>
          </a:p>
          <a:p>
            <a:pPr marL="171450" indent="-171450">
              <a:buFont typeface="Arial" panose="020B0604020202020204" pitchFamily="34" charset="0"/>
              <a:buChar char="•"/>
            </a:pPr>
            <a:r>
              <a:rPr lang="en-US" sz="1200" dirty="0"/>
              <a:t>OCG - Enterprise Grants &amp; Contributions System (EGCS) Information Model</a:t>
            </a:r>
          </a:p>
          <a:p>
            <a:endParaRPr lang="en-US" sz="1200" u="sng" dirty="0"/>
          </a:p>
          <a:p>
            <a:r>
              <a:rPr lang="en-US" sz="1200" u="sng" dirty="0"/>
              <a:t>GC Solutions Considered</a:t>
            </a:r>
          </a:p>
          <a:p>
            <a:pPr marL="342900" indent="-342900">
              <a:buFont typeface="Arial" panose="020B0604020202020204" pitchFamily="34" charset="0"/>
              <a:buChar char="•"/>
            </a:pPr>
            <a:r>
              <a:rPr lang="en-US" sz="1200" dirty="0"/>
              <a:t>GC Case</a:t>
            </a:r>
            <a:endParaRPr lang="en-US" sz="2000" dirty="0"/>
          </a:p>
        </p:txBody>
      </p:sp>
      <p:sp>
        <p:nvSpPr>
          <p:cNvPr id="2" name="Slide Number Placeholder 1"/>
          <p:cNvSpPr>
            <a:spLocks noGrp="1"/>
          </p:cNvSpPr>
          <p:nvPr>
            <p:ph type="sldNum" sz="quarter" idx="12"/>
          </p:nvPr>
        </p:nvSpPr>
        <p:spPr/>
        <p:txBody>
          <a:bodyPr/>
          <a:lstStyle/>
          <a:p>
            <a:fld id="{32D4B517-E49B-41B6-9DBC-23634E0F1CDC}" type="slidenum">
              <a:rPr lang="en-CA" smtClean="0"/>
              <a:pPr/>
              <a:t>17</a:t>
            </a:fld>
            <a:endParaRPr lang="en-CA" dirty="0"/>
          </a:p>
        </p:txBody>
      </p:sp>
    </p:spTree>
    <p:extLst>
      <p:ext uri="{BB962C8B-B14F-4D97-AF65-F5344CB8AC3E}">
        <p14:creationId xmlns:p14="http://schemas.microsoft.com/office/powerpoint/2010/main" val="2320029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txBox="1">
            <a:spLocks noGrp="1"/>
          </p:cNvSpPr>
          <p:nvPr>
            <p:ph type="title" idx="4294967295"/>
          </p:nvPr>
        </p:nvSpPr>
        <p:spPr bwMode="auto">
          <a:xfrm>
            <a:off x="429729" y="224644"/>
            <a:ext cx="2486088" cy="43127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lvl1pPr marL="457200" indent="-457200" algn="l" rtl="0" eaLnBrk="0" fontAlgn="base" hangingPunct="0">
              <a:spcBef>
                <a:spcPct val="0"/>
              </a:spcBef>
              <a:spcAft>
                <a:spcPct val="0"/>
              </a:spcAft>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GC EA Summary </a:t>
            </a:r>
          </a:p>
        </p:txBody>
      </p:sp>
      <p:graphicFrame>
        <p:nvGraphicFramePr>
          <p:cNvPr id="6" name="Table 5" descr="Project Management"/>
          <p:cNvGraphicFramePr>
            <a:graphicFrameLocks noGrp="1"/>
          </p:cNvGraphicFramePr>
          <p:nvPr/>
        </p:nvGraphicFramePr>
        <p:xfrm>
          <a:off x="4932040" y="369438"/>
          <a:ext cx="3924435" cy="396240"/>
        </p:xfrm>
        <a:graphic>
          <a:graphicData uri="http://schemas.openxmlformats.org/drawingml/2006/table">
            <a:tbl>
              <a:tblPr>
                <a:tableStyleId>{5C22544A-7EE6-4342-B048-85BDC9FD1C3A}</a:tableStyleId>
              </a:tblPr>
              <a:tblGrid>
                <a:gridCol w="1057884">
                  <a:extLst>
                    <a:ext uri="{9D8B030D-6E8A-4147-A177-3AD203B41FA5}">
                      <a16:colId xmlns:a16="http://schemas.microsoft.com/office/drawing/2014/main" val="20000"/>
                    </a:ext>
                  </a:extLst>
                </a:gridCol>
                <a:gridCol w="814324">
                  <a:extLst>
                    <a:ext uri="{9D8B030D-6E8A-4147-A177-3AD203B41FA5}">
                      <a16:colId xmlns:a16="http://schemas.microsoft.com/office/drawing/2014/main" val="20001"/>
                    </a:ext>
                  </a:extLst>
                </a:gridCol>
                <a:gridCol w="1442880">
                  <a:extLst>
                    <a:ext uri="{9D8B030D-6E8A-4147-A177-3AD203B41FA5}">
                      <a16:colId xmlns:a16="http://schemas.microsoft.com/office/drawing/2014/main" val="20002"/>
                    </a:ext>
                  </a:extLst>
                </a:gridCol>
                <a:gridCol w="609347">
                  <a:extLst>
                    <a:ext uri="{9D8B030D-6E8A-4147-A177-3AD203B41FA5}">
                      <a16:colId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prstClr val="black"/>
                          </a:solidFill>
                          <a:latin typeface="+mn-lt"/>
                          <a:sym typeface="Wingdings 2" panose="05020102010507070707" pitchFamily="18" charset="2"/>
                        </a:rPr>
                        <a:t> Endorsement</a:t>
                      </a:r>
                      <a:endParaRPr lang="en-CA" sz="1000" b="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schemeClr val="tx1"/>
                          </a:solidFill>
                          <a:latin typeface="+mn-lt"/>
                          <a:sym typeface="Wingdings 2" panose="05020102010507070707" pitchFamily="18" charset="2"/>
                        </a:rPr>
                        <a:t> Information</a:t>
                      </a:r>
                    </a:p>
                  </a:txBody>
                  <a:tcPr/>
                </a:tc>
                <a:tc>
                  <a:txBody>
                    <a:bodyPr/>
                    <a:lstStyle/>
                    <a:p>
                      <a:pPr>
                        <a:tabLst>
                          <a:tab pos="398463" algn="l"/>
                          <a:tab pos="969963" algn="l"/>
                        </a:tabLst>
                      </a:pPr>
                      <a:r>
                        <a:rPr lang="en-CA" sz="1000" b="1" kern="1200" dirty="0">
                          <a:solidFill>
                            <a:schemeClr val="tx1"/>
                          </a:solidFill>
                          <a:latin typeface="+mn-lt"/>
                          <a:ea typeface="+mn-ea"/>
                          <a:cs typeface="+mn-cs"/>
                        </a:rPr>
                        <a:t>PCRA: 1</a:t>
                      </a:r>
                    </a:p>
                    <a:p>
                      <a:pPr>
                        <a:tabLst>
                          <a:tab pos="398463" algn="l"/>
                          <a:tab pos="969963" algn="l"/>
                        </a:tabLst>
                      </a:pPr>
                      <a:r>
                        <a:rPr lang="en-CA" sz="1000" b="1" kern="1200" dirty="0">
                          <a:solidFill>
                            <a:schemeClr val="tx1"/>
                          </a:solidFill>
                          <a:latin typeface="+mn-lt"/>
                          <a:ea typeface="+mn-ea"/>
                          <a:cs typeface="+mn-cs"/>
                        </a:rPr>
                        <a:t>OPMCA:</a:t>
                      </a:r>
                      <a:r>
                        <a:rPr lang="en-CA" sz="1000" b="1" kern="1200" baseline="0" dirty="0">
                          <a:solidFill>
                            <a:schemeClr val="tx1"/>
                          </a:solidFill>
                          <a:latin typeface="+mn-lt"/>
                          <a:ea typeface="+mn-ea"/>
                          <a:cs typeface="+mn-cs"/>
                        </a:rPr>
                        <a:t> 2</a:t>
                      </a:r>
                      <a:endParaRPr lang="en-CA" sz="1000" b="1" kern="1200" dirty="0">
                        <a:solidFill>
                          <a:schemeClr val="tx1"/>
                        </a:solidFill>
                        <a:latin typeface="+mn-lt"/>
                        <a:ea typeface="+mn-ea"/>
                        <a:cs typeface="+mn-cs"/>
                      </a:endParaRPr>
                    </a:p>
                  </a:txBody>
                  <a:tcPr/>
                </a:tc>
                <a:tc>
                  <a:txBody>
                    <a:bodyPr/>
                    <a:lstStyle/>
                    <a:p>
                      <a:pPr>
                        <a:tabLst>
                          <a:tab pos="398463" algn="l"/>
                          <a:tab pos="969963" algn="l"/>
                        </a:tabLst>
                      </a:pPr>
                      <a:r>
                        <a:rPr lang="en-CA" sz="1000" b="1" kern="1200" dirty="0">
                          <a:solidFill>
                            <a:schemeClr val="tx1"/>
                          </a:solidFill>
                          <a:latin typeface="+mn-lt"/>
                          <a:ea typeface="+mn-ea"/>
                          <a:cs typeface="+mn-cs"/>
                        </a:rPr>
                        <a:t>One time:</a:t>
                      </a:r>
                      <a:r>
                        <a:rPr lang="en-CA" sz="1000" b="1" kern="1200" baseline="0" dirty="0">
                          <a:solidFill>
                            <a:schemeClr val="tx1"/>
                          </a:solidFill>
                          <a:latin typeface="+mn-lt"/>
                          <a:ea typeface="+mn-ea"/>
                          <a:cs typeface="+mn-cs"/>
                        </a:rPr>
                        <a:t> </a:t>
                      </a:r>
                      <a:r>
                        <a:rPr lang="en-CA" sz="1000" b="1" kern="1200" dirty="0">
                          <a:solidFill>
                            <a:schemeClr val="tx1"/>
                          </a:solidFill>
                          <a:latin typeface="+mn-lt"/>
                          <a:ea typeface="+mn-ea"/>
                          <a:cs typeface="+mn-cs"/>
                        </a:rPr>
                        <a:t>$52.4M</a:t>
                      </a:r>
                    </a:p>
                    <a:p>
                      <a:pPr>
                        <a:tabLst>
                          <a:tab pos="398463" algn="l"/>
                          <a:tab pos="969963" algn="l"/>
                        </a:tabLst>
                      </a:pPr>
                      <a:r>
                        <a:rPr lang="en-CA" sz="1000" b="1" kern="1200" dirty="0">
                          <a:solidFill>
                            <a:schemeClr val="tx1"/>
                          </a:solidFill>
                          <a:latin typeface="+mn-lt"/>
                          <a:ea typeface="+mn-ea"/>
                          <a:cs typeface="+mn-cs"/>
                        </a:rPr>
                        <a:t>On going: $ 6M</a:t>
                      </a:r>
                    </a:p>
                  </a:txBody>
                  <a:tcPr/>
                </a:tc>
                <a:tc>
                  <a:txBody>
                    <a:bodyPr/>
                    <a:lstStyle/>
                    <a:p>
                      <a:pPr>
                        <a:tabLst>
                          <a:tab pos="398463" algn="l"/>
                          <a:tab pos="969963" algn="l"/>
                        </a:tabLst>
                      </a:pPr>
                      <a:r>
                        <a:rPr lang="en-CA" sz="1000" b="1" kern="1200" dirty="0">
                          <a:solidFill>
                            <a:schemeClr val="tx1"/>
                          </a:solidFill>
                          <a:latin typeface="+mn-lt"/>
                          <a:ea typeface="+mn-ea"/>
                          <a:cs typeface="+mn-cs"/>
                        </a:rPr>
                        <a:t>Overall:</a:t>
                      </a:r>
                    </a:p>
                  </a:txBody>
                  <a:tcPr/>
                </a:tc>
                <a:extLst>
                  <a:ext uri="{0D108BD9-81ED-4DB2-BD59-A6C34878D82A}">
                    <a16:rowId xmlns:a16="http://schemas.microsoft.com/office/drawing/2014/main" val="10000"/>
                  </a:ext>
                </a:extLst>
              </a:tr>
            </a:tbl>
          </a:graphicData>
        </a:graphic>
      </p:graphicFrame>
      <p:sp>
        <p:nvSpPr>
          <p:cNvPr id="19" name="Isosceles Triangle 18" descr="Fully Aligned Green Triangle Indicator"/>
          <p:cNvSpPr/>
          <p:nvPr/>
        </p:nvSpPr>
        <p:spPr>
          <a:xfrm>
            <a:off x="8496436" y="559893"/>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7" name="Table 36" descr="Cloud Request type"/>
          <p:cNvGraphicFramePr>
            <a:graphicFrameLocks noGrp="1"/>
          </p:cNvGraphicFramePr>
          <p:nvPr/>
        </p:nvGraphicFramePr>
        <p:xfrm>
          <a:off x="359532" y="945102"/>
          <a:ext cx="4356484" cy="230617"/>
        </p:xfrm>
        <a:graphic>
          <a:graphicData uri="http://schemas.openxmlformats.org/drawingml/2006/table">
            <a:tbl>
              <a:tblPr firstCol="1">
                <a:tableStyleId>{5C22544A-7EE6-4342-B048-85BDC9FD1C3A}</a:tableStyleId>
              </a:tblPr>
              <a:tblGrid>
                <a:gridCol w="866080">
                  <a:extLst>
                    <a:ext uri="{9D8B030D-6E8A-4147-A177-3AD203B41FA5}">
                      <a16:colId xmlns:a16="http://schemas.microsoft.com/office/drawing/2014/main" val="20000"/>
                    </a:ext>
                  </a:extLst>
                </a:gridCol>
                <a:gridCol w="745204">
                  <a:extLst>
                    <a:ext uri="{9D8B030D-6E8A-4147-A177-3AD203B41FA5}">
                      <a16:colId xmlns:a16="http://schemas.microsoft.com/office/drawing/2014/main" val="20001"/>
                    </a:ext>
                  </a:extLst>
                </a:gridCol>
                <a:gridCol w="764980">
                  <a:extLst>
                    <a:ext uri="{9D8B030D-6E8A-4147-A177-3AD203B41FA5}">
                      <a16:colId xmlns:a16="http://schemas.microsoft.com/office/drawing/2014/main" val="20002"/>
                    </a:ext>
                  </a:extLst>
                </a:gridCol>
                <a:gridCol w="828092">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230617">
                <a:tc>
                  <a:txBody>
                    <a:bodyPr/>
                    <a:lstStyle/>
                    <a:p>
                      <a:pPr>
                        <a:lnSpc>
                          <a:spcPts val="600"/>
                        </a:lnSpc>
                      </a:pPr>
                      <a:r>
                        <a:rPr lang="en-CA" sz="800" b="1" dirty="0">
                          <a:solidFill>
                            <a:schemeClr val="bg2"/>
                          </a:solidFill>
                        </a:rPr>
                        <a:t>Type of Cloud</a:t>
                      </a:r>
                      <a:endParaRPr lang="en-US" sz="800" b="1"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prstClr val="black"/>
                          </a:solidFill>
                          <a:latin typeface="+mn-lt"/>
                          <a:sym typeface="Wingdings 2" panose="05020102010507070707" pitchFamily="18" charset="2"/>
                        </a:rPr>
                        <a:t></a:t>
                      </a:r>
                      <a:r>
                        <a:rPr lang="en-CA" sz="800" dirty="0">
                          <a:solidFill>
                            <a:schemeClr val="bg1">
                              <a:lumMod val="50000"/>
                            </a:schemeClr>
                          </a:solidFill>
                          <a:latin typeface="+mn-lt"/>
                          <a:sym typeface="Wingdings 2" panose="05020102010507070707" pitchFamily="18" charset="2"/>
                        </a:rPr>
                        <a:t>	</a:t>
                      </a:r>
                      <a:r>
                        <a:rPr lang="en-CA" sz="800" b="1" dirty="0">
                          <a:solidFill>
                            <a:schemeClr val="tx1"/>
                          </a:solidFill>
                          <a:latin typeface="+mn-lt"/>
                          <a:sym typeface="Wingdings 2" panose="05020102010507070707" pitchFamily="18" charset="2"/>
                        </a:rPr>
                        <a:t>SaaS</a:t>
                      </a:r>
                      <a:endParaRPr lang="en-US" sz="800" b="1" dirty="0">
                        <a:solidFill>
                          <a:schemeClr val="tx1"/>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IaaS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Not Applicable</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5" name="Table 34" descr="Data Classification">
            <a:extLst>
              <a:ext uri="{FF2B5EF4-FFF2-40B4-BE49-F238E27FC236}">
                <a16:creationId xmlns:a16="http://schemas.microsoft.com/office/drawing/2014/main" id="{6C1901A1-06D9-484C-AA90-A06752957A94}"/>
              </a:ext>
            </a:extLst>
          </p:cNvPr>
          <p:cNvGraphicFramePr>
            <a:graphicFrameLocks noGrp="1"/>
          </p:cNvGraphicFramePr>
          <p:nvPr/>
        </p:nvGraphicFramePr>
        <p:xfrm>
          <a:off x="4716016" y="944724"/>
          <a:ext cx="4176464" cy="251651"/>
        </p:xfrm>
        <a:graphic>
          <a:graphicData uri="http://schemas.openxmlformats.org/drawingml/2006/table">
            <a:tbl>
              <a:tblPr firstCol="1">
                <a:tableStyleId>{5C22544A-7EE6-4342-B048-85BDC9FD1C3A}</a:tableStyleId>
              </a:tblPr>
              <a:tblGrid>
                <a:gridCol w="756084">
                  <a:extLst>
                    <a:ext uri="{9D8B030D-6E8A-4147-A177-3AD203B41FA5}">
                      <a16:colId xmlns:a16="http://schemas.microsoft.com/office/drawing/2014/main" val="20005"/>
                    </a:ext>
                  </a:extLst>
                </a:gridCol>
                <a:gridCol w="900100">
                  <a:extLst>
                    <a:ext uri="{9D8B030D-6E8A-4147-A177-3AD203B41FA5}">
                      <a16:colId xmlns:a16="http://schemas.microsoft.com/office/drawing/2014/main" val="20006"/>
                    </a:ext>
                  </a:extLst>
                </a:gridCol>
                <a:gridCol w="900100">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756084">
                  <a:extLst>
                    <a:ext uri="{9D8B030D-6E8A-4147-A177-3AD203B41FA5}">
                      <a16:colId xmlns:a16="http://schemas.microsoft.com/office/drawing/2014/main" val="20009"/>
                    </a:ext>
                  </a:extLst>
                </a:gridCol>
              </a:tblGrid>
              <a:tr h="230617">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schemeClr val="bg2"/>
                          </a:solidFill>
                        </a:rPr>
                        <a:t>Data </a:t>
                      </a: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schemeClr val="bg2"/>
                          </a:solidFill>
                        </a:rPr>
                        <a:t>Classification</a:t>
                      </a:r>
                      <a:endParaRPr lang="en-US" sz="800" b="1"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Unclassified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Protected A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prstClr val="black"/>
                          </a:solidFill>
                          <a:latin typeface="+mn-lt"/>
                          <a:sym typeface="Wingdings 2" panose="05020102010507070707" pitchFamily="18" charset="2"/>
                        </a:rPr>
                        <a:t></a:t>
                      </a:r>
                      <a:r>
                        <a:rPr lang="en-CA" sz="800" dirty="0">
                          <a:solidFill>
                            <a:schemeClr val="bg1">
                              <a:lumMod val="50000"/>
                            </a:schemeClr>
                          </a:solidFill>
                          <a:latin typeface="+mn-lt"/>
                          <a:sym typeface="Wingdings 2" panose="05020102010507070707" pitchFamily="18" charset="2"/>
                        </a:rPr>
                        <a:t>	</a:t>
                      </a:r>
                      <a:r>
                        <a:rPr lang="en-CA" sz="800" b="1" dirty="0">
                          <a:solidFill>
                            <a:schemeClr val="tx1"/>
                          </a:solidFill>
                          <a:latin typeface="+mn-lt"/>
                          <a:sym typeface="Wingdings 2" panose="05020102010507070707" pitchFamily="18" charset="2"/>
                        </a:rPr>
                        <a:t>Protected B </a:t>
                      </a:r>
                      <a:endParaRPr lang="en-US" sz="800" b="1" dirty="0">
                        <a:solidFill>
                          <a:schemeClr val="tx1"/>
                        </a:solidFill>
                      </a:endParaRP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Other </a:t>
                      </a:r>
                      <a:endParaRPr lang="en-CA" sz="800" dirty="0">
                        <a:solidFill>
                          <a:schemeClr val="bg1">
                            <a:lumMod val="50000"/>
                          </a:schemeClr>
                        </a:solidFill>
                        <a:latin typeface="+mn-lt"/>
                      </a:endParaRP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Table 4" descr="Summary of Proposal"/>
          <p:cNvGraphicFramePr>
            <a:graphicFrameLocks noGrp="1"/>
          </p:cNvGraphicFramePr>
          <p:nvPr/>
        </p:nvGraphicFramePr>
        <p:xfrm>
          <a:off x="359532" y="1160748"/>
          <a:ext cx="8522604" cy="1371600"/>
        </p:xfrm>
        <a:graphic>
          <a:graphicData uri="http://schemas.openxmlformats.org/drawingml/2006/table">
            <a:tbl>
              <a:tblPr firstRow="1">
                <a:tableStyleId>{5C22544A-7EE6-4342-B048-85BDC9FD1C3A}</a:tableStyleId>
              </a:tblPr>
              <a:tblGrid>
                <a:gridCol w="8522604">
                  <a:extLst>
                    <a:ext uri="{9D8B030D-6E8A-4147-A177-3AD203B41FA5}">
                      <a16:colId xmlns:a16="http://schemas.microsoft.com/office/drawing/2014/main" val="20000"/>
                    </a:ext>
                  </a:extLst>
                </a:gridCol>
              </a:tblGrid>
              <a:tr h="355064">
                <a:tc>
                  <a:txBody>
                    <a:bodyPr/>
                    <a:lstStyle/>
                    <a:p>
                      <a:r>
                        <a:rPr lang="en-CA" baseline="0" dirty="0">
                          <a:solidFill>
                            <a:schemeClr val="bg2"/>
                          </a:solidFill>
                        </a:rPr>
                        <a:t>Summary of Proposal</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Tri-Agency Grant &amp; Management Solution requested GC EARB endorsement on conceptual Target State Architecture as an update to the previous endorsed request from Nov 14, 2019. The previous conditions were to return to GC EARB to provide a target state architecture once confirmed. In the process, Tri-Agencies achieved more, including harmonization of their business processes, definition of a common conceptual data model and development of an information sharing strategy. Data governance will be established.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9" name="Table 28" descr="BIATS Alignment">
            <a:extLst>
              <a:ext uri="{C183D7F6-B498-43B3-948B-1728B52AA6E4}">
                <adec:decorative xmlns:adec="http://schemas.microsoft.com/office/drawing/2017/decorative" val="0"/>
              </a:ext>
            </a:extLst>
          </p:cNvPr>
          <p:cNvGraphicFramePr>
            <a:graphicFrameLocks noGrp="1"/>
          </p:cNvGraphicFramePr>
          <p:nvPr/>
        </p:nvGraphicFramePr>
        <p:xfrm>
          <a:off x="359532" y="2636912"/>
          <a:ext cx="8460940" cy="2643892"/>
        </p:xfrm>
        <a:graphic>
          <a:graphicData uri="http://schemas.openxmlformats.org/drawingml/2006/table">
            <a:tbl>
              <a:tblPr firstCol="1">
                <a:tableStyleId>{5C22544A-7EE6-4342-B048-85BDC9FD1C3A}</a:tableStyleId>
              </a:tblPr>
              <a:tblGrid>
                <a:gridCol w="828092">
                  <a:extLst>
                    <a:ext uri="{9D8B030D-6E8A-4147-A177-3AD203B41FA5}">
                      <a16:colId xmlns:a16="http://schemas.microsoft.com/office/drawing/2014/main" val="20001"/>
                    </a:ext>
                  </a:extLst>
                </a:gridCol>
                <a:gridCol w="7128792">
                  <a:extLst>
                    <a:ext uri="{9D8B030D-6E8A-4147-A177-3AD203B41FA5}">
                      <a16:colId xmlns:a16="http://schemas.microsoft.com/office/drawing/2014/main" val="20002"/>
                    </a:ext>
                  </a:extLst>
                </a:gridCol>
                <a:gridCol w="504056">
                  <a:extLst>
                    <a:ext uri="{9D8B030D-6E8A-4147-A177-3AD203B41FA5}">
                      <a16:colId xmlns:a16="http://schemas.microsoft.com/office/drawing/2014/main" val="2905974876"/>
                    </a:ext>
                  </a:extLst>
                </a:gridCol>
              </a:tblGrid>
              <a:tr h="498986">
                <a:tc>
                  <a:txBody>
                    <a:bodyPr/>
                    <a:lstStyle/>
                    <a:p>
                      <a:r>
                        <a:rPr lang="en-CA" sz="1000" dirty="0"/>
                        <a:t>Business</a:t>
                      </a:r>
                    </a:p>
                  </a:txBody>
                  <a:tcPr/>
                </a:tc>
                <a:tc>
                  <a:txBody>
                    <a:bodyPr/>
                    <a:lstStyle/>
                    <a:p>
                      <a:pPr marL="171450" indent="-171450">
                        <a:buFont typeface="Arial" panose="020B0604020202020204" pitchFamily="34" charset="0"/>
                        <a:buChar char="•"/>
                      </a:pPr>
                      <a:r>
                        <a:rPr lang="en-CA" sz="1000" baseline="0" dirty="0">
                          <a:solidFill>
                            <a:prstClr val="black"/>
                          </a:solidFill>
                          <a:cs typeface="Calibri"/>
                        </a:rPr>
                        <a:t>Extensive research, co-design &amp; testing with users were conducted to understand the needs of users &amp; stakeholders.</a:t>
                      </a:r>
                    </a:p>
                    <a:p>
                      <a:pPr marL="171450" indent="-171450">
                        <a:buFont typeface="Arial" panose="020B0604020202020204" pitchFamily="34" charset="0"/>
                        <a:buChar char="•"/>
                      </a:pPr>
                      <a:r>
                        <a:rPr lang="en-CA" sz="1000" dirty="0">
                          <a:solidFill>
                            <a:schemeClr val="tx1"/>
                          </a:solidFill>
                          <a:cs typeface="Calibri"/>
                        </a:rPr>
                        <a:t>An outcomes model is developed and mapped to the business services</a:t>
                      </a:r>
                      <a:r>
                        <a:rPr lang="en-CA" sz="1000" baseline="0" dirty="0">
                          <a:solidFill>
                            <a:schemeClr val="tx1"/>
                          </a:solidFill>
                          <a:cs typeface="Calibri"/>
                        </a:rPr>
                        <a:t> and business capabilities.</a:t>
                      </a:r>
                    </a:p>
                    <a:p>
                      <a:pPr marL="171450" indent="-171450">
                        <a:buFont typeface="Arial" panose="020B0604020202020204" pitchFamily="34" charset="0"/>
                        <a:buChar char="•"/>
                      </a:pPr>
                      <a:r>
                        <a:rPr lang="en-CA" sz="1000" baseline="0" dirty="0">
                          <a:solidFill>
                            <a:prstClr val="black"/>
                          </a:solidFill>
                          <a:cs typeface="Calibri"/>
                        </a:rPr>
                        <a:t>Business process harmonization for all three agencies created a more cohesive user experience.</a:t>
                      </a: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0"/>
                  </a:ext>
                </a:extLst>
              </a:tr>
              <a:tr h="498986">
                <a:tc>
                  <a:txBody>
                    <a:bodyPr/>
                    <a:lstStyle/>
                    <a:p>
                      <a:r>
                        <a:rPr lang="en-CA" sz="1000" dirty="0"/>
                        <a:t>Information</a:t>
                      </a:r>
                      <a:r>
                        <a:rPr lang="en-CA" sz="1000" baseline="0" dirty="0"/>
                        <a:t> </a:t>
                      </a:r>
                      <a:endParaRPr lang="en-CA" sz="10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solidFill>
                            <a:prstClr val="black"/>
                          </a:solidFill>
                          <a:cs typeface="Calibri"/>
                        </a:rPr>
                        <a:t>Extensive consultations with </a:t>
                      </a:r>
                      <a:r>
                        <a:rPr lang="en-CA" sz="1000" baseline="0" dirty="0">
                          <a:solidFill>
                            <a:prstClr val="black"/>
                          </a:solidFill>
                          <a:cs typeface="Calibri"/>
                        </a:rPr>
                        <a:t>stakeholders helps define a common conceptual data model for TGMS.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solidFill>
                            <a:prstClr val="black"/>
                          </a:solidFill>
                          <a:cs typeface="Calibri"/>
                        </a:rPr>
                        <a:t>Data governance will be established with clear roles,</a:t>
                      </a:r>
                      <a:r>
                        <a:rPr lang="en-CA" sz="1000" baseline="0" dirty="0">
                          <a:solidFill>
                            <a:prstClr val="black"/>
                          </a:solidFill>
                          <a:cs typeface="Calibri"/>
                        </a:rPr>
                        <a:t> responsibilities and accountabilities.</a:t>
                      </a:r>
                      <a:endParaRPr lang="en-CA" sz="1000" dirty="0">
                        <a:solidFill>
                          <a:prstClr val="black"/>
                        </a:solidFill>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solidFill>
                            <a:prstClr val="black"/>
                          </a:solidFill>
                          <a:cs typeface="Calibri"/>
                        </a:rPr>
                        <a:t>An</a:t>
                      </a:r>
                      <a:r>
                        <a:rPr lang="en-CA" sz="1000" baseline="0" dirty="0">
                          <a:solidFill>
                            <a:prstClr val="black"/>
                          </a:solidFill>
                          <a:cs typeface="Calibri"/>
                        </a:rPr>
                        <a:t> information sharing strategy has been developed and reviewed by Justice Canada.</a:t>
                      </a: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1"/>
                  </a:ext>
                </a:extLst>
              </a:tr>
              <a:tr h="498986">
                <a:tc>
                  <a:txBody>
                    <a:bodyPr/>
                    <a:lstStyle/>
                    <a:p>
                      <a:r>
                        <a:rPr lang="en-CA" sz="1000" dirty="0"/>
                        <a:t>Application</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solidFill>
                            <a:prstClr val="black"/>
                          </a:solidFill>
                          <a:cs typeface="Calibri"/>
                        </a:rPr>
                        <a:t>A SaaS is being sought based on a CBS</a:t>
                      </a:r>
                      <a:r>
                        <a:rPr lang="en-CA" sz="1000" baseline="0" dirty="0">
                          <a:solidFill>
                            <a:prstClr val="black"/>
                          </a:solidFill>
                          <a:cs typeface="Calibri"/>
                        </a:rPr>
                        <a:t> qualified cloud service provider configured by a professional services provider with a grants management accelerator using a </a:t>
                      </a:r>
                      <a:r>
                        <a:rPr lang="en-CA" sz="1000" dirty="0">
                          <a:solidFill>
                            <a:prstClr val="black"/>
                          </a:solidFill>
                          <a:cs typeface="Calibri"/>
                        </a:rPr>
                        <a:t>highly configurable platform.</a:t>
                      </a:r>
                    </a:p>
                    <a:p>
                      <a:pPr marL="171450" indent="-171450">
                        <a:buFont typeface="Arial" panose="020B0604020202020204" pitchFamily="34" charset="0"/>
                        <a:buChar char="•"/>
                      </a:pPr>
                      <a:r>
                        <a:rPr lang="en-CA" sz="1000" dirty="0">
                          <a:solidFill>
                            <a:prstClr val="black"/>
                          </a:solidFill>
                          <a:cs typeface="Calibri"/>
                        </a:rPr>
                        <a:t>TGMS</a:t>
                      </a:r>
                      <a:r>
                        <a:rPr lang="en-CA" sz="1000" baseline="0" dirty="0">
                          <a:solidFill>
                            <a:prstClr val="black"/>
                          </a:solidFill>
                          <a:cs typeface="Calibri"/>
                        </a:rPr>
                        <a:t> will be deployed as a set of cohesive and loosely coupled solutions. Services will be exposed through APIs.</a:t>
                      </a: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2"/>
                  </a:ext>
                </a:extLst>
              </a:tr>
              <a:tr h="498986">
                <a:tc>
                  <a:txBody>
                    <a:bodyPr/>
                    <a:lstStyle/>
                    <a:p>
                      <a:r>
                        <a:rPr lang="en-CA" sz="1000" dirty="0"/>
                        <a:t>Technology</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solidFill>
                            <a:prstClr val="black"/>
                          </a:solidFill>
                          <a:cs typeface="Calibri"/>
                        </a:rPr>
                        <a:t>TGMS will be procuring its cloud services through the SSC CBS in public cloud</a:t>
                      </a:r>
                    </a:p>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3"/>
                  </a:ext>
                </a:extLst>
              </a:tr>
              <a:tr h="498986">
                <a:tc>
                  <a:txBody>
                    <a:bodyPr/>
                    <a:lstStyle/>
                    <a:p>
                      <a:r>
                        <a:rPr lang="en-CA" sz="1000" dirty="0"/>
                        <a:t>Security</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spc="-41" baseline="0" dirty="0">
                          <a:solidFill>
                            <a:prstClr val="black"/>
                          </a:solidFill>
                          <a:cs typeface="Calibri"/>
                        </a:rPr>
                        <a:t>TGMS will conduct application vulnerability assessments on a periodic basis to assess new security needs and evolving threats/vulnerabilities</a:t>
                      </a:r>
                    </a:p>
                    <a:p>
                      <a:pPr marL="0" indent="0">
                        <a:buFont typeface="Arial" panose="020B0604020202020204" pitchFamily="34" charset="0"/>
                        <a:buNone/>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4"/>
                  </a:ext>
                </a:extLst>
              </a:tr>
            </a:tbl>
          </a:graphicData>
        </a:graphic>
      </p:graphicFrame>
      <p:sp>
        <p:nvSpPr>
          <p:cNvPr id="30" name="Isosceles Triangle 29" descr="Fully Aligned Green Triangle Indicator"/>
          <p:cNvSpPr/>
          <p:nvPr/>
        </p:nvSpPr>
        <p:spPr>
          <a:xfrm>
            <a:off x="8502823" y="2880830"/>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descr="Fully Aligned Green Triangle Indicator"/>
          <p:cNvSpPr/>
          <p:nvPr/>
        </p:nvSpPr>
        <p:spPr>
          <a:xfrm>
            <a:off x="8491783" y="3409281"/>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descr="Fully Aligned Green Triangle Indicator"/>
          <p:cNvSpPr/>
          <p:nvPr/>
        </p:nvSpPr>
        <p:spPr>
          <a:xfrm>
            <a:off x="8496436" y="3825044"/>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descr="Fully Aligned Green Triangle Indicator"/>
          <p:cNvSpPr/>
          <p:nvPr/>
        </p:nvSpPr>
        <p:spPr>
          <a:xfrm>
            <a:off x="8491783" y="4360473"/>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descr="Fully Aligned Green Triangle Indicator"/>
          <p:cNvSpPr/>
          <p:nvPr/>
        </p:nvSpPr>
        <p:spPr>
          <a:xfrm>
            <a:off x="8496241" y="4865167"/>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descr="EA Recommendation"/>
          <p:cNvGraphicFramePr>
            <a:graphicFrameLocks noGrp="1"/>
          </p:cNvGraphicFramePr>
          <p:nvPr/>
        </p:nvGraphicFramePr>
        <p:xfrm>
          <a:off x="333872" y="5339483"/>
          <a:ext cx="4261302" cy="1216684"/>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0"/>
                    </a:ext>
                  </a:extLst>
                </a:gridCol>
              </a:tblGrid>
              <a:tr h="393724">
                <a:tc>
                  <a:txBody>
                    <a:bodyPr/>
                    <a:lstStyle/>
                    <a:p>
                      <a:r>
                        <a:rPr lang="en-CA" dirty="0">
                          <a:solidFill>
                            <a:schemeClr val="bg2"/>
                          </a:solidFill>
                        </a:rPr>
                        <a:t>GC</a:t>
                      </a:r>
                      <a:r>
                        <a:rPr lang="en-CA" baseline="0" dirty="0">
                          <a:solidFill>
                            <a:schemeClr val="bg2"/>
                          </a:solidFill>
                        </a:rPr>
                        <a:t> EA Recommendation</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620999">
                <a:tc>
                  <a:txBody>
                    <a:bodyPr/>
                    <a:lstStyle/>
                    <a:p>
                      <a:r>
                        <a:rPr lang="en-CA" sz="1600" dirty="0"/>
                        <a:t>Recommend endorsing the request &amp; recommend the agencies to work with OCG to develop a Reference Architecture for G&amp;C.</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aphicFrame>
        <p:nvGraphicFramePr>
          <p:cNvPr id="40" name="Table 39" descr="EA Recommendation">
            <a:extLst>
              <a:ext uri="{FF2B5EF4-FFF2-40B4-BE49-F238E27FC236}">
                <a16:creationId xmlns:a16="http://schemas.microsoft.com/office/drawing/2014/main" id="{EFC18634-16A8-4D41-845E-2D867CC9BA11}"/>
              </a:ext>
            </a:extLst>
          </p:cNvPr>
          <p:cNvGraphicFramePr>
            <a:graphicFrameLocks noGrp="1"/>
          </p:cNvGraphicFramePr>
          <p:nvPr/>
        </p:nvGraphicFramePr>
        <p:xfrm>
          <a:off x="4631178" y="5339484"/>
          <a:ext cx="4261302" cy="1021527"/>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1"/>
                    </a:ext>
                  </a:extLst>
                </a:gridCol>
              </a:tblGrid>
              <a:tr h="381447">
                <a:tc>
                  <a:txBody>
                    <a:bodyPr/>
                    <a:lstStyle/>
                    <a:p>
                      <a:r>
                        <a:rPr lang="en-CA" sz="1800" kern="1200" dirty="0">
                          <a:solidFill>
                            <a:schemeClr val="bg2"/>
                          </a:solidFill>
                          <a:latin typeface="+mn-lt"/>
                          <a:ea typeface="+mn-ea"/>
                          <a:cs typeface="+mn-cs"/>
                        </a:rPr>
                        <a:t>Proposed Conditions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616867">
                <a:tc>
                  <a:txBody>
                    <a:bodyPr/>
                    <a:lstStyle/>
                    <a:p>
                      <a:r>
                        <a:rPr lang="en-CA" sz="1800" kern="1200" baseline="0" dirty="0">
                          <a:solidFill>
                            <a:schemeClr val="tx1"/>
                          </a:solidFill>
                          <a:latin typeface="+mn-lt"/>
                          <a:ea typeface="+mn-ea"/>
                          <a:cs typeface="+mn-cs"/>
                        </a:rPr>
                        <a:t>N/A</a:t>
                      </a:r>
                    </a:p>
                    <a:p>
                      <a:endParaRPr lang="en-CA" sz="1800" kern="1200" baseline="0" dirty="0">
                        <a:solidFill>
                          <a:schemeClr val="bg2"/>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pSp>
        <p:nvGrpSpPr>
          <p:cNvPr id="10" name="Group 9" descr="Alignment indicator legend"/>
          <p:cNvGrpSpPr/>
          <p:nvPr/>
        </p:nvGrpSpPr>
        <p:grpSpPr>
          <a:xfrm>
            <a:off x="35496" y="6491461"/>
            <a:ext cx="1668073" cy="366539"/>
            <a:chOff x="1113081" y="6387715"/>
            <a:chExt cx="1668073" cy="461665"/>
          </a:xfrm>
        </p:grpSpPr>
        <p:sp>
          <p:nvSpPr>
            <p:cNvPr id="11" name="Rectangle 10"/>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1113081" y="6387715"/>
              <a:ext cx="1207382" cy="215444"/>
            </a:xfrm>
            <a:prstGeom prst="rect">
              <a:avLst/>
            </a:prstGeom>
            <a:noFill/>
          </p:spPr>
          <p:txBody>
            <a:bodyPr wrap="none" rtlCol="0">
              <a:spAutoFit/>
            </a:bodyPr>
            <a:lstStyle/>
            <a:p>
              <a:r>
                <a:rPr lang="en-CA" sz="800" dirty="0">
                  <a:solidFill>
                    <a:prstClr val="black"/>
                  </a:solidFill>
                  <a:latin typeface="Calibri"/>
                </a:rPr>
                <a:t>Architectural Alignment:</a:t>
              </a:r>
              <a:endParaRPr lang="en-US" sz="800" dirty="0">
                <a:solidFill>
                  <a:prstClr val="black"/>
                </a:solidFill>
                <a:latin typeface="Calibri"/>
              </a:endParaRPr>
            </a:p>
          </p:txBody>
        </p:sp>
        <p:sp>
          <p:nvSpPr>
            <p:cNvPr id="13" name="TextBox 12"/>
            <p:cNvSpPr txBox="1"/>
            <p:nvPr/>
          </p:nvSpPr>
          <p:spPr>
            <a:xfrm>
              <a:off x="1261278" y="6581258"/>
              <a:ext cx="380232" cy="215444"/>
            </a:xfrm>
            <a:prstGeom prst="rect">
              <a:avLst/>
            </a:prstGeom>
            <a:noFill/>
          </p:spPr>
          <p:txBody>
            <a:bodyPr wrap="none" rtlCol="0">
              <a:spAutoFit/>
            </a:bodyPr>
            <a:lstStyle/>
            <a:p>
              <a:r>
                <a:rPr lang="en-CA" sz="800" dirty="0">
                  <a:solidFill>
                    <a:prstClr val="black"/>
                  </a:solidFill>
                  <a:latin typeface="Calibri"/>
                </a:rPr>
                <a:t>Fully</a:t>
              </a:r>
              <a:endParaRPr lang="en-US" sz="800" dirty="0">
                <a:solidFill>
                  <a:prstClr val="black"/>
                </a:solidFill>
                <a:latin typeface="Calibri"/>
              </a:endParaRPr>
            </a:p>
          </p:txBody>
        </p:sp>
        <p:sp>
          <p:nvSpPr>
            <p:cNvPr id="14" name="TextBox 13"/>
            <p:cNvSpPr txBox="1"/>
            <p:nvPr/>
          </p:nvSpPr>
          <p:spPr>
            <a:xfrm>
              <a:off x="1776544" y="6581258"/>
              <a:ext cx="524503" cy="215444"/>
            </a:xfrm>
            <a:prstGeom prst="rect">
              <a:avLst/>
            </a:prstGeom>
            <a:noFill/>
          </p:spPr>
          <p:txBody>
            <a:bodyPr wrap="none" rtlCol="0">
              <a:spAutoFit/>
            </a:bodyPr>
            <a:lstStyle/>
            <a:p>
              <a:r>
                <a:rPr lang="en-CA" sz="800" dirty="0">
                  <a:solidFill>
                    <a:prstClr val="black"/>
                  </a:solidFill>
                  <a:latin typeface="Calibri"/>
                </a:rPr>
                <a:t>Partially</a:t>
              </a:r>
              <a:endParaRPr lang="en-US" sz="800" dirty="0">
                <a:solidFill>
                  <a:prstClr val="black"/>
                </a:solidFill>
                <a:latin typeface="Calibri"/>
              </a:endParaRPr>
            </a:p>
          </p:txBody>
        </p:sp>
        <p:sp>
          <p:nvSpPr>
            <p:cNvPr id="15" name="TextBox 14"/>
            <p:cNvSpPr txBox="1"/>
            <p:nvPr/>
          </p:nvSpPr>
          <p:spPr>
            <a:xfrm>
              <a:off x="2442600" y="6581258"/>
              <a:ext cx="338554" cy="215444"/>
            </a:xfrm>
            <a:prstGeom prst="rect">
              <a:avLst/>
            </a:prstGeom>
            <a:noFill/>
          </p:spPr>
          <p:txBody>
            <a:bodyPr wrap="none" rtlCol="0">
              <a:spAutoFit/>
            </a:bodyPr>
            <a:lstStyle/>
            <a:p>
              <a:r>
                <a:rPr lang="en-CA" sz="800" dirty="0">
                  <a:solidFill>
                    <a:prstClr val="black"/>
                  </a:solidFill>
                  <a:latin typeface="Calibri"/>
                </a:rPr>
                <a:t>Not</a:t>
              </a:r>
              <a:endParaRPr lang="en-US" sz="800" dirty="0">
                <a:solidFill>
                  <a:prstClr val="black"/>
                </a:solidFill>
                <a:latin typeface="Calibri"/>
              </a:endParaRPr>
            </a:p>
          </p:txBody>
        </p:sp>
        <p:sp>
          <p:nvSpPr>
            <p:cNvPr id="16" name="Rectangle 15"/>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Isosceles Triangle 16"/>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extBox 1">
            <a:extLst>
              <a:ext uri="{FF2B5EF4-FFF2-40B4-BE49-F238E27FC236}">
                <a16:creationId xmlns:a16="http://schemas.microsoft.com/office/drawing/2014/main" id="{0300966A-9B56-4ECC-9115-46F66B160E8E}"/>
              </a:ext>
            </a:extLst>
          </p:cNvPr>
          <p:cNvSpPr txBox="1"/>
          <p:nvPr/>
        </p:nvSpPr>
        <p:spPr>
          <a:xfrm>
            <a:off x="4644008" y="6381328"/>
            <a:ext cx="3621013" cy="369332"/>
          </a:xfrm>
          <a:prstGeom prst="rect">
            <a:avLst/>
          </a:prstGeom>
          <a:noFill/>
        </p:spPr>
        <p:txBody>
          <a:bodyPr wrap="square" rtlCol="0">
            <a:spAutoFit/>
          </a:bodyPr>
          <a:lstStyle/>
          <a:p>
            <a:r>
              <a:rPr lang="en-CA" dirty="0"/>
              <a:t>TBS Assessor: Gita Nurlaila</a:t>
            </a:r>
          </a:p>
        </p:txBody>
      </p:sp>
      <p:sp>
        <p:nvSpPr>
          <p:cNvPr id="39" name="Slide Number Placeholder 1">
            <a:extLst>
              <a:ext uri="{FF2B5EF4-FFF2-40B4-BE49-F238E27FC236}">
                <a16:creationId xmlns:a16="http://schemas.microsoft.com/office/drawing/2014/main" id="{86611E87-D834-4277-B263-D55D19F0865A}"/>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18</a:t>
            </a:fld>
            <a:endParaRPr lang="en-CA" dirty="0"/>
          </a:p>
        </p:txBody>
      </p:sp>
    </p:spTree>
    <p:extLst>
      <p:ext uri="{BB962C8B-B14F-4D97-AF65-F5344CB8AC3E}">
        <p14:creationId xmlns:p14="http://schemas.microsoft.com/office/powerpoint/2010/main" val="3467688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ANNEX, reference material, not for presentation </a:t>
            </a:r>
          </a:p>
        </p:txBody>
      </p:sp>
      <p:grpSp>
        <p:nvGrpSpPr>
          <p:cNvPr id="39" name="Group 38" descr="Appendix 1">
            <a:extLst>
              <a:ext uri="{FF2B5EF4-FFF2-40B4-BE49-F238E27FC236}">
                <a16:creationId xmlns:a16="http://schemas.microsoft.com/office/drawing/2014/main" id="{9E17E83B-1FDB-468E-9E1D-0ECA883C65F1}"/>
              </a:ext>
            </a:extLst>
          </p:cNvPr>
          <p:cNvGrpSpPr/>
          <p:nvPr/>
        </p:nvGrpSpPr>
        <p:grpSpPr>
          <a:xfrm>
            <a:off x="647564" y="1124744"/>
            <a:ext cx="7862144" cy="523220"/>
            <a:chOff x="634292" y="1088740"/>
            <a:chExt cx="7862144" cy="523220"/>
          </a:xfrm>
        </p:grpSpPr>
        <p:sp>
          <p:nvSpPr>
            <p:cNvPr id="52" name="Rectangle 51">
              <a:extLst>
                <a:ext uri="{FF2B5EF4-FFF2-40B4-BE49-F238E27FC236}">
                  <a16:creationId xmlns:a16="http://schemas.microsoft.com/office/drawing/2014/main" id="{D7658267-0084-4208-8724-C69D8BB563BF}"/>
                </a:ext>
              </a:extLst>
            </p:cNvPr>
            <p:cNvSpPr/>
            <p:nvPr>
              <p:custDataLst>
                <p:tags r:id="rId8"/>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1</a:t>
              </a:r>
            </a:p>
          </p:txBody>
        </p:sp>
        <p:sp>
          <p:nvSpPr>
            <p:cNvPr id="53" name="Rectangle 52">
              <a:extLst>
                <a:ext uri="{FF2B5EF4-FFF2-40B4-BE49-F238E27FC236}">
                  <a16:creationId xmlns:a16="http://schemas.microsoft.com/office/drawing/2014/main" id="{A3BD1D72-7E95-4BC4-A8D9-4503E2FB6C85}"/>
                </a:ext>
              </a:extLst>
            </p:cNvPr>
            <p:cNvSpPr/>
            <p:nvPr/>
          </p:nvSpPr>
          <p:spPr>
            <a:xfrm>
              <a:off x="2450891" y="1132674"/>
              <a:ext cx="2182713" cy="369332"/>
            </a:xfrm>
            <a:prstGeom prst="rect">
              <a:avLst/>
            </a:prstGeom>
          </p:spPr>
          <p:txBody>
            <a:bodyPr wrap="none">
              <a:spAutoFit/>
            </a:bodyPr>
            <a:lstStyle/>
            <a:p>
              <a:r>
                <a:rPr lang="en-CA" b="1" dirty="0"/>
                <a:t>GC Digital Standards</a:t>
              </a:r>
            </a:p>
          </p:txBody>
        </p:sp>
        <p:sp>
          <p:nvSpPr>
            <p:cNvPr id="59" name="TextBox 58">
              <a:extLst>
                <a:ext uri="{FF2B5EF4-FFF2-40B4-BE49-F238E27FC236}">
                  <a16:creationId xmlns:a16="http://schemas.microsoft.com/office/drawing/2014/main" id="{FC34C3FE-DC46-4107-8443-E03C61C1012D}"/>
                </a:ext>
              </a:extLst>
            </p:cNvPr>
            <p:cNvSpPr txBox="1"/>
            <p:nvPr/>
          </p:nvSpPr>
          <p:spPr>
            <a:xfrm>
              <a:off x="5760132" y="10887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60" name="Rectangle 59">
              <a:extLst>
                <a:ext uri="{FF2B5EF4-FFF2-40B4-BE49-F238E27FC236}">
                  <a16:creationId xmlns:a16="http://schemas.microsoft.com/office/drawing/2014/main" id="{7AE8E9D7-A390-42A6-B7AE-CF7DC0ED5841}"/>
                </a:ext>
              </a:extLst>
            </p:cNvPr>
            <p:cNvSpPr/>
            <p:nvPr/>
          </p:nvSpPr>
          <p:spPr>
            <a:xfrm>
              <a:off x="5760132" y="108874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grpSp>
      <p:grpSp>
        <p:nvGrpSpPr>
          <p:cNvPr id="9" name="Group 8" descr="Appendix 2">
            <a:extLst>
              <a:ext uri="{FF2B5EF4-FFF2-40B4-BE49-F238E27FC236}">
                <a16:creationId xmlns:a16="http://schemas.microsoft.com/office/drawing/2014/main" id="{C4A94084-7C80-42D6-BFE4-712E6B001350}"/>
              </a:ext>
            </a:extLst>
          </p:cNvPr>
          <p:cNvGrpSpPr/>
          <p:nvPr/>
        </p:nvGrpSpPr>
        <p:grpSpPr>
          <a:xfrm>
            <a:off x="634292" y="1789656"/>
            <a:ext cx="7862144" cy="523220"/>
            <a:chOff x="634292" y="1088740"/>
            <a:chExt cx="7862144" cy="523220"/>
          </a:xfrm>
        </p:grpSpPr>
        <p:sp>
          <p:nvSpPr>
            <p:cNvPr id="32" name="Rectangle 31"/>
            <p:cNvSpPr/>
            <p:nvPr>
              <p:custDataLst>
                <p:tags r:id="rId7"/>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2</a:t>
              </a:r>
            </a:p>
          </p:txBody>
        </p:sp>
        <p:sp>
          <p:nvSpPr>
            <p:cNvPr id="14" name="Rectangle 13"/>
            <p:cNvSpPr/>
            <p:nvPr/>
          </p:nvSpPr>
          <p:spPr>
            <a:xfrm>
              <a:off x="2450891" y="1132674"/>
              <a:ext cx="1892121" cy="369332"/>
            </a:xfrm>
            <a:prstGeom prst="rect">
              <a:avLst/>
            </a:prstGeom>
          </p:spPr>
          <p:txBody>
            <a:bodyPr wrap="none">
              <a:spAutoFit/>
            </a:bodyPr>
            <a:lstStyle/>
            <a:p>
              <a:r>
                <a:rPr lang="en-CA" b="1" dirty="0"/>
                <a:t>GC EA Framework</a:t>
              </a:r>
              <a:endParaRPr lang="en-CA" dirty="0"/>
            </a:p>
          </p:txBody>
        </p:sp>
        <p:sp>
          <p:nvSpPr>
            <p:cNvPr id="19" name="TextBox 18"/>
            <p:cNvSpPr txBox="1"/>
            <p:nvPr/>
          </p:nvSpPr>
          <p:spPr>
            <a:xfrm>
              <a:off x="5760132" y="10887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20" name="Rectangle 19"/>
            <p:cNvSpPr/>
            <p:nvPr/>
          </p:nvSpPr>
          <p:spPr>
            <a:xfrm>
              <a:off x="5760132" y="108874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grpSp>
      <p:grpSp>
        <p:nvGrpSpPr>
          <p:cNvPr id="42" name="Group 41" descr="Appendix 3">
            <a:extLst>
              <a:ext uri="{FF2B5EF4-FFF2-40B4-BE49-F238E27FC236}">
                <a16:creationId xmlns:a16="http://schemas.microsoft.com/office/drawing/2014/main" id="{B3148825-463C-4C42-B573-B43D229F860D}"/>
              </a:ext>
            </a:extLst>
          </p:cNvPr>
          <p:cNvGrpSpPr/>
          <p:nvPr/>
        </p:nvGrpSpPr>
        <p:grpSpPr>
          <a:xfrm>
            <a:off x="629979" y="2431539"/>
            <a:ext cx="7866457" cy="690265"/>
            <a:chOff x="668276" y="5072318"/>
            <a:chExt cx="7866457" cy="690265"/>
          </a:xfrm>
        </p:grpSpPr>
        <p:sp>
          <p:nvSpPr>
            <p:cNvPr id="43" name="Rectangle 42">
              <a:extLst>
                <a:ext uri="{FF2B5EF4-FFF2-40B4-BE49-F238E27FC236}">
                  <a16:creationId xmlns:a16="http://schemas.microsoft.com/office/drawing/2014/main" id="{48DB4EA9-6B53-4B82-BD35-599DC5619CFD}"/>
                </a:ext>
              </a:extLst>
            </p:cNvPr>
            <p:cNvSpPr/>
            <p:nvPr>
              <p:custDataLst>
                <p:tags r:id="rId6"/>
              </p:custDataLst>
            </p:nvPr>
          </p:nvSpPr>
          <p:spPr>
            <a:xfrm>
              <a:off x="668276" y="5155178"/>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3</a:t>
              </a:r>
            </a:p>
          </p:txBody>
        </p:sp>
        <p:sp>
          <p:nvSpPr>
            <p:cNvPr id="49" name="TextBox 48">
              <a:extLst>
                <a:ext uri="{FF2B5EF4-FFF2-40B4-BE49-F238E27FC236}">
                  <a16:creationId xmlns:a16="http://schemas.microsoft.com/office/drawing/2014/main" id="{504D3858-AF24-4726-B652-D9626FA80AE0}"/>
                </a:ext>
              </a:extLst>
            </p:cNvPr>
            <p:cNvSpPr txBox="1"/>
            <p:nvPr/>
          </p:nvSpPr>
          <p:spPr>
            <a:xfrm>
              <a:off x="5798429" y="5072318"/>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50" name="Rectangle 49">
              <a:extLst>
                <a:ext uri="{FF2B5EF4-FFF2-40B4-BE49-F238E27FC236}">
                  <a16:creationId xmlns:a16="http://schemas.microsoft.com/office/drawing/2014/main" id="{88AAC130-D9B5-467E-ADAD-92036FC7A003}"/>
                </a:ext>
              </a:extLst>
            </p:cNvPr>
            <p:cNvSpPr/>
            <p:nvPr/>
          </p:nvSpPr>
          <p:spPr>
            <a:xfrm>
              <a:off x="5798429" y="5072318"/>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Reference Material</a:t>
              </a:r>
            </a:p>
            <a:p>
              <a:pPr marL="173038" indent="-173038">
                <a:buFont typeface="Arial" panose="020B0604020202020204" pitchFamily="34" charset="0"/>
                <a:buChar char="•"/>
              </a:pPr>
              <a:r>
                <a:rPr lang="en-CA" sz="1400" dirty="0"/>
                <a:t>NOT to be part of Presentation</a:t>
              </a:r>
            </a:p>
          </p:txBody>
        </p:sp>
        <p:sp>
          <p:nvSpPr>
            <p:cNvPr id="51" name="Rectangle 50">
              <a:extLst>
                <a:ext uri="{FF2B5EF4-FFF2-40B4-BE49-F238E27FC236}">
                  <a16:creationId xmlns:a16="http://schemas.microsoft.com/office/drawing/2014/main" id="{59193D45-3CBE-4867-9583-693578AB5093}"/>
                </a:ext>
              </a:extLst>
            </p:cNvPr>
            <p:cNvSpPr/>
            <p:nvPr/>
          </p:nvSpPr>
          <p:spPr>
            <a:xfrm>
              <a:off x="2489188" y="5116252"/>
              <a:ext cx="2447721" cy="646331"/>
            </a:xfrm>
            <a:prstGeom prst="rect">
              <a:avLst/>
            </a:prstGeom>
          </p:spPr>
          <p:txBody>
            <a:bodyPr wrap="none">
              <a:spAutoFit/>
            </a:bodyPr>
            <a:lstStyle/>
            <a:p>
              <a:r>
                <a:rPr lang="en-CA" b="1" dirty="0"/>
                <a:t>Service &amp; Digital Target </a:t>
              </a:r>
              <a:br>
                <a:rPr lang="en-CA" b="1" dirty="0"/>
              </a:br>
              <a:r>
                <a:rPr lang="en-CA" b="1" dirty="0"/>
                <a:t>Enterprise Architecture</a:t>
              </a:r>
              <a:endParaRPr lang="en-CA" dirty="0"/>
            </a:p>
          </p:txBody>
        </p:sp>
      </p:grpSp>
      <p:grpSp>
        <p:nvGrpSpPr>
          <p:cNvPr id="4" name="Group 3" descr="Appendix 4"/>
          <p:cNvGrpSpPr/>
          <p:nvPr/>
        </p:nvGrpSpPr>
        <p:grpSpPr>
          <a:xfrm>
            <a:off x="634292" y="3134162"/>
            <a:ext cx="7862144" cy="563706"/>
            <a:chOff x="634292" y="1768334"/>
            <a:chExt cx="7862144" cy="563706"/>
          </a:xfrm>
        </p:grpSpPr>
        <p:sp>
          <p:nvSpPr>
            <p:cNvPr id="3" name="Rectangle 2"/>
            <p:cNvSpPr/>
            <p:nvPr>
              <p:custDataLst>
                <p:tags r:id="rId5"/>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4</a:t>
              </a:r>
            </a:p>
          </p:txBody>
        </p:sp>
        <p:sp>
          <p:nvSpPr>
            <p:cNvPr id="17" name="TextBox 16"/>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18" name="Rectangle 17"/>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22" name="Rectangle 21"/>
            <p:cNvSpPr/>
            <p:nvPr/>
          </p:nvSpPr>
          <p:spPr>
            <a:xfrm>
              <a:off x="2450891" y="1852754"/>
              <a:ext cx="2670668" cy="369332"/>
            </a:xfrm>
            <a:prstGeom prst="rect">
              <a:avLst/>
            </a:prstGeom>
          </p:spPr>
          <p:txBody>
            <a:bodyPr wrap="none">
              <a:spAutoFit/>
            </a:bodyPr>
            <a:lstStyle/>
            <a:p>
              <a:r>
                <a:rPr lang="en-CA" b="1" dirty="0"/>
                <a:t>Additional Project Details </a:t>
              </a:r>
              <a:endParaRPr lang="en-CA" dirty="0"/>
            </a:p>
          </p:txBody>
        </p:sp>
      </p:grpSp>
      <p:grpSp>
        <p:nvGrpSpPr>
          <p:cNvPr id="44" name="Group 43" descr="Appendix 5"/>
          <p:cNvGrpSpPr/>
          <p:nvPr/>
        </p:nvGrpSpPr>
        <p:grpSpPr>
          <a:xfrm>
            <a:off x="647564" y="3746230"/>
            <a:ext cx="7862144" cy="563706"/>
            <a:chOff x="634292" y="1768334"/>
            <a:chExt cx="7862144" cy="563706"/>
          </a:xfrm>
        </p:grpSpPr>
        <p:sp>
          <p:nvSpPr>
            <p:cNvPr id="45" name="Rectangle 44"/>
            <p:cNvSpPr/>
            <p:nvPr>
              <p:custDataLst>
                <p:tags r:id="rId4"/>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5</a:t>
              </a:r>
            </a:p>
          </p:txBody>
        </p:sp>
        <p:sp>
          <p:nvSpPr>
            <p:cNvPr id="46" name="TextBox 45"/>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47" name="Rectangle 46"/>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48" name="Rectangle 47"/>
            <p:cNvSpPr/>
            <p:nvPr/>
          </p:nvSpPr>
          <p:spPr>
            <a:xfrm>
              <a:off x="2450891" y="1852754"/>
              <a:ext cx="1677895" cy="369332"/>
            </a:xfrm>
            <a:prstGeom prst="rect">
              <a:avLst/>
            </a:prstGeom>
          </p:spPr>
          <p:txBody>
            <a:bodyPr wrap="none">
              <a:spAutoFit/>
            </a:bodyPr>
            <a:lstStyle/>
            <a:p>
              <a:r>
                <a:rPr lang="en-CA" b="1" dirty="0"/>
                <a:t>Option Analysis</a:t>
              </a:r>
              <a:endParaRPr lang="en-CA" dirty="0"/>
            </a:p>
          </p:txBody>
        </p:sp>
      </p:grpSp>
      <p:grpSp>
        <p:nvGrpSpPr>
          <p:cNvPr id="54" name="Group 53" descr="Appendix 6"/>
          <p:cNvGrpSpPr/>
          <p:nvPr/>
        </p:nvGrpSpPr>
        <p:grpSpPr>
          <a:xfrm>
            <a:off x="647564" y="4358298"/>
            <a:ext cx="7862144" cy="563706"/>
            <a:chOff x="634292" y="1768334"/>
            <a:chExt cx="7862144" cy="563706"/>
          </a:xfrm>
        </p:grpSpPr>
        <p:sp>
          <p:nvSpPr>
            <p:cNvPr id="55" name="Rectangle 54"/>
            <p:cNvSpPr/>
            <p:nvPr>
              <p:custDataLst>
                <p:tags r:id="rId3"/>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6</a:t>
              </a:r>
            </a:p>
          </p:txBody>
        </p:sp>
        <p:sp>
          <p:nvSpPr>
            <p:cNvPr id="56" name="TextBox 55"/>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57" name="Rectangle 56"/>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58" name="Rectangle 57"/>
            <p:cNvSpPr/>
            <p:nvPr/>
          </p:nvSpPr>
          <p:spPr>
            <a:xfrm>
              <a:off x="2450891" y="1852754"/>
              <a:ext cx="3186450" cy="369332"/>
            </a:xfrm>
            <a:prstGeom prst="rect">
              <a:avLst/>
            </a:prstGeom>
          </p:spPr>
          <p:txBody>
            <a:bodyPr wrap="none">
              <a:spAutoFit/>
            </a:bodyPr>
            <a:lstStyle/>
            <a:p>
              <a:r>
                <a:rPr lang="en-CA" b="1" dirty="0"/>
                <a:t>Enterprise Solution Assessment</a:t>
              </a:r>
              <a:endParaRPr lang="en-CA" dirty="0"/>
            </a:p>
          </p:txBody>
        </p:sp>
      </p:grpSp>
      <p:grpSp>
        <p:nvGrpSpPr>
          <p:cNvPr id="7" name="Group 6" descr="Appendix 7"/>
          <p:cNvGrpSpPr/>
          <p:nvPr/>
        </p:nvGrpSpPr>
        <p:grpSpPr>
          <a:xfrm>
            <a:off x="647564" y="5030016"/>
            <a:ext cx="7866457" cy="523220"/>
            <a:chOff x="647564" y="4212040"/>
            <a:chExt cx="7866457" cy="523220"/>
          </a:xfrm>
        </p:grpSpPr>
        <p:sp>
          <p:nvSpPr>
            <p:cNvPr id="26" name="Rectangle 25"/>
            <p:cNvSpPr/>
            <p:nvPr>
              <p:custDataLst>
                <p:tags r:id="rId2"/>
              </p:custDataLst>
            </p:nvPr>
          </p:nvSpPr>
          <p:spPr>
            <a:xfrm>
              <a:off x="647564" y="4257092"/>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7</a:t>
              </a:r>
            </a:p>
          </p:txBody>
        </p:sp>
        <p:sp>
          <p:nvSpPr>
            <p:cNvPr id="27" name="TextBox 26"/>
            <p:cNvSpPr txBox="1"/>
            <p:nvPr/>
          </p:nvSpPr>
          <p:spPr>
            <a:xfrm>
              <a:off x="5777717" y="42120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28" name="Rectangle 27"/>
            <p:cNvSpPr/>
            <p:nvPr/>
          </p:nvSpPr>
          <p:spPr>
            <a:xfrm>
              <a:off x="5777717" y="4212040"/>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Complete </a:t>
              </a:r>
              <a:r>
                <a:rPr lang="en-CA" sz="1400" b="1" dirty="0"/>
                <a:t>as required</a:t>
              </a:r>
              <a:r>
                <a:rPr lang="en-CA" sz="1400" dirty="0"/>
                <a:t> </a:t>
              </a:r>
            </a:p>
            <a:p>
              <a:pPr marL="173038" indent="-173038">
                <a:buFont typeface="Arial" panose="020B0604020202020204" pitchFamily="34" charset="0"/>
                <a:buChar char="•"/>
              </a:pPr>
              <a:r>
                <a:rPr lang="en-CA" sz="1400" dirty="0"/>
                <a:t>NOT to be part of Presentation</a:t>
              </a:r>
            </a:p>
          </p:txBody>
        </p:sp>
        <p:sp>
          <p:nvSpPr>
            <p:cNvPr id="29" name="Rectangle 28"/>
            <p:cNvSpPr/>
            <p:nvPr/>
          </p:nvSpPr>
          <p:spPr>
            <a:xfrm>
              <a:off x="2468476" y="4255974"/>
              <a:ext cx="1771639" cy="369332"/>
            </a:xfrm>
            <a:prstGeom prst="rect">
              <a:avLst/>
            </a:prstGeom>
          </p:spPr>
          <p:txBody>
            <a:bodyPr wrap="none">
              <a:spAutoFit/>
            </a:bodyPr>
            <a:lstStyle/>
            <a:p>
              <a:r>
                <a:rPr lang="en-CA" b="1" dirty="0"/>
                <a:t>SSC Involvement</a:t>
              </a:r>
              <a:endParaRPr lang="en-CA" dirty="0"/>
            </a:p>
          </p:txBody>
        </p:sp>
      </p:grpSp>
      <p:grpSp>
        <p:nvGrpSpPr>
          <p:cNvPr id="6" name="Group 5" descr="Appendix 8"/>
          <p:cNvGrpSpPr/>
          <p:nvPr/>
        </p:nvGrpSpPr>
        <p:grpSpPr>
          <a:xfrm>
            <a:off x="647564" y="5714092"/>
            <a:ext cx="7866457" cy="523220"/>
            <a:chOff x="668276" y="5072318"/>
            <a:chExt cx="7866457" cy="523220"/>
          </a:xfrm>
        </p:grpSpPr>
        <p:sp>
          <p:nvSpPr>
            <p:cNvPr id="30" name="Rectangle 29"/>
            <p:cNvSpPr/>
            <p:nvPr>
              <p:custDataLst>
                <p:tags r:id="rId1"/>
              </p:custDataLst>
            </p:nvPr>
          </p:nvSpPr>
          <p:spPr>
            <a:xfrm>
              <a:off x="668276" y="5117370"/>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8</a:t>
              </a:r>
            </a:p>
          </p:txBody>
        </p:sp>
        <p:sp>
          <p:nvSpPr>
            <p:cNvPr id="31" name="TextBox 30"/>
            <p:cNvSpPr txBox="1"/>
            <p:nvPr/>
          </p:nvSpPr>
          <p:spPr>
            <a:xfrm>
              <a:off x="5798429" y="5072318"/>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40" name="Rectangle 39"/>
            <p:cNvSpPr/>
            <p:nvPr/>
          </p:nvSpPr>
          <p:spPr>
            <a:xfrm>
              <a:off x="5798429" y="5072318"/>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Complete </a:t>
              </a:r>
              <a:r>
                <a:rPr lang="en-CA" sz="1400" b="1" dirty="0"/>
                <a:t>as required</a:t>
              </a:r>
              <a:r>
                <a:rPr lang="en-CA" sz="1400" dirty="0"/>
                <a:t> </a:t>
              </a:r>
            </a:p>
            <a:p>
              <a:pPr marL="173038" indent="-173038">
                <a:buFont typeface="Arial" panose="020B0604020202020204" pitchFamily="34" charset="0"/>
                <a:buChar char="•"/>
              </a:pPr>
              <a:r>
                <a:rPr lang="en-CA" sz="1400" dirty="0"/>
                <a:t>NOT to be part of Presentation</a:t>
              </a:r>
            </a:p>
          </p:txBody>
        </p:sp>
        <p:sp>
          <p:nvSpPr>
            <p:cNvPr id="41" name="Rectangle 40"/>
            <p:cNvSpPr/>
            <p:nvPr/>
          </p:nvSpPr>
          <p:spPr>
            <a:xfrm>
              <a:off x="2489188" y="5116252"/>
              <a:ext cx="1755673" cy="369332"/>
            </a:xfrm>
            <a:prstGeom prst="rect">
              <a:avLst/>
            </a:prstGeom>
          </p:spPr>
          <p:txBody>
            <a:bodyPr wrap="none">
              <a:spAutoFit/>
            </a:bodyPr>
            <a:lstStyle/>
            <a:p>
              <a:r>
                <a:rPr lang="en-CA" b="1" dirty="0"/>
                <a:t>List of Acronyms</a:t>
              </a:r>
              <a:endParaRPr lang="en-CA" dirty="0"/>
            </a:p>
          </p:txBody>
        </p:sp>
      </p:grpSp>
      <p:sp>
        <p:nvSpPr>
          <p:cNvPr id="12" name="Slide Number Placeholder 11"/>
          <p:cNvSpPr>
            <a:spLocks noGrp="1"/>
          </p:cNvSpPr>
          <p:nvPr>
            <p:ph type="sldNum" sz="quarter" idx="12"/>
          </p:nvPr>
        </p:nvSpPr>
        <p:spPr>
          <a:xfrm>
            <a:off x="8755742" y="6386317"/>
            <a:ext cx="385766" cy="365125"/>
          </a:xfrm>
        </p:spPr>
        <p:txBody>
          <a:bodyPr/>
          <a:lstStyle/>
          <a:p>
            <a:fld id="{32D4B517-E49B-41B6-9DBC-23634E0F1CDC}" type="slidenum">
              <a:rPr lang="en-CA" smtClean="0"/>
              <a:pPr/>
              <a:t>19</a:t>
            </a:fld>
            <a:endParaRPr lang="en-CA" dirty="0"/>
          </a:p>
        </p:txBody>
      </p:sp>
    </p:spTree>
    <p:extLst>
      <p:ext uri="{BB962C8B-B14F-4D97-AF65-F5344CB8AC3E}">
        <p14:creationId xmlns:p14="http://schemas.microsoft.com/office/powerpoint/2010/main" val="207243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17583"/>
            <a:ext cx="5432982" cy="878670"/>
          </a:xfrm>
        </p:spPr>
        <p:txBody>
          <a:bodyPr/>
          <a:lstStyle/>
          <a:p>
            <a:r>
              <a:rPr lang="en-CA" dirty="0"/>
              <a:t>Purpose of GC EARB Session</a:t>
            </a:r>
          </a:p>
        </p:txBody>
      </p:sp>
      <p:sp>
        <p:nvSpPr>
          <p:cNvPr id="13" name="Content Placeholder 12">
            <a:extLst>
              <a:ext uri="{FF2B5EF4-FFF2-40B4-BE49-F238E27FC236}">
                <a16:creationId xmlns:a16="http://schemas.microsoft.com/office/drawing/2014/main" id="{A61E5378-DC89-4DF9-BDCF-CABA7DC29554}"/>
              </a:ext>
            </a:extLst>
          </p:cNvPr>
          <p:cNvSpPr>
            <a:spLocks noGrp="1"/>
          </p:cNvSpPr>
          <p:nvPr>
            <p:ph idx="10"/>
          </p:nvPr>
        </p:nvSpPr>
        <p:spPr>
          <a:xfrm>
            <a:off x="503548" y="1268760"/>
            <a:ext cx="8136904" cy="5149130"/>
          </a:xfrm>
        </p:spPr>
        <p:txBody>
          <a:bodyPr/>
          <a:lstStyle/>
          <a:p>
            <a:r>
              <a:rPr lang="en-US" dirty="0"/>
              <a:t>The purpose of this presentation is to provide an update on the conceptual architecture presented in November 2019 and to seek GC EARB endorsement of the target state conceptual architecture for the Tri-agency grants management solution (TGMS).</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2</a:t>
            </a:fld>
            <a:endParaRPr lang="en-CA" dirty="0">
              <a:solidFill>
                <a:srgbClr val="565656"/>
              </a:solidFill>
            </a:endParaRPr>
          </a:p>
        </p:txBody>
      </p:sp>
    </p:spTree>
    <p:extLst>
      <p:ext uri="{BB962C8B-B14F-4D97-AF65-F5344CB8AC3E}">
        <p14:creationId xmlns:p14="http://schemas.microsoft.com/office/powerpoint/2010/main" val="1062138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500576" y="1724"/>
            <a:ext cx="4830481" cy="878670"/>
          </a:xfrm>
        </p:spPr>
        <p:txBody>
          <a:bodyPr>
            <a:normAutofit/>
          </a:bodyPr>
          <a:lstStyle/>
          <a:p>
            <a:pPr marL="0" indent="0"/>
            <a:r>
              <a:rPr lang="en-CA" sz="2000" b="1" dirty="0">
                <a:solidFill>
                  <a:schemeClr val="tx1">
                    <a:lumMod val="65000"/>
                    <a:lumOff val="35000"/>
                  </a:schemeClr>
                </a:solidFill>
                <a:latin typeface="+mj-lt"/>
              </a:rPr>
              <a:t>Appendix 1:</a:t>
            </a:r>
            <a:br>
              <a:rPr lang="en-CA" sz="2000" b="1" dirty="0">
                <a:solidFill>
                  <a:schemeClr val="tx1">
                    <a:lumMod val="65000"/>
                    <a:lumOff val="35000"/>
                  </a:schemeClr>
                </a:solidFill>
                <a:latin typeface="+mj-lt"/>
              </a:rPr>
            </a:br>
            <a:r>
              <a:rPr lang="en-CA" sz="2000" b="1" dirty="0">
                <a:latin typeface="+mj-lt"/>
              </a:rPr>
              <a:t>GC Digital Standards Alignment</a:t>
            </a:r>
            <a:endParaRPr lang="en-US" sz="2000" b="1" dirty="0">
              <a:effectLst>
                <a:outerShdw blurRad="38100" dist="38100" dir="2700000" algn="tl">
                  <a:srgbClr val="000000">
                    <a:alpha val="43137"/>
                  </a:srgbClr>
                </a:outerShdw>
              </a:effectLst>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264995069"/>
              </p:ext>
            </p:extLst>
          </p:nvPr>
        </p:nvGraphicFramePr>
        <p:xfrm>
          <a:off x="482240" y="1109841"/>
          <a:ext cx="3548484" cy="518160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3131924">
                  <a:extLst>
                    <a:ext uri="{9D8B030D-6E8A-4147-A177-3AD203B41FA5}">
                      <a16:colId xmlns:a16="http://schemas.microsoft.com/office/drawing/2014/main" val="20002"/>
                    </a:ext>
                  </a:extLst>
                </a:gridCol>
              </a:tblGrid>
              <a:tr h="759485">
                <a:tc>
                  <a:txBody>
                    <a:bodyPr/>
                    <a:lstStyle/>
                    <a:p>
                      <a:pPr marL="19628" algn="ct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r>
                        <a:rPr lang="en-CA" sz="1400" dirty="0">
                          <a:cs typeface="Calibri"/>
                          <a:sym typeface="Wingdings 2" panose="05020102010507070707" pitchFamily="18" charset="2"/>
                        </a:rPr>
                        <a:t></a:t>
                      </a: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tabLst>
                          <a:tab pos="228600" algn="l"/>
                        </a:tabLst>
                      </a:pPr>
                      <a:r>
                        <a:rPr lang="en-CA" sz="1000" b="1" dirty="0">
                          <a:cs typeface="Calibri"/>
                        </a:rPr>
                        <a:t>Design with users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Research with users to understand their needs and the problems we want to solve.</a:t>
                      </a:r>
                      <a:endParaRPr lang="en-CA" sz="1000" kern="1200" dirty="0">
                        <a:solidFill>
                          <a:schemeClr val="dk1"/>
                        </a:solidFill>
                        <a:latin typeface="+mn-lt"/>
                        <a:ea typeface="+mn-ea"/>
                        <a:cs typeface="+mn-cs"/>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Conduct ongoing testing with users to guide design and development.</a:t>
                      </a:r>
                    </a:p>
                    <a:p>
                      <a:pPr marL="19628"/>
                      <a:endParaRPr lang="en-CA" sz="1000" dirty="0">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2088">
                <a:tc>
                  <a:txBody>
                    <a:bodyPr/>
                    <a:lstStyle/>
                    <a:p>
                      <a:pPr marL="0" lvl="1" indent="0" algn="ctr">
                        <a:buFont typeface="Calibri"/>
                        <a:buNone/>
                        <a:tabLst>
                          <a:tab pos="1143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 algn="l"/>
                        </a:tabLst>
                        <a:defRPr/>
                      </a:pPr>
                      <a:r>
                        <a:rPr lang="en-US" sz="1000" b="1" kern="1200" spc="-3" dirty="0">
                          <a:solidFill>
                            <a:prstClr val="black"/>
                          </a:solidFill>
                          <a:latin typeface="+mn-lt"/>
                          <a:ea typeface="+mn-ea"/>
                          <a:cs typeface="Calibri"/>
                        </a:rPr>
                        <a:t>Iterate and improve frequently</a:t>
                      </a:r>
                      <a:endParaRPr lang="en-US" sz="1000" kern="1200" dirty="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Develop services using agile, iterative and user-</a:t>
                      </a:r>
                      <a:r>
                        <a:rPr lang="en-US" sz="1000" kern="1200" dirty="0" err="1">
                          <a:solidFill>
                            <a:schemeClr val="dk1"/>
                          </a:solidFill>
                          <a:latin typeface="+mn-lt"/>
                          <a:ea typeface="+mn-ea"/>
                          <a:cs typeface="+mn-cs"/>
                        </a:rPr>
                        <a:t>centred</a:t>
                      </a:r>
                      <a:r>
                        <a:rPr lang="en-US" sz="1000" kern="1200" dirty="0">
                          <a:solidFill>
                            <a:schemeClr val="dk1"/>
                          </a:solidFill>
                          <a:latin typeface="+mn-lt"/>
                          <a:ea typeface="+mn-ea"/>
                          <a:cs typeface="+mn-cs"/>
                        </a:rPr>
                        <a:t> methods.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Continuously improve in response to user needs.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Try new things, start small and scale 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2088">
                <a:tc>
                  <a:txBody>
                    <a:bodyPr/>
                    <a:lstStyle/>
                    <a:p>
                      <a:pPr marL="0" lvl="1" indent="0" algn="ctr">
                        <a:buFont typeface="Arial" panose="020B0604020202020204" pitchFamily="34" charset="0"/>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Arial" panose="020B0604020202020204" pitchFamily="34" charset="0"/>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1" kern="1200" spc="-3" dirty="0">
                          <a:solidFill>
                            <a:prstClr val="black"/>
                          </a:solidFill>
                          <a:latin typeface="+mn-lt"/>
                          <a:ea typeface="+mn-ea"/>
                          <a:cs typeface="Calibri"/>
                        </a:rPr>
                        <a:t>Work in the open</a:t>
                      </a:r>
                      <a:r>
                        <a:rPr lang="en-US" sz="1000" b="1" kern="1200" spc="-3" baseline="0" dirty="0">
                          <a:solidFill>
                            <a:prstClr val="black"/>
                          </a:solidFill>
                          <a:latin typeface="+mn-lt"/>
                          <a:ea typeface="+mn-ea"/>
                          <a:cs typeface="Calibri"/>
                        </a:rPr>
                        <a:t> by default</a:t>
                      </a:r>
                      <a:endParaRPr lang="en-US" sz="1000" kern="1200" dirty="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Share evidence, research and decision making openly.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Make all non-sensitive data, information, and new code developed in delivery of services open to the outside world for sharing and reuse under an open license.</a:t>
                      </a:r>
                      <a:endParaRPr lang="en-CA" sz="1000" kern="1200" dirty="0">
                        <a:solidFill>
                          <a:prstClr val="black"/>
                        </a:solidFill>
                        <a:latin typeface="+mn-lt"/>
                        <a:ea typeface="+mn-ea"/>
                        <a:cs typeface="Calibri"/>
                      </a:endParaRP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endParaRPr lang="en-CA" sz="1000" kern="1200" dirty="0">
                        <a:solidFill>
                          <a:prstClr val="black"/>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12460">
                <a:tc>
                  <a:txBody>
                    <a:bodyPr/>
                    <a:lstStyle/>
                    <a:p>
                      <a:pPr marL="0" lvl="1" indent="0" algn="ctr">
                        <a:buFont typeface="Calibri"/>
                        <a:buNone/>
                        <a:tabLst>
                          <a:tab pos="114300" algn="l"/>
                        </a:tabLst>
                      </a:pP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kern="1200" dirty="0">
                          <a:solidFill>
                            <a:schemeClr val="dk1"/>
                          </a:solidFill>
                          <a:latin typeface="+mn-lt"/>
                          <a:ea typeface="+mn-ea"/>
                          <a:cs typeface="Calibri"/>
                          <a:sym typeface="Wingdings 2" panose="05020102010507070707" pitchFamily="18" charset="2"/>
                        </a:rPr>
                        <a:t></a:t>
                      </a: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spc="-3" dirty="0">
                          <a:solidFill>
                            <a:prstClr val="black"/>
                          </a:solidFill>
                          <a:latin typeface="+mn-lt"/>
                          <a:ea typeface="+mn-ea"/>
                          <a:cs typeface="Calibri"/>
                        </a:rPr>
                        <a:t>Use open standards and solutions</a:t>
                      </a:r>
                      <a:endParaRPr lang="en-US" sz="1000" kern="1200" dirty="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a:solidFill>
                            <a:schemeClr val="dk1"/>
                          </a:solidFill>
                          <a:latin typeface="+mn-lt"/>
                          <a:ea typeface="+mn-ea"/>
                          <a:cs typeface="+mn-cs"/>
                        </a:rPr>
                        <a:t> </a:t>
                      </a:r>
                      <a:r>
                        <a:rPr lang="en-US" sz="1000" kern="1200" dirty="0">
                          <a:solidFill>
                            <a:schemeClr val="dk1"/>
                          </a:solidFill>
                          <a:latin typeface="+mn-lt"/>
                          <a:ea typeface="+mn-ea"/>
                          <a:cs typeface="+mn-cs"/>
                        </a:rPr>
                        <a:t>Leverage open standards and embrace leading practices, including the use of open source software where appropriate.</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Design for services and platforms that are seamless for Canadians to use no matter what device or channel they are using.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91720">
                <a:tc>
                  <a:txBody>
                    <a:bodyPr/>
                    <a:lstStyle/>
                    <a:p>
                      <a:pPr marL="0" lvl="1" indent="0" algn="ctr">
                        <a:buFont typeface="Calibri"/>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1" kern="1200" spc="-3" dirty="0">
                          <a:solidFill>
                            <a:prstClr val="black"/>
                          </a:solidFill>
                          <a:latin typeface="+mn-lt"/>
                          <a:ea typeface="+mn-ea"/>
                          <a:cs typeface="Calibri"/>
                        </a:rPr>
                        <a:t>Address </a:t>
                      </a:r>
                      <a:r>
                        <a:rPr lang="en-US" sz="1000" b="1" kern="1200" spc="-3" dirty="0">
                          <a:solidFill>
                            <a:prstClr val="black"/>
                          </a:solidFill>
                          <a:latin typeface="+mn-lt"/>
                          <a:ea typeface="+mn-ea"/>
                          <a:cs typeface="Calibri"/>
                        </a:rPr>
                        <a:t>security and privacy</a:t>
                      </a:r>
                      <a:r>
                        <a:rPr lang="en-US" sz="1000" b="1" kern="1200" spc="-3" baseline="0" dirty="0">
                          <a:solidFill>
                            <a:prstClr val="black"/>
                          </a:solidFill>
                          <a:latin typeface="+mn-lt"/>
                          <a:ea typeface="+mn-ea"/>
                          <a:cs typeface="Calibri"/>
                        </a:rPr>
                        <a:t> risks</a:t>
                      </a:r>
                      <a:endParaRPr lang="en-US" sz="1000" b="1" kern="1200" spc="-3" dirty="0">
                        <a:solidFill>
                          <a:prstClr val="black"/>
                        </a:solidFill>
                        <a:latin typeface="+mn-lt"/>
                        <a:ea typeface="+mn-ea"/>
                        <a:cs typeface="Calibri"/>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Take a balanced approach to managing risk by implementing appropriate privacy and security measures</a:t>
                      </a:r>
                      <a:r>
                        <a:rPr lang="en-CA" sz="1000" kern="1200" dirty="0">
                          <a:solidFill>
                            <a:schemeClr val="dk1"/>
                          </a:solidFill>
                          <a:latin typeface="+mn-lt"/>
                          <a:ea typeface="+mn-ea"/>
                          <a:cs typeface="+mn-cs"/>
                        </a:rPr>
                        <a:t>.</a:t>
                      </a:r>
                      <a:endParaRPr lang="en-US" sz="1000" kern="1200" dirty="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Make security measures frictionless so that they do not place a burden on users.</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0" name="Rectangle 9">
            <a:extLst>
              <a:ext uri="{C183D7F6-B498-43B3-948B-1728B52AA6E4}">
                <adec:decorative xmlns:adec="http://schemas.microsoft.com/office/drawing/2017/decorative" val="1"/>
              </a:ext>
            </a:extLst>
          </p:cNvPr>
          <p:cNvSpPr/>
          <p:nvPr/>
        </p:nvSpPr>
        <p:spPr>
          <a:xfrm>
            <a:off x="23607" y="6395751"/>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23607" y="6377987"/>
            <a:ext cx="1207382" cy="215444"/>
          </a:xfrm>
          <a:prstGeom prst="rect">
            <a:avLst/>
          </a:prstGeom>
          <a:noFill/>
        </p:spPr>
        <p:txBody>
          <a:bodyPr wrap="none" rtlCol="0">
            <a:spAutoFit/>
          </a:bodyPr>
          <a:lstStyle/>
          <a:p>
            <a:r>
              <a:rPr lang="en-CA" sz="800" dirty="0">
                <a:solidFill>
                  <a:prstClr val="black"/>
                </a:solidFill>
                <a:latin typeface="Calibri"/>
              </a:rPr>
              <a:t>Architectural Alignment:</a:t>
            </a:r>
            <a:endParaRPr lang="en-US" sz="800" dirty="0">
              <a:solidFill>
                <a:prstClr val="black"/>
              </a:solidFill>
              <a:latin typeface="Calibri"/>
            </a:endParaRPr>
          </a:p>
        </p:txBody>
      </p:sp>
      <p:sp>
        <p:nvSpPr>
          <p:cNvPr id="12" name="Isosceles Triangle 11" descr="Green triangle. Indicates full alignment to Digital Standards"/>
          <p:cNvSpPr/>
          <p:nvPr/>
        </p:nvSpPr>
        <p:spPr>
          <a:xfrm>
            <a:off x="106617" y="6598335"/>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1804" y="6571530"/>
            <a:ext cx="380232" cy="215444"/>
          </a:xfrm>
          <a:prstGeom prst="rect">
            <a:avLst/>
          </a:prstGeom>
          <a:noFill/>
        </p:spPr>
        <p:txBody>
          <a:bodyPr wrap="none" rtlCol="0">
            <a:spAutoFit/>
          </a:bodyPr>
          <a:lstStyle/>
          <a:p>
            <a:r>
              <a:rPr lang="en-CA" sz="800" dirty="0">
                <a:solidFill>
                  <a:prstClr val="black"/>
                </a:solidFill>
                <a:latin typeface="Calibri"/>
              </a:rPr>
              <a:t>Fully</a:t>
            </a:r>
            <a:endParaRPr lang="en-US" sz="800" dirty="0">
              <a:solidFill>
                <a:prstClr val="black"/>
              </a:solidFill>
              <a:latin typeface="Calibri"/>
            </a:endParaRPr>
          </a:p>
        </p:txBody>
      </p:sp>
      <p:sp>
        <p:nvSpPr>
          <p:cNvPr id="13" name="Oval 12" descr="Yellow circle. Indicates partial-alignment to Digital Standards"/>
          <p:cNvSpPr/>
          <p:nvPr/>
        </p:nvSpPr>
        <p:spPr>
          <a:xfrm>
            <a:off x="633817" y="6616623"/>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687070" y="6571530"/>
            <a:ext cx="524503" cy="215444"/>
          </a:xfrm>
          <a:prstGeom prst="rect">
            <a:avLst/>
          </a:prstGeom>
          <a:noFill/>
        </p:spPr>
        <p:txBody>
          <a:bodyPr wrap="none" rtlCol="0">
            <a:spAutoFit/>
          </a:bodyPr>
          <a:lstStyle/>
          <a:p>
            <a:r>
              <a:rPr lang="en-CA" sz="800" dirty="0">
                <a:solidFill>
                  <a:prstClr val="black"/>
                </a:solidFill>
                <a:latin typeface="Calibri"/>
              </a:rPr>
              <a:t>Partially</a:t>
            </a:r>
            <a:endParaRPr lang="en-US" sz="800" dirty="0">
              <a:solidFill>
                <a:prstClr val="black"/>
              </a:solidFill>
              <a:latin typeface="Calibri"/>
            </a:endParaRPr>
          </a:p>
        </p:txBody>
      </p:sp>
      <p:sp>
        <p:nvSpPr>
          <p:cNvPr id="9" name="TextBox 8" descr="Red square. Indicates non-alignment to Digital Standards"/>
          <p:cNvSpPr txBox="1"/>
          <p:nvPr/>
        </p:nvSpPr>
        <p:spPr>
          <a:xfrm>
            <a:off x="1353126" y="6571530"/>
            <a:ext cx="338554" cy="215444"/>
          </a:xfrm>
          <a:prstGeom prst="rect">
            <a:avLst/>
          </a:prstGeom>
          <a:noFill/>
        </p:spPr>
        <p:txBody>
          <a:bodyPr wrap="none" rtlCol="0">
            <a:spAutoFit/>
          </a:bodyPr>
          <a:lstStyle/>
          <a:p>
            <a:r>
              <a:rPr lang="en-CA" sz="800" dirty="0">
                <a:solidFill>
                  <a:prstClr val="black"/>
                </a:solidFill>
                <a:latin typeface="Calibri"/>
              </a:rPr>
              <a:t>Not</a:t>
            </a:r>
            <a:endParaRPr lang="en-US" sz="800" dirty="0">
              <a:solidFill>
                <a:prstClr val="black"/>
              </a:solidFill>
              <a:latin typeface="Calibri"/>
            </a:endParaRPr>
          </a:p>
        </p:txBody>
      </p:sp>
      <p:sp>
        <p:nvSpPr>
          <p:cNvPr id="5" name="Rectangle 4" descr="Red square. Indicates non-alignment to Digital Standards"/>
          <p:cNvSpPr/>
          <p:nvPr/>
        </p:nvSpPr>
        <p:spPr>
          <a:xfrm>
            <a:off x="1263134" y="6625090"/>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lide Number Placeholder 11">
            <a:extLst>
              <a:ext uri="{FF2B5EF4-FFF2-40B4-BE49-F238E27FC236}">
                <a16:creationId xmlns:a16="http://schemas.microsoft.com/office/drawing/2014/main" id="{525D4981-3B83-4D95-A7AF-699F8E42EFB7}"/>
              </a:ext>
            </a:extLst>
          </p:cNvPr>
          <p:cNvSpPr>
            <a:spLocks noGrp="1"/>
          </p:cNvSpPr>
          <p:nvPr>
            <p:ph type="sldNum" sz="quarter" idx="12"/>
          </p:nvPr>
        </p:nvSpPr>
        <p:spPr>
          <a:xfrm>
            <a:off x="8755742" y="6386317"/>
            <a:ext cx="385766" cy="365125"/>
          </a:xfrm>
        </p:spPr>
        <p:txBody>
          <a:bodyPr/>
          <a:lstStyle/>
          <a:p>
            <a:fld id="{32D4B517-E49B-41B6-9DBC-23634E0F1CDC}" type="slidenum">
              <a:rPr lang="en-CA" smtClean="0"/>
              <a:pPr/>
              <a:t>20</a:t>
            </a:fld>
            <a:endParaRPr lang="en-CA" dirty="0"/>
          </a:p>
        </p:txBody>
      </p:sp>
      <p:grpSp>
        <p:nvGrpSpPr>
          <p:cNvPr id="20" name="Group 19">
            <a:extLst>
              <a:ext uri="{FF2B5EF4-FFF2-40B4-BE49-F238E27FC236}">
                <a16:creationId xmlns:a16="http://schemas.microsoft.com/office/drawing/2014/main" id="{FFBBE43C-5AD8-4F34-9B1F-9E2397D7D736}"/>
              </a:ext>
              <a:ext uri="{C183D7F6-B498-43B3-948B-1728B52AA6E4}">
                <adec:decorative xmlns:adec="http://schemas.microsoft.com/office/drawing/2017/decorative" val="1"/>
              </a:ext>
            </a:extLst>
          </p:cNvPr>
          <p:cNvGrpSpPr/>
          <p:nvPr/>
        </p:nvGrpSpPr>
        <p:grpSpPr>
          <a:xfrm>
            <a:off x="2915817" y="286439"/>
            <a:ext cx="2702725" cy="2185369"/>
            <a:chOff x="9347725" y="574306"/>
            <a:chExt cx="1861803" cy="2139965"/>
          </a:xfrm>
        </p:grpSpPr>
        <p:grpSp>
          <p:nvGrpSpPr>
            <p:cNvPr id="21" name="Group 20">
              <a:extLst>
                <a:ext uri="{FF2B5EF4-FFF2-40B4-BE49-F238E27FC236}">
                  <a16:creationId xmlns:a16="http://schemas.microsoft.com/office/drawing/2014/main" id="{E0FE5FC0-8814-4FA0-B7D7-F3DEEDAFE694}"/>
                </a:ext>
              </a:extLst>
            </p:cNvPr>
            <p:cNvGrpSpPr/>
            <p:nvPr/>
          </p:nvGrpSpPr>
          <p:grpSpPr>
            <a:xfrm>
              <a:off x="9347725" y="709978"/>
              <a:ext cx="1861803" cy="2004293"/>
              <a:chOff x="3360738" y="1493838"/>
              <a:chExt cx="2544762" cy="2739520"/>
            </a:xfrm>
          </p:grpSpPr>
          <p:pic>
            <p:nvPicPr>
              <p:cNvPr id="23" name="Picture 22">
                <a:extLst>
                  <a:ext uri="{FF2B5EF4-FFF2-40B4-BE49-F238E27FC236}">
                    <a16:creationId xmlns:a16="http://schemas.microsoft.com/office/drawing/2014/main" id="{1C89D78F-180F-465F-9524-99860CD1C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37">
                <a:extLst>
                  <a:ext uri="{FF2B5EF4-FFF2-40B4-BE49-F238E27FC236}">
                    <a16:creationId xmlns:a16="http://schemas.microsoft.com/office/drawing/2014/main" id="{13AFDEE8-B4E0-4D97-8DA3-FF6884FC533F}"/>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hlinkClick r:id="rId4" tooltip="https://www.canada.ca/en/government/system/digital-government/government-canada-digital-standards.html"/>
                  </a:rPr>
                  <a:t>https://www.canada.ca/en/government/system/digital-government/government-canada-digital-standards.html</a:t>
                </a:r>
                <a:endParaRPr lang="en-CA" dirty="0"/>
              </a:p>
            </p:txBody>
          </p:sp>
        </p:grpSp>
        <p:sp>
          <p:nvSpPr>
            <p:cNvPr id="22" name="Freeform 26">
              <a:extLst>
                <a:ext uri="{FF2B5EF4-FFF2-40B4-BE49-F238E27FC236}">
                  <a16:creationId xmlns:a16="http://schemas.microsoft.com/office/drawing/2014/main" id="{D9A98C43-CE95-4B00-8BDA-BDF754305484}"/>
                </a:ext>
              </a:extLst>
            </p:cNvPr>
            <p:cNvSpPr>
              <a:spLocks/>
            </p:cNvSpPr>
            <p:nvPr/>
          </p:nvSpPr>
          <p:spPr bwMode="auto">
            <a:xfrm>
              <a:off x="9863291" y="574306"/>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graphicFrame>
        <p:nvGraphicFramePr>
          <p:cNvPr id="18" name="Table 17">
            <a:extLst>
              <a:ext uri="{FF2B5EF4-FFF2-40B4-BE49-F238E27FC236}">
                <a16:creationId xmlns:a16="http://schemas.microsoft.com/office/drawing/2014/main" id="{C1E136BA-F605-478B-890C-AE85840ACD16}"/>
              </a:ext>
            </a:extLst>
          </p:cNvPr>
          <p:cNvGraphicFramePr>
            <a:graphicFrameLocks noGrp="1"/>
          </p:cNvGraphicFramePr>
          <p:nvPr>
            <p:extLst>
              <p:ext uri="{D42A27DB-BD31-4B8C-83A1-F6EECF244321}">
                <p14:modId xmlns:p14="http://schemas.microsoft.com/office/powerpoint/2010/main" val="2466415803"/>
              </p:ext>
            </p:extLst>
          </p:nvPr>
        </p:nvGraphicFramePr>
        <p:xfrm>
          <a:off x="5105699" y="1109841"/>
          <a:ext cx="3426741" cy="5181599"/>
        </p:xfrm>
        <a:graphic>
          <a:graphicData uri="http://schemas.openxmlformats.org/drawingml/2006/table">
            <a:tbl>
              <a:tblPr>
                <a:tableStyleId>{5C22544A-7EE6-4342-B048-85BDC9FD1C3A}</a:tableStyleId>
              </a:tblPr>
              <a:tblGrid>
                <a:gridCol w="208800">
                  <a:extLst>
                    <a:ext uri="{9D8B030D-6E8A-4147-A177-3AD203B41FA5}">
                      <a16:colId xmlns:a16="http://schemas.microsoft.com/office/drawing/2014/main" val="20004"/>
                    </a:ext>
                  </a:extLst>
                </a:gridCol>
                <a:gridCol w="208800">
                  <a:extLst>
                    <a:ext uri="{9D8B030D-6E8A-4147-A177-3AD203B41FA5}">
                      <a16:colId xmlns:a16="http://schemas.microsoft.com/office/drawing/2014/main" val="20005"/>
                    </a:ext>
                  </a:extLst>
                </a:gridCol>
                <a:gridCol w="3009141">
                  <a:extLst>
                    <a:ext uri="{9D8B030D-6E8A-4147-A177-3AD203B41FA5}">
                      <a16:colId xmlns:a16="http://schemas.microsoft.com/office/drawing/2014/main" val="20006"/>
                    </a:ext>
                  </a:extLst>
                </a:gridCol>
              </a:tblGrid>
              <a:tr h="1103179">
                <a:tc>
                  <a:txBody>
                    <a:bodyPr/>
                    <a:lstStyle/>
                    <a:p>
                      <a:pPr marL="19628" algn="ctr">
                        <a:tabLst>
                          <a:tab pos="2286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Build in accessibility from the start</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Services should meet or exceed accessibility standards.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Users with distinct needs should be engaged from the outset to ensure what is delivered will work for everyone.</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36031">
                <a:tc>
                  <a:txBody>
                    <a:bodyPr/>
                    <a:lstStyle/>
                    <a:p>
                      <a:pPr marL="19628" algn="ctr">
                        <a:tabLst>
                          <a:tab pos="2286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Empower staff to deliver better 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Make sure that staff have access to the tools, training and technologies they need</a:t>
                      </a:r>
                      <a:r>
                        <a:rPr lang="en-CA" sz="1000" kern="1200" dirty="0">
                          <a:solidFill>
                            <a:schemeClr val="dk1"/>
                          </a:solidFill>
                          <a:latin typeface="+mn-lt"/>
                          <a:ea typeface="+mn-ea"/>
                          <a:cs typeface="+mn-cs"/>
                        </a:rPr>
                        <a:t>.</a:t>
                      </a:r>
                      <a:endParaRPr lang="en-US" sz="1000" kern="1200" dirty="0">
                        <a:solidFill>
                          <a:schemeClr val="dk1"/>
                        </a:solidFill>
                        <a:latin typeface="+mn-lt"/>
                        <a:ea typeface="+mn-ea"/>
                        <a:cs typeface="+mn-cs"/>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Empower the team to make decisions throughout the design, build and operation of the service.</a:t>
                      </a:r>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03179">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Be good data stewards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Collect data from users only once and reuse wherever possible.</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Ensure that data is collected and held in a secure way so that it can easily be reused by others to provide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6031">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a:solidFill>
                            <a:prstClr val="black"/>
                          </a:solidFill>
                          <a:latin typeface="+mn-lt"/>
                          <a:ea typeface="+mn-ea"/>
                          <a:cs typeface="Calibri"/>
                        </a:rPr>
                        <a:t>Design ethical </a:t>
                      </a:r>
                      <a:r>
                        <a:rPr lang="en-US" sz="1000" b="1" kern="1200" spc="-3" dirty="0">
                          <a:solidFill>
                            <a:prstClr val="black"/>
                          </a:solidFill>
                          <a:latin typeface="+mn-lt"/>
                          <a:ea typeface="+mn-ea"/>
                          <a:cs typeface="Calibri"/>
                        </a:rPr>
                        <a:t>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Make sure that everyone receives fair treatment.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Comply with ethical guidelines in the design and use of systems which automate decision making (such as the use of artificial intelligence).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03179">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a:solidFill>
                            <a:prstClr val="black"/>
                          </a:solidFill>
                          <a:latin typeface="+mn-lt"/>
                          <a:ea typeface="+mn-ea"/>
                          <a:cs typeface="Calibri"/>
                        </a:rPr>
                        <a:t>Collaborate widely</a:t>
                      </a:r>
                      <a:r>
                        <a:rPr lang="en-CA" sz="1000" b="1" kern="1200" spc="-3" baseline="0" dirty="0">
                          <a:solidFill>
                            <a:prstClr val="black"/>
                          </a:solidFill>
                          <a:latin typeface="+mn-lt"/>
                          <a:ea typeface="+mn-ea"/>
                          <a:cs typeface="Calibri"/>
                        </a:rPr>
                        <a:t> </a:t>
                      </a:r>
                      <a:endParaRPr lang="en-US" sz="1000" b="1" kern="1200" spc="-3" dirty="0">
                        <a:solidFill>
                          <a:prstClr val="black"/>
                        </a:solidFill>
                        <a:latin typeface="+mn-lt"/>
                        <a:ea typeface="+mn-ea"/>
                        <a:cs typeface="Calibri"/>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Create multidisciplinary teams with the range of skills needed to deliver a common goal.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Share and collaborate in the open. Identify and create partnerships which help deliver value to users.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39959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5FB7511F-398E-4B57-8A01-C7275F25D2B4}"/>
              </a:ext>
            </a:extLst>
          </p:cNvPr>
          <p:cNvSpPr>
            <a:spLocks noGrp="1"/>
          </p:cNvSpPr>
          <p:nvPr>
            <p:ph type="title"/>
          </p:nvPr>
        </p:nvSpPr>
        <p:spPr>
          <a:xfrm>
            <a:off x="551448" y="0"/>
            <a:ext cx="5432982" cy="878670"/>
          </a:xfrm>
        </p:spPr>
        <p:txBody>
          <a:bodyPr>
            <a:normAutofit/>
          </a:bodyPr>
          <a:lstStyle/>
          <a:p>
            <a:pPr marL="0"/>
            <a:r>
              <a:rPr lang="en-CA" sz="2000" b="1" dirty="0">
                <a:solidFill>
                  <a:schemeClr val="tx1">
                    <a:lumMod val="65000"/>
                    <a:lumOff val="35000"/>
                  </a:schemeClr>
                </a:solidFill>
                <a:latin typeface="+mj-lt"/>
              </a:rPr>
              <a:t>Appendix 2: GC EA Framework</a:t>
            </a:r>
            <a:br>
              <a:rPr lang="en-CA" sz="2000" b="1" dirty="0">
                <a:solidFill>
                  <a:schemeClr val="tx1">
                    <a:lumMod val="65000"/>
                    <a:lumOff val="35000"/>
                  </a:schemeClr>
                </a:solidFill>
                <a:latin typeface="+mj-lt"/>
              </a:rPr>
            </a:br>
            <a:r>
              <a:rPr lang="en-CA" sz="2000" dirty="0">
                <a:latin typeface="+mj-lt"/>
              </a:rPr>
              <a:t>Business Architecture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51992" y="244140"/>
            <a:ext cx="616068" cy="467016"/>
          </a:xfrm>
          <a:prstGeom prst="rect">
            <a:avLst/>
          </a:prstGeom>
        </p:spPr>
      </p:pic>
      <p:sp>
        <p:nvSpPr>
          <p:cNvPr id="11" name="Content Placeholder 2">
            <a:extLst>
              <a:ext uri="{FF2B5EF4-FFF2-40B4-BE49-F238E27FC236}">
                <a16:creationId xmlns:a16="http://schemas.microsoft.com/office/drawing/2014/main" id="{337E2BC7-4E5C-4F37-81B4-43843AB0FF0E}"/>
              </a:ext>
            </a:extLst>
          </p:cNvPr>
          <p:cNvSpPr>
            <a:spLocks noGrp="1"/>
          </p:cNvSpPr>
          <p:nvPr>
            <p:ph idx="10"/>
          </p:nvPr>
        </p:nvSpPr>
        <p:spPr>
          <a:xfrm>
            <a:off x="562272" y="1122810"/>
            <a:ext cx="7571580" cy="1754012"/>
          </a:xfrm>
        </p:spPr>
        <p:txBody>
          <a:bodyPr/>
          <a:lstStyle/>
          <a:p>
            <a:r>
              <a:rPr lang="en-US" sz="1400" dirty="0"/>
              <a:t>Business architecture is a critical aspect for the successful implementation of the GC Enterprise Ecosystem Target Architecture. The architectural strategy advocates whole of government approach where IT is aligned to business services and solutions are based on re useable components implementing business capabilities in order to deliver a cohesive user experience. As such, it is essential that business services, stakeholder needs, opportunities to improve cohesion and opportunities for reuse across government be clearly understood. In the past these elements have not been a priority. It is expected that the IT culture and practices will have to change to make business architecture, in general, and these elements a primary focus.</a:t>
            </a:r>
            <a:endParaRPr lang="en-CA" sz="1400" dirty="0"/>
          </a:p>
        </p:txBody>
      </p:sp>
      <p:graphicFrame>
        <p:nvGraphicFramePr>
          <p:cNvPr id="3" name="Table 2"/>
          <p:cNvGraphicFramePr>
            <a:graphicFrameLocks noGrp="1"/>
          </p:cNvGraphicFramePr>
          <p:nvPr>
            <p:extLst>
              <p:ext uri="{D42A27DB-BD31-4B8C-83A1-F6EECF244321}">
                <p14:modId xmlns:p14="http://schemas.microsoft.com/office/powerpoint/2010/main" val="532062347"/>
              </p:ext>
            </p:extLst>
          </p:nvPr>
        </p:nvGraphicFramePr>
        <p:xfrm>
          <a:off x="562272" y="3032959"/>
          <a:ext cx="7987044" cy="338328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en-US" sz="1100" b="1" dirty="0">
                          <a:cs typeface="Calibri"/>
                        </a:rPr>
                        <a:t>Design services digitally from end to end to meet the Government of Canada users and other stakeholders’ needs</a:t>
                      </a:r>
                      <a:endParaRPr lang="en-CA" sz="1100" b="1" dirty="0">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Clearly identify internal and external users and other stakeholders and their needs for each policy, program and business service</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a:buFont typeface="Arial" panose="020B0604020202020204" pitchFamily="34" charset="0"/>
                        <a:buChar char="•"/>
                        <a:tabLst/>
                      </a:pPr>
                      <a:r>
                        <a:rPr lang="en-CA" sz="1000" dirty="0">
                          <a:solidFill>
                            <a:prstClr val="black"/>
                          </a:solidFill>
                          <a:cs typeface="Calibri"/>
                        </a:rPr>
                        <a:t> TGMS has adopted client experience</a:t>
                      </a:r>
                      <a:r>
                        <a:rPr lang="en-CA" sz="1000" baseline="0" dirty="0">
                          <a:solidFill>
                            <a:prstClr val="black"/>
                          </a:solidFill>
                          <a:cs typeface="Calibri"/>
                        </a:rPr>
                        <a:t> (CX) and user experience (UX) approaches to documenting business requirements with agencies employees and users from the research community and has conducted research, co-design and testing activities with users throughout the Discovery phase and will continue in the implementation phase. Artefacts include personas, journey maps (current/future state), usability testing, etc…</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Include policy requirement applying to specific users and other stakeholder groups, such as accessibility, gender-based plus analysis, and official languages in the creation of the service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Arial" panose="020B0604020202020204" pitchFamily="34" charset="0"/>
                        <a:buChar char="•"/>
                        <a:tabLst/>
                      </a:pPr>
                      <a:r>
                        <a:rPr lang="en-CA" sz="1000" kern="1200" dirty="0">
                          <a:solidFill>
                            <a:prstClr val="black"/>
                          </a:solidFill>
                          <a:latin typeface="+mn-lt"/>
                          <a:ea typeface="+mn-ea"/>
                          <a:cs typeface="Calibri"/>
                        </a:rPr>
                        <a:t> The TGMS CX/UX</a:t>
                      </a:r>
                      <a:r>
                        <a:rPr lang="en-CA" sz="1000" kern="1200" baseline="0" dirty="0">
                          <a:solidFill>
                            <a:prstClr val="black"/>
                          </a:solidFill>
                          <a:latin typeface="+mn-lt"/>
                          <a:ea typeface="+mn-ea"/>
                          <a:cs typeface="Calibri"/>
                        </a:rPr>
                        <a:t> strategy for implementation </a:t>
                      </a:r>
                      <a:r>
                        <a:rPr lang="en-US" sz="1000" dirty="0">
                          <a:effectLst/>
                          <a:latin typeface="Calibri" panose="020F0502020204030204" pitchFamily="34" charset="0"/>
                          <a:ea typeface="Calibri" panose="020F0502020204030204" pitchFamily="34" charset="0"/>
                          <a:cs typeface="Times New Roman" panose="02020603050405020304" pitchFamily="18" charset="0"/>
                        </a:rPr>
                        <a:t>follows the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Canadian Digital Services Standard (CDS) guidelines</a:t>
                      </a:r>
                      <a:r>
                        <a:rPr lang="en-US" sz="1000" dirty="0">
                          <a:effectLst/>
                          <a:latin typeface="Calibri" panose="020F0502020204030204" pitchFamily="34" charset="0"/>
                          <a:ea typeface="Calibri" panose="020F0502020204030204" pitchFamily="34" charset="0"/>
                          <a:cs typeface="Times New Roman" panose="02020603050405020304" pitchFamily="18" charset="0"/>
                        </a:rPr>
                        <a:t> to create accessible and inclusive services for everyone.</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Perform Algorithmic Impact Assessment (AIA) to support risk mitigation activities when deploying an automated decision system as per </a:t>
                      </a:r>
                      <a:r>
                        <a:rPr lang="en-US" sz="1000" i="1" kern="1200" dirty="0">
                          <a:solidFill>
                            <a:schemeClr val="dk1"/>
                          </a:solidFill>
                          <a:effectLst/>
                          <a:latin typeface="+mn-lt"/>
                          <a:ea typeface="+mn-ea"/>
                          <a:cs typeface="+mn-cs"/>
                        </a:rPr>
                        <a:t>Directive on Automated Decision-Making</a:t>
                      </a:r>
                      <a:endParaRPr lang="en-CA" sz="1000" i="1"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Arial" panose="020B0604020202020204" pitchFamily="34" charset="0"/>
                        <a:buChar char="•"/>
                        <a:tabLst/>
                      </a:pPr>
                      <a:r>
                        <a:rPr lang="en-CA" sz="1000" kern="1200" dirty="0">
                          <a:solidFill>
                            <a:prstClr val="black"/>
                          </a:solidFill>
                          <a:latin typeface="+mn-lt"/>
                          <a:ea typeface="+mn-ea"/>
                          <a:cs typeface="Calibri"/>
                        </a:rPr>
                        <a:t>No current plans for automated decision making,</a:t>
                      </a:r>
                      <a:r>
                        <a:rPr lang="en-CA" sz="1000" kern="1200" baseline="0" dirty="0">
                          <a:solidFill>
                            <a:prstClr val="black"/>
                          </a:solidFill>
                          <a:latin typeface="+mn-lt"/>
                          <a:ea typeface="+mn-ea"/>
                          <a:cs typeface="Calibri"/>
                        </a:rPr>
                        <a:t> however an AIA will be performed if this is identified as a new requirement.</a:t>
                      </a: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Model end to end business service delivery to provide quality, maximize effectiveness and optimize efficiencies across all channels (for example, lean process)</a:t>
                      </a: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a:solidFill>
                            <a:prstClr val="black"/>
                          </a:solidFill>
                          <a:latin typeface="+mn-lt"/>
                          <a:ea typeface="+mn-ea"/>
                          <a:cs typeface="Calibri"/>
                        </a:rPr>
                        <a:t>The business architecture</a:t>
                      </a:r>
                      <a:r>
                        <a:rPr lang="en-CA" sz="1000" kern="1200" baseline="0" dirty="0">
                          <a:solidFill>
                            <a:prstClr val="black"/>
                          </a:solidFill>
                          <a:latin typeface="+mn-lt"/>
                          <a:ea typeface="+mn-ea"/>
                          <a:cs typeface="Calibri"/>
                        </a:rPr>
                        <a:t> includes a model for the TGMS business services to be delivered and is aligned with the TGMS business capabilities model, desired outcomes and future state journey maps of six personas.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125598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21</a:t>
            </a:fld>
            <a:endParaRPr lang="en-CA" dirty="0"/>
          </a:p>
        </p:txBody>
      </p:sp>
    </p:spTree>
    <p:extLst>
      <p:ext uri="{BB962C8B-B14F-4D97-AF65-F5344CB8AC3E}">
        <p14:creationId xmlns:p14="http://schemas.microsoft.com/office/powerpoint/2010/main" val="72094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9BD5A0B8-3878-4F66-8C7C-86BAF248D464}"/>
              </a:ext>
            </a:extLst>
          </p:cNvPr>
          <p:cNvSpPr>
            <a:spLocks noGrp="1"/>
          </p:cNvSpPr>
          <p:nvPr>
            <p:ph type="title"/>
          </p:nvPr>
        </p:nvSpPr>
        <p:spPr>
          <a:xfrm>
            <a:off x="551448" y="82975"/>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Business Architecture - continued</a:t>
            </a:r>
          </a:p>
        </p:txBody>
      </p:sp>
      <p:graphicFrame>
        <p:nvGraphicFramePr>
          <p:cNvPr id="12" name="Table 11">
            <a:extLst>
              <a:ext uri="{FF2B5EF4-FFF2-40B4-BE49-F238E27FC236}">
                <a16:creationId xmlns:a16="http://schemas.microsoft.com/office/drawing/2014/main" id="{1A64DC08-48C4-40BB-B4EC-930F76012571}"/>
              </a:ext>
            </a:extLst>
          </p:cNvPr>
          <p:cNvGraphicFramePr>
            <a:graphicFrameLocks noGrp="1"/>
          </p:cNvGraphicFramePr>
          <p:nvPr>
            <p:extLst>
              <p:ext uri="{D42A27DB-BD31-4B8C-83A1-F6EECF244321}">
                <p14:modId xmlns:p14="http://schemas.microsoft.com/office/powerpoint/2010/main" val="2532437950"/>
              </p:ext>
            </p:extLst>
          </p:nvPr>
        </p:nvGraphicFramePr>
        <p:xfrm>
          <a:off x="578478" y="1205914"/>
          <a:ext cx="7987044" cy="22250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318708">
                <a:tc>
                  <a:txBody>
                    <a:bodyPr/>
                    <a:lstStyle/>
                    <a:p>
                      <a:pPr marL="0" indent="0">
                        <a:tabLst>
                          <a:tab pos="228600" algn="l"/>
                        </a:tabLst>
                      </a:pPr>
                      <a:r>
                        <a:rPr lang="en-US" sz="1100" b="1" spc="0" dirty="0">
                          <a:solidFill>
                            <a:schemeClr val="bg1"/>
                          </a:solidFill>
                          <a:cs typeface="Calibri"/>
                        </a:rPr>
                        <a:t>Architect to be outcome driven and strategically aligned to the department and to the Government of Canada</a:t>
                      </a:r>
                      <a:endParaRPr lang="en-CA" sz="1100" b="1"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Identify which departmental/GC business services, outcomes and strategies will be addressed</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buFont typeface="Arial" panose="020B0604020202020204" pitchFamily="34" charset="0"/>
                        <a:buChar char="•"/>
                        <a:tabLst/>
                      </a:pPr>
                      <a:r>
                        <a:rPr lang="en-CA" sz="1000" dirty="0">
                          <a:solidFill>
                            <a:schemeClr val="tx1"/>
                          </a:solidFill>
                          <a:cs typeface="Calibri"/>
                        </a:rPr>
                        <a:t>An outcomes model has been developed and mapped to the business services</a:t>
                      </a:r>
                      <a:r>
                        <a:rPr lang="en-CA" sz="1000" baseline="0" dirty="0">
                          <a:solidFill>
                            <a:schemeClr val="tx1"/>
                          </a:solidFill>
                          <a:cs typeface="Calibri"/>
                        </a:rPr>
                        <a:t> and business capabilities.  An outcomes management plan has been developed that outlines the targeted GC business services, outcomes and strategies for TGMS. </a:t>
                      </a:r>
                      <a:endParaRPr lang="en-CA" sz="1000" dirty="0">
                        <a:solidFill>
                          <a:schemeClr val="tx1"/>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Establish metrics for identified business outcomes throughout the life cycle of an investment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Arial" panose="020B0604020202020204" pitchFamily="34" charset="0"/>
                        <a:buChar char="•"/>
                        <a:tabLst/>
                      </a:pPr>
                      <a:r>
                        <a:rPr lang="en-CA" sz="1000" kern="1200" dirty="0">
                          <a:solidFill>
                            <a:schemeClr val="tx1"/>
                          </a:solidFill>
                          <a:latin typeface="+mn-lt"/>
                          <a:ea typeface="+mn-ea"/>
                          <a:cs typeface="Calibri"/>
                        </a:rPr>
                        <a:t>The outcomes register includes key performance indicators (KPIs) that will be used to track if</a:t>
                      </a:r>
                      <a:r>
                        <a:rPr lang="en-CA" sz="1000" kern="1200" baseline="0" dirty="0">
                          <a:solidFill>
                            <a:schemeClr val="tx1"/>
                          </a:solidFill>
                          <a:latin typeface="+mn-lt"/>
                          <a:ea typeface="+mn-ea"/>
                          <a:cs typeface="Calibri"/>
                        </a:rPr>
                        <a:t> the outcomes are being achieved throughout the life cycle of the grants managements solution.</a:t>
                      </a:r>
                      <a:endParaRPr lang="en-US" sz="1000" kern="1200" dirty="0">
                        <a:solidFill>
                          <a:schemeClr val="tx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3424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Translate business outcomes and strategy into business capability implications in the GC Business Capability Model to establish a common vocabulary between business, development, and operation</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0" indent="-171450" algn="l" defTabSz="914400" rtl="0" eaLnBrk="1" latinLnBrk="0" hangingPunct="1">
                        <a:buFont typeface="Arial" panose="020B0604020202020204" pitchFamily="34" charset="0"/>
                        <a:buChar char="•"/>
                        <a:tabLst/>
                      </a:pPr>
                      <a:r>
                        <a:rPr lang="en-CA" sz="1000" kern="1200" dirty="0">
                          <a:solidFill>
                            <a:schemeClr val="tx1"/>
                          </a:solidFill>
                          <a:latin typeface="+mn-lt"/>
                          <a:ea typeface="+mn-ea"/>
                          <a:cs typeface="Calibri"/>
                        </a:rPr>
                        <a:t>Business outcomes have been mapped to the TGMS</a:t>
                      </a:r>
                      <a:r>
                        <a:rPr lang="en-CA" sz="1000" kern="1200" baseline="0" dirty="0">
                          <a:solidFill>
                            <a:schemeClr val="tx1"/>
                          </a:solidFill>
                          <a:latin typeface="+mn-lt"/>
                          <a:ea typeface="+mn-ea"/>
                          <a:cs typeface="Calibri"/>
                        </a:rPr>
                        <a:t> Business Capability Model. The TGMS Business Capability Model has been mapped to the GC Business Capability Model</a:t>
                      </a:r>
                      <a:endParaRPr lang="en-CA" sz="1000" kern="1200" dirty="0">
                        <a:solidFill>
                          <a:schemeClr val="tx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68474878"/>
              </p:ext>
            </p:extLst>
          </p:nvPr>
        </p:nvGraphicFramePr>
        <p:xfrm>
          <a:off x="559251" y="3828406"/>
          <a:ext cx="7987044" cy="23774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en-US" sz="1100" b="1" kern="1200" dirty="0">
                          <a:solidFill>
                            <a:schemeClr val="bg1"/>
                          </a:solidFill>
                          <a:latin typeface="+mn-lt"/>
                          <a:ea typeface="+mn-ea"/>
                          <a:cs typeface="Calibri"/>
                        </a:rPr>
                        <a:t>Promote horizontal enablement of the enterprise</a:t>
                      </a:r>
                      <a:endParaRPr lang="en-CA" sz="11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Identify opportunities to enable business services horizontally across the GC enterprise and to provide cohesive experience to users and other stakeholders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solidFill>
                            <a:prstClr val="black"/>
                          </a:solidFill>
                          <a:cs typeface="Calibri"/>
                        </a:rPr>
                        <a:t>By implementing</a:t>
                      </a:r>
                      <a:r>
                        <a:rPr lang="en-CA" sz="1000" baseline="0" dirty="0">
                          <a:solidFill>
                            <a:prstClr val="black"/>
                          </a:solidFill>
                          <a:cs typeface="Calibri"/>
                        </a:rPr>
                        <a:t> a common grants management solution for all three agencies and through business process harmonization, a more cohesive user experience is expected to be achieved.</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Reuse common business capabilities, processes and enterprise solutions from across government and private sector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solidFill>
                            <a:prstClr val="black"/>
                          </a:solidFill>
                          <a:cs typeface="Calibri"/>
                        </a:rPr>
                        <a:t>The solution architecture will leverage existing services and tools wherever</a:t>
                      </a:r>
                      <a:r>
                        <a:rPr lang="en-CA" sz="1000" baseline="0" dirty="0">
                          <a:solidFill>
                            <a:prstClr val="black"/>
                          </a:solidFill>
                          <a:cs typeface="Calibri"/>
                        </a:rPr>
                        <a:t> practical such SaaS services offered through the Cloud Brokering Service. </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2064">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Publish in the open all reusable common business capabilities, processes and enterprise solutions for others to develop and leverage cohesive horizontal enterprise services</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solidFill>
                            <a:schemeClr val="tx1">
                              <a:lumMod val="95000"/>
                              <a:lumOff val="5000"/>
                            </a:schemeClr>
                          </a:solidFill>
                          <a:cs typeface="Calibri"/>
                        </a:rPr>
                        <a:t>TGMS will continue to collaborate with OCG</a:t>
                      </a:r>
                      <a:r>
                        <a:rPr lang="en-CA" sz="1000" baseline="0" dirty="0">
                          <a:solidFill>
                            <a:schemeClr val="tx1">
                              <a:lumMod val="95000"/>
                              <a:lumOff val="5000"/>
                            </a:schemeClr>
                          </a:solidFill>
                          <a:cs typeface="Calibri"/>
                        </a:rPr>
                        <a:t> to evolve the Grants and Contributions Common Information Model and a common model for research and talent management programs.</a:t>
                      </a:r>
                      <a:endParaRPr lang="en-CA" sz="1000" dirty="0">
                        <a:solidFill>
                          <a:schemeClr val="tx1">
                            <a:lumMod val="95000"/>
                            <a:lumOff val="5000"/>
                          </a:schemeClr>
                        </a:solidFill>
                        <a:cs typeface="Calibri"/>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a:solidFill>
                            <a:prstClr val="black"/>
                          </a:solidFill>
                          <a:cs typeface="Calibri"/>
                        </a:rPr>
                        <a:t>TGMS will share any reusable business</a:t>
                      </a:r>
                      <a:r>
                        <a:rPr lang="en-CA" sz="1000" baseline="0" dirty="0">
                          <a:solidFill>
                            <a:prstClr val="black"/>
                          </a:solidFill>
                          <a:cs typeface="Calibri"/>
                        </a:rPr>
                        <a:t> capabilities, processes and solutions it can with the Grants and Contributions Modernization Interdepartmental Sharing Forum and GC EA </a:t>
                      </a:r>
                      <a:r>
                        <a:rPr lang="en-CA" sz="1000" baseline="0" dirty="0" err="1">
                          <a:solidFill>
                            <a:prstClr val="black"/>
                          </a:solidFill>
                          <a:cs typeface="Calibri"/>
                        </a:rPr>
                        <a:t>CoP.</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22</a:t>
            </a:fld>
            <a:endParaRPr lang="en-CA" dirty="0"/>
          </a:p>
        </p:txBody>
      </p:sp>
      <p:pic>
        <p:nvPicPr>
          <p:cNvPr id="8" name="Picture 7">
            <a:extLst>
              <a:ext uri="{FF2B5EF4-FFF2-40B4-BE49-F238E27FC236}">
                <a16:creationId xmlns:a16="http://schemas.microsoft.com/office/drawing/2014/main" id="{058E5D80-EF63-4DE8-8C4E-97756BBFD1E9}"/>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51992" y="244140"/>
            <a:ext cx="616068" cy="467016"/>
          </a:xfrm>
          <a:prstGeom prst="rect">
            <a:avLst/>
          </a:prstGeom>
        </p:spPr>
      </p:pic>
    </p:spTree>
    <p:extLst>
      <p:ext uri="{BB962C8B-B14F-4D97-AF65-F5344CB8AC3E}">
        <p14:creationId xmlns:p14="http://schemas.microsoft.com/office/powerpoint/2010/main" val="1135545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142CDE53-F64C-4F56-956B-4DFD3BD90D86}"/>
              </a:ext>
            </a:extLst>
          </p:cNvPr>
          <p:cNvSpPr>
            <a:spLocks noGrp="1"/>
          </p:cNvSpPr>
          <p:nvPr>
            <p:ph type="title"/>
          </p:nvPr>
        </p:nvSpPr>
        <p:spPr>
          <a:xfrm>
            <a:off x="575556" y="2332"/>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Information Architecture</a:t>
            </a:r>
          </a:p>
        </p:txBody>
      </p:sp>
      <p:sp>
        <p:nvSpPr>
          <p:cNvPr id="12" name="Content Placeholder 2">
            <a:extLst>
              <a:ext uri="{FF2B5EF4-FFF2-40B4-BE49-F238E27FC236}">
                <a16:creationId xmlns:a16="http://schemas.microsoft.com/office/drawing/2014/main" id="{5297E7E4-ABA7-4DA0-BC5A-5AC2ACC2FA4D}"/>
              </a:ext>
            </a:extLst>
          </p:cNvPr>
          <p:cNvSpPr>
            <a:spLocks noGrp="1"/>
          </p:cNvSpPr>
          <p:nvPr>
            <p:ph idx="10"/>
          </p:nvPr>
        </p:nvSpPr>
        <p:spPr>
          <a:xfrm>
            <a:off x="562272" y="1088761"/>
            <a:ext cx="7571580" cy="2173469"/>
          </a:xfrm>
        </p:spPr>
        <p:txBody>
          <a:bodyPr/>
          <a:lstStyle/>
          <a:p>
            <a:r>
              <a:rPr lang="en-US" sz="1400" dirty="0"/>
              <a:t>Information architecture includes both structured and unstructured data. The best practices and principles aim to support the needs of a business service and business capability orientation. To facilitate effective sharing of data and information across government, information architectures should be designed to reflect a consistent approach to data, such as the adoption of federal and international standards. Information architecture should also reflect responsible data management, information management and governance practices, including the source, quality, interoperability, and associated legal and policy obligations related to the data assets. Information architectures should also distinguish between personal and non personal data and information as the collection, use, sharing (disclosure), and management of personal information must respect the requirements of the </a:t>
            </a:r>
            <a:r>
              <a:rPr lang="en-US" sz="1400" i="1" dirty="0"/>
              <a:t>Privacy Act </a:t>
            </a:r>
            <a:r>
              <a:rPr lang="en-US" sz="1400" dirty="0"/>
              <a:t>and its related policies.</a:t>
            </a:r>
            <a:endParaRPr lang="en-CA" sz="1400" dirty="0"/>
          </a:p>
        </p:txBody>
      </p:sp>
      <p:graphicFrame>
        <p:nvGraphicFramePr>
          <p:cNvPr id="9" name="Table 8"/>
          <p:cNvGraphicFramePr>
            <a:graphicFrameLocks noGrp="1"/>
          </p:cNvGraphicFramePr>
          <p:nvPr>
            <p:extLst>
              <p:ext uri="{D42A27DB-BD31-4B8C-83A1-F6EECF244321}">
                <p14:modId xmlns:p14="http://schemas.microsoft.com/office/powerpoint/2010/main" val="2056360920"/>
              </p:ext>
            </p:extLst>
          </p:nvPr>
        </p:nvGraphicFramePr>
        <p:xfrm>
          <a:off x="562272" y="3421961"/>
          <a:ext cx="7987044" cy="26517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US" sz="1200" b="1" kern="1200" dirty="0">
                          <a:solidFill>
                            <a:schemeClr val="bg1"/>
                          </a:solidFill>
                          <a:latin typeface="+mn-lt"/>
                          <a:ea typeface="+mn-ea"/>
                          <a:cs typeface="Calibri"/>
                        </a:rPr>
                        <a:t>Collect data to address the needs of the users and other stakeholders</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Assess data requirements based program objectives, as well users, business and stakeholder needs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Extensive consultations held with internal</a:t>
                      </a:r>
                      <a:r>
                        <a:rPr lang="en-CA" sz="1000" baseline="0" dirty="0">
                          <a:solidFill>
                            <a:prstClr val="black"/>
                          </a:solidFill>
                          <a:cs typeface="Calibri"/>
                        </a:rPr>
                        <a:t> and external stakeholders to define a common conceptual data model for TGMS to support needs and achieve expected outcomes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0" lvl="1" indent="0" algn="l" defTabSz="914400" rtl="0" eaLnBrk="1" latinLnBrk="0" hangingPunct="1">
                        <a:buFont typeface="Wingdings" panose="05000000000000000000" pitchFamily="2" charset="2"/>
                        <a:buNone/>
                        <a:tabLst>
                          <a:tab pos="114300" algn="l"/>
                        </a:tabLst>
                      </a:pPr>
                      <a:r>
                        <a:rPr lang="en-US" sz="1000" kern="1200" dirty="0">
                          <a:solidFill>
                            <a:schemeClr val="dk1"/>
                          </a:solidFill>
                          <a:latin typeface="+mn-lt"/>
                          <a:ea typeface="+mn-ea"/>
                          <a:cs typeface="Calibri"/>
                        </a:rPr>
                        <a:t>Collect only the minimum set of data needed to support a policy, program, or service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Only the minimum</a:t>
                      </a:r>
                      <a:r>
                        <a:rPr lang="en-CA" sz="1000" baseline="0" dirty="0">
                          <a:solidFill>
                            <a:prstClr val="black"/>
                          </a:solidFill>
                          <a:cs typeface="Calibri"/>
                        </a:rPr>
                        <a:t> data required to support the programs will be collected as defined by the TGMS Conceptual Data Model. A Tri-Agency Information sharing agreement will be developed prior to implementation to define what information can be shared between the agencies. A PIA will assess the data to be collected. </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lvl="1" indent="0" algn="l" defTabSz="914400" rtl="0" eaLnBrk="1" latinLnBrk="0" hangingPunct="1">
                        <a:buFont typeface="Wingdings" panose="05000000000000000000" pitchFamily="2" charset="2"/>
                        <a:buNone/>
                        <a:tabLst>
                          <a:tab pos="114300" algn="l"/>
                        </a:tabLst>
                      </a:pPr>
                      <a:r>
                        <a:rPr lang="en-US" sz="1000" kern="1200" dirty="0">
                          <a:solidFill>
                            <a:schemeClr val="dk1"/>
                          </a:solidFill>
                          <a:latin typeface="+mn-lt"/>
                          <a:ea typeface="+mn-ea"/>
                          <a:cs typeface="Calibri"/>
                        </a:rPr>
                        <a:t>Reuse existing data assets where permissible and only acquire new data if required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TGMS will reuse existing data assets where permissible.</a:t>
                      </a:r>
                      <a:r>
                        <a:rPr lang="en-CA" sz="1000" baseline="0" dirty="0">
                          <a:solidFill>
                            <a:prstClr val="black"/>
                          </a:solidFill>
                          <a:cs typeface="Calibri"/>
                        </a:rPr>
                        <a:t> An information sharing agreement between the three agencies will facilitate reuse.</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508">
                <a:tc>
                  <a:txBody>
                    <a:bodyPr/>
                    <a:lstStyle/>
                    <a:p>
                      <a:pPr marL="0" indent="0">
                        <a:buFont typeface="Wingdings" panose="05000000000000000000" pitchFamily="2" charset="2"/>
                        <a:buNone/>
                      </a:pPr>
                      <a:r>
                        <a:rPr lang="en-US" sz="1000" kern="1200" dirty="0">
                          <a:solidFill>
                            <a:schemeClr val="dk1"/>
                          </a:solidFill>
                          <a:latin typeface="+mn-lt"/>
                          <a:ea typeface="+mn-ea"/>
                          <a:cs typeface="Calibri"/>
                        </a:rPr>
                        <a:t>Ensure data collected, including from third-party sources, are of high quality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Data standards will be defined and applied to data collected or migrated. Information sharing agreements</a:t>
                      </a:r>
                      <a:r>
                        <a:rPr lang="en-CA" sz="1000" baseline="0" dirty="0">
                          <a:solidFill>
                            <a:prstClr val="black"/>
                          </a:solidFill>
                          <a:cs typeface="Calibri"/>
                        </a:rPr>
                        <a:t> will include clauses on data quality.</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23</a:t>
            </a:fld>
            <a:endParaRPr lang="en-CA" dirty="0"/>
          </a:p>
        </p:txBody>
      </p:sp>
      <p:pic>
        <p:nvPicPr>
          <p:cNvPr id="10" name="Picture 9">
            <a:extLst>
              <a:ext uri="{FF2B5EF4-FFF2-40B4-BE49-F238E27FC236}">
                <a16:creationId xmlns:a16="http://schemas.microsoft.com/office/drawing/2014/main" id="{B4C359E2-BCA0-449D-95E2-CCEA19C98AFD}"/>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spTree>
    <p:extLst>
      <p:ext uri="{BB962C8B-B14F-4D97-AF65-F5344CB8AC3E}">
        <p14:creationId xmlns:p14="http://schemas.microsoft.com/office/powerpoint/2010/main" val="45584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Information Architecture – continued 1</a:t>
            </a:r>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1226438275"/>
              </p:ext>
            </p:extLst>
          </p:nvPr>
        </p:nvGraphicFramePr>
        <p:xfrm>
          <a:off x="551448" y="1247760"/>
          <a:ext cx="7987044" cy="30175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50344">
                <a:tc>
                  <a:txBody>
                    <a:bodyPr/>
                    <a:lstStyle/>
                    <a:p>
                      <a:pPr marL="19628">
                        <a:tabLst>
                          <a:tab pos="228600" algn="l"/>
                        </a:tabLst>
                      </a:pPr>
                      <a:r>
                        <a:rPr lang="en-US" sz="1200" b="1" kern="1200" dirty="0">
                          <a:solidFill>
                            <a:schemeClr val="bg1"/>
                          </a:solidFill>
                          <a:latin typeface="+mn-lt"/>
                          <a:ea typeface="+mn-ea"/>
                          <a:cs typeface="Calibri"/>
                        </a:rPr>
                        <a:t>Manage and reuse data strategically and responsibly</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1787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Define and establish clear roles, responsibilities, and accountabilities for data management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Tri-agency data governance will be established with clear roles,</a:t>
                      </a:r>
                      <a:r>
                        <a:rPr lang="en-CA" sz="1000" baseline="0" dirty="0">
                          <a:solidFill>
                            <a:prstClr val="black"/>
                          </a:solidFill>
                          <a:cs typeface="Calibri"/>
                        </a:rPr>
                        <a:t> responsibilities and accountabilities for data management</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068">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Identify and document the lineage of data assets</a:t>
                      </a:r>
                      <a:r>
                        <a:rPr lang="en-CA" sz="1000" kern="1200" baseline="0" dirty="0">
                          <a:solidFill>
                            <a:schemeClr val="dk1"/>
                          </a:solidFill>
                          <a:latin typeface="+mn-lt"/>
                          <a:ea typeface="+mn-ea"/>
                          <a:cs typeface="Calibri"/>
                        </a:rPr>
                        <a:t> </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buFont typeface="Wingdings" panose="05000000000000000000" pitchFamily="2" charset="2"/>
                        <a:buNone/>
                        <a:tabLst/>
                      </a:pPr>
                      <a:r>
                        <a:rPr lang="en-US" sz="1000" kern="1200" dirty="0">
                          <a:solidFill>
                            <a:prstClr val="black"/>
                          </a:solidFill>
                          <a:latin typeface="+mn-lt"/>
                          <a:ea typeface="+mn-ea"/>
                          <a:cs typeface="Calibri"/>
                        </a:rPr>
                        <a:t>The lineage of data assets is embedded in the SaaS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Define retention and disposition schedules in accordance with business value as well as applicable privacy and security policy and legislation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US" sz="1000" dirty="0">
                          <a:solidFill>
                            <a:prstClr val="black"/>
                          </a:solidFill>
                          <a:cs typeface="Calibri"/>
                        </a:rPr>
                        <a:t>Data retention and disposition schedules will be developed in</a:t>
                      </a:r>
                    </a:p>
                    <a:p>
                      <a:pPr marL="0" marR="2988" lvl="1" indent="0">
                        <a:buFont typeface="Wingdings" panose="05000000000000000000" pitchFamily="2" charset="2"/>
                        <a:buNone/>
                      </a:pPr>
                      <a:r>
                        <a:rPr lang="en-US" sz="1000" dirty="0">
                          <a:solidFill>
                            <a:prstClr val="black"/>
                          </a:solidFill>
                          <a:cs typeface="Calibri"/>
                        </a:rPr>
                        <a:t>accordance with policy and legislation.</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Ensure data are managed to enable interoperability, reuse and sharing to the greatest extent possible within and across departments in government to avoid duplication and maximize utility, while respecting security and privacy requirements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US" sz="1000" dirty="0">
                          <a:solidFill>
                            <a:prstClr val="black"/>
                          </a:solidFill>
                          <a:cs typeface="Calibri"/>
                        </a:rPr>
                        <a:t>Data will be managed to enable and support interoperability, reuse, and</a:t>
                      </a:r>
                    </a:p>
                    <a:p>
                      <a:pPr marL="0" marR="2988" lvl="1" indent="0">
                        <a:buFont typeface="Wingdings" panose="05000000000000000000" pitchFamily="2" charset="2"/>
                        <a:buNone/>
                      </a:pPr>
                      <a:r>
                        <a:rPr lang="en-US" sz="1000" dirty="0">
                          <a:solidFill>
                            <a:prstClr val="black"/>
                          </a:solidFill>
                          <a:cs typeface="Calibri"/>
                        </a:rPr>
                        <a:t>sharing across departments. Governance bodies and Committees will be</a:t>
                      </a:r>
                    </a:p>
                    <a:p>
                      <a:pPr marL="0" marR="2988" lvl="1" indent="0">
                        <a:buFont typeface="Wingdings" panose="05000000000000000000" pitchFamily="2" charset="2"/>
                        <a:buNone/>
                      </a:pPr>
                      <a:r>
                        <a:rPr lang="en-US" sz="1000" dirty="0">
                          <a:solidFill>
                            <a:prstClr val="black"/>
                          </a:solidFill>
                          <a:cs typeface="Calibri"/>
                        </a:rPr>
                        <a:t>organized to ensure security and privacy across the system and maximize</a:t>
                      </a:r>
                    </a:p>
                    <a:p>
                      <a:pPr marL="0" marR="2988" lvl="1" indent="0">
                        <a:buFont typeface="Wingdings" panose="05000000000000000000" pitchFamily="2" charset="2"/>
                        <a:buNone/>
                      </a:pPr>
                      <a:r>
                        <a:rPr lang="en-US" sz="1000" dirty="0">
                          <a:solidFill>
                            <a:prstClr val="black"/>
                          </a:solidFill>
                          <a:cs typeface="Calibri"/>
                        </a:rPr>
                        <a:t>re-use of information.</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Contribute to and align with enterprise and international data taxonomy and classification structures to manage, store, search and retrieve data</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A common conceptual</a:t>
                      </a:r>
                      <a:r>
                        <a:rPr lang="en-CA" sz="1000" baseline="0" dirty="0">
                          <a:solidFill>
                            <a:prstClr val="black"/>
                          </a:solidFill>
                          <a:cs typeface="Calibri"/>
                        </a:rPr>
                        <a:t> data model has been developed for the three agencies</a:t>
                      </a:r>
                      <a:r>
                        <a:rPr lang="en-CA" sz="1000" baseline="0" dirty="0">
                          <a:solidFill>
                            <a:schemeClr val="tx1">
                              <a:lumMod val="95000"/>
                              <a:lumOff val="5000"/>
                            </a:schemeClr>
                          </a:solidFill>
                          <a:cs typeface="Calibri"/>
                        </a:rPr>
                        <a:t>, aligned with the Enterprise Grants and Contributions Common Information Model and shared with OCG. This model will form the base for discussions with implementation vendors. </a:t>
                      </a:r>
                      <a:r>
                        <a:rPr lang="en-CA" sz="1000" baseline="0" dirty="0">
                          <a:solidFill>
                            <a:prstClr val="black"/>
                          </a:solidFill>
                          <a:cs typeface="Calibri"/>
                        </a:rPr>
                        <a:t>The agencies have already developed a Common Research Development Classification (CRDC) scheme and published this with Statistics Canada.</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813145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56786825"/>
              </p:ext>
            </p:extLst>
          </p:nvPr>
        </p:nvGraphicFramePr>
        <p:xfrm>
          <a:off x="540705" y="4545925"/>
          <a:ext cx="7987044" cy="2072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29696">
                <a:tc>
                  <a:txBody>
                    <a:bodyPr/>
                    <a:lstStyle/>
                    <a:p>
                      <a:pPr marL="114300" indent="-114300">
                        <a:tabLst>
                          <a:tab pos="114300" algn="l"/>
                        </a:tabLst>
                      </a:pPr>
                      <a:r>
                        <a:rPr lang="en-CA" sz="1200" b="1" kern="1200" dirty="0">
                          <a:solidFill>
                            <a:schemeClr val="bg1"/>
                          </a:solidFill>
                          <a:latin typeface="+mn-lt"/>
                          <a:ea typeface="+mn-ea"/>
                          <a:cs typeface="Calibri"/>
                        </a:rPr>
                        <a:t>Use and share data</a:t>
                      </a:r>
                      <a:r>
                        <a:rPr lang="en-CA" sz="1200" b="1" kern="1200" baseline="0" dirty="0">
                          <a:solidFill>
                            <a:schemeClr val="bg1"/>
                          </a:solidFill>
                          <a:latin typeface="+mn-lt"/>
                          <a:ea typeface="+mn-ea"/>
                          <a:cs typeface="Calibri"/>
                        </a:rPr>
                        <a:t> openly in an ethical and secure manner</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i="0" kern="1200" dirty="0">
                          <a:solidFill>
                            <a:schemeClr val="dk1"/>
                          </a:solidFill>
                          <a:effectLst/>
                          <a:latin typeface="+mn-lt"/>
                          <a:ea typeface="+mn-ea"/>
                          <a:cs typeface="+mn-cs"/>
                        </a:rPr>
                        <a:t>Share data openly by default as per the Directive on Open Government and Digital Standards, while respecting security and privacy requirements; data shared should adhere to existing enterprise and international standards, including on data quality and ethics</a:t>
                      </a:r>
                      <a:endParaRPr lang="en-US"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dirty="0">
                          <a:solidFill>
                            <a:prstClr val="black"/>
                          </a:solidFill>
                          <a:cs typeface="Calibri"/>
                        </a:rPr>
                        <a:t>An</a:t>
                      </a:r>
                      <a:r>
                        <a:rPr lang="en-CA" sz="1000" baseline="0" dirty="0">
                          <a:solidFill>
                            <a:prstClr val="black"/>
                          </a:solidFill>
                          <a:cs typeface="Calibri"/>
                        </a:rPr>
                        <a:t> information sharing strategy has been developed and reviewed by Justice Canada and provides guidance on methods for sharing data while respecting security and privacy such as data aggregation and depersonalization.</a:t>
                      </a:r>
                      <a:r>
                        <a:rPr lang="en-CA" sz="1000" dirty="0">
                          <a:solidFill>
                            <a:prstClr val="black"/>
                          </a:solidFill>
                          <a:cs typeface="Calibri"/>
                        </a:rPr>
                        <a:t> </a:t>
                      </a:r>
                    </a:p>
                    <a:p>
                      <a:pPr marL="0"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0" lvl="1" indent="0">
                        <a:buFont typeface="Wingdings" panose="05000000000000000000" pitchFamily="2" charset="2"/>
                        <a:buNone/>
                      </a:pPr>
                      <a:r>
                        <a:rPr lang="en-US" sz="1000" kern="1200" dirty="0">
                          <a:solidFill>
                            <a:schemeClr val="dk1"/>
                          </a:solidFill>
                          <a:latin typeface="+mn-lt"/>
                          <a:ea typeface="+mn-ea"/>
                          <a:cs typeface="Calibri"/>
                        </a:rPr>
                        <a:t>Ensure data formatting aligns to existing enterprise and international standards on interoperability; where none exist, develop data standards in the open with key subject matter experts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baseline="0" dirty="0">
                          <a:solidFill>
                            <a:prstClr val="black"/>
                          </a:solidFill>
                          <a:cs typeface="Calibri"/>
                        </a:rPr>
                        <a:t>Existing data standards will be adopted where possible such as NAICS codes. The tri-agencies have also worked to developed new standards such as the CRDC.</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Ensure that combined data does not risk identification or re identification of sensitive or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Protocols for small</a:t>
                      </a:r>
                      <a:r>
                        <a:rPr lang="en-CA" sz="1000" baseline="0" dirty="0">
                          <a:solidFill>
                            <a:prstClr val="black"/>
                          </a:solidFill>
                          <a:cs typeface="Calibri"/>
                        </a:rPr>
                        <a:t> data sets will be adopted</a:t>
                      </a:r>
                      <a:r>
                        <a:rPr lang="en-CA" sz="1000" dirty="0">
                          <a:solidFill>
                            <a:prstClr val="black"/>
                          </a:solidFill>
                          <a:cs typeface="Calibri"/>
                        </a:rPr>
                        <a:t> to reduce the risk</a:t>
                      </a:r>
                      <a:r>
                        <a:rPr lang="en-CA" sz="1000" baseline="0" dirty="0">
                          <a:solidFill>
                            <a:prstClr val="black"/>
                          </a:solidFill>
                          <a:cs typeface="Calibri"/>
                        </a:rPr>
                        <a:t> of identification.</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24</a:t>
            </a:fld>
            <a:endParaRPr lang="en-CA" dirty="0"/>
          </a:p>
        </p:txBody>
      </p:sp>
    </p:spTree>
    <p:extLst>
      <p:ext uri="{BB962C8B-B14F-4D97-AF65-F5344CB8AC3E}">
        <p14:creationId xmlns:p14="http://schemas.microsoft.com/office/powerpoint/2010/main" val="2836195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Information Architecture – continued 2</a:t>
            </a:r>
          </a:p>
        </p:txBody>
      </p:sp>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3893227160"/>
              </p:ext>
            </p:extLst>
          </p:nvPr>
        </p:nvGraphicFramePr>
        <p:xfrm>
          <a:off x="467544" y="967363"/>
          <a:ext cx="7987044" cy="5410200"/>
        </p:xfrm>
        <a:graphic>
          <a:graphicData uri="http://schemas.openxmlformats.org/drawingml/2006/table">
            <a:tbl>
              <a:tblPr firstRow="1">
                <a:tableStyleId>{5C22544A-7EE6-4342-B048-85BDC9FD1C3A}</a:tableStyleId>
              </a:tblPr>
              <a:tblGrid>
                <a:gridCol w="3912540">
                  <a:extLst>
                    <a:ext uri="{9D8B030D-6E8A-4147-A177-3AD203B41FA5}">
                      <a16:colId xmlns:a16="http://schemas.microsoft.com/office/drawing/2014/main" val="20000"/>
                    </a:ext>
                  </a:extLst>
                </a:gridCol>
                <a:gridCol w="4074504">
                  <a:extLst>
                    <a:ext uri="{9D8B030D-6E8A-4147-A177-3AD203B41FA5}">
                      <a16:colId xmlns:a16="http://schemas.microsoft.com/office/drawing/2014/main" val="20001"/>
                    </a:ext>
                  </a:extLst>
                </a:gridCol>
              </a:tblGrid>
              <a:tr h="342372">
                <a:tc>
                  <a:txBody>
                    <a:bodyPr/>
                    <a:lstStyle/>
                    <a:p>
                      <a:pPr marL="19628">
                        <a:tabLst>
                          <a:tab pos="228600" algn="l"/>
                        </a:tabLst>
                      </a:pPr>
                      <a:r>
                        <a:rPr lang="en-US" sz="1100" b="1" kern="1200" dirty="0">
                          <a:solidFill>
                            <a:schemeClr val="bg1"/>
                          </a:solidFill>
                          <a:latin typeface="+mn-lt"/>
                          <a:ea typeface="+mn-ea"/>
                          <a:cs typeface="Calibri"/>
                        </a:rPr>
                        <a:t>Design with privacy in mind for the collection, use and management of personal Information</a:t>
                      </a:r>
                      <a:endParaRPr lang="en-CA" sz="11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1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410846">
                <a:tc>
                  <a:txBody>
                    <a:bodyPr/>
                    <a:lstStyle/>
                    <a:p>
                      <a:pPr marL="0" lvl="1" indent="0">
                        <a:buFont typeface="Wingdings" panose="05000000000000000000" pitchFamily="2" charset="2"/>
                        <a:buNone/>
                        <a:tabLst>
                          <a:tab pos="114300" algn="l"/>
                        </a:tabLst>
                      </a:pPr>
                      <a:r>
                        <a:rPr lang="en-US" sz="900" kern="1200" dirty="0">
                          <a:solidFill>
                            <a:schemeClr val="dk1"/>
                          </a:solidFill>
                          <a:latin typeface="+mn-lt"/>
                          <a:ea typeface="+mn-ea"/>
                          <a:cs typeface="Calibri"/>
                        </a:rPr>
                        <a:t>Ensure alignment with guidance from appropriate institutional ATIP Office with respect to interpretation and application of the Privacy Act and related policy instruments</a:t>
                      </a:r>
                      <a:endParaRPr lang="en-CA" sz="9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900" dirty="0">
                          <a:solidFill>
                            <a:prstClr val="black"/>
                          </a:solidFill>
                          <a:cs typeface="Calibri"/>
                        </a:rPr>
                        <a:t>ATIP offices of all three agencies have been engaged to develop an information sharing strategy</a:t>
                      </a:r>
                      <a:r>
                        <a:rPr lang="en-CA" sz="900" baseline="0" dirty="0">
                          <a:solidFill>
                            <a:prstClr val="black"/>
                          </a:solidFill>
                          <a:cs typeface="Calibri"/>
                        </a:rPr>
                        <a:t> and will collaborate further in defining an information sharing agreement and conducting a PIA prior to implementation.</a:t>
                      </a:r>
                      <a:endParaRPr lang="en-CA" sz="9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0846">
                <a:tc>
                  <a:txBody>
                    <a:bodyPr/>
                    <a:lstStyle/>
                    <a:p>
                      <a:pPr marL="0" lvl="1" indent="0">
                        <a:buFont typeface="Wingdings" panose="05000000000000000000" pitchFamily="2" charset="2"/>
                        <a:buNone/>
                        <a:tabLst>
                          <a:tab pos="114300" algn="l"/>
                        </a:tabLst>
                      </a:pPr>
                      <a:r>
                        <a:rPr lang="en-US" sz="900" kern="1200" dirty="0">
                          <a:solidFill>
                            <a:schemeClr val="dk1"/>
                          </a:solidFill>
                          <a:latin typeface="+mn-lt"/>
                          <a:ea typeface="+mn-ea"/>
                          <a:cs typeface="Calibri"/>
                        </a:rPr>
                        <a:t>Assess initiatives to determine if personal information will be collected, used, disclosed, retained, shared, and disposed</a:t>
                      </a:r>
                      <a:endParaRPr lang="en-CA" sz="9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buFont typeface="Wingdings" panose="05000000000000000000" pitchFamily="2" charset="2"/>
                        <a:buNone/>
                        <a:tabLst/>
                      </a:pPr>
                      <a:r>
                        <a:rPr lang="en-US" sz="900" kern="1200" dirty="0">
                          <a:solidFill>
                            <a:prstClr val="black"/>
                          </a:solidFill>
                          <a:latin typeface="+mn-lt"/>
                          <a:ea typeface="+mn-ea"/>
                          <a:cs typeface="Calibri"/>
                        </a:rPr>
                        <a:t>The conceptual</a:t>
                      </a:r>
                      <a:r>
                        <a:rPr lang="en-US" sz="900" kern="1200" baseline="0" dirty="0">
                          <a:solidFill>
                            <a:prstClr val="black"/>
                          </a:solidFill>
                          <a:latin typeface="+mn-lt"/>
                          <a:ea typeface="+mn-ea"/>
                          <a:cs typeface="Calibri"/>
                        </a:rPr>
                        <a:t> data model will be used as a basis to document what information will be collected, how it is used, retention and disposition periods and rules for sharing.</a:t>
                      </a:r>
                      <a:endParaRPr lang="en-US" sz="9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6722">
                <a:tc>
                  <a:txBody>
                    <a:bodyPr/>
                    <a:lstStyle/>
                    <a:p>
                      <a:pPr marL="0" lvl="1" indent="0">
                        <a:buFont typeface="Wingdings" panose="05000000000000000000" pitchFamily="2" charset="2"/>
                        <a:buNone/>
                        <a:tabLst>
                          <a:tab pos="114300" algn="l"/>
                        </a:tabLst>
                      </a:pPr>
                      <a:r>
                        <a:rPr lang="en-US" sz="900" kern="1200" dirty="0">
                          <a:solidFill>
                            <a:schemeClr val="dk1"/>
                          </a:solidFill>
                          <a:latin typeface="+mn-lt"/>
                          <a:ea typeface="+mn-ea"/>
                          <a:cs typeface="Calibri"/>
                        </a:rPr>
                        <a:t>Only collect personal information if it directly relates to the operation of the programs or activities</a:t>
                      </a:r>
                      <a:endParaRPr lang="en-CA" sz="9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900" dirty="0">
                          <a:solidFill>
                            <a:prstClr val="black"/>
                          </a:solidFill>
                          <a:cs typeface="Calibri"/>
                        </a:rPr>
                        <a:t>Only required personal</a:t>
                      </a:r>
                      <a:r>
                        <a:rPr lang="en-CA" sz="900" baseline="0" dirty="0">
                          <a:solidFill>
                            <a:prstClr val="black"/>
                          </a:solidFill>
                          <a:cs typeface="Calibri"/>
                        </a:rPr>
                        <a:t> information will be collected.</a:t>
                      </a:r>
                      <a:endParaRPr lang="en-CA" sz="9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6722">
                <a:tc>
                  <a:txBody>
                    <a:bodyPr/>
                    <a:lstStyle/>
                    <a:p>
                      <a:pPr marL="0" lvl="1" indent="0">
                        <a:buFont typeface="Wingdings" panose="05000000000000000000" pitchFamily="2" charset="2"/>
                        <a:buNone/>
                        <a:tabLst>
                          <a:tab pos="114300" algn="l"/>
                        </a:tabLst>
                      </a:pPr>
                      <a:r>
                        <a:rPr lang="en-US" sz="900" kern="1200" dirty="0">
                          <a:solidFill>
                            <a:schemeClr val="dk1"/>
                          </a:solidFill>
                          <a:latin typeface="+mn-lt"/>
                          <a:ea typeface="+mn-ea"/>
                          <a:cs typeface="Calibri"/>
                        </a:rPr>
                        <a:t>Notify individuals of the purpose for collection at the point of collection by including a privacy notice</a:t>
                      </a:r>
                      <a:endParaRPr lang="en-CA" sz="9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900" dirty="0">
                          <a:solidFill>
                            <a:prstClr val="black"/>
                          </a:solidFill>
                          <a:cs typeface="Calibri"/>
                        </a:rPr>
                        <a:t>Privacy notices will be used</a:t>
                      </a:r>
                      <a:r>
                        <a:rPr lang="en-CA" sz="900" baseline="0" dirty="0">
                          <a:solidFill>
                            <a:prstClr val="black"/>
                          </a:solidFill>
                          <a:cs typeface="Calibri"/>
                        </a:rPr>
                        <a:t> to inform individuals of the consistent uses of data on each of the agencies websites.</a:t>
                      </a:r>
                      <a:endParaRPr lang="en-CA" sz="9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4320">
                <a:tc>
                  <a:txBody>
                    <a:bodyPr/>
                    <a:lstStyle/>
                    <a:p>
                      <a:pPr marL="0" lvl="1" indent="0">
                        <a:buFont typeface="Wingdings" panose="05000000000000000000" pitchFamily="2" charset="2"/>
                        <a:buNone/>
                        <a:tabLst>
                          <a:tab pos="114300" algn="l"/>
                        </a:tabLst>
                      </a:pPr>
                      <a:r>
                        <a:rPr lang="en-US" sz="900" kern="1200" dirty="0">
                          <a:solidFill>
                            <a:schemeClr val="dk1"/>
                          </a:solidFill>
                          <a:latin typeface="+mn-lt"/>
                          <a:ea typeface="+mn-ea"/>
                          <a:cs typeface="Calibri"/>
                        </a:rPr>
                        <a:t>Personal information should be, wherever possible, collected directly from individuals but can be from other sources where permitted by the </a:t>
                      </a:r>
                      <a:r>
                        <a:rPr lang="en-US" sz="900" i="1" kern="1200" dirty="0">
                          <a:solidFill>
                            <a:schemeClr val="dk1"/>
                          </a:solidFill>
                          <a:latin typeface="+mn-lt"/>
                          <a:ea typeface="+mn-ea"/>
                          <a:cs typeface="Calibri"/>
                        </a:rPr>
                        <a:t>Privacy Act</a:t>
                      </a:r>
                      <a:endParaRPr lang="en-CA" sz="9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900" dirty="0">
                          <a:solidFill>
                            <a:prstClr val="black"/>
                          </a:solidFill>
                          <a:cs typeface="Calibri"/>
                        </a:rPr>
                        <a:t>Personal information</a:t>
                      </a:r>
                      <a:r>
                        <a:rPr lang="en-CA" sz="900" baseline="0" dirty="0">
                          <a:solidFill>
                            <a:prstClr val="black"/>
                          </a:solidFill>
                          <a:cs typeface="Calibri"/>
                        </a:rPr>
                        <a:t> will be collected from individuals where possible, but in some cases may be collected from other sources. The </a:t>
                      </a:r>
                      <a:r>
                        <a:rPr lang="en-CA" sz="900" i="1" baseline="0" dirty="0">
                          <a:solidFill>
                            <a:prstClr val="black"/>
                          </a:solidFill>
                          <a:cs typeface="Calibri"/>
                        </a:rPr>
                        <a:t>Privacy Act</a:t>
                      </a:r>
                      <a:r>
                        <a:rPr lang="en-CA" sz="900" i="0" baseline="0" dirty="0">
                          <a:solidFill>
                            <a:prstClr val="black"/>
                          </a:solidFill>
                          <a:cs typeface="Calibri"/>
                        </a:rPr>
                        <a:t> will be used to guide all information collection</a:t>
                      </a:r>
                      <a:endParaRPr lang="en-CA" sz="9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4320">
                <a:tc>
                  <a:txBody>
                    <a:bodyPr/>
                    <a:lstStyle/>
                    <a:p>
                      <a:pPr marL="0" lvl="1" indent="0">
                        <a:buFont typeface="Wingdings" panose="05000000000000000000" pitchFamily="2" charset="2"/>
                        <a:buNone/>
                        <a:tabLst>
                          <a:tab pos="114300" algn="l"/>
                        </a:tabLst>
                      </a:pPr>
                      <a:r>
                        <a:rPr lang="en-US" sz="900" kern="1200" dirty="0">
                          <a:solidFill>
                            <a:schemeClr val="dk1"/>
                          </a:solidFill>
                          <a:latin typeface="+mn-lt"/>
                          <a:ea typeface="+mn-ea"/>
                          <a:cs typeface="Calibri"/>
                        </a:rPr>
                        <a:t>Personal information must be available to facilitate Canadians’ right of access to and correction of government records</a:t>
                      </a:r>
                      <a:endParaRPr lang="en-CA" sz="9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900" dirty="0">
                          <a:solidFill>
                            <a:prstClr val="black"/>
                          </a:solidFill>
                          <a:cs typeface="Calibri"/>
                        </a:rPr>
                        <a:t>Users of the solution will be empowered to manage the accuracy of their personal</a:t>
                      </a:r>
                      <a:r>
                        <a:rPr lang="en-CA" sz="900" baseline="0" dirty="0">
                          <a:solidFill>
                            <a:prstClr val="black"/>
                          </a:solidFill>
                          <a:cs typeface="Calibri"/>
                        </a:rPr>
                        <a:t> data or data that they self report.</a:t>
                      </a:r>
                      <a:endParaRPr lang="en-CA" sz="9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4859894"/>
                  </a:ext>
                </a:extLst>
              </a:tr>
              <a:tr h="274320">
                <a:tc>
                  <a:txBody>
                    <a:bodyPr/>
                    <a:lstStyle/>
                    <a:p>
                      <a:pPr marL="0" lvl="1" indent="0">
                        <a:buFont typeface="Wingdings" panose="05000000000000000000" pitchFamily="2" charset="2"/>
                        <a:buNone/>
                        <a:tabLst>
                          <a:tab pos="114300" algn="l"/>
                        </a:tabLst>
                      </a:pPr>
                      <a:r>
                        <a:rPr lang="en-US" sz="900" kern="1200" dirty="0">
                          <a:solidFill>
                            <a:schemeClr val="dk1"/>
                          </a:solidFill>
                          <a:latin typeface="+mn-lt"/>
                          <a:ea typeface="+mn-ea"/>
                          <a:cs typeface="Calibri"/>
                        </a:rPr>
                        <a:t>Design access controls into all processes and across all architectural layers from the earliest stages of design to limit the use and disclosure of personal information</a:t>
                      </a:r>
                      <a:endParaRPr lang="en-CA" sz="9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900" dirty="0">
                          <a:solidFill>
                            <a:prstClr val="black"/>
                          </a:solidFill>
                          <a:cs typeface="Calibri"/>
                        </a:rPr>
                        <a:t>Non-functional requirements have been documented</a:t>
                      </a:r>
                      <a:r>
                        <a:rPr lang="en-CA" sz="900" baseline="0" dirty="0">
                          <a:solidFill>
                            <a:prstClr val="black"/>
                          </a:solidFill>
                          <a:cs typeface="Calibri"/>
                        </a:rPr>
                        <a:t> to allow for fine grained control over the access to information. Privacy by design principles will be followed to limit the use and disclosure of personal information.</a:t>
                      </a:r>
                      <a:endParaRPr lang="en-CA" sz="9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9815298"/>
                  </a:ext>
                </a:extLst>
              </a:tr>
              <a:tr h="274320">
                <a:tc>
                  <a:txBody>
                    <a:bodyPr/>
                    <a:lstStyle/>
                    <a:p>
                      <a:pPr marL="0" lvl="1" indent="0">
                        <a:buFont typeface="Wingdings" panose="05000000000000000000" pitchFamily="2" charset="2"/>
                        <a:buNone/>
                        <a:tabLst>
                          <a:tab pos="114300" algn="l"/>
                        </a:tabLst>
                      </a:pPr>
                      <a:r>
                        <a:rPr lang="en-US" sz="900" kern="1200" dirty="0">
                          <a:solidFill>
                            <a:schemeClr val="dk1"/>
                          </a:solidFill>
                          <a:latin typeface="+mn-lt"/>
                          <a:ea typeface="+mn-ea"/>
                          <a:cs typeface="Calibri"/>
                        </a:rPr>
                        <a:t>Design processes so personal information remains accurate, up-to-date and as complete as possible, and can be corrected if required</a:t>
                      </a:r>
                      <a:endParaRPr lang="en-CA" sz="9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900" baseline="0" dirty="0">
                          <a:solidFill>
                            <a:prstClr val="black"/>
                          </a:solidFill>
                          <a:cs typeface="Calibri"/>
                        </a:rPr>
                        <a:t>Processes will be designed to ensure that personal information remains accurate.</a:t>
                      </a:r>
                      <a:endParaRPr lang="en-CA" sz="9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1870701"/>
                  </a:ext>
                </a:extLst>
              </a:tr>
              <a:tr h="200458">
                <a:tc>
                  <a:txBody>
                    <a:bodyPr/>
                    <a:lstStyle/>
                    <a:p>
                      <a:pPr marL="0" lvl="1" indent="0">
                        <a:buFont typeface="Wingdings" panose="05000000000000000000" pitchFamily="2" charset="2"/>
                        <a:buNone/>
                        <a:tabLst>
                          <a:tab pos="114300" algn="l"/>
                        </a:tabLst>
                      </a:pPr>
                      <a:r>
                        <a:rPr lang="en-US" sz="900" kern="1200" dirty="0">
                          <a:solidFill>
                            <a:schemeClr val="dk1"/>
                          </a:solidFill>
                          <a:latin typeface="+mn-lt"/>
                          <a:ea typeface="+mn-ea"/>
                          <a:cs typeface="Calibri"/>
                        </a:rPr>
                        <a:t>De-identification techniques should be considered prior to sharing personal information</a:t>
                      </a:r>
                      <a:endParaRPr lang="en-CA" sz="9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900" dirty="0">
                          <a:solidFill>
                            <a:prstClr val="black"/>
                          </a:solidFill>
                          <a:cs typeface="Calibri"/>
                        </a:rPr>
                        <a:t>The TGMS</a:t>
                      </a:r>
                      <a:r>
                        <a:rPr lang="en-CA" sz="900" baseline="0" dirty="0">
                          <a:solidFill>
                            <a:prstClr val="black"/>
                          </a:solidFill>
                          <a:cs typeface="Calibri"/>
                        </a:rPr>
                        <a:t> Information Sharing Strategy lists de-identification or aggregation as a potential method to consider to safely share personal information.</a:t>
                      </a:r>
                      <a:endParaRPr lang="en-CA" sz="9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6683203"/>
                  </a:ext>
                </a:extLst>
              </a:tr>
              <a:tr h="20045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900" kern="1200" dirty="0">
                          <a:solidFill>
                            <a:schemeClr val="dk1"/>
                          </a:solidFill>
                          <a:effectLst/>
                          <a:latin typeface="+mn-lt"/>
                          <a:ea typeface="+mn-ea"/>
                          <a:cs typeface="+mn-cs"/>
                        </a:rPr>
                        <a:t>In collaboration with appropriate institutional ATIP Office, determine if a Privacy Impact Assessment (PIA) is required to identify and mitigate privacy risks for new or substantially modified programs that impact the privacy of individuals</a:t>
                      </a:r>
                      <a:endParaRPr lang="en-CA" sz="9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900" dirty="0">
                          <a:solidFill>
                            <a:prstClr val="black"/>
                          </a:solidFill>
                          <a:cs typeface="Calibri"/>
                        </a:rPr>
                        <a:t>ATIP offices of all three agencies have been engaged and will conduct a combined PIA.</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4823960"/>
                  </a:ext>
                </a:extLst>
              </a:tr>
              <a:tr h="20045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900" kern="1200" dirty="0">
                          <a:solidFill>
                            <a:schemeClr val="dk1"/>
                          </a:solidFill>
                          <a:effectLst/>
                          <a:latin typeface="+mn-lt"/>
                          <a:ea typeface="+mn-ea"/>
                          <a:cs typeface="+mn-cs"/>
                        </a:rPr>
                        <a:t>Establish procedures to identify and address privacy breaches so they can be reported quickly and responded to efficiently to appropriate institutional ATIP Office</a:t>
                      </a:r>
                      <a:endParaRPr lang="en-CA" sz="9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900" dirty="0">
                          <a:solidFill>
                            <a:prstClr val="black"/>
                          </a:solidFill>
                          <a:cs typeface="Calibri"/>
                        </a:rPr>
                        <a:t>Procedures and privacy management frameworks will be established to identify and address privacy breaches to the appropriate ATIP office.</a:t>
                      </a:r>
                      <a:r>
                        <a:rPr lang="en-CA" sz="900" baseline="0" dirty="0">
                          <a:solidFill>
                            <a:prstClr val="black"/>
                          </a:solidFill>
                          <a:cs typeface="Calibri"/>
                        </a:rPr>
                        <a:t> </a:t>
                      </a:r>
                      <a:endParaRPr lang="en-CA" sz="9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1933268"/>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25</a:t>
            </a:fld>
            <a:endParaRPr lang="en-CA" dirty="0"/>
          </a:p>
        </p:txBody>
      </p:sp>
      <p:pic>
        <p:nvPicPr>
          <p:cNvPr id="7" name="Picture 6">
            <a:extLst>
              <a:ext uri="{FF2B5EF4-FFF2-40B4-BE49-F238E27FC236}">
                <a16:creationId xmlns:a16="http://schemas.microsoft.com/office/drawing/2014/main" id="{9A01E7AA-8983-4FA7-AB08-C551564DAC2A}"/>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spTree>
    <p:extLst>
      <p:ext uri="{BB962C8B-B14F-4D97-AF65-F5344CB8AC3E}">
        <p14:creationId xmlns:p14="http://schemas.microsoft.com/office/powerpoint/2010/main" val="1260330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nvPr>
        </p:nvSpPr>
        <p:spPr>
          <a:xfrm>
            <a:off x="533289" y="45834"/>
            <a:ext cx="5432425" cy="877888"/>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Application Architecture</a:t>
            </a:r>
          </a:p>
        </p:txBody>
      </p:sp>
      <p:pic>
        <p:nvPicPr>
          <p:cNvPr id="9" name="Picture 8">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28084" y="216818"/>
            <a:ext cx="641100" cy="508722"/>
          </a:xfrm>
          <a:prstGeom prst="rect">
            <a:avLst/>
          </a:prstGeom>
        </p:spPr>
      </p:pic>
      <p:sp>
        <p:nvSpPr>
          <p:cNvPr id="10" name="Content Placeholder 2">
            <a:extLst>
              <a:ext uri="{FF2B5EF4-FFF2-40B4-BE49-F238E27FC236}">
                <a16:creationId xmlns:a16="http://schemas.microsoft.com/office/drawing/2014/main" id="{55C29658-CE80-4282-909B-AEB4C20233C7}"/>
              </a:ext>
            </a:extLst>
          </p:cNvPr>
          <p:cNvSpPr>
            <a:spLocks noGrp="1"/>
          </p:cNvSpPr>
          <p:nvPr>
            <p:ph idx="10"/>
          </p:nvPr>
        </p:nvSpPr>
        <p:spPr>
          <a:xfrm>
            <a:off x="533289" y="1094706"/>
            <a:ext cx="7571580" cy="1393972"/>
          </a:xfrm>
        </p:spPr>
        <p:txBody>
          <a:bodyPr/>
          <a:lstStyle/>
          <a:p>
            <a:r>
              <a:rPr lang="en-US" sz="1400" dirty="0"/>
              <a:t>Application architecture practices must evolve significantly for the successful implementation of the GC Enterprise Ecosystem Target Architecture. Transitioning from legacy systems based on monolithic architectures to architectures that oriented around business services and based on re useable components implementing business capabilities, is a major shift. Interoperability becomes a key element, and the number of stakeholders that must be considered increases.</a:t>
            </a:r>
            <a:endParaRPr lang="en-CA" sz="1000" dirty="0"/>
          </a:p>
        </p:txBody>
      </p:sp>
      <p:graphicFrame>
        <p:nvGraphicFramePr>
          <p:cNvPr id="11" name="Table 10"/>
          <p:cNvGraphicFramePr>
            <a:graphicFrameLocks noGrp="1"/>
          </p:cNvGraphicFramePr>
          <p:nvPr>
            <p:extLst>
              <p:ext uri="{D42A27DB-BD31-4B8C-83A1-F6EECF244321}">
                <p14:modId xmlns:p14="http://schemas.microsoft.com/office/powerpoint/2010/main" val="2113409260"/>
              </p:ext>
            </p:extLst>
          </p:nvPr>
        </p:nvGraphicFramePr>
        <p:xfrm>
          <a:off x="539552" y="2330236"/>
          <a:ext cx="7987044" cy="14630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80020">
                <a:tc>
                  <a:txBody>
                    <a:bodyPr/>
                    <a:lstStyle/>
                    <a:p>
                      <a:pPr lvl="0"/>
                      <a:r>
                        <a:rPr lang="en-US" sz="1200" b="1" kern="1200" spc="-3" dirty="0">
                          <a:solidFill>
                            <a:schemeClr val="bg1"/>
                          </a:solidFill>
                          <a:latin typeface="+mn-lt"/>
                          <a:ea typeface="+mn-ea"/>
                          <a:cs typeface="Calibri"/>
                        </a:rPr>
                        <a:t>Use open source solutions hosted in public cloud</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Select existing solutions that can be reused over custom built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A SaaS is being sought based on a CBS</a:t>
                      </a:r>
                      <a:r>
                        <a:rPr lang="en-CA" sz="1000" baseline="0" dirty="0">
                          <a:solidFill>
                            <a:prstClr val="black"/>
                          </a:solidFill>
                          <a:cs typeface="Calibri"/>
                        </a:rPr>
                        <a:t> qualified cloud service provider configured by a professional services provider with a grants management accelerator</a:t>
                      </a:r>
                      <a:r>
                        <a:rPr lang="en-CA" sz="1000" dirty="0">
                          <a:solidFill>
                            <a:prstClr val="black"/>
                          </a:solidFill>
                          <a:cs typeface="Calibri"/>
                        </a:rPr>
                        <a:t>. </a:t>
                      </a:r>
                      <a:r>
                        <a:rPr lang="en-CA" sz="1000" dirty="0">
                          <a:solidFill>
                            <a:schemeClr val="tx1">
                              <a:lumMod val="95000"/>
                              <a:lumOff val="5000"/>
                            </a:schemeClr>
                          </a:solidFill>
                          <a:cs typeface="Calibri"/>
                        </a:rPr>
                        <a:t>The Enterprise Grants and Contributions Solution (EGCS) will be leveraged where appropriate and extended as needed.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Contribute all improvements back to the communities</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TGMS will share what it can and what is useful</a:t>
                      </a:r>
                      <a:r>
                        <a:rPr lang="en-CA" sz="1000" baseline="0" dirty="0">
                          <a:solidFill>
                            <a:prstClr val="black"/>
                          </a:solidFill>
                          <a:cs typeface="Calibri"/>
                        </a:rPr>
                        <a:t> with the communities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Register open source software to the Open Resource Exchange</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If open source software is to be used, it will be registered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688842601"/>
              </p:ext>
            </p:extLst>
          </p:nvPr>
        </p:nvGraphicFramePr>
        <p:xfrm>
          <a:off x="538583" y="3842206"/>
          <a:ext cx="7987044" cy="1310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US" sz="1200" b="1" kern="1200" spc="-3" dirty="0">
                          <a:solidFill>
                            <a:schemeClr val="bg1"/>
                          </a:solidFill>
                          <a:latin typeface="+mn-lt"/>
                          <a:ea typeface="+mn-ea"/>
                          <a:cs typeface="Calibri"/>
                        </a:rPr>
                        <a:t>Use software as a service (SaaS) hosted in public cloud</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Choose SaaS that best fit for purpose based on alignment with SaaS capabilities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US" sz="1000" dirty="0">
                          <a:solidFill>
                            <a:prstClr val="black"/>
                          </a:solidFill>
                          <a:cs typeface="Calibri"/>
                        </a:rPr>
                        <a:t>The selected solution is SaaS on public cloud at the protected B level.</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Choose a SaaS solution that is extendable</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Extensibility will be sought and evaluated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Configure SaaS and if customization is necessary extend as open source modules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The platform is highly configurable. Use of customization will be minimized but</a:t>
                      </a:r>
                      <a:r>
                        <a:rPr lang="en-CA" sz="1000" baseline="0" dirty="0">
                          <a:solidFill>
                            <a:prstClr val="black"/>
                          </a:solidFill>
                          <a:cs typeface="Calibri"/>
                        </a:rPr>
                        <a:t> extended as open source where possible and useful</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45235638"/>
              </p:ext>
            </p:extLst>
          </p:nvPr>
        </p:nvGraphicFramePr>
        <p:xfrm>
          <a:off x="533289" y="5265204"/>
          <a:ext cx="7987044" cy="11582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US" sz="1200" b="1" kern="1200" spc="-3" dirty="0">
                          <a:solidFill>
                            <a:schemeClr val="bg1"/>
                          </a:solidFill>
                          <a:latin typeface="+mn-lt"/>
                          <a:ea typeface="+mn-ea"/>
                          <a:cs typeface="Calibri"/>
                        </a:rPr>
                        <a:t>Design for Interoperability</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Design systems as highly modular and loosely coupled services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To the extent permitted by the SaaS, TGMS</a:t>
                      </a:r>
                      <a:r>
                        <a:rPr lang="en-CA" sz="1000" baseline="0" dirty="0">
                          <a:solidFill>
                            <a:prstClr val="black"/>
                          </a:solidFill>
                          <a:cs typeface="Calibri"/>
                        </a:rPr>
                        <a:t> will be deployed as a set of cohesive and loosely coupled solutions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noProof="0" dirty="0">
                          <a:solidFill>
                            <a:prstClr val="black"/>
                          </a:solidFill>
                          <a:latin typeface="+mn-lt"/>
                          <a:ea typeface="+mn-ea"/>
                          <a:cs typeface="Calibri"/>
                        </a:rPr>
                        <a:t>Expose services, including existing ones, through APIs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Where possible</a:t>
                      </a:r>
                      <a:r>
                        <a:rPr lang="en-CA" sz="1000" baseline="0" dirty="0">
                          <a:solidFill>
                            <a:prstClr val="black"/>
                          </a:solidFill>
                          <a:cs typeface="Calibri"/>
                        </a:rPr>
                        <a:t> through the SaaS, services will be exposed through APIs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Make the APIs discoverable to the appropriate stakeholders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baseline="0" dirty="0">
                          <a:solidFill>
                            <a:prstClr val="black"/>
                          </a:solidFill>
                          <a:cs typeface="Calibri"/>
                        </a:rPr>
                        <a:t>APIs will be made discoverable to appropriate stakeholders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26</a:t>
            </a:fld>
            <a:endParaRPr lang="en-CA" dirty="0"/>
          </a:p>
        </p:txBody>
      </p:sp>
    </p:spTree>
    <p:extLst>
      <p:ext uri="{BB962C8B-B14F-4D97-AF65-F5344CB8AC3E}">
        <p14:creationId xmlns:p14="http://schemas.microsoft.com/office/powerpoint/2010/main" val="2167277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86B77B1C-5E34-4830-BFA0-3A9028A7C9E0}"/>
              </a:ext>
            </a:extLst>
          </p:cNvPr>
          <p:cNvSpPr>
            <a:spLocks noGrp="1"/>
          </p:cNvSpPr>
          <p:nvPr>
            <p:ph type="title"/>
          </p:nvPr>
        </p:nvSpPr>
        <p:spPr>
          <a:xfrm>
            <a:off x="565959" y="38979"/>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Technology Architecture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269542" y="254490"/>
            <a:ext cx="757972" cy="446864"/>
          </a:xfrm>
          <a:prstGeom prst="rect">
            <a:avLst/>
          </a:prstGeom>
        </p:spPr>
      </p:pic>
      <p:sp>
        <p:nvSpPr>
          <p:cNvPr id="12" name="Content Placeholder 2">
            <a:extLst>
              <a:ext uri="{FF2B5EF4-FFF2-40B4-BE49-F238E27FC236}">
                <a16:creationId xmlns:a16="http://schemas.microsoft.com/office/drawing/2014/main" id="{AC9A2CD2-75A5-41E9-A643-E831A954A33B}"/>
              </a:ext>
            </a:extLst>
          </p:cNvPr>
          <p:cNvSpPr>
            <a:spLocks noGrp="1"/>
          </p:cNvSpPr>
          <p:nvPr>
            <p:ph idx="10"/>
          </p:nvPr>
        </p:nvSpPr>
        <p:spPr>
          <a:xfrm>
            <a:off x="565959" y="1132377"/>
            <a:ext cx="7571580" cy="1036483"/>
          </a:xfrm>
        </p:spPr>
        <p:txBody>
          <a:bodyPr/>
          <a:lstStyle/>
          <a:p>
            <a:r>
              <a:rPr lang="en-US" sz="1400" dirty="0"/>
              <a:t>Technology architecture is an important enabler of highly available and adaptable solutions that must be aligned with the chosen application architecture. Cloud adoption provides many potential advantages by mitigating the logistical constraints that often negatively impacted legacy solutions hosted “on premises.” However, the application architecture must be able to enable these advantages.</a:t>
            </a:r>
            <a:endParaRPr lang="en-CA" sz="600" dirty="0"/>
          </a:p>
        </p:txBody>
      </p:sp>
      <p:graphicFrame>
        <p:nvGraphicFramePr>
          <p:cNvPr id="8" name="Table 7"/>
          <p:cNvGraphicFramePr>
            <a:graphicFrameLocks noGrp="1"/>
          </p:cNvGraphicFramePr>
          <p:nvPr>
            <p:extLst>
              <p:ext uri="{D42A27DB-BD31-4B8C-83A1-F6EECF244321}">
                <p14:modId xmlns:p14="http://schemas.microsoft.com/office/powerpoint/2010/main" val="1066760683"/>
              </p:ext>
            </p:extLst>
          </p:nvPr>
        </p:nvGraphicFramePr>
        <p:xfrm>
          <a:off x="578478" y="2225040"/>
          <a:ext cx="7987044" cy="24079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CA" sz="1200" b="1" kern="1200" spc="-8" dirty="0">
                          <a:solidFill>
                            <a:schemeClr val="bg1"/>
                          </a:solidFill>
                          <a:latin typeface="+mn-lt"/>
                          <a:ea typeface="+mn-ea"/>
                          <a:cs typeface="Calibri"/>
                        </a:rPr>
                        <a:t>Use cloud first</a:t>
                      </a:r>
                      <a:endParaRPr lang="en-CA" sz="1200" b="1" kern="1200" spc="-108"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51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Adopt the use of the GC Accelerators to ensure proper security and access controls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US" sz="1000" b="0" i="0" kern="1200" dirty="0">
                          <a:solidFill>
                            <a:schemeClr val="dk1"/>
                          </a:solidFill>
                          <a:effectLst/>
                          <a:latin typeface="+mn-lt"/>
                          <a:ea typeface="+mn-ea"/>
                          <a:cs typeface="+mn-cs"/>
                        </a:rPr>
                        <a:t>Government of Canada trusted digital identity solutions </a:t>
                      </a:r>
                      <a:r>
                        <a:rPr lang="en-US" sz="1000" b="0" i="0" kern="1200" baseline="0" dirty="0">
                          <a:solidFill>
                            <a:schemeClr val="dk1"/>
                          </a:solidFill>
                          <a:effectLst/>
                          <a:latin typeface="+mn-lt"/>
                          <a:ea typeface="+mn-ea"/>
                          <a:cs typeface="+mn-cs"/>
                        </a:rPr>
                        <a:t>will be used</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Enforce this order of preference: software as a service (SaaS) first, then platform as a service (PaaS), and lastly infrastructure as a service (IaaS)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A SaaS is being procured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18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Fulfill cloud services through SSC Cloud Brokering Services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TGMS will be procuring its cloud services through the SSC CBS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918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Enforce this order of preference: public cloud first, then hybrid cloud, then private cloud, and lastly non cloud (on-premises) solutions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The solution will be</a:t>
                      </a:r>
                      <a:r>
                        <a:rPr lang="en-CA" sz="1000" baseline="0" dirty="0">
                          <a:solidFill>
                            <a:prstClr val="black"/>
                          </a:solidFill>
                          <a:cs typeface="Calibri"/>
                        </a:rPr>
                        <a:t> in the public cloud</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90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Design for cloud mobility and develop an exit strategy to avoid vendor lock-in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US" sz="1000" dirty="0">
                          <a:solidFill>
                            <a:prstClr val="black"/>
                          </a:solidFill>
                          <a:cs typeface="Calibri"/>
                        </a:rPr>
                        <a:t>With SaaS there's limited portability from one cloud service provider to another, but the TGMS implementation approach will be set-up to minimize long-term lock-in</a:t>
                      </a:r>
                      <a:r>
                        <a:rPr lang="en-US" sz="1000" baseline="0" dirty="0">
                          <a:solidFill>
                            <a:prstClr val="black"/>
                          </a:solidFill>
                          <a:cs typeface="Calibri"/>
                        </a:rPr>
                        <a:t> to a Systems Integrator. A</a:t>
                      </a:r>
                      <a:r>
                        <a:rPr lang="en-US" sz="1000" dirty="0">
                          <a:solidFill>
                            <a:prstClr val="black"/>
                          </a:solidFill>
                          <a:cs typeface="Calibri"/>
                        </a:rPr>
                        <a:t>n exit strategy will be developed.</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27</a:t>
            </a:fld>
            <a:endParaRPr lang="en-CA" dirty="0"/>
          </a:p>
        </p:txBody>
      </p:sp>
    </p:spTree>
    <p:extLst>
      <p:ext uri="{BB962C8B-B14F-4D97-AF65-F5344CB8AC3E}">
        <p14:creationId xmlns:p14="http://schemas.microsoft.com/office/powerpoint/2010/main" val="3263201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2AAADC6B-4BD4-4BED-A52F-FD4F542CED04}"/>
              </a:ext>
            </a:extLst>
          </p:cNvPr>
          <p:cNvSpPr>
            <a:spLocks noGrp="1"/>
          </p:cNvSpPr>
          <p:nvPr>
            <p:ph type="title"/>
          </p:nvPr>
        </p:nvSpPr>
        <p:spPr>
          <a:xfrm>
            <a:off x="553941" y="29066"/>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Technology Architecture - continued</a:t>
            </a:r>
          </a:p>
        </p:txBody>
      </p:sp>
      <p:graphicFrame>
        <p:nvGraphicFramePr>
          <p:cNvPr id="8" name="Table 7">
            <a:extLst>
              <a:ext uri="{FF2B5EF4-FFF2-40B4-BE49-F238E27FC236}">
                <a16:creationId xmlns:a16="http://schemas.microsoft.com/office/drawing/2014/main" id="{C6FC8494-3153-4A47-B11F-7FC66DD8F53C}"/>
              </a:ext>
            </a:extLst>
          </p:cNvPr>
          <p:cNvGraphicFramePr>
            <a:graphicFrameLocks noGrp="1"/>
          </p:cNvGraphicFramePr>
          <p:nvPr>
            <p:extLst>
              <p:ext uri="{D42A27DB-BD31-4B8C-83A1-F6EECF244321}">
                <p14:modId xmlns:p14="http://schemas.microsoft.com/office/powerpoint/2010/main" val="1054862431"/>
              </p:ext>
            </p:extLst>
          </p:nvPr>
        </p:nvGraphicFramePr>
        <p:xfrm>
          <a:off x="551447" y="1196752"/>
          <a:ext cx="7987044" cy="27127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32330">
                <a:tc>
                  <a:txBody>
                    <a:bodyPr/>
                    <a:lstStyle/>
                    <a:p>
                      <a:pPr marL="7470"/>
                      <a:r>
                        <a:rPr lang="en-US" sz="1200" b="1" kern="1200" spc="-8" dirty="0">
                          <a:solidFill>
                            <a:schemeClr val="bg1"/>
                          </a:solidFill>
                          <a:latin typeface="+mn-lt"/>
                          <a:ea typeface="+mn-ea"/>
                          <a:cs typeface="Calibri"/>
                        </a:rPr>
                        <a:t>Design for performance, availability and scalability</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46466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Ensure response times meet user needs, and critical services are highly available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US" sz="1000" dirty="0">
                          <a:solidFill>
                            <a:prstClr val="black"/>
                          </a:solidFill>
                          <a:cs typeface="Calibri"/>
                        </a:rPr>
                        <a:t>Service level objectives will be defined and will inform service level agreements.</a:t>
                      </a:r>
                    </a:p>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93732">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Support zero-downtime deployments for planned and unplanned maintenance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Evaluation criteria will be defined to favor this technical capability. If the selected solution does not support this, SLAs will be established to define acceptable maintenance windows.</a:t>
                      </a:r>
                    </a:p>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5588">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Use distributed architectures, assume failure will happen, handle errors gracefully, and monitor performance and </a:t>
                      </a:r>
                      <a:r>
                        <a:rPr lang="en-US" sz="1000" kern="1200" dirty="0" err="1">
                          <a:solidFill>
                            <a:schemeClr val="dk1"/>
                          </a:solidFill>
                          <a:latin typeface="+mn-lt"/>
                          <a:ea typeface="+mn-ea"/>
                          <a:cs typeface="Calibri"/>
                        </a:rPr>
                        <a:t>behaviour</a:t>
                      </a:r>
                      <a:r>
                        <a:rPr lang="en-US" sz="1000" kern="1200" dirty="0">
                          <a:solidFill>
                            <a:schemeClr val="dk1"/>
                          </a:solidFill>
                          <a:latin typeface="+mn-lt"/>
                          <a:ea typeface="+mn-ea"/>
                          <a:cs typeface="Calibri"/>
                        </a:rPr>
                        <a:t> actively</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Evaluation criteria will be defined to favor distributed architectures.</a:t>
                      </a:r>
                    </a:p>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588">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Establish architectures that supports new technology insertion with minimal disruption to existing programs and services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Not applicable to a SaaS solution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588">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Control technical diversity; design systems based on modern technologies and platforms already in use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Not applicable to a SaaS solution</a:t>
                      </a:r>
                    </a:p>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613893066"/>
              </p:ext>
            </p:extLst>
          </p:nvPr>
        </p:nvGraphicFramePr>
        <p:xfrm>
          <a:off x="551447" y="3969060"/>
          <a:ext cx="7987044" cy="2072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CA" sz="1200" b="1" kern="1200" spc="-3" dirty="0">
                          <a:solidFill>
                            <a:schemeClr val="bg1"/>
                          </a:solidFill>
                          <a:latin typeface="+mn-lt"/>
                          <a:ea typeface="+mn-ea"/>
                          <a:cs typeface="Calibri"/>
                        </a:rPr>
                        <a:t>Follow DevSecOps principles</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Use continuous integration and continuous deployments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IT operations, security teams and application developers shall continue the process to integrate security into DevOps pipeline, making security a core component of the software development cycle.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noProof="0" dirty="0">
                          <a:solidFill>
                            <a:prstClr val="black"/>
                          </a:solidFill>
                          <a:latin typeface="+mn-lt"/>
                          <a:ea typeface="+mn-ea"/>
                          <a:cs typeface="Calibri"/>
                        </a:rPr>
                        <a:t>Ensure automated testing occurs for security and functionality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A test-driven development environment will be employed and where applicable, automated testing and continuous integration shall form part of the development cycle.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Include your users and other stakeholders as part of the DevSecOps process, which refers to the concept of making software security a core part of the overall software delivery process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Security testing shall be performed in iterations maximize delivery cycles. Critical security issues are dealt with as they become apparent within each Agile Sprint.</a:t>
                      </a:r>
                    </a:p>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28</a:t>
            </a:fld>
            <a:endParaRPr lang="en-CA" dirty="0"/>
          </a:p>
        </p:txBody>
      </p:sp>
      <p:pic>
        <p:nvPicPr>
          <p:cNvPr id="9" name="Picture 8">
            <a:extLst>
              <a:ext uri="{FF2B5EF4-FFF2-40B4-BE49-F238E27FC236}">
                <a16:creationId xmlns:a16="http://schemas.microsoft.com/office/drawing/2014/main" id="{8636549F-4C7D-4945-ACFC-F9AC9A8F906F}"/>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269542" y="254490"/>
            <a:ext cx="757972" cy="446864"/>
          </a:xfrm>
          <a:prstGeom prst="rect">
            <a:avLst/>
          </a:prstGeom>
        </p:spPr>
      </p:pic>
    </p:spTree>
    <p:extLst>
      <p:ext uri="{BB962C8B-B14F-4D97-AF65-F5344CB8AC3E}">
        <p14:creationId xmlns:p14="http://schemas.microsoft.com/office/powerpoint/2010/main" val="3982688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437D9A44-630F-413C-940D-D393B2112E52}"/>
              </a:ext>
            </a:extLst>
          </p:cNvPr>
          <p:cNvSpPr>
            <a:spLocks noGrp="1"/>
          </p:cNvSpPr>
          <p:nvPr>
            <p:ph type="title"/>
          </p:nvPr>
        </p:nvSpPr>
        <p:spPr>
          <a:xfrm>
            <a:off x="551448" y="7248"/>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Security Architecture</a:t>
            </a:r>
          </a:p>
        </p:txBody>
      </p:sp>
      <p:sp>
        <p:nvSpPr>
          <p:cNvPr id="12" name="Content Placeholder 2">
            <a:extLst>
              <a:ext uri="{FF2B5EF4-FFF2-40B4-BE49-F238E27FC236}">
                <a16:creationId xmlns:a16="http://schemas.microsoft.com/office/drawing/2014/main" id="{6929FBFF-847B-4D35-B28A-E82049BA51AA}"/>
              </a:ext>
            </a:extLst>
          </p:cNvPr>
          <p:cNvSpPr>
            <a:spLocks noGrp="1"/>
          </p:cNvSpPr>
          <p:nvPr>
            <p:ph idx="10"/>
          </p:nvPr>
        </p:nvSpPr>
        <p:spPr>
          <a:xfrm>
            <a:off x="551448" y="1109765"/>
            <a:ext cx="7571580" cy="817908"/>
          </a:xfrm>
        </p:spPr>
        <p:txBody>
          <a:bodyPr/>
          <a:lstStyle/>
          <a:p>
            <a:r>
              <a:rPr lang="en-US" sz="1400" dirty="0"/>
              <a:t>The GC Enterprise Security Architecture program is a government wide initiative to provide a standardized approach to developing IT security architecture, ensuring that basic security blocks are implemented across the enterprise as the infrastructure is being renewed. </a:t>
            </a:r>
            <a:endParaRPr lang="en-CA" sz="1400" dirty="0"/>
          </a:p>
        </p:txBody>
      </p:sp>
      <p:graphicFrame>
        <p:nvGraphicFramePr>
          <p:cNvPr id="9" name="Table 8"/>
          <p:cNvGraphicFramePr>
            <a:graphicFrameLocks noGrp="1"/>
          </p:cNvGraphicFramePr>
          <p:nvPr>
            <p:extLst>
              <p:ext uri="{D42A27DB-BD31-4B8C-83A1-F6EECF244321}">
                <p14:modId xmlns:p14="http://schemas.microsoft.com/office/powerpoint/2010/main" val="2569665708"/>
              </p:ext>
            </p:extLst>
          </p:nvPr>
        </p:nvGraphicFramePr>
        <p:xfrm>
          <a:off x="530097" y="2571348"/>
          <a:ext cx="7987044" cy="29565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US" sz="1200" b="1" kern="1200" spc="-3" dirty="0">
                          <a:solidFill>
                            <a:schemeClr val="bg1"/>
                          </a:solidFill>
                          <a:latin typeface="+mn-lt"/>
                          <a:ea typeface="+mn-ea"/>
                          <a:cs typeface="Calibri"/>
                        </a:rPr>
                        <a:t>Build security into the system life cycle across all architectural layers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en-US" sz="1000" b="0" i="0" kern="1200" dirty="0">
                          <a:solidFill>
                            <a:schemeClr val="dk1"/>
                          </a:solidFill>
                          <a:effectLst/>
                          <a:latin typeface="+mn-lt"/>
                          <a:ea typeface="+mn-ea"/>
                          <a:cs typeface="+mn-cs"/>
                        </a:rPr>
                        <a:t>Identify and </a:t>
                      </a:r>
                      <a:r>
                        <a:rPr lang="en-US" sz="1000" b="0" i="0" u="none" strike="noStrike" kern="1200" dirty="0">
                          <a:solidFill>
                            <a:schemeClr val="dk1"/>
                          </a:solidFill>
                          <a:effectLst/>
                          <a:latin typeface="+mn-lt"/>
                          <a:ea typeface="+mn-ea"/>
                          <a:cs typeface="+mn-cs"/>
                          <a:hlinkClick r:id="rId4"/>
                        </a:rPr>
                        <a:t>categorize</a:t>
                      </a:r>
                      <a:r>
                        <a:rPr lang="en-US" sz="1000" b="0" i="0" kern="1200" dirty="0">
                          <a:solidFill>
                            <a:schemeClr val="dk1"/>
                          </a:solidFill>
                          <a:effectLst/>
                          <a:latin typeface="+mn-lt"/>
                          <a:ea typeface="+mn-ea"/>
                          <a:cs typeface="+mn-cs"/>
                        </a:rPr>
                        <a:t> information based on the degree of injury that could be expected to result from a compromise of its confidentiality, integrity and availability</a:t>
                      </a:r>
                      <a:endParaRPr lang="en-CA" sz="4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US" sz="1000" spc="-41" dirty="0">
                          <a:solidFill>
                            <a:prstClr val="black"/>
                          </a:solidFill>
                          <a:cs typeface="Calibri"/>
                        </a:rPr>
                        <a:t>Statement of Sensitivity conducted in TGMS Discovery phase categorized the projected solution “high water mark” as PBMM, with degree</a:t>
                      </a:r>
                      <a:r>
                        <a:rPr lang="en-US" sz="1000" spc="-41" baseline="0" dirty="0">
                          <a:solidFill>
                            <a:prstClr val="black"/>
                          </a:solidFill>
                          <a:cs typeface="Calibri"/>
                        </a:rPr>
                        <a:t>s of injury specified in the assessment.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0" lvl="1" indent="0">
                        <a:buFont typeface="Wingdings" panose="05000000000000000000" pitchFamily="2" charset="2"/>
                        <a:buNone/>
                        <a:tabLst>
                          <a:tab pos="114300" algn="l"/>
                        </a:tabLst>
                      </a:pPr>
                      <a:r>
                        <a:rPr lang="en-US" sz="1000" b="0" i="0" kern="1200" dirty="0">
                          <a:solidFill>
                            <a:schemeClr val="dk1"/>
                          </a:solidFill>
                          <a:effectLst/>
                          <a:latin typeface="+mn-lt"/>
                          <a:ea typeface="+mn-ea"/>
                          <a:cs typeface="+mn-cs"/>
                        </a:rPr>
                        <a:t>Implement a continuous security approach, in alignment with </a:t>
                      </a:r>
                      <a:r>
                        <a:rPr lang="en-US" sz="1000" b="0" i="0" u="none" strike="noStrike" kern="1200" dirty="0">
                          <a:solidFill>
                            <a:schemeClr val="dk1"/>
                          </a:solidFill>
                          <a:effectLst/>
                          <a:latin typeface="+mn-lt"/>
                          <a:ea typeface="+mn-ea"/>
                          <a:cs typeface="+mn-cs"/>
                          <a:hlinkClick r:id="rId5"/>
                        </a:rPr>
                        <a:t>Centre for Cyber Security’s IT Security Risk Management Framework</a:t>
                      </a:r>
                      <a:r>
                        <a:rPr lang="en-US" sz="1000" b="0" i="0" u="none" strike="noStrike" kern="1200" dirty="0">
                          <a:solidFill>
                            <a:schemeClr val="dk1"/>
                          </a:solidFill>
                          <a:effectLst/>
                          <a:latin typeface="+mn-lt"/>
                          <a:ea typeface="+mn-ea"/>
                          <a:cs typeface="+mn-cs"/>
                        </a:rPr>
                        <a:t>; perform threat modelling to minimize the attack surface by limiting services</a:t>
                      </a:r>
                      <a:endParaRPr lang="en-CA" sz="4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US" sz="1000" spc="-41" baseline="0" dirty="0">
                          <a:solidFill>
                            <a:prstClr val="black"/>
                          </a:solidFill>
                          <a:cs typeface="Calibri"/>
                        </a:rPr>
                        <a:t>As part of the SA&amp;A process, TGMS will implement all required GC Cloud Guardrails and  </a:t>
                      </a:r>
                      <a:r>
                        <a:rPr lang="en-US" sz="1000" spc="-41" baseline="0" dirty="0">
                          <a:solidFill>
                            <a:prstClr val="black"/>
                          </a:solidFill>
                          <a:cs typeface="Calibri"/>
                          <a:hlinkClick r:id="rId6"/>
                        </a:rPr>
                        <a:t>Baseline controls for SaaS Solutions</a:t>
                      </a:r>
                      <a:r>
                        <a:rPr lang="en-US" sz="1000" spc="-41" baseline="0" dirty="0">
                          <a:solidFill>
                            <a:prstClr val="black"/>
                          </a:solidFill>
                          <a:cs typeface="Calibri"/>
                        </a:rPr>
                        <a:t> for PBMM solutions prior to system implementation. TGMS will conduct application vulnerability assessments on a periodic basis to assess new security needs and evolving threats/vulnerabilities</a:t>
                      </a:r>
                    </a:p>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indent="0">
                        <a:buFont typeface="Wingdings" panose="05000000000000000000" pitchFamily="2" charset="2"/>
                        <a:buNone/>
                      </a:pPr>
                      <a:r>
                        <a:rPr lang="en-US" sz="1000" kern="1200" dirty="0">
                          <a:solidFill>
                            <a:schemeClr val="dk1"/>
                          </a:solidFill>
                          <a:latin typeface="+mn-lt"/>
                          <a:ea typeface="+mn-ea"/>
                          <a:cs typeface="Calibri"/>
                        </a:rPr>
                        <a:t>Apply proportionate security measures that address business and user needs while adequately protecting data at rest and data in transit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spc="-41" dirty="0">
                          <a:solidFill>
                            <a:prstClr val="black"/>
                          </a:solidFill>
                          <a:cs typeface="Calibri"/>
                        </a:rPr>
                        <a:t>Approved cryptographic algorithms and appropriate</a:t>
                      </a:r>
                      <a:r>
                        <a:rPr lang="en-CA" sz="1000" spc="-41" baseline="0" dirty="0">
                          <a:solidFill>
                            <a:prstClr val="black"/>
                          </a:solidFill>
                          <a:cs typeface="Calibri"/>
                        </a:rPr>
                        <a:t> methods will be used as for data at rest and in transit using ITSG-33 guidance as part of the SA&amp;A process.</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Design systems to be resilient and available in order to support service continuity</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b="0" spc="-41" baseline="0" dirty="0">
                          <a:solidFill>
                            <a:prstClr val="black"/>
                          </a:solidFill>
                          <a:cs typeface="Calibri"/>
                        </a:rPr>
                        <a:t>Service Level Agreements will be established to meet availability targets for a PBMM solution both for the platform and for the systems integrator supporting the platform.</a:t>
                      </a:r>
                      <a:endParaRPr lang="en-CA" sz="1000" b="1"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29</a:t>
            </a:fld>
            <a:endParaRPr lang="en-CA" dirty="0"/>
          </a:p>
        </p:txBody>
      </p:sp>
      <p:pic>
        <p:nvPicPr>
          <p:cNvPr id="8" name="Picture 7">
            <a:extLst>
              <a:ext uri="{FF2B5EF4-FFF2-40B4-BE49-F238E27FC236}">
                <a16:creationId xmlns:a16="http://schemas.microsoft.com/office/drawing/2014/main" id="{746D6681-6254-44CD-A0BA-8D610955EBD8}"/>
              </a:ext>
              <a:ext uri="{C183D7F6-B498-43B3-948B-1728B52AA6E4}">
                <adec:decorative xmlns:adec="http://schemas.microsoft.com/office/drawing/2017/decorative" val="1"/>
              </a:ext>
            </a:extLst>
          </p:cNvPr>
          <p:cNvPicPr>
            <a:picLocks noChangeAspect="1"/>
          </p:cNvPicPr>
          <p:nvPr>
            <p:custDataLst>
              <p:tags r:id="rId1"/>
            </p:custDataLst>
          </p:nvPr>
        </p:nvPicPr>
        <p:blipFill>
          <a:blip r:embed="rId7"/>
          <a:stretch>
            <a:fillRect/>
          </a:stretch>
        </p:blipFill>
        <p:spPr>
          <a:xfrm>
            <a:off x="5400092" y="204740"/>
            <a:ext cx="351107" cy="428625"/>
          </a:xfrm>
          <a:prstGeom prst="rect">
            <a:avLst/>
          </a:prstGeom>
        </p:spPr>
      </p:pic>
    </p:spTree>
    <p:extLst>
      <p:ext uri="{BB962C8B-B14F-4D97-AF65-F5344CB8AC3E}">
        <p14:creationId xmlns:p14="http://schemas.microsoft.com/office/powerpoint/2010/main" val="392762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80628"/>
            <a:ext cx="5432982" cy="878670"/>
          </a:xfrm>
        </p:spPr>
        <p:txBody>
          <a:bodyPr/>
          <a:lstStyle/>
          <a:p>
            <a:r>
              <a:rPr lang="en-CA" dirty="0"/>
              <a:t>Request - Background</a:t>
            </a:r>
          </a:p>
        </p:txBody>
      </p:sp>
      <p:sp>
        <p:nvSpPr>
          <p:cNvPr id="5" name="Content Placeholder 4">
            <a:extLst>
              <a:ext uri="{FF2B5EF4-FFF2-40B4-BE49-F238E27FC236}">
                <a16:creationId xmlns:a16="http://schemas.microsoft.com/office/drawing/2014/main" id="{0AD9FA12-43BF-4E94-8396-068502F65CF3}"/>
              </a:ext>
            </a:extLst>
          </p:cNvPr>
          <p:cNvSpPr>
            <a:spLocks noGrp="1"/>
          </p:cNvSpPr>
          <p:nvPr>
            <p:ph idx="10"/>
          </p:nvPr>
        </p:nvSpPr>
        <p:spPr>
          <a:xfrm>
            <a:off x="515888" y="1124744"/>
            <a:ext cx="8242346" cy="5148572"/>
          </a:xfrm>
        </p:spPr>
        <p:txBody>
          <a:bodyPr/>
          <a:lstStyle/>
          <a:p>
            <a:pPr>
              <a:spcBef>
                <a:spcPts val="0"/>
              </a:spcBef>
            </a:pPr>
            <a:r>
              <a:rPr lang="en-US" sz="1400" dirty="0"/>
              <a:t>Canada’s three federal research granting agencies, the Canadian Institutes of Health Research (CIHR), the Natural Sciences and Engineering Research Council of Canada (NSERC), and the Social Sciences and Humanities Research Council of Canada (SSHRC), have the common mandate to promote and support post-secondary-based research and training in their respective disciplines.</a:t>
            </a:r>
          </a:p>
          <a:p>
            <a:pPr>
              <a:spcBef>
                <a:spcPts val="0"/>
              </a:spcBef>
            </a:pPr>
            <a:endParaRPr lang="en-US" sz="1400" dirty="0"/>
          </a:p>
          <a:p>
            <a:pPr>
              <a:spcBef>
                <a:spcPts val="0"/>
              </a:spcBef>
            </a:pPr>
            <a:r>
              <a:rPr lang="en-US" sz="1400" dirty="0"/>
              <a:t>Combined, the Agencies manage over $3 billion annually in grant funding for research and training to address social, health and innovation challenges facing Canadians.</a:t>
            </a:r>
          </a:p>
          <a:p>
            <a:pPr>
              <a:spcBef>
                <a:spcPts val="0"/>
              </a:spcBef>
            </a:pPr>
            <a:endParaRPr lang="en-US" sz="1400" dirty="0"/>
          </a:p>
          <a:p>
            <a:pPr>
              <a:spcBef>
                <a:spcPts val="0"/>
              </a:spcBef>
            </a:pPr>
            <a:r>
              <a:rPr lang="en-US" sz="1400" dirty="0"/>
              <a:t>Funds are administered through both direct payments to recipients or through hospitals, research institutes, post-secondary institutions, and non-profit organizations, with whom the Agencies have a Memorandum of Understanding (MOU), as defined in the Agreement on the Administration of Agency Grants and Awards by Research Institutions.</a:t>
            </a:r>
          </a:p>
          <a:p>
            <a:pPr>
              <a:spcBef>
                <a:spcPts val="0"/>
              </a:spcBef>
            </a:pPr>
            <a:endParaRPr lang="en-US" sz="1400" dirty="0"/>
          </a:p>
          <a:p>
            <a:pPr>
              <a:spcBef>
                <a:spcPts val="0"/>
              </a:spcBef>
            </a:pPr>
            <a:r>
              <a:rPr lang="en-US" sz="1400" dirty="0"/>
              <a:t>The Agencies currently share the delivery of several tri-agency horizontal transfer payment programs, which amount to over $1B in grant funding annually. Some of these programs are administered using the software of a single agency, thereby restricting the sharing of information and adding an additional administrative burden with regards to program reporting. </a:t>
            </a:r>
          </a:p>
          <a:p>
            <a:pPr>
              <a:spcBef>
                <a:spcPts val="0"/>
              </a:spcBef>
            </a:pPr>
            <a:endParaRPr lang="en-US" sz="1400" dirty="0"/>
          </a:p>
          <a:p>
            <a:pPr>
              <a:spcBef>
                <a:spcPts val="0"/>
              </a:spcBef>
            </a:pPr>
            <a:r>
              <a:rPr lang="en-US" sz="1400" dirty="0"/>
              <a:t>The Agencies are jointly responsible for the management of the Canadian Common CV (CCV), a web-based application intended to provide a single, common approach to the collection of professional skills and experience data (curriculum vitae (CV) information) to support the submission and review of funding applications.</a:t>
            </a:r>
          </a:p>
          <a:p>
            <a:pPr>
              <a:spcBef>
                <a:spcPts val="0"/>
              </a:spcBef>
            </a:pPr>
            <a:endParaRPr lang="en-US" sz="1400" dirty="0"/>
          </a:p>
          <a:p>
            <a:pPr>
              <a:spcBef>
                <a:spcPts val="0"/>
              </a:spcBef>
            </a:pPr>
            <a:r>
              <a:rPr lang="en-US" sz="1400" dirty="0"/>
              <a:t>Despite differences in funding models, program architecture and delivery, and governance across the Agencies, there are significant similarities in their core business processes (e.g., application, assessment, funding decision and dissemination).</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3</a:t>
            </a:fld>
            <a:endParaRPr lang="en-CA" dirty="0">
              <a:solidFill>
                <a:srgbClr val="565656"/>
              </a:solidFill>
            </a:endParaRPr>
          </a:p>
        </p:txBody>
      </p:sp>
    </p:spTree>
    <p:extLst>
      <p:ext uri="{BB962C8B-B14F-4D97-AF65-F5344CB8AC3E}">
        <p14:creationId xmlns:p14="http://schemas.microsoft.com/office/powerpoint/2010/main" val="17013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3420C-6AC1-40ED-A0B9-8C45A9D5EBD7}"/>
              </a:ext>
            </a:extLst>
          </p:cNvPr>
          <p:cNvSpPr>
            <a:spLocks noGrp="1"/>
          </p:cNvSpPr>
          <p:nvPr>
            <p:ph type="title"/>
          </p:nvPr>
        </p:nvSpPr>
        <p:spPr>
          <a:xfrm>
            <a:off x="575556" y="17881"/>
            <a:ext cx="5432982" cy="878670"/>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Security Architecture - continued</a:t>
            </a:r>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400092" y="204740"/>
            <a:ext cx="351107" cy="428625"/>
          </a:xfrm>
          <a:prstGeom prst="rect">
            <a:avLst/>
          </a:prstGeom>
        </p:spPr>
      </p:pic>
      <p:graphicFrame>
        <p:nvGraphicFramePr>
          <p:cNvPr id="12" name="Table 11">
            <a:extLst>
              <a:ext uri="{FF2B5EF4-FFF2-40B4-BE49-F238E27FC236}">
                <a16:creationId xmlns:a16="http://schemas.microsoft.com/office/drawing/2014/main" id="{1D1E646B-6C36-419E-BD40-25CA95E9A591}"/>
              </a:ext>
            </a:extLst>
          </p:cNvPr>
          <p:cNvGraphicFramePr>
            <a:graphicFrameLocks noGrp="1"/>
          </p:cNvGraphicFramePr>
          <p:nvPr>
            <p:extLst>
              <p:ext uri="{D42A27DB-BD31-4B8C-83A1-F6EECF244321}">
                <p14:modId xmlns:p14="http://schemas.microsoft.com/office/powerpoint/2010/main" val="3446657682"/>
              </p:ext>
            </p:extLst>
          </p:nvPr>
        </p:nvGraphicFramePr>
        <p:xfrm>
          <a:off x="551447" y="1162142"/>
          <a:ext cx="7987044" cy="323088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US" sz="1200" b="1" kern="1200" spc="-3" dirty="0">
                          <a:solidFill>
                            <a:schemeClr val="bg1"/>
                          </a:solidFill>
                          <a:latin typeface="+mn-lt"/>
                          <a:ea typeface="+mn-ea"/>
                          <a:cs typeface="Calibri"/>
                        </a:rPr>
                        <a:t>Ensure secure access to systems and services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en-US" sz="1000" b="0" i="0" kern="1200" dirty="0">
                          <a:solidFill>
                            <a:schemeClr val="dk1"/>
                          </a:solidFill>
                          <a:effectLst/>
                          <a:latin typeface="+mn-lt"/>
                          <a:ea typeface="+mn-ea"/>
                          <a:cs typeface="+mn-cs"/>
                        </a:rPr>
                        <a:t>Identify and authenticate individuals, processes or devices to an appropriate level of assurance, based on clearly defined roles, before granting access to information and services; leverage enterprise services such as Government of Canada trusted digital identity solutions that are supported by the </a:t>
                      </a:r>
                      <a:r>
                        <a:rPr lang="en-US" sz="1000" b="0" i="0" u="none" strike="noStrike" kern="1200" dirty="0">
                          <a:solidFill>
                            <a:srgbClr val="FFFF00"/>
                          </a:solidFill>
                          <a:effectLst/>
                          <a:latin typeface="+mn-lt"/>
                          <a:ea typeface="+mn-ea"/>
                          <a:cs typeface="+mn-cs"/>
                          <a:hlinkClick r:id="rId5"/>
                        </a:rPr>
                        <a:t>Pan-Canadian Trust Framework</a:t>
                      </a:r>
                      <a:endParaRPr lang="en-CA" sz="1000" kern="1200" dirty="0">
                        <a:solidFill>
                          <a:srgbClr val="FFFF00"/>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spc="-41" dirty="0">
                          <a:solidFill>
                            <a:prstClr val="black"/>
                          </a:solidFill>
                          <a:cs typeface="Calibri"/>
                        </a:rPr>
                        <a:t>Vendors</a:t>
                      </a:r>
                      <a:r>
                        <a:rPr lang="en-US" sz="1000" spc="-41" baseline="0" dirty="0">
                          <a:solidFill>
                            <a:prstClr val="black"/>
                          </a:solidFill>
                          <a:cs typeface="Calibri"/>
                        </a:rPr>
                        <a:t> selection process includes requirements to leverage GC digital identity solutions.</a:t>
                      </a:r>
                    </a:p>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676">
                <a:tc>
                  <a:txBody>
                    <a:bodyPr/>
                    <a:lstStyle/>
                    <a:p>
                      <a:pPr marL="0" indent="0">
                        <a:buFont typeface="Wingdings" panose="05000000000000000000" pitchFamily="2" charset="2"/>
                        <a:buNone/>
                      </a:pPr>
                      <a:r>
                        <a:rPr lang="en-US" sz="1000" b="0" i="0" kern="1200" dirty="0">
                          <a:solidFill>
                            <a:schemeClr val="dk1"/>
                          </a:solidFill>
                          <a:effectLst/>
                          <a:latin typeface="+mn-lt"/>
                          <a:ea typeface="+mn-ea"/>
                          <a:cs typeface="+mn-cs"/>
                        </a:rPr>
                        <a:t>Constrain service interfaces to authorized entities (users and devices), with clearly defined roles; segment and separate information based on sensitivity of information, in alignment with </a:t>
                      </a:r>
                      <a:r>
                        <a:rPr lang="en-US" sz="1000" b="0" i="0" u="none" strike="noStrike" kern="1200" dirty="0">
                          <a:solidFill>
                            <a:schemeClr val="dk1"/>
                          </a:solidFill>
                          <a:effectLst/>
                          <a:latin typeface="+mn-lt"/>
                          <a:ea typeface="+mn-ea"/>
                          <a:cs typeface="+mn-cs"/>
                          <a:hlinkClick r:id="rId6"/>
                        </a:rPr>
                        <a:t>ITSG-22</a:t>
                      </a:r>
                      <a:r>
                        <a:rPr lang="en-US" sz="1000" b="0" i="0" kern="1200" dirty="0">
                          <a:solidFill>
                            <a:schemeClr val="dk1"/>
                          </a:solidFill>
                          <a:effectLst/>
                          <a:latin typeface="+mn-lt"/>
                          <a:ea typeface="+mn-ea"/>
                          <a:cs typeface="+mn-cs"/>
                        </a:rPr>
                        <a:t> and </a:t>
                      </a:r>
                      <a:r>
                        <a:rPr lang="en-US" sz="1000" b="0" i="0" u="none" strike="noStrike" kern="1200" dirty="0">
                          <a:solidFill>
                            <a:schemeClr val="dk1"/>
                          </a:solidFill>
                          <a:effectLst/>
                          <a:latin typeface="+mn-lt"/>
                          <a:ea typeface="+mn-ea"/>
                          <a:cs typeface="+mn-cs"/>
                          <a:hlinkClick r:id="rId7"/>
                        </a:rPr>
                        <a:t>ITSG-38</a:t>
                      </a:r>
                      <a:r>
                        <a:rPr lang="en-US" sz="1000" b="0" i="0" kern="1200" dirty="0">
                          <a:solidFill>
                            <a:schemeClr val="dk1"/>
                          </a:solidFill>
                          <a:effectLst/>
                          <a:latin typeface="+mn-lt"/>
                          <a:ea typeface="+mn-ea"/>
                          <a:cs typeface="+mn-cs"/>
                        </a:rPr>
                        <a:t>. Management interfaces may require increased levels of protection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spc="-41" dirty="0">
                          <a:solidFill>
                            <a:prstClr val="black"/>
                          </a:solidFill>
                          <a:cs typeface="Calibri"/>
                        </a:rPr>
                        <a:t>Role</a:t>
                      </a:r>
                      <a:r>
                        <a:rPr lang="en-CA" sz="1000" spc="-41" baseline="0" dirty="0">
                          <a:solidFill>
                            <a:prstClr val="black"/>
                          </a:solidFill>
                          <a:cs typeface="Calibri"/>
                        </a:rPr>
                        <a:t> based access permissions to be implemented. Segregation will be permission based as opposed to physical segregation to allow for information sharing where/when possible.</a:t>
                      </a:r>
                      <a:endParaRPr lang="en-CA" sz="1000" spc="-41" dirty="0">
                        <a:solidFill>
                          <a:prstClr val="black"/>
                        </a:solidFill>
                        <a:cs typeface="Calibri"/>
                      </a:endParaRPr>
                    </a:p>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i="0" kern="1200" dirty="0">
                          <a:solidFill>
                            <a:schemeClr val="dk1"/>
                          </a:solidFill>
                          <a:effectLst/>
                          <a:latin typeface="+mn-lt"/>
                          <a:ea typeface="+mn-ea"/>
                          <a:cs typeface="+mn-cs"/>
                        </a:rPr>
                        <a:t>Implement </a:t>
                      </a:r>
                      <a:r>
                        <a:rPr lang="en-US" sz="1000" b="0" i="0" u="none" strike="noStrike" kern="1200" dirty="0">
                          <a:solidFill>
                            <a:schemeClr val="dk1"/>
                          </a:solidFill>
                          <a:effectLst/>
                          <a:latin typeface="+mn-lt"/>
                          <a:ea typeface="+mn-ea"/>
                          <a:cs typeface="+mn-cs"/>
                          <a:hlinkClick r:id="rId8"/>
                        </a:rPr>
                        <a:t>HTTPS</a:t>
                      </a:r>
                      <a:r>
                        <a:rPr lang="en-US" sz="1000" b="0" i="0" kern="1200" dirty="0">
                          <a:solidFill>
                            <a:schemeClr val="dk1"/>
                          </a:solidFill>
                          <a:effectLst/>
                          <a:latin typeface="+mn-lt"/>
                          <a:ea typeface="+mn-ea"/>
                          <a:cs typeface="+mn-cs"/>
                        </a:rPr>
                        <a:t> for secure web connections and Domain-based Message Authentication, Reporting and Conformance (</a:t>
                      </a:r>
                      <a:r>
                        <a:rPr lang="en-US" sz="1000" b="0" i="0" u="none" strike="noStrike" kern="1200" dirty="0">
                          <a:solidFill>
                            <a:schemeClr val="dk1"/>
                          </a:solidFill>
                          <a:effectLst/>
                          <a:latin typeface="+mn-lt"/>
                          <a:ea typeface="+mn-ea"/>
                          <a:cs typeface="+mn-cs"/>
                          <a:hlinkClick r:id="rId9"/>
                        </a:rPr>
                        <a:t>DMARC</a:t>
                      </a:r>
                      <a:r>
                        <a:rPr lang="en-US" sz="1000" b="0" i="0" u="none" strike="noStrike" kern="1200" dirty="0">
                          <a:solidFill>
                            <a:schemeClr val="dk1"/>
                          </a:solidFill>
                          <a:effectLst/>
                          <a:latin typeface="+mn-lt"/>
                          <a:ea typeface="+mn-ea"/>
                          <a:cs typeface="+mn-cs"/>
                        </a:rPr>
                        <a:t>)</a:t>
                      </a:r>
                      <a:r>
                        <a:rPr lang="en-US" sz="1000" b="0" i="0" kern="1200" dirty="0">
                          <a:solidFill>
                            <a:schemeClr val="dk1"/>
                          </a:solidFill>
                          <a:effectLst/>
                          <a:latin typeface="+mn-lt"/>
                          <a:ea typeface="+mn-ea"/>
                          <a:cs typeface="+mn-cs"/>
                        </a:rPr>
                        <a:t> for enhanced email security</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spc="-41" dirty="0">
                          <a:solidFill>
                            <a:prstClr val="black"/>
                          </a:solidFill>
                          <a:cs typeface="Calibri"/>
                        </a:rPr>
                        <a:t>HTTPS is standard baseline for all web connections. Email security controls will be assess</a:t>
                      </a:r>
                      <a:r>
                        <a:rPr lang="en-CA" sz="1000" spc="-41" baseline="0" dirty="0">
                          <a:solidFill>
                            <a:prstClr val="black"/>
                          </a:solidFill>
                          <a:cs typeface="Calibri"/>
                        </a:rPr>
                        <a:t>ed if/when email processes are required for TGMS, but will leverage DMARC where feasible.</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i="0" kern="1200" dirty="0">
                          <a:solidFill>
                            <a:schemeClr val="dk1"/>
                          </a:solidFill>
                          <a:effectLst/>
                          <a:latin typeface="+mn-lt"/>
                          <a:ea typeface="+mn-ea"/>
                          <a:cs typeface="+mn-cs"/>
                        </a:rPr>
                        <a:t>Establish secure interconnections between systems through secure </a:t>
                      </a:r>
                      <a:r>
                        <a:rPr lang="en-US" sz="1000" b="0" i="0" u="none" strike="noStrike" kern="1200" dirty="0">
                          <a:solidFill>
                            <a:schemeClr val="dk1"/>
                          </a:solidFill>
                          <a:effectLst/>
                          <a:latin typeface="+mn-lt"/>
                          <a:ea typeface="+mn-ea"/>
                          <a:cs typeface="+mn-cs"/>
                          <a:hlinkClick r:id="rId10"/>
                        </a:rPr>
                        <a:t>APIs</a:t>
                      </a:r>
                      <a:r>
                        <a:rPr lang="en-US" sz="1000" b="0" i="0" kern="1200" dirty="0">
                          <a:solidFill>
                            <a:schemeClr val="dk1"/>
                          </a:solidFill>
                          <a:effectLst/>
                          <a:latin typeface="+mn-lt"/>
                          <a:ea typeface="+mn-ea"/>
                          <a:cs typeface="+mn-cs"/>
                        </a:rPr>
                        <a:t> or leveraging centrally managed hybrid IT connectivity services</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spc="-41" dirty="0">
                          <a:solidFill>
                            <a:prstClr val="black"/>
                          </a:solidFill>
                          <a:cs typeface="Calibri"/>
                        </a:rPr>
                        <a:t>Interconnections between systems expected to be largely secure API based, but will need further confirmation during transition where integration points may exist between legacy</a:t>
                      </a:r>
                      <a:r>
                        <a:rPr lang="en-CA" sz="1000" spc="-41" baseline="0" dirty="0">
                          <a:solidFill>
                            <a:prstClr val="black"/>
                          </a:solidFill>
                          <a:cs typeface="Calibri"/>
                        </a:rPr>
                        <a:t> and TGMS resources. Interconnections will leverage encryption in transit, regardless of protocol.</a:t>
                      </a:r>
                      <a:endParaRPr lang="en-CA" sz="1000" spc="-41" dirty="0">
                        <a:solidFill>
                          <a:prstClr val="black"/>
                        </a:solidFill>
                        <a:cs typeface="Calibri"/>
                      </a:endParaRPr>
                    </a:p>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1968112"/>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30</a:t>
            </a:fld>
            <a:endParaRPr lang="en-CA" dirty="0"/>
          </a:p>
        </p:txBody>
      </p:sp>
    </p:spTree>
    <p:extLst>
      <p:ext uri="{BB962C8B-B14F-4D97-AF65-F5344CB8AC3E}">
        <p14:creationId xmlns:p14="http://schemas.microsoft.com/office/powerpoint/2010/main" val="2608418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3420C-6AC1-40ED-A0B9-8C45A9D5EBD7}"/>
              </a:ext>
            </a:extLst>
          </p:cNvPr>
          <p:cNvSpPr>
            <a:spLocks noGrp="1"/>
          </p:cNvSpPr>
          <p:nvPr>
            <p:ph type="title"/>
          </p:nvPr>
        </p:nvSpPr>
        <p:spPr>
          <a:xfrm>
            <a:off x="575556" y="17881"/>
            <a:ext cx="5432982" cy="878670"/>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Security Architecture - continued</a:t>
            </a:r>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400092" y="204740"/>
            <a:ext cx="351107" cy="42862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40697590"/>
              </p:ext>
            </p:extLst>
          </p:nvPr>
        </p:nvGraphicFramePr>
        <p:xfrm>
          <a:off x="575556" y="1196752"/>
          <a:ext cx="7987044" cy="22250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CA" sz="1200" b="1" kern="1200" spc="-3" dirty="0">
                          <a:solidFill>
                            <a:schemeClr val="bg1"/>
                          </a:solidFill>
                          <a:latin typeface="+mn-lt"/>
                          <a:ea typeface="+mn-ea"/>
                          <a:cs typeface="Calibri"/>
                        </a:rPr>
                        <a:t>Maintain secure operations</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Establish processes to maintain visibility of assets and ensure the prompt application of security related patches and updates in order to reduce exposure to vulnerabilities, in accordance with GC </a:t>
                      </a:r>
                      <a:r>
                        <a:rPr lang="en-US" sz="1000" i="1" kern="1200" dirty="0">
                          <a:solidFill>
                            <a:schemeClr val="dk1"/>
                          </a:solidFill>
                          <a:latin typeface="+mn-lt"/>
                          <a:ea typeface="+mn-ea"/>
                          <a:cs typeface="Calibri"/>
                        </a:rPr>
                        <a:t>Patch Management Guidance</a:t>
                      </a:r>
                      <a:endParaRPr lang="en-CA" sz="10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spc="-41" dirty="0">
                          <a:solidFill>
                            <a:prstClr val="black"/>
                          </a:solidFill>
                          <a:cs typeface="Calibri"/>
                        </a:rPr>
                        <a:t>Patch management will largely</a:t>
                      </a:r>
                      <a:r>
                        <a:rPr lang="en-US" sz="1000" spc="-41" baseline="0" dirty="0">
                          <a:solidFill>
                            <a:prstClr val="black"/>
                          </a:solidFill>
                          <a:cs typeface="Calibri"/>
                        </a:rPr>
                        <a:t> be handled by Vendor in SaaS. Agency endpoints will fall under agency patch management procedures.</a:t>
                      </a:r>
                      <a:endParaRPr lang="en-US" sz="1000" spc="-41" dirty="0">
                        <a:solidFill>
                          <a:prstClr val="black"/>
                        </a:solidFill>
                        <a:cs typeface="Calibri"/>
                      </a:endParaRPr>
                    </a:p>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Enable event logging, in accordance with GC </a:t>
                      </a:r>
                      <a:r>
                        <a:rPr lang="en-US" sz="1000" i="1" kern="1200" dirty="0">
                          <a:solidFill>
                            <a:schemeClr val="dk1"/>
                          </a:solidFill>
                          <a:latin typeface="+mn-lt"/>
                          <a:ea typeface="+mn-ea"/>
                          <a:cs typeface="Calibri"/>
                        </a:rPr>
                        <a:t>Event Logging Guidance</a:t>
                      </a:r>
                      <a:r>
                        <a:rPr lang="en-US" sz="1000" kern="1200" dirty="0">
                          <a:solidFill>
                            <a:schemeClr val="dk1"/>
                          </a:solidFill>
                          <a:latin typeface="+mn-lt"/>
                          <a:ea typeface="+mn-ea"/>
                          <a:cs typeface="Calibri"/>
                        </a:rPr>
                        <a:t>, and perform monitoring of systems and services in order to detect, prevent, and respond to attacks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spc="-41" dirty="0">
                          <a:solidFill>
                            <a:prstClr val="black"/>
                          </a:solidFill>
                          <a:cs typeface="Calibri"/>
                        </a:rPr>
                        <a:t>Logging will be enabled at the level possible within</a:t>
                      </a:r>
                      <a:r>
                        <a:rPr lang="en-US" sz="1000" spc="-41" baseline="0" dirty="0">
                          <a:solidFill>
                            <a:prstClr val="black"/>
                          </a:solidFill>
                          <a:cs typeface="Calibri"/>
                        </a:rPr>
                        <a:t> the SaaS to monitor for attacks. Vendor will be contractually obligated to monitor system and service performance and potential cyber attacks.</a:t>
                      </a:r>
                      <a:endParaRPr lang="en-US" sz="1000" spc="-41" dirty="0">
                        <a:solidFill>
                          <a:prstClr val="black"/>
                        </a:solidFill>
                        <a:cs typeface="Calibri"/>
                      </a:endParaRPr>
                    </a:p>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indent="0">
                        <a:buFont typeface="Wingdings" panose="05000000000000000000" pitchFamily="2" charset="2"/>
                        <a:buNone/>
                      </a:pPr>
                      <a:r>
                        <a:rPr lang="en-US" sz="1000" b="0" i="0" kern="1200" dirty="0">
                          <a:solidFill>
                            <a:schemeClr val="dk1"/>
                          </a:solidFill>
                          <a:effectLst/>
                          <a:latin typeface="+mn-lt"/>
                          <a:ea typeface="+mn-ea"/>
                          <a:cs typeface="+mn-cs"/>
                        </a:rPr>
                        <a:t>Establish an incident management plan in alignment with the </a:t>
                      </a:r>
                      <a:r>
                        <a:rPr lang="en-US" sz="1000" b="0" i="0" u="none" strike="noStrike" kern="1200" dirty="0">
                          <a:solidFill>
                            <a:schemeClr val="dk1"/>
                          </a:solidFill>
                          <a:effectLst/>
                          <a:latin typeface="+mn-lt"/>
                          <a:ea typeface="+mn-ea"/>
                          <a:cs typeface="+mn-cs"/>
                          <a:hlinkClick r:id="rId5"/>
                        </a:rPr>
                        <a:t>GC Cyber Security Event Management Plan (GC CSEMP)</a:t>
                      </a:r>
                      <a:r>
                        <a:rPr lang="en-US" sz="1000" b="0" i="0" kern="1200" dirty="0">
                          <a:solidFill>
                            <a:schemeClr val="dk1"/>
                          </a:solidFill>
                          <a:effectLst/>
                          <a:latin typeface="+mn-lt"/>
                          <a:ea typeface="+mn-ea"/>
                          <a:cs typeface="+mn-cs"/>
                        </a:rPr>
                        <a:t> and report incidents to the </a:t>
                      </a:r>
                      <a:r>
                        <a:rPr lang="en-US" sz="1000" b="0" i="0" u="none" strike="noStrike" kern="1200" dirty="0">
                          <a:solidFill>
                            <a:schemeClr val="dk1"/>
                          </a:solidFill>
                          <a:effectLst/>
                          <a:latin typeface="+mn-lt"/>
                          <a:ea typeface="+mn-ea"/>
                          <a:cs typeface="+mn-cs"/>
                          <a:hlinkClick r:id="rId6"/>
                        </a:rPr>
                        <a:t>Canadian Centre for Cyber Security (CCCS)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b="0" spc="-41" dirty="0">
                          <a:solidFill>
                            <a:prstClr val="black"/>
                          </a:solidFill>
                          <a:cs typeface="Calibri"/>
                        </a:rPr>
                        <a:t>An incident management plan will be created</a:t>
                      </a:r>
                      <a:r>
                        <a:rPr lang="en-CA" sz="1000" b="0" spc="-41" baseline="0" dirty="0">
                          <a:solidFill>
                            <a:prstClr val="black"/>
                          </a:solidFill>
                          <a:cs typeface="Calibri"/>
                        </a:rPr>
                        <a:t> in alignment with GC CSEMP and incidents will be reported to CCCS.</a:t>
                      </a:r>
                      <a:endParaRPr lang="en-CA" sz="1000" b="0" spc="-41" dirty="0">
                        <a:solidFill>
                          <a:prstClr val="black"/>
                        </a:solidFill>
                        <a:cs typeface="Calibri"/>
                      </a:endParaRPr>
                    </a:p>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31</a:t>
            </a:fld>
            <a:endParaRPr lang="en-CA" dirty="0"/>
          </a:p>
        </p:txBody>
      </p:sp>
    </p:spTree>
    <p:extLst>
      <p:ext uri="{BB962C8B-B14F-4D97-AF65-F5344CB8AC3E}">
        <p14:creationId xmlns:p14="http://schemas.microsoft.com/office/powerpoint/2010/main" val="4279013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A4B7555-4B6E-4919-9442-A24836E6F6DB}"/>
              </a:ext>
            </a:extLst>
          </p:cNvPr>
          <p:cNvSpPr>
            <a:spLocks noGrp="1"/>
          </p:cNvSpPr>
          <p:nvPr>
            <p:ph type="title"/>
          </p:nvPr>
        </p:nvSpPr>
        <p:spPr>
          <a:xfrm>
            <a:off x="426145" y="12518"/>
            <a:ext cx="5434013" cy="877887"/>
          </a:xfrm>
        </p:spPr>
        <p:txBody>
          <a:bodyPr>
            <a:normAutofit/>
          </a:bodyPr>
          <a:lstStyle/>
          <a:p>
            <a:pPr marL="0" indent="0"/>
            <a:r>
              <a:rPr lang="en-CA" sz="2000" b="1" dirty="0">
                <a:solidFill>
                  <a:schemeClr val="tx1">
                    <a:lumMod val="65000"/>
                    <a:lumOff val="35000"/>
                  </a:schemeClr>
                </a:solidFill>
                <a:latin typeface="+mj-lt"/>
              </a:rPr>
              <a:t>Appendix 3: </a:t>
            </a:r>
            <a:br>
              <a:rPr lang="en-CA" sz="2000" b="1" dirty="0">
                <a:solidFill>
                  <a:schemeClr val="tx1">
                    <a:lumMod val="65000"/>
                    <a:lumOff val="35000"/>
                  </a:schemeClr>
                </a:solidFill>
                <a:latin typeface="+mj-lt"/>
              </a:rPr>
            </a:br>
            <a:r>
              <a:rPr lang="en-CA" sz="2000" dirty="0">
                <a:latin typeface="+mj-lt"/>
              </a:rPr>
              <a:t>Service &amp; Digital Target Enterprise Architecture</a:t>
            </a:r>
          </a:p>
        </p:txBody>
      </p:sp>
      <p:sp>
        <p:nvSpPr>
          <p:cNvPr id="10" name="Content Placeholder 3">
            <a:extLst>
              <a:ext uri="{FF2B5EF4-FFF2-40B4-BE49-F238E27FC236}">
                <a16:creationId xmlns:a16="http://schemas.microsoft.com/office/drawing/2014/main" id="{64C87FF2-2F90-43B2-8760-AFB6914931C9}"/>
              </a:ext>
            </a:extLst>
          </p:cNvPr>
          <p:cNvSpPr txBox="1">
            <a:spLocks/>
          </p:cNvSpPr>
          <p:nvPr/>
        </p:nvSpPr>
        <p:spPr>
          <a:xfrm>
            <a:off x="359532" y="980728"/>
            <a:ext cx="8640960" cy="6813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i="1" dirty="0"/>
              <a:t>The Service &amp; Digital Target Enterprise Architecture defines a </a:t>
            </a:r>
            <a:r>
              <a:rPr lang="en-US" sz="1600" b="1" i="1" dirty="0"/>
              <a:t>model for the digital enablement of Government of Canada </a:t>
            </a:r>
            <a:r>
              <a:rPr lang="en-US" sz="1600" i="1" dirty="0"/>
              <a:t>services that addresses many of the key challenges with the current GC enterprise ecosystem.   </a:t>
            </a:r>
          </a:p>
        </p:txBody>
      </p:sp>
      <p:sp>
        <p:nvSpPr>
          <p:cNvPr id="11" name="Rectangle 10">
            <a:extLst>
              <a:ext uri="{FF2B5EF4-FFF2-40B4-BE49-F238E27FC236}">
                <a16:creationId xmlns:a16="http://schemas.microsoft.com/office/drawing/2014/main" id="{F7849268-E3A3-43BF-A9B4-59BC5FB32140}"/>
              </a:ext>
              <a:ext uri="{C183D7F6-B498-43B3-948B-1728B52AA6E4}">
                <adec:decorative xmlns:adec="http://schemas.microsoft.com/office/drawing/2017/decorative" val="1"/>
              </a:ext>
            </a:extLst>
          </p:cNvPr>
          <p:cNvSpPr/>
          <p:nvPr>
            <p:custDataLst>
              <p:tags r:id="rId1"/>
            </p:custDataLst>
          </p:nvPr>
        </p:nvSpPr>
        <p:spPr>
          <a:xfrm>
            <a:off x="107504" y="1916832"/>
            <a:ext cx="396044" cy="389648"/>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1</a:t>
            </a:r>
          </a:p>
        </p:txBody>
      </p:sp>
      <p:sp>
        <p:nvSpPr>
          <p:cNvPr id="8" name="Content Placeholder 3">
            <a:extLst>
              <a:ext uri="{FF2B5EF4-FFF2-40B4-BE49-F238E27FC236}">
                <a16:creationId xmlns:a16="http://schemas.microsoft.com/office/drawing/2014/main" id="{E303F250-159C-41FD-88CE-29CA7038816B}"/>
              </a:ext>
            </a:extLst>
          </p:cNvPr>
          <p:cNvSpPr txBox="1">
            <a:spLocks/>
          </p:cNvSpPr>
          <p:nvPr/>
        </p:nvSpPr>
        <p:spPr>
          <a:xfrm>
            <a:off x="647565" y="1808821"/>
            <a:ext cx="3312367" cy="11521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t>It seeks to </a:t>
            </a:r>
            <a:r>
              <a:rPr lang="en-US" sz="1400" b="1" i="1" dirty="0"/>
              <a:t>reduce the silos </a:t>
            </a:r>
            <a:r>
              <a:rPr lang="en-US" sz="1400" i="1" dirty="0"/>
              <a:t>within the current GC ecosystem by having departments </a:t>
            </a:r>
            <a:r>
              <a:rPr lang="en-US" sz="1400" b="1" i="1" dirty="0"/>
              <a:t>adopt</a:t>
            </a:r>
            <a:r>
              <a:rPr lang="en-CA" sz="1400" b="1" i="1" dirty="0"/>
              <a:t> a perspective centred on users and service delivery</a:t>
            </a:r>
            <a:r>
              <a:rPr lang="en-US" sz="1400" i="1" dirty="0"/>
              <a:t> when considering new IT solutions or modernizing older solutions. </a:t>
            </a:r>
          </a:p>
        </p:txBody>
      </p:sp>
      <p:sp>
        <p:nvSpPr>
          <p:cNvPr id="12" name="Rectangle 11">
            <a:extLst>
              <a:ext uri="{FF2B5EF4-FFF2-40B4-BE49-F238E27FC236}">
                <a16:creationId xmlns:a16="http://schemas.microsoft.com/office/drawing/2014/main" id="{4A15FFD0-FE1A-40D2-96A5-A125533A877F}"/>
              </a:ext>
              <a:ext uri="{C183D7F6-B498-43B3-948B-1728B52AA6E4}">
                <adec:decorative xmlns:adec="http://schemas.microsoft.com/office/drawing/2017/decorative" val="1"/>
              </a:ext>
            </a:extLst>
          </p:cNvPr>
          <p:cNvSpPr/>
          <p:nvPr>
            <p:custDataLst>
              <p:tags r:id="rId2"/>
            </p:custDataLst>
          </p:nvPr>
        </p:nvSpPr>
        <p:spPr>
          <a:xfrm>
            <a:off x="107504" y="3104964"/>
            <a:ext cx="396044" cy="389648"/>
          </a:xfrm>
          <a:prstGeom prst="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2</a:t>
            </a:r>
          </a:p>
        </p:txBody>
      </p:sp>
      <p:sp>
        <p:nvSpPr>
          <p:cNvPr id="15" name="Content Placeholder 3">
            <a:extLst>
              <a:ext uri="{FF2B5EF4-FFF2-40B4-BE49-F238E27FC236}">
                <a16:creationId xmlns:a16="http://schemas.microsoft.com/office/drawing/2014/main" id="{C558FB33-F9E8-4F5F-907E-285A256EA97E}"/>
              </a:ext>
            </a:extLst>
          </p:cNvPr>
          <p:cNvSpPr txBox="1">
            <a:spLocks/>
          </p:cNvSpPr>
          <p:nvPr/>
        </p:nvSpPr>
        <p:spPr>
          <a:xfrm>
            <a:off x="647565" y="2996953"/>
            <a:ext cx="3312367" cy="1872207"/>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t>It advocates a whole-of-government approach where IT is aligned to business services and </a:t>
            </a:r>
            <a:r>
              <a:rPr lang="en-US" sz="1400" b="1" i="1" dirty="0"/>
              <a:t>solutions are based on re-useable components implementing business capabilities</a:t>
            </a:r>
            <a:r>
              <a:rPr lang="en-US" sz="1400" i="1" dirty="0"/>
              <a:t> optimized to reduce unnecessary redundancy.   This re-use is enabled through the use of published APIs shared across government..</a:t>
            </a:r>
          </a:p>
        </p:txBody>
      </p:sp>
      <p:sp>
        <p:nvSpPr>
          <p:cNvPr id="13" name="Rectangle 12">
            <a:extLst>
              <a:ext uri="{FF2B5EF4-FFF2-40B4-BE49-F238E27FC236}">
                <a16:creationId xmlns:a16="http://schemas.microsoft.com/office/drawing/2014/main" id="{B6F9B417-6271-4E1B-8E8C-59964ABF8EB8}"/>
              </a:ext>
              <a:ext uri="{C183D7F6-B498-43B3-948B-1728B52AA6E4}">
                <adec:decorative xmlns:adec="http://schemas.microsoft.com/office/drawing/2017/decorative" val="1"/>
              </a:ext>
            </a:extLst>
          </p:cNvPr>
          <p:cNvSpPr/>
          <p:nvPr>
            <p:custDataLst>
              <p:tags r:id="rId3"/>
            </p:custDataLst>
          </p:nvPr>
        </p:nvSpPr>
        <p:spPr>
          <a:xfrm>
            <a:off x="127119" y="4936712"/>
            <a:ext cx="376429" cy="389648"/>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3</a:t>
            </a:r>
          </a:p>
        </p:txBody>
      </p:sp>
      <p:sp>
        <p:nvSpPr>
          <p:cNvPr id="16" name="Content Placeholder 3">
            <a:extLst>
              <a:ext uri="{FF2B5EF4-FFF2-40B4-BE49-F238E27FC236}">
                <a16:creationId xmlns:a16="http://schemas.microsoft.com/office/drawing/2014/main" id="{D4FD581B-8925-4B43-9D54-0B01D5E473C4}"/>
              </a:ext>
            </a:extLst>
          </p:cNvPr>
          <p:cNvSpPr txBox="1">
            <a:spLocks/>
          </p:cNvSpPr>
          <p:nvPr/>
        </p:nvSpPr>
        <p:spPr>
          <a:xfrm>
            <a:off x="647564" y="4869160"/>
            <a:ext cx="3312367" cy="198022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solidFill>
                  <a:schemeClr val="tx2"/>
                </a:solidFill>
              </a:rPr>
              <a:t>It will be realized through new digital investments that are </a:t>
            </a:r>
            <a:r>
              <a:rPr lang="en-US" sz="1400" b="1" i="1" dirty="0">
                <a:solidFill>
                  <a:schemeClr val="tx2"/>
                </a:solidFill>
              </a:rPr>
              <a:t>assessed against the criteria of the revised </a:t>
            </a:r>
            <a:r>
              <a:rPr lang="en-US" sz="1400" b="1" i="1" dirty="0">
                <a:solidFill>
                  <a:srgbClr val="FF0000"/>
                </a:solidFill>
              </a:rPr>
              <a:t>GC Enterprise Architecture Framework (BIATS) </a:t>
            </a:r>
            <a:r>
              <a:rPr lang="en-US" sz="1400" i="1" dirty="0">
                <a:solidFill>
                  <a:schemeClr val="tx2"/>
                </a:solidFill>
              </a:rPr>
              <a:t>reflecting the detailed elements of the target architecture. </a:t>
            </a:r>
            <a:r>
              <a:rPr lang="en-US" sz="1400" i="1" dirty="0"/>
              <a:t>This approach allows GC to focus on improving its service delivery to Canadians while addressing the challenges with legacy systems.</a:t>
            </a:r>
          </a:p>
        </p:txBody>
      </p:sp>
      <p:sp>
        <p:nvSpPr>
          <p:cNvPr id="14" name="Rectangle 13">
            <a:extLst>
              <a:ext uri="{FF2B5EF4-FFF2-40B4-BE49-F238E27FC236}">
                <a16:creationId xmlns:a16="http://schemas.microsoft.com/office/drawing/2014/main" id="{6C5CC733-5AEF-4B1D-8E6A-223975D63F9A}"/>
              </a:ext>
            </a:extLst>
          </p:cNvPr>
          <p:cNvSpPr/>
          <p:nvPr/>
        </p:nvSpPr>
        <p:spPr>
          <a:xfrm>
            <a:off x="5004366" y="5940854"/>
            <a:ext cx="3312367" cy="646331"/>
          </a:xfrm>
          <a:prstGeom prst="rect">
            <a:avLst/>
          </a:prstGeom>
        </p:spPr>
        <p:txBody>
          <a:bodyPr wrap="square">
            <a:spAutoFit/>
          </a:bodyPr>
          <a:lstStyle/>
          <a:p>
            <a:r>
              <a:rPr lang="en-US" sz="1200" dirty="0">
                <a:solidFill>
                  <a:srgbClr val="222222"/>
                </a:solidFill>
                <a:latin typeface="Arial" panose="020B0604020202020204" pitchFamily="34" charset="0"/>
              </a:rPr>
              <a:t>The </a:t>
            </a:r>
            <a:r>
              <a:rPr lang="en-US" sz="1200" dirty="0">
                <a:solidFill>
                  <a:srgbClr val="663366"/>
                </a:solidFill>
                <a:latin typeface="Arial" panose="020B0604020202020204" pitchFamily="34" charset="0"/>
                <a:hlinkClick r:id="rId5"/>
              </a:rPr>
              <a:t>Service &amp; Digital Target Enterprise Architecture</a:t>
            </a:r>
            <a:r>
              <a:rPr lang="en-US" sz="1200" dirty="0">
                <a:solidFill>
                  <a:srgbClr val="222222"/>
                </a:solidFill>
                <a:latin typeface="Arial" panose="020B0604020202020204" pitchFamily="34" charset="0"/>
              </a:rPr>
              <a:t> and </a:t>
            </a:r>
            <a:r>
              <a:rPr lang="en-US" sz="1200" dirty="0">
                <a:solidFill>
                  <a:srgbClr val="663366"/>
                </a:solidFill>
                <a:latin typeface="Arial" panose="020B0604020202020204" pitchFamily="34" charset="0"/>
                <a:hlinkClick r:id="rId6"/>
              </a:rPr>
              <a:t>Whitepaper</a:t>
            </a:r>
            <a:r>
              <a:rPr lang="en-US" sz="1200" dirty="0">
                <a:solidFill>
                  <a:srgbClr val="222222"/>
                </a:solidFill>
                <a:latin typeface="Arial" panose="020B0604020202020204" pitchFamily="34" charset="0"/>
              </a:rPr>
              <a:t> were endorsed by the GC EARB on December 3</a:t>
            </a:r>
            <a:r>
              <a:rPr lang="en-US" sz="1200" baseline="30000" dirty="0">
                <a:solidFill>
                  <a:srgbClr val="222222"/>
                </a:solidFill>
                <a:latin typeface="Arial" panose="020B0604020202020204" pitchFamily="34" charset="0"/>
              </a:rPr>
              <a:t>rd</a:t>
            </a:r>
            <a:r>
              <a:rPr lang="en-US" sz="1200" dirty="0">
                <a:solidFill>
                  <a:srgbClr val="222222"/>
                </a:solidFill>
                <a:latin typeface="Arial" panose="020B0604020202020204" pitchFamily="34" charset="0"/>
              </a:rPr>
              <a:t>, 2020.</a:t>
            </a:r>
            <a:endParaRPr lang="en-CA" sz="1200" dirty="0"/>
          </a:p>
        </p:txBody>
      </p:sp>
      <p:pic>
        <p:nvPicPr>
          <p:cNvPr id="6" name="Picture 5">
            <a:extLst>
              <a:ext uri="{FF2B5EF4-FFF2-40B4-BE49-F238E27FC236}">
                <a16:creationId xmlns:a16="http://schemas.microsoft.com/office/drawing/2014/main" id="{34A365BB-A86F-4A79-8CAB-9A9D2104C60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31940" y="2040596"/>
            <a:ext cx="5048420" cy="3265786"/>
          </a:xfrm>
          <a:prstGeom prst="rect">
            <a:avLst/>
          </a:prstGeom>
        </p:spPr>
      </p:pic>
      <p:sp>
        <p:nvSpPr>
          <p:cNvPr id="2" name="Slide Number Placeholder 1">
            <a:extLst>
              <a:ext uri="{FF2B5EF4-FFF2-40B4-BE49-F238E27FC236}">
                <a16:creationId xmlns:a16="http://schemas.microsoft.com/office/drawing/2014/main" id="{C6E0C4E1-37C7-4CA3-8472-C963405898AB}"/>
              </a:ext>
            </a:extLst>
          </p:cNvPr>
          <p:cNvSpPr>
            <a:spLocks noGrp="1"/>
          </p:cNvSpPr>
          <p:nvPr>
            <p:ph type="sldNum" sz="quarter" idx="12"/>
          </p:nvPr>
        </p:nvSpPr>
        <p:spPr/>
        <p:txBody>
          <a:bodyPr/>
          <a:lstStyle/>
          <a:p>
            <a:fld id="{32D4B517-E49B-41B6-9DBC-23634E0F1CDC}" type="slidenum">
              <a:rPr lang="en-CA" smtClean="0"/>
              <a:pPr/>
              <a:t>32</a:t>
            </a:fld>
            <a:endParaRPr lang="en-CA" dirty="0"/>
          </a:p>
        </p:txBody>
      </p:sp>
    </p:spTree>
    <p:extLst>
      <p:ext uri="{BB962C8B-B14F-4D97-AF65-F5344CB8AC3E}">
        <p14:creationId xmlns:p14="http://schemas.microsoft.com/office/powerpoint/2010/main" val="3281752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67544" y="91508"/>
            <a:ext cx="5432982" cy="659751"/>
          </a:xfrm>
        </p:spPr>
        <p:txBody>
          <a:bodyPr/>
          <a:lstStyle/>
          <a:p>
            <a:pPr marL="0" indent="0"/>
            <a:r>
              <a:rPr lang="en-CA" sz="2000" b="1" dirty="0">
                <a:solidFill>
                  <a:schemeClr val="tx1">
                    <a:lumMod val="65000"/>
                    <a:lumOff val="35000"/>
                  </a:schemeClr>
                </a:solidFill>
              </a:rPr>
              <a:t>Appendix 4: </a:t>
            </a:r>
            <a:br>
              <a:rPr lang="en-CA" sz="2000" b="1" dirty="0">
                <a:solidFill>
                  <a:schemeClr val="tx1">
                    <a:lumMod val="65000"/>
                    <a:lumOff val="35000"/>
                  </a:schemeClr>
                </a:solidFill>
              </a:rPr>
            </a:br>
            <a:r>
              <a:rPr lang="en-CA" sz="2000" dirty="0"/>
              <a:t>Additional Project Details </a:t>
            </a:r>
          </a:p>
        </p:txBody>
      </p:sp>
      <p:sp>
        <p:nvSpPr>
          <p:cNvPr id="11" name="Rectangle 10"/>
          <p:cNvSpPr/>
          <p:nvPr/>
        </p:nvSpPr>
        <p:spPr>
          <a:xfrm>
            <a:off x="343702" y="980728"/>
            <a:ext cx="3906537" cy="369332"/>
          </a:xfrm>
          <a:prstGeom prst="rect">
            <a:avLst/>
          </a:prstGeom>
        </p:spPr>
        <p:txBody>
          <a:bodyPr wrap="square">
            <a:spAutoFit/>
          </a:bodyPr>
          <a:lstStyle/>
          <a:p>
            <a:r>
              <a:rPr lang="en-CA" b="1" dirty="0">
                <a:latin typeface="Calibri" panose="020F0502020204030204" pitchFamily="34" charset="0"/>
                <a:ea typeface="Calibri" panose="020F0502020204030204" pitchFamily="34" charset="0"/>
              </a:rPr>
              <a:t>Request Summary Information</a:t>
            </a:r>
            <a:endParaRPr lang="en-US" b="1" dirty="0"/>
          </a:p>
        </p:txBody>
      </p:sp>
      <p:graphicFrame>
        <p:nvGraphicFramePr>
          <p:cNvPr id="3" name="Table 2" descr="Request Summary table"/>
          <p:cNvGraphicFramePr>
            <a:graphicFrameLocks noGrp="1"/>
          </p:cNvGraphicFramePr>
          <p:nvPr>
            <p:extLst>
              <p:ext uri="{D42A27DB-BD31-4B8C-83A1-F6EECF244321}">
                <p14:modId xmlns:p14="http://schemas.microsoft.com/office/powerpoint/2010/main" val="1987442155"/>
              </p:ext>
            </p:extLst>
          </p:nvPr>
        </p:nvGraphicFramePr>
        <p:xfrm>
          <a:off x="365392" y="1361969"/>
          <a:ext cx="8566656" cy="2555299"/>
        </p:xfrm>
        <a:graphic>
          <a:graphicData uri="http://schemas.openxmlformats.org/drawingml/2006/table">
            <a:tbl>
              <a:tblPr firstCol="1">
                <a:tableStyleId>{5C22544A-7EE6-4342-B048-85BDC9FD1C3A}</a:tableStyleId>
              </a:tblPr>
              <a:tblGrid>
                <a:gridCol w="1974360">
                  <a:extLst>
                    <a:ext uri="{9D8B030D-6E8A-4147-A177-3AD203B41FA5}">
                      <a16:colId xmlns:a16="http://schemas.microsoft.com/office/drawing/2014/main" val="20000"/>
                    </a:ext>
                  </a:extLst>
                </a:gridCol>
                <a:gridCol w="2703865">
                  <a:extLst>
                    <a:ext uri="{9D8B030D-6E8A-4147-A177-3AD203B41FA5}">
                      <a16:colId xmlns:a16="http://schemas.microsoft.com/office/drawing/2014/main" val="20001"/>
                    </a:ext>
                  </a:extLst>
                </a:gridCol>
                <a:gridCol w="3888431">
                  <a:extLst>
                    <a:ext uri="{9D8B030D-6E8A-4147-A177-3AD203B41FA5}">
                      <a16:colId xmlns:a16="http://schemas.microsoft.com/office/drawing/2014/main" val="20002"/>
                    </a:ext>
                  </a:extLst>
                </a:gridCol>
              </a:tblGrid>
              <a:tr h="187216">
                <a:tc>
                  <a:txBody>
                    <a:bodyPr/>
                    <a:lstStyle/>
                    <a:p>
                      <a:r>
                        <a:rPr lang="en-US" sz="1400" dirty="0"/>
                        <a:t>TBS Project/Activity ID</a:t>
                      </a:r>
                    </a:p>
                    <a:p>
                      <a:r>
                        <a:rPr lang="en-US" sz="900" dirty="0"/>
                        <a:t>(from IT PLAN)</a:t>
                      </a:r>
                      <a:endParaRPr lang="en-US" sz="900" dirty="0">
                        <a:solidFill>
                          <a:sysClr val="windowText" lastClr="000000"/>
                        </a:solidFill>
                      </a:endParaRPr>
                    </a:p>
                  </a:txBody>
                  <a:tcPr anchor="ctr"/>
                </a:tc>
                <a:tc gridSpan="2">
                  <a:txBody>
                    <a:bodyPr/>
                    <a:lstStyle/>
                    <a:p>
                      <a:pPr>
                        <a:tabLst>
                          <a:tab pos="573088" algn="l"/>
                          <a:tab pos="1255713" algn="l"/>
                        </a:tabLst>
                      </a:pPr>
                      <a:endParaRPr lang="en-US" sz="1200" kern="1200" dirty="0">
                        <a:solidFill>
                          <a:schemeClr val="dk1"/>
                        </a:solidFill>
                        <a:latin typeface="+mn-lt"/>
                        <a:ea typeface="+mn-ea"/>
                        <a:cs typeface="+mn-cs"/>
                      </a:endParaRPr>
                    </a:p>
                  </a:txBody>
                  <a:tcPr anchor="ctr"/>
                </a:tc>
                <a:tc hMerge="1">
                  <a:txBody>
                    <a:bodyPr/>
                    <a:lstStyle/>
                    <a:p>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0"/>
                  </a:ext>
                </a:extLst>
              </a:tr>
              <a:tr h="436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Concept Case   (</a:t>
                      </a:r>
                      <a:r>
                        <a:rPr lang="en-US" sz="900" dirty="0"/>
                        <a:t>ENDORSED  ?)</a:t>
                      </a:r>
                      <a:endParaRPr lang="en-US" sz="900" b="1" dirty="0">
                        <a:solidFill>
                          <a:sysClr val="windowText" lastClr="000000"/>
                        </a:solidFill>
                      </a:endParaRPr>
                    </a:p>
                  </a:txBody>
                  <a:tcPr anchor="ctr"/>
                </a:tc>
                <a:tc>
                  <a:txBody>
                    <a:bodyPr/>
                    <a:lstStyle/>
                    <a:p>
                      <a:pPr marL="0" indent="0">
                        <a:buFont typeface="Wingdings" panose="05000000000000000000" pitchFamily="2" charset="2"/>
                        <a:buNone/>
                        <a:tabLst>
                          <a:tab pos="573088" algn="l"/>
                          <a:tab pos="1255713" algn="l"/>
                        </a:tabLst>
                      </a:pPr>
                      <a:r>
                        <a:rPr lang="en-CA" sz="1200" kern="1200" dirty="0"/>
                        <a:t>YES 	</a:t>
                      </a:r>
                      <a:r>
                        <a:rPr lang="en-CA" sz="1200" kern="1200" dirty="0">
                          <a:sym typeface="Wingdings 2" panose="05020102010507070707" pitchFamily="18" charset="2"/>
                        </a:rPr>
                        <a:t>X	DATE: Nov</a:t>
                      </a:r>
                      <a:r>
                        <a:rPr lang="en-CA" sz="1200" kern="1200" baseline="0" dirty="0">
                          <a:sym typeface="Wingdings 2" panose="05020102010507070707" pitchFamily="18" charset="2"/>
                        </a:rPr>
                        <a:t> 15, 2019</a:t>
                      </a:r>
                      <a:endParaRPr lang="en-CA" sz="1200" kern="1200" dirty="0">
                        <a:solidFill>
                          <a:schemeClr val="dk1"/>
                        </a:solidFill>
                        <a:latin typeface="+mn-lt"/>
                        <a:ea typeface="+mn-ea"/>
                        <a:cs typeface="+mn-cs"/>
                        <a:sym typeface="Wingdings 2" panose="05020102010507070707" pitchFamily="18" charset="2"/>
                      </a:endParaRPr>
                    </a:p>
                  </a:txBody>
                  <a:tcPr anchor="ctr"/>
                </a:tc>
                <a:tc>
                  <a:txBody>
                    <a:bodyPr/>
                    <a:lstStyle/>
                    <a:p>
                      <a:pPr algn="l">
                        <a:tabLst>
                          <a:tab pos="573088" algn="l"/>
                          <a:tab pos="1255713" algn="l"/>
                        </a:tabLst>
                      </a:pPr>
                      <a:r>
                        <a:rPr lang="en-CA" sz="1200" kern="1200" dirty="0">
                          <a:sym typeface="Wingdings 2" panose="05020102010507070707" pitchFamily="18" charset="2"/>
                        </a:rPr>
                        <a:t>NO 		REASON:</a:t>
                      </a:r>
                      <a:endParaRPr lang="en-CA" sz="1200" kern="1200" dirty="0">
                        <a:solidFill>
                          <a:schemeClr val="dk1"/>
                        </a:solidFill>
                        <a:latin typeface="+mn-lt"/>
                        <a:ea typeface="+mn-ea"/>
                        <a:cs typeface="+mn-cs"/>
                        <a:sym typeface="Wingdings 2" panose="05020102010507070707" pitchFamily="18" charset="2"/>
                      </a:endParaRPr>
                    </a:p>
                  </a:txBody>
                  <a:tcPr anchor="ctr"/>
                </a:tc>
                <a:extLst>
                  <a:ext uri="{0D108BD9-81ED-4DB2-BD59-A6C34878D82A}">
                    <a16:rowId xmlns:a16="http://schemas.microsoft.com/office/drawing/2014/main" val="10001"/>
                  </a:ext>
                </a:extLst>
              </a:tr>
              <a:tr h="187216">
                <a:tc>
                  <a:txBody>
                    <a:bodyPr/>
                    <a:lstStyle/>
                    <a:p>
                      <a:pPr marL="0" indent="60325"/>
                      <a:r>
                        <a:rPr lang="en-CA" sz="1200" dirty="0"/>
                        <a:t>Timeline</a:t>
                      </a:r>
                      <a:endParaRPr lang="en-US" sz="1200" dirty="0">
                        <a:solidFill>
                          <a:sysClr val="windowText" lastClr="000000"/>
                        </a:solidFill>
                      </a:endParaRPr>
                    </a:p>
                  </a:txBody>
                  <a:tcPr anchor="ctr"/>
                </a:tc>
                <a:tc>
                  <a:txBody>
                    <a:bodyPr/>
                    <a:lstStyle/>
                    <a:p>
                      <a:r>
                        <a:rPr lang="en-CA" sz="800" kern="1200" dirty="0"/>
                        <a:t>Planned Start Date:</a:t>
                      </a:r>
                    </a:p>
                    <a:p>
                      <a:r>
                        <a:rPr lang="en-CA" sz="1200" kern="1200" dirty="0"/>
                        <a:t>12 – 2022</a:t>
                      </a:r>
                      <a:endParaRPr lang="en-US" sz="1200" i="1" kern="1200" dirty="0">
                        <a:solidFill>
                          <a:schemeClr val="tx2"/>
                        </a:solidFill>
                        <a:latin typeface="+mn-lt"/>
                        <a:ea typeface="+mn-ea"/>
                        <a:cs typeface="+mn-cs"/>
                      </a:endParaRPr>
                    </a:p>
                  </a:txBody>
                  <a:tcPr anchor="ctr"/>
                </a:tc>
                <a:tc>
                  <a:txBody>
                    <a:bodyPr/>
                    <a:lstStyle/>
                    <a:p>
                      <a:r>
                        <a:rPr lang="en-CA" sz="800" kern="1200" dirty="0"/>
                        <a:t>Planned End Date:</a:t>
                      </a:r>
                    </a:p>
                    <a:p>
                      <a:r>
                        <a:rPr lang="en-CA" sz="1200" kern="1200" dirty="0"/>
                        <a:t>03 - 2026</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2"/>
                  </a:ext>
                </a:extLst>
              </a:tr>
              <a:tr h="242456">
                <a:tc>
                  <a:txBody>
                    <a:bodyPr/>
                    <a:lstStyle/>
                    <a:p>
                      <a:pPr marL="0" indent="60325"/>
                      <a:r>
                        <a:rPr lang="en-CA" sz="1200" dirty="0"/>
                        <a:t>Cost</a:t>
                      </a:r>
                      <a:r>
                        <a:rPr lang="en-CA" sz="1200" baseline="0" dirty="0"/>
                        <a:t> Summary</a:t>
                      </a:r>
                      <a:endParaRPr lang="en-US" sz="1200" dirty="0">
                        <a:solidFill>
                          <a:sysClr val="windowText" lastClr="000000"/>
                        </a:solidFill>
                      </a:endParaRPr>
                    </a:p>
                  </a:txBody>
                  <a:tcPr anchor="ctr"/>
                </a:tc>
                <a:tc>
                  <a:txBody>
                    <a:bodyPr/>
                    <a:lstStyle/>
                    <a:p>
                      <a:r>
                        <a:rPr lang="en-CA" sz="800" kern="1200" dirty="0"/>
                        <a:t>One Time project cost:</a:t>
                      </a:r>
                    </a:p>
                    <a:p>
                      <a:r>
                        <a:rPr lang="en-CA" sz="1400" kern="1200" dirty="0"/>
                        <a:t>$ 52.4M (indicative)</a:t>
                      </a:r>
                      <a:endParaRPr lang="en-US" sz="1400" i="1" kern="1200" dirty="0">
                        <a:solidFill>
                          <a:schemeClr val="tx2"/>
                        </a:solidFill>
                        <a:latin typeface="+mn-lt"/>
                        <a:ea typeface="+mn-ea"/>
                        <a:cs typeface="+mn-cs"/>
                      </a:endParaRPr>
                    </a:p>
                  </a:txBody>
                  <a:tcPr anchor="ctr"/>
                </a:tc>
                <a:tc>
                  <a:txBody>
                    <a:bodyPr/>
                    <a:lstStyle/>
                    <a:p>
                      <a:pPr marL="0" algn="l" defTabSz="914400" rtl="0" eaLnBrk="1" latinLnBrk="0" hangingPunct="1"/>
                      <a:r>
                        <a:rPr lang="en-CA" sz="800" kern="1200" dirty="0"/>
                        <a:t>On-going (annual) costs:</a:t>
                      </a:r>
                    </a:p>
                    <a:p>
                      <a:r>
                        <a:rPr lang="en-CA" sz="1400" kern="1200" dirty="0"/>
                        <a:t>$6M/</a:t>
                      </a:r>
                      <a:r>
                        <a:rPr lang="en-CA" sz="1400" kern="1200"/>
                        <a:t>yr </a:t>
                      </a:r>
                      <a:r>
                        <a:rPr lang="en-CA" sz="1400" kern="1200" dirty="0"/>
                        <a:t>(indicative)</a:t>
                      </a:r>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3"/>
                  </a:ext>
                </a:extLst>
              </a:tr>
              <a:tr h="242456">
                <a:tc>
                  <a:txBody>
                    <a:bodyPr/>
                    <a:lstStyle/>
                    <a:p>
                      <a:pPr marL="0" indent="60325"/>
                      <a:r>
                        <a:rPr lang="en-CA" sz="1200" dirty="0"/>
                        <a:t>Funding Source</a:t>
                      </a:r>
                      <a:endParaRPr lang="en-US" sz="1200" dirty="0">
                        <a:solidFill>
                          <a:sysClr val="windowText" lastClr="00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73088" algn="l"/>
                          <a:tab pos="1255713" algn="l"/>
                          <a:tab pos="1828800" algn="l"/>
                        </a:tabLst>
                        <a:defRPr/>
                      </a:pPr>
                      <a:r>
                        <a:rPr lang="en-CA" sz="1200" kern="1200" dirty="0"/>
                        <a:t>A-Base	</a:t>
                      </a:r>
                      <a:r>
                        <a:rPr lang="en-CA" sz="1200" kern="1200" dirty="0">
                          <a:sym typeface="Wingdings 2" panose="05020102010507070707" pitchFamily="18" charset="2"/>
                        </a:rPr>
                        <a:t>X	B-Base	</a:t>
                      </a:r>
                      <a:endParaRPr lang="en-US" sz="1200" kern="1200" dirty="0">
                        <a:solidFill>
                          <a:schemeClr val="dk1"/>
                        </a:solidFill>
                        <a:latin typeface="+mn-lt"/>
                        <a:ea typeface="+mn-ea"/>
                        <a:cs typeface="+mn-cs"/>
                      </a:endParaRPr>
                    </a:p>
                  </a:txBody>
                  <a:tcPr anchor="ctr"/>
                </a:tc>
                <a:tc>
                  <a:txBody>
                    <a:bodyPr/>
                    <a:lstStyle/>
                    <a:p>
                      <a:r>
                        <a:rPr lang="en-CA" sz="1200" kern="1200" dirty="0"/>
                        <a:t>Other:  TBD</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4"/>
                  </a:ext>
                </a:extLst>
              </a:tr>
              <a:tr h="117676">
                <a:tc>
                  <a:txBody>
                    <a:bodyPr/>
                    <a:lstStyle/>
                    <a:p>
                      <a:pPr marL="0" indent="60325"/>
                      <a:r>
                        <a:rPr lang="en-CA" sz="1200" dirty="0">
                          <a:solidFill>
                            <a:schemeClr val="bg1"/>
                          </a:solidFill>
                          <a:hlinkClick r:id="rId4">
                            <a:extLst>
                              <a:ext uri="{A12FA001-AC4F-418D-AE19-62706E023703}">
                                <ahyp:hlinkClr xmlns:ahyp="http://schemas.microsoft.com/office/drawing/2018/hyperlinkcolor" val="tx"/>
                              </a:ext>
                            </a:extLst>
                          </a:hlinkClick>
                        </a:rPr>
                        <a:t>Current Gate</a:t>
                      </a:r>
                      <a:endParaRPr lang="en-US" sz="1200" dirty="0">
                        <a:solidFill>
                          <a:schemeClr val="bg1"/>
                        </a:solidFill>
                      </a:endParaRPr>
                    </a:p>
                  </a:txBody>
                  <a:tcPr anchor="ctr"/>
                </a:tc>
                <a:tc gridSpan="2">
                  <a:txBody>
                    <a:bodyPr/>
                    <a:lstStyle/>
                    <a:p>
                      <a:r>
                        <a:rPr lang="en-US" sz="1400" i="1" kern="1200" dirty="0">
                          <a:solidFill>
                            <a:schemeClr val="tx2"/>
                          </a:solidFill>
                          <a:latin typeface="+mn-lt"/>
                          <a:ea typeface="+mn-ea"/>
                          <a:cs typeface="+mn-cs"/>
                        </a:rPr>
                        <a:t>Gate 2 – Approve preferred option</a:t>
                      </a:r>
                      <a:r>
                        <a:rPr lang="en-US" sz="1400" i="1" kern="1200" baseline="0" dirty="0">
                          <a:solidFill>
                            <a:schemeClr val="tx2"/>
                          </a:solidFill>
                          <a:latin typeface="+mn-lt"/>
                          <a:ea typeface="+mn-ea"/>
                          <a:cs typeface="+mn-cs"/>
                        </a:rPr>
                        <a:t> and approach</a:t>
                      </a:r>
                      <a:endParaRPr lang="en-US" sz="1400" i="1" kern="1200" dirty="0">
                        <a:solidFill>
                          <a:schemeClr val="tx2"/>
                        </a:solidFill>
                        <a:latin typeface="+mn-lt"/>
                        <a:ea typeface="+mn-ea"/>
                        <a:cs typeface="+mn-cs"/>
                      </a:endParaRPr>
                    </a:p>
                  </a:txBody>
                  <a:tcPr anchor="ctr"/>
                </a:tc>
                <a:tc hMerge="1">
                  <a:txBody>
                    <a:bodyPr/>
                    <a:lstStyle/>
                    <a:p>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5"/>
                  </a:ext>
                </a:extLst>
              </a:tr>
              <a:tr h="136912">
                <a:tc>
                  <a:txBody>
                    <a:bodyPr/>
                    <a:lstStyle/>
                    <a:p>
                      <a:pPr marL="0" indent="60325"/>
                      <a:r>
                        <a:rPr lang="en-CA" sz="1200" dirty="0"/>
                        <a:t>On schedule?</a:t>
                      </a:r>
                      <a:endParaRPr lang="en-US" sz="1200" dirty="0">
                        <a:solidFill>
                          <a:sysClr val="windowText" lastClr="000000"/>
                        </a:solidFill>
                      </a:endParaRPr>
                    </a:p>
                  </a:txBody>
                  <a:tcPr anchor="ctr"/>
                </a:tc>
                <a:tc>
                  <a:txBody>
                    <a:bodyPr/>
                    <a:lstStyle/>
                    <a:p>
                      <a:pPr>
                        <a:tabLst>
                          <a:tab pos="573088" algn="l"/>
                          <a:tab pos="1255713" algn="l"/>
                        </a:tabLst>
                      </a:pPr>
                      <a:r>
                        <a:rPr lang="en-CA" sz="1200" kern="1200" dirty="0"/>
                        <a:t>YES 	</a:t>
                      </a:r>
                      <a:r>
                        <a:rPr lang="en-CA" sz="1200" kern="1200" dirty="0">
                          <a:sym typeface="Wingdings 2" panose="05020102010507070707" pitchFamily="18" charset="2"/>
                        </a:rPr>
                        <a:t>X	NO 	</a:t>
                      </a:r>
                      <a:endParaRPr lang="en-US" sz="1200" kern="1200" dirty="0">
                        <a:solidFill>
                          <a:schemeClr val="dk1"/>
                        </a:solidFill>
                        <a:latin typeface="+mn-lt"/>
                        <a:ea typeface="+mn-ea"/>
                        <a:cs typeface="+mn-cs"/>
                      </a:endParaRPr>
                    </a:p>
                  </a:txBody>
                  <a:tcPr anchor="ctr"/>
                </a:tc>
                <a:tc>
                  <a:txBody>
                    <a:bodyPr/>
                    <a:lstStyle/>
                    <a:p>
                      <a:r>
                        <a:rPr lang="en-CA" sz="1200" kern="1200" dirty="0"/>
                        <a:t>IF not… why not?</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6"/>
                  </a:ext>
                </a:extLst>
              </a:tr>
            </a:tbl>
          </a:graphicData>
        </a:graphic>
      </p:graphicFrame>
      <p:sp>
        <p:nvSpPr>
          <p:cNvPr id="5" name="TextBox 4"/>
          <p:cNvSpPr txBox="1"/>
          <p:nvPr/>
        </p:nvSpPr>
        <p:spPr>
          <a:xfrm>
            <a:off x="4393848" y="2633347"/>
            <a:ext cx="574196" cy="230832"/>
          </a:xfrm>
          <a:prstGeom prst="rect">
            <a:avLst/>
          </a:prstGeom>
          <a:noFill/>
        </p:spPr>
        <p:txBody>
          <a:bodyPr wrap="none" rtlCol="0">
            <a:spAutoFit/>
          </a:bodyPr>
          <a:lstStyle/>
          <a:p>
            <a:r>
              <a:rPr lang="en-CA" sz="900" dirty="0"/>
              <a:t>(TB Sub)</a:t>
            </a:r>
            <a:endParaRPr lang="en-US" sz="900" dirty="0"/>
          </a:p>
        </p:txBody>
      </p:sp>
      <p:sp>
        <p:nvSpPr>
          <p:cNvPr id="14" name="Rectangle 13"/>
          <p:cNvSpPr/>
          <p:nvPr>
            <p:custDataLst>
              <p:tags r:id="rId1"/>
            </p:custDataLst>
          </p:nvPr>
        </p:nvSpPr>
        <p:spPr>
          <a:xfrm>
            <a:off x="408815" y="3994904"/>
            <a:ext cx="8523234" cy="2103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ysClr val="windowText" lastClr="000000"/>
                </a:solidFill>
                <a:latin typeface="+mj-lt"/>
              </a:rPr>
              <a:t>Departmental Architecture</a:t>
            </a:r>
            <a:endParaRPr lang="en-US" b="1" dirty="0">
              <a:solidFill>
                <a:sysClr val="windowText" lastClr="000000"/>
              </a:solidFill>
              <a:latin typeface="+mj-lt"/>
            </a:endParaRPr>
          </a:p>
        </p:txBody>
      </p:sp>
      <p:graphicFrame>
        <p:nvGraphicFramePr>
          <p:cNvPr id="15" name="Table 14"/>
          <p:cNvGraphicFramePr>
            <a:graphicFrameLocks noGrp="1"/>
          </p:cNvGraphicFramePr>
          <p:nvPr>
            <p:extLst>
              <p:ext uri="{D42A27DB-BD31-4B8C-83A1-F6EECF244321}">
                <p14:modId xmlns:p14="http://schemas.microsoft.com/office/powerpoint/2010/main" val="2622252667"/>
              </p:ext>
            </p:extLst>
          </p:nvPr>
        </p:nvGraphicFramePr>
        <p:xfrm>
          <a:off x="365392" y="4241220"/>
          <a:ext cx="8566656" cy="2443480"/>
        </p:xfrm>
        <a:graphic>
          <a:graphicData uri="http://schemas.openxmlformats.org/drawingml/2006/table">
            <a:tbl>
              <a:tblPr firstCol="1">
                <a:tableStyleId>{5C22544A-7EE6-4342-B048-85BDC9FD1C3A}</a:tableStyleId>
              </a:tblPr>
              <a:tblGrid>
                <a:gridCol w="5161456">
                  <a:extLst>
                    <a:ext uri="{9D8B030D-6E8A-4147-A177-3AD203B41FA5}">
                      <a16:colId xmlns:a16="http://schemas.microsoft.com/office/drawing/2014/main" val="20000"/>
                    </a:ext>
                  </a:extLst>
                </a:gridCol>
                <a:gridCol w="340520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Do you have a</a:t>
                      </a:r>
                      <a:r>
                        <a:rPr lang="en-US" sz="1400" baseline="0" dirty="0"/>
                        <a:t> Departmental </a:t>
                      </a:r>
                      <a:r>
                        <a:rPr lang="en-US" sz="1400" dirty="0"/>
                        <a:t>Architecture Review Board (ARB)?</a:t>
                      </a:r>
                      <a:endParaRPr lang="en-US" sz="1400" dirty="0">
                        <a:solidFill>
                          <a:schemeClr val="tx1">
                            <a:lumMod val="65000"/>
                            <a:lumOff val="35000"/>
                          </a:schemeClr>
                        </a:solidFill>
                      </a:endParaRPr>
                    </a:p>
                  </a:txBody>
                  <a:tcPr anchor="ctr"/>
                </a:tc>
                <a:tc>
                  <a:txBody>
                    <a:bodyPr/>
                    <a:lstStyle/>
                    <a:p>
                      <a:pPr>
                        <a:tabLst>
                          <a:tab pos="515938" algn="l"/>
                        </a:tabLst>
                      </a:pPr>
                      <a:r>
                        <a:rPr lang="en-CA" sz="1400" dirty="0"/>
                        <a:t>YES	</a:t>
                      </a:r>
                      <a:r>
                        <a:rPr lang="en-US" sz="1400" dirty="0">
                          <a:sym typeface="Wingdings 2" panose="05020102010507070707" pitchFamily="18" charset="2"/>
                        </a:rPr>
                        <a:t>X</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tab pos="398463" algn="l"/>
                        </a:tabLst>
                        <a:defRPr/>
                      </a:pPr>
                      <a:r>
                        <a:rPr lang="en-CA" sz="1400" dirty="0"/>
                        <a:t>NO	   </a:t>
                      </a:r>
                      <a:r>
                        <a:rPr lang="en-US" sz="1400" dirty="0">
                          <a:sym typeface="Wingdings 2" panose="05020102010507070707" pitchFamily="18" charset="2"/>
                        </a:rPr>
                        <a:t></a:t>
                      </a:r>
                      <a:endParaRPr lang="en-CA" dirty="0"/>
                    </a:p>
                  </a:txBody>
                  <a:tcPr anchor="ctr"/>
                </a:tc>
                <a:extLst>
                  <a:ext uri="{0D108BD9-81ED-4DB2-BD59-A6C34878D82A}">
                    <a16:rowId xmlns:a16="http://schemas.microsoft.com/office/drawing/2014/main" val="10000"/>
                  </a:ext>
                </a:extLst>
              </a:tr>
              <a:tr h="370840">
                <a:tc>
                  <a:txBody>
                    <a:bodyPr/>
                    <a:lstStyle/>
                    <a:p>
                      <a:r>
                        <a:rPr lang="en-CA" sz="1400" kern="1200" dirty="0"/>
                        <a:t>Who is the Chief Architect?</a:t>
                      </a:r>
                      <a:endParaRPr lang="en-US" sz="1400" kern="1200" dirty="0">
                        <a:solidFill>
                          <a:schemeClr val="tx1">
                            <a:lumMod val="65000"/>
                            <a:lumOff val="35000"/>
                          </a:schemeClr>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Name</a:t>
                      </a:r>
                      <a:r>
                        <a:rPr lang="en-CA" sz="1400" kern="1200" baseline="0" dirty="0"/>
                        <a:t> Dan Chow</a:t>
                      </a:r>
                      <a:endParaRPr lang="en-CA" sz="1400"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Email / Phone # dan.chow@cihr-irsc.gc.ca</a:t>
                      </a:r>
                      <a:endParaRPr lang="en-CA" dirty="0"/>
                    </a:p>
                  </a:txBody>
                  <a:tcPr anchor="ct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noProof="0" dirty="0"/>
                        <a:t>When did the Departmental EA and Architecture Review Board sanctioned the preferred Solution Architecture option?</a:t>
                      </a:r>
                      <a:endParaRPr lang="en-CA" noProof="0" dirty="0"/>
                    </a:p>
                  </a:txBody>
                  <a:tcPr anchor="ctr"/>
                </a:tc>
                <a:tc>
                  <a:txBody>
                    <a:bodyPr/>
                    <a:lstStyle/>
                    <a:p>
                      <a:r>
                        <a:rPr lang="en-CA" sz="1400" dirty="0"/>
                        <a:t>Date: CIHR – 2022/01/25</a:t>
                      </a:r>
                    </a:p>
                    <a:p>
                      <a:r>
                        <a:rPr lang="en-CA" sz="1400" dirty="0"/>
                        <a:t>NSERC/SSHRC</a:t>
                      </a:r>
                      <a:r>
                        <a:rPr lang="en-CA" sz="1400" baseline="0" dirty="0"/>
                        <a:t> -2022/02/09</a:t>
                      </a:r>
                      <a:endParaRPr lang="en-CA" sz="1400" dirty="0"/>
                    </a:p>
                  </a:txBody>
                  <a:tcPr anchor="ctr"/>
                </a:tc>
                <a:extLst>
                  <a:ext uri="{0D108BD9-81ED-4DB2-BD59-A6C34878D82A}">
                    <a16:rowId xmlns:a16="http://schemas.microsoft.com/office/drawing/2014/main" val="10002"/>
                  </a:ext>
                </a:extLst>
              </a:tr>
              <a:tr h="370840">
                <a:tc>
                  <a:txBody>
                    <a:bodyPr/>
                    <a:lstStyle/>
                    <a:p>
                      <a:r>
                        <a:rPr lang="en-CA" sz="1400" kern="1200" dirty="0"/>
                        <a:t>Name of Business</a:t>
                      </a:r>
                      <a:r>
                        <a:rPr lang="en-CA" sz="1400" kern="1200" baseline="0" dirty="0"/>
                        <a:t> owner: Adrian Mota, TGMS Chief Executive, AVP Research Programs - CIHR</a:t>
                      </a:r>
                      <a:endParaRPr lang="en-US" sz="1400" kern="1200" dirty="0">
                        <a:solidFill>
                          <a:schemeClr val="tx1">
                            <a:lumMod val="65000"/>
                            <a:lumOff val="35000"/>
                          </a:schemeClr>
                        </a:solidFill>
                        <a:latin typeface="+mj-lt"/>
                        <a:ea typeface="+mn-ea"/>
                        <a:cs typeface="+mn-cs"/>
                      </a:endParaRPr>
                    </a:p>
                  </a:txBody>
                  <a:tcPr anchor="ctr"/>
                </a:tc>
                <a:tc>
                  <a:txBody>
                    <a:bodyPr/>
                    <a:lstStyle/>
                    <a:p>
                      <a:endParaRPr lang="en-US" sz="1400" kern="1200" dirty="0">
                        <a:solidFill>
                          <a:schemeClr val="tx1">
                            <a:lumMod val="65000"/>
                            <a:lumOff val="35000"/>
                          </a:schemeClr>
                        </a:solidFill>
                        <a:latin typeface="+mj-lt"/>
                        <a:ea typeface="+mn-ea"/>
                        <a:cs typeface="+mn-cs"/>
                      </a:endParaRPr>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t>Name of Technical owner: Norman Marcotte, </a:t>
                      </a:r>
                      <a:r>
                        <a:rPr lang="en-CA" sz="1400" kern="1200" baseline="0"/>
                        <a:t>TGMS DG - NSERC</a:t>
                      </a:r>
                      <a:endParaRPr lang="en-US" sz="1400" kern="1200" dirty="0">
                        <a:solidFill>
                          <a:schemeClr val="tx1">
                            <a:lumMod val="65000"/>
                            <a:lumOff val="35000"/>
                          </a:schemeClr>
                        </a:solidFill>
                        <a:latin typeface="+mn-lt"/>
                        <a:ea typeface="+mn-ea"/>
                        <a:cs typeface="+mn-cs"/>
                      </a:endParaRPr>
                    </a:p>
                  </a:txBody>
                  <a:tcPr anchor="ctr"/>
                </a:tc>
                <a:tc>
                  <a:txBody>
                    <a:bodyPr/>
                    <a:lstStyle/>
                    <a:p>
                      <a:endParaRPr lang="en-US" sz="1400" kern="1200" dirty="0">
                        <a:solidFill>
                          <a:schemeClr val="tx1">
                            <a:lumMod val="65000"/>
                            <a:lumOff val="35000"/>
                          </a:schemeClr>
                        </a:solidFill>
                        <a:latin typeface="+mj-lt"/>
                        <a:ea typeface="+mn-ea"/>
                        <a:cs typeface="+mn-cs"/>
                      </a:endParaRPr>
                    </a:p>
                  </a:txBody>
                  <a:tcPr anchor="ctr"/>
                </a:tc>
                <a:extLst>
                  <a:ext uri="{0D108BD9-81ED-4DB2-BD59-A6C34878D82A}">
                    <a16:rowId xmlns:a16="http://schemas.microsoft.com/office/drawing/2014/main" val="3640600629"/>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33</a:t>
            </a:fld>
            <a:endParaRPr lang="en-CA" dirty="0"/>
          </a:p>
        </p:txBody>
      </p:sp>
    </p:spTree>
    <p:extLst>
      <p:ext uri="{BB962C8B-B14F-4D97-AF65-F5344CB8AC3E}">
        <p14:creationId xmlns:p14="http://schemas.microsoft.com/office/powerpoint/2010/main" val="4215664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19572" y="11857"/>
            <a:ext cx="5432982" cy="878670"/>
          </a:xfrm>
        </p:spPr>
        <p:txBody>
          <a:bodyPr>
            <a:normAutofit/>
          </a:bodyPr>
          <a:lstStyle/>
          <a:p>
            <a:pPr marL="0"/>
            <a:r>
              <a:rPr lang="en-CA" sz="2000" b="1" dirty="0">
                <a:solidFill>
                  <a:schemeClr val="tx1">
                    <a:lumMod val="65000"/>
                    <a:lumOff val="35000"/>
                  </a:schemeClr>
                </a:solidFill>
              </a:rPr>
              <a:t>Appendix 5:</a:t>
            </a:r>
            <a:br>
              <a:rPr lang="en-CA" sz="2000" dirty="0"/>
            </a:br>
            <a:r>
              <a:rPr lang="en-CA" sz="2000" dirty="0"/>
              <a:t>Options Analysis</a:t>
            </a:r>
          </a:p>
        </p:txBody>
      </p:sp>
      <p:sp>
        <p:nvSpPr>
          <p:cNvPr id="6" name="Content Placeholder 5">
            <a:extLst>
              <a:ext uri="{FF2B5EF4-FFF2-40B4-BE49-F238E27FC236}">
                <a16:creationId xmlns:a16="http://schemas.microsoft.com/office/drawing/2014/main" id="{006BA3B4-59F3-4C7C-B1D2-C70A195BA141}"/>
              </a:ext>
            </a:extLst>
          </p:cNvPr>
          <p:cNvSpPr>
            <a:spLocks noGrp="1"/>
          </p:cNvSpPr>
          <p:nvPr>
            <p:ph idx="10"/>
          </p:nvPr>
        </p:nvSpPr>
        <p:spPr>
          <a:xfrm>
            <a:off x="503548" y="1016732"/>
            <a:ext cx="8254686" cy="5148572"/>
          </a:xfrm>
        </p:spPr>
        <p:txBody>
          <a:bodyPr/>
          <a:lstStyle/>
          <a:p>
            <a:r>
              <a:rPr lang="en-US" dirty="0"/>
              <a:t>A competitive process was conducted through SSC’s Cloud Brokering Service vehicle. </a:t>
            </a:r>
          </a:p>
          <a:p>
            <a:endParaRPr lang="en-US" dirty="0"/>
          </a:p>
          <a:p>
            <a:r>
              <a:rPr lang="en-US" dirty="0"/>
              <a:t>Multiple responses were received and Microsoft was selected as the winning bidder.</a:t>
            </a:r>
          </a:p>
        </p:txBody>
      </p:sp>
      <p:sp>
        <p:nvSpPr>
          <p:cNvPr id="2" name="Slide Number Placeholder 1"/>
          <p:cNvSpPr>
            <a:spLocks noGrp="1"/>
          </p:cNvSpPr>
          <p:nvPr>
            <p:ph type="sldNum" sz="quarter" idx="12"/>
          </p:nvPr>
        </p:nvSpPr>
        <p:spPr/>
        <p:txBody>
          <a:bodyPr/>
          <a:lstStyle/>
          <a:p>
            <a:fld id="{32D4B517-E49B-41B6-9DBC-23634E0F1CDC}" type="slidenum">
              <a:rPr lang="en-CA" smtClean="0"/>
              <a:pPr/>
              <a:t>34</a:t>
            </a:fld>
            <a:endParaRPr lang="en-CA" dirty="0"/>
          </a:p>
        </p:txBody>
      </p:sp>
    </p:spTree>
    <p:extLst>
      <p:ext uri="{BB962C8B-B14F-4D97-AF65-F5344CB8AC3E}">
        <p14:creationId xmlns:p14="http://schemas.microsoft.com/office/powerpoint/2010/main" val="3232227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1547813" y="152400"/>
            <a:ext cx="7596187" cy="6969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Appendix 6:</a:t>
            </a:r>
            <a:br>
              <a:rPr kumimoji="0" lang="en-US" sz="2613" b="0" i="0" u="none" strike="noStrike" kern="1200" cap="none" spc="0" normalizeH="0" baseline="0" noProof="0" dirty="0">
                <a:ln>
                  <a:noFill/>
                </a:ln>
                <a:solidFill>
                  <a:srgbClr val="004D71"/>
                </a:solidFill>
                <a:effectLst/>
                <a:uLnTx/>
                <a:uFillTx/>
                <a:latin typeface="+mj-lt"/>
                <a:ea typeface="+mj-ea"/>
                <a:cs typeface="+mj-cs"/>
              </a:rPr>
            </a:br>
            <a:r>
              <a:rPr kumimoji="0" lang="en-US" sz="2000" b="0" i="0" u="none" strike="noStrike" kern="1200" cap="none" spc="0" normalizeH="0" baseline="0" noProof="0" dirty="0">
                <a:ln>
                  <a:noFill/>
                </a:ln>
                <a:solidFill>
                  <a:srgbClr val="004D71"/>
                </a:solidFill>
                <a:effectLst/>
                <a:uLnTx/>
                <a:uFillTx/>
                <a:latin typeface="+mj-lt"/>
                <a:ea typeface="+mj-ea"/>
                <a:cs typeface="+mj-cs"/>
              </a:rPr>
              <a:t>Assessment against the Enterprise Solution(s)</a:t>
            </a:r>
            <a:endParaRPr kumimoji="0" lang="en-CA" sz="2000" b="0" i="0" u="none" strike="noStrike" kern="1200" cap="none" spc="0" normalizeH="0" baseline="0" noProof="0" dirty="0">
              <a:ln>
                <a:noFill/>
              </a:ln>
              <a:solidFill>
                <a:srgbClr val="004D71"/>
              </a:solidFill>
              <a:effectLst/>
              <a:uLnTx/>
              <a:uFillTx/>
              <a:latin typeface="+mj-lt"/>
              <a:ea typeface="+mj-ea"/>
              <a:cs typeface="+mj-cs"/>
            </a:endParaRPr>
          </a:p>
        </p:txBody>
      </p:sp>
      <p:sp>
        <p:nvSpPr>
          <p:cNvPr id="7" name="Diamond 6">
            <a:extLst>
              <a:ext uri="{FF2B5EF4-FFF2-40B4-BE49-F238E27FC236}">
                <a16:creationId xmlns:a16="http://schemas.microsoft.com/office/drawing/2014/main" id="{624EDC62-E4ED-47F1-B6FF-DE77E4996D02}"/>
              </a:ext>
            </a:extLst>
          </p:cNvPr>
          <p:cNvSpPr/>
          <p:nvPr/>
        </p:nvSpPr>
        <p:spPr>
          <a:xfrm>
            <a:off x="179512" y="80628"/>
            <a:ext cx="1105937" cy="958479"/>
          </a:xfrm>
          <a:prstGeom prst="diamond">
            <a:avLst/>
          </a:prstGeom>
          <a:solidFill>
            <a:srgbClr val="51585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798" kern="0" dirty="0">
                <a:solidFill>
                  <a:srgbClr val="FFFFFF"/>
                </a:solidFill>
                <a:latin typeface="Arial"/>
              </a:rPr>
              <a:t>Is the endorsed enterprise  solution sufficient?</a:t>
            </a:r>
          </a:p>
        </p:txBody>
      </p:sp>
      <p:sp>
        <p:nvSpPr>
          <p:cNvPr id="8" name="Content Placeholder 7">
            <a:extLst>
              <a:ext uri="{FF2B5EF4-FFF2-40B4-BE49-F238E27FC236}">
                <a16:creationId xmlns:a16="http://schemas.microsoft.com/office/drawing/2014/main" id="{D441CA2D-AFAB-4698-8D8E-FAECEA3B9E9A}"/>
              </a:ext>
            </a:extLst>
          </p:cNvPr>
          <p:cNvSpPr>
            <a:spLocks noGrp="1"/>
          </p:cNvSpPr>
          <p:nvPr>
            <p:ph idx="10"/>
          </p:nvPr>
        </p:nvSpPr>
        <p:spPr>
          <a:xfrm>
            <a:off x="268499" y="1039107"/>
            <a:ext cx="8742464" cy="696889"/>
          </a:xfrm>
        </p:spPr>
        <p:txBody>
          <a:bodyPr/>
          <a:lstStyle/>
          <a:p>
            <a:r>
              <a:rPr lang="en-US" dirty="0"/>
              <a:t>Select the applicable impact level for each of the assessment criteria below and describe your rationale for choosing that impact level.</a:t>
            </a:r>
          </a:p>
        </p:txBody>
      </p:sp>
      <p:graphicFrame>
        <p:nvGraphicFramePr>
          <p:cNvPr id="6" name="Table 5">
            <a:extLst>
              <a:ext uri="{FF2B5EF4-FFF2-40B4-BE49-F238E27FC236}">
                <a16:creationId xmlns:a16="http://schemas.microsoft.com/office/drawing/2014/main" id="{2184B308-E0FD-46A2-8246-D45428806F20}"/>
              </a:ext>
            </a:extLst>
          </p:cNvPr>
          <p:cNvGraphicFramePr>
            <a:graphicFrameLocks noGrp="1"/>
          </p:cNvGraphicFramePr>
          <p:nvPr>
            <p:extLst>
              <p:ext uri="{D42A27DB-BD31-4B8C-83A1-F6EECF244321}">
                <p14:modId xmlns:p14="http://schemas.microsoft.com/office/powerpoint/2010/main" val="1508205943"/>
              </p:ext>
            </p:extLst>
          </p:nvPr>
        </p:nvGraphicFramePr>
        <p:xfrm>
          <a:off x="251520" y="1880828"/>
          <a:ext cx="8759443" cy="4261843"/>
        </p:xfrm>
        <a:graphic>
          <a:graphicData uri="http://schemas.openxmlformats.org/drawingml/2006/table">
            <a:tbl>
              <a:tblPr firstRow="1"/>
              <a:tblGrid>
                <a:gridCol w="2943911">
                  <a:extLst>
                    <a:ext uri="{9D8B030D-6E8A-4147-A177-3AD203B41FA5}">
                      <a16:colId xmlns:a16="http://schemas.microsoft.com/office/drawing/2014/main" val="3768760574"/>
                    </a:ext>
                  </a:extLst>
                </a:gridCol>
                <a:gridCol w="979592">
                  <a:extLst>
                    <a:ext uri="{9D8B030D-6E8A-4147-A177-3AD203B41FA5}">
                      <a16:colId xmlns:a16="http://schemas.microsoft.com/office/drawing/2014/main" val="20001"/>
                    </a:ext>
                  </a:extLst>
                </a:gridCol>
                <a:gridCol w="1928174">
                  <a:extLst>
                    <a:ext uri="{9D8B030D-6E8A-4147-A177-3AD203B41FA5}">
                      <a16:colId xmlns:a16="http://schemas.microsoft.com/office/drawing/2014/main" val="3481264741"/>
                    </a:ext>
                  </a:extLst>
                </a:gridCol>
                <a:gridCol w="1453883">
                  <a:extLst>
                    <a:ext uri="{9D8B030D-6E8A-4147-A177-3AD203B41FA5}">
                      <a16:colId xmlns:a16="http://schemas.microsoft.com/office/drawing/2014/main" val="20003"/>
                    </a:ext>
                  </a:extLst>
                </a:gridCol>
                <a:gridCol w="1453883">
                  <a:extLst>
                    <a:ext uri="{9D8B030D-6E8A-4147-A177-3AD203B41FA5}">
                      <a16:colId xmlns:a16="http://schemas.microsoft.com/office/drawing/2014/main" val="20004"/>
                    </a:ext>
                  </a:extLst>
                </a:gridCol>
              </a:tblGrid>
              <a:tr h="287557">
                <a:tc>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500" b="1" u="none" strike="noStrike" kern="1200" dirty="0">
                          <a:solidFill>
                            <a:schemeClr val="bg1"/>
                          </a:solidFill>
                          <a:effectLst/>
                          <a:latin typeface="+mn-lt"/>
                          <a:ea typeface="+mn-ea"/>
                          <a:cs typeface="+mn-cs"/>
                        </a:rPr>
                        <a:t>Assessment Criteria</a:t>
                      </a: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gridSpan="4">
                  <a:txBody>
                    <a:bodyPr/>
                    <a:lstStyle/>
                    <a:p>
                      <a:pPr algn="ctr" fontAlgn="t"/>
                      <a:r>
                        <a:rPr lang="en-GB" sz="1500" b="1" u="none" strike="noStrike" kern="1200" dirty="0">
                          <a:solidFill>
                            <a:schemeClr val="bg1"/>
                          </a:solidFill>
                          <a:effectLst/>
                          <a:latin typeface="+mn-lt"/>
                          <a:ea typeface="+mn-ea"/>
                          <a:cs typeface="+mn-cs"/>
                        </a:rPr>
                        <a:t>Impact </a:t>
                      </a:r>
                      <a:r>
                        <a:rPr lang="en-GB" sz="1500" b="1" u="none" strike="noStrike" kern="1200" baseline="0" dirty="0">
                          <a:solidFill>
                            <a:schemeClr val="bg1"/>
                          </a:solidFill>
                          <a:effectLst/>
                          <a:latin typeface="+mn-lt"/>
                          <a:ea typeface="+mn-ea"/>
                          <a:cs typeface="+mn-cs"/>
                        </a:rPr>
                        <a:t>(choose applicable items &amp; provide rationale)</a:t>
                      </a:r>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algn="ctr" fontAlgn="t"/>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extLst>
                  <a:ext uri="{0D108BD9-81ED-4DB2-BD59-A6C34878D82A}">
                    <a16:rowId xmlns:a16="http://schemas.microsoft.com/office/drawing/2014/main" val="10000"/>
                  </a:ext>
                </a:extLst>
              </a:tr>
              <a:tr h="284837">
                <a:tc>
                  <a:txBody>
                    <a:bodyPr/>
                    <a:lstStyle/>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3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Zero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Low</a:t>
                      </a:r>
                      <a:r>
                        <a:rPr lang="en-US" sz="1300" b="0" i="0" u="none" strike="noStrike" baseline="0" dirty="0">
                          <a:solidFill>
                            <a:schemeClr val="tx1"/>
                          </a:solidFill>
                          <a:effectLst/>
                          <a:latin typeface="+mn-lt"/>
                        </a:rPr>
                        <a:t> Impact</a:t>
                      </a:r>
                      <a:endParaRPr lang="en-US" sz="1300" b="0" i="0" u="none" strike="noStrike" dirty="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Medium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High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1154707">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marR="0" lvl="0" indent="-174625" algn="l" defTabSz="1259982"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1. Timing Urgency</a:t>
                      </a:r>
                    </a:p>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174625" marR="0" lvl="0" indent="-174625" algn="l" defTabSz="1259982" rtl="0" eaLnBrk="1" fontAlgn="auto" latinLnBrk="0" hangingPunct="1">
                        <a:lnSpc>
                          <a:spcPct val="100000"/>
                        </a:lnSpc>
                        <a:spcBef>
                          <a:spcPts val="0"/>
                        </a:spcBef>
                        <a:spcAft>
                          <a:spcPts val="0"/>
                        </a:spcAft>
                        <a:buClrTx/>
                        <a:buSzTx/>
                        <a:buFontTx/>
                        <a:buNone/>
                        <a:tabLst/>
                        <a:defRPr/>
                      </a:pPr>
                      <a:r>
                        <a:rPr lang="en-CA" sz="1000" dirty="0">
                          <a:solidFill>
                            <a:schemeClr val="tx1"/>
                          </a:solidFill>
                          <a:latin typeface="+mn-lt"/>
                        </a:rPr>
                        <a:t>&gt;&gt;</a:t>
                      </a:r>
                      <a:r>
                        <a:rPr lang="en-US" sz="1000" b="0" i="0" u="none" strike="noStrike" kern="1200" dirty="0">
                          <a:solidFill>
                            <a:schemeClr val="tx1"/>
                          </a:solidFill>
                          <a:effectLst/>
                          <a:latin typeface="Arial"/>
                          <a:ea typeface="+mn-ea"/>
                          <a:cs typeface="+mn-cs"/>
                        </a:rPr>
                        <a:t>How well does the estimated implementation schedule using the endorsed enterprise solution align to required deadlines?</a:t>
                      </a:r>
                    </a:p>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No impact to benefit</a:t>
                      </a:r>
                      <a:r>
                        <a:rPr lang="en-US" sz="1000" b="0" i="0" u="none" strike="noStrike" baseline="0" dirty="0">
                          <a:solidFill>
                            <a:schemeClr val="tx1"/>
                          </a:solidFill>
                          <a:effectLst/>
                          <a:latin typeface="Arial" panose="020B0604020202020204" pitchFamily="34" charset="0"/>
                          <a:cs typeface="Arial" panose="020B0604020202020204" pitchFamily="34" charset="0"/>
                        </a:rPr>
                        <a:t> realization timelines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en-US" sz="1000" b="0" i="0" u="none" strike="noStrike" kern="1200" dirty="0">
                        <a:solidFill>
                          <a:schemeClr val="tx1"/>
                        </a:solidFill>
                        <a:effectLst/>
                        <a:latin typeface="Arial" panose="020B0604020202020204" pitchFamily="34" charset="0"/>
                        <a:ea typeface="+mn-ea"/>
                        <a:cs typeface="Arial" panose="020B0604020202020204" pitchFamily="34" charset="0"/>
                      </a:endParaRPr>
                    </a:p>
                    <a:p>
                      <a:pPr algn="l" fontAlgn="t"/>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Minor impact to benefits realization timelines (e.g. 3 to 6 month extension)</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Moderate impact to benefits realization timelines. (e.g. 6 to 12 month extension) </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Significant impact to benefits realization timelines (e.g. 12+ months) </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61750">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en-US" sz="1500" b="1" kern="1200" dirty="0">
                          <a:solidFill>
                            <a:schemeClr val="tx1"/>
                          </a:solidFill>
                          <a:latin typeface="+mn-lt"/>
                          <a:ea typeface="+mn-ea"/>
                          <a:cs typeface="+mn-cs"/>
                        </a:rPr>
                        <a:t>2. Functional Requirements</a:t>
                      </a:r>
                    </a:p>
                    <a:p>
                      <a:pPr marL="174625" indent="-174625" algn="l" defTabSz="914400" rtl="0" eaLnBrk="1" latinLnBrk="0" hangingPunct="1"/>
                      <a:endParaRPr lang="en-US" sz="1000" kern="1200" dirty="0">
                        <a:solidFill>
                          <a:schemeClr val="tx1"/>
                        </a:solidFill>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&gt;&gt;</a:t>
                      </a:r>
                      <a:r>
                        <a:rPr lang="en-US" sz="1000" b="0" i="0" u="none" strike="noStrike" kern="1200" dirty="0">
                          <a:solidFill>
                            <a:schemeClr val="tx1"/>
                          </a:solidFill>
                          <a:effectLst/>
                          <a:latin typeface="Arial"/>
                          <a:ea typeface="+mn-ea"/>
                          <a:cs typeface="+mn-cs"/>
                        </a:rPr>
                        <a:t>How well does the endorsed enterprise solution support the departmental</a:t>
                      </a:r>
                      <a:r>
                        <a:rPr lang="en-US" sz="1000" b="0" i="0" u="none" strike="noStrike" kern="1200" baseline="0" dirty="0">
                          <a:solidFill>
                            <a:schemeClr val="tx1"/>
                          </a:solidFill>
                          <a:effectLst/>
                          <a:latin typeface="Arial"/>
                          <a:ea typeface="+mn-ea"/>
                          <a:cs typeface="+mn-cs"/>
                        </a:rPr>
                        <a:t> CIOs</a:t>
                      </a:r>
                      <a:r>
                        <a:rPr lang="en-US" sz="1000" b="0" i="0" u="none" strike="noStrike" kern="1200" dirty="0">
                          <a:solidFill>
                            <a:schemeClr val="tx1"/>
                          </a:solidFill>
                          <a:effectLst/>
                          <a:latin typeface="Arial"/>
                          <a:ea typeface="+mn-ea"/>
                          <a:cs typeface="+mn-cs"/>
                        </a:rPr>
                        <a:t> requirements? </a:t>
                      </a:r>
                      <a:endParaRPr lang="en-CA" sz="1000" b="0" i="0" u="none" strike="noStrike" kern="1200" dirty="0">
                        <a:solidFill>
                          <a:schemeClr val="tx1"/>
                        </a:solidFill>
                        <a:effectLst/>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no workaround to support business requirements</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Requires minor manual workarounds to support business requirements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customizations to support business requirements</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significant customizations </a:t>
                      </a:r>
                      <a:r>
                        <a:rPr lang="en-CA" sz="1000" b="0" i="0" u="none" strike="noStrike" dirty="0">
                          <a:solidFill>
                            <a:schemeClr val="tx1"/>
                          </a:solidFill>
                          <a:effectLst/>
                          <a:latin typeface="Arial" panose="020B0604020202020204" pitchFamily="34" charset="0"/>
                          <a:cs typeface="Arial" panose="020B0604020202020204" pitchFamily="34" charset="0"/>
                        </a:rPr>
                        <a:t>“</a:t>
                      </a:r>
                      <a:r>
                        <a:rPr lang="en-US" sz="1000" b="0" i="0" u="none" strike="noStrike" dirty="0">
                          <a:solidFill>
                            <a:schemeClr val="tx1"/>
                          </a:solidFill>
                          <a:effectLst/>
                          <a:latin typeface="Arial" panose="020B0604020202020204" pitchFamily="34" charset="0"/>
                          <a:cs typeface="Arial" panose="020B0604020202020204" pitchFamily="34" charset="0"/>
                        </a:rPr>
                        <a:t>OR” functional requirements not on the product roadmap</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65589">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en-US" sz="1500" b="1" kern="1200" dirty="0">
                          <a:solidFill>
                            <a:schemeClr val="tx1"/>
                          </a:solidFill>
                          <a:latin typeface="+mn-lt"/>
                          <a:ea typeface="+mn-ea"/>
                          <a:cs typeface="+mn-cs"/>
                        </a:rPr>
                        <a:t>3. Non-functional Requirement (NFR)</a:t>
                      </a:r>
                    </a:p>
                    <a:p>
                      <a:pPr marL="174625" indent="-174625" algn="l" defTabSz="914400" rtl="0" eaLnBrk="1" latinLnBrk="0" hangingPunct="1"/>
                      <a:endParaRPr lang="en-US" sz="1000" kern="1200" dirty="0">
                        <a:solidFill>
                          <a:schemeClr val="tx1"/>
                        </a:solidFill>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&gt;&gt; </a:t>
                      </a:r>
                      <a:r>
                        <a:rPr lang="en-US" sz="1000" b="0" i="0" u="none" strike="noStrike" kern="1200" dirty="0">
                          <a:solidFill>
                            <a:schemeClr val="tx1"/>
                          </a:solidFill>
                          <a:effectLst/>
                          <a:latin typeface="Arial"/>
                          <a:ea typeface="+mn-ea"/>
                          <a:cs typeface="+mn-cs"/>
                        </a:rPr>
                        <a:t>How well does the endorsed enterprise solution meet n</a:t>
                      </a:r>
                      <a:r>
                        <a:rPr lang="en-US" sz="1000" kern="1200" dirty="0">
                          <a:solidFill>
                            <a:schemeClr val="tx1"/>
                          </a:solidFill>
                          <a:latin typeface="Arial"/>
                          <a:ea typeface="+mn-ea"/>
                          <a:cs typeface="+mn-cs"/>
                        </a:rPr>
                        <a:t>on-functional requirements including </a:t>
                      </a:r>
                      <a:r>
                        <a:rPr lang="en-US" sz="1000" dirty="0"/>
                        <a:t>compatibility, maintainability, usability, availability, performance, and/or scalability.</a:t>
                      </a:r>
                      <a:endParaRPr lang="en-US" sz="1000" b="0" i="0" u="none" strike="noStrike" kern="1200" dirty="0">
                        <a:solidFill>
                          <a:schemeClr val="tx1"/>
                        </a:solidFill>
                        <a:effectLst/>
                        <a:latin typeface="Arial"/>
                        <a:ea typeface="+mn-ea"/>
                        <a:cs typeface="+mn-cs"/>
                      </a:endParaRPr>
                    </a:p>
                    <a:p>
                      <a:pPr marL="174625" indent="-174625" algn="l" defTabSz="914400" rtl="0" eaLnBrk="1" latinLnBrk="0" hangingPunct="1"/>
                      <a:endParaRPr lang="en-CA" sz="1000" kern="1200" dirty="0">
                        <a:solidFill>
                          <a:schemeClr val="tx1"/>
                        </a:solidFill>
                        <a:latin typeface="+mn-lt"/>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CA" sz="1000" dirty="0">
                          <a:solidFill>
                            <a:schemeClr val="tx1"/>
                          </a:solidFill>
                          <a:latin typeface="Arial" panose="020B0604020202020204" pitchFamily="34" charset="0"/>
                          <a:cs typeface="Arial" panose="020B0604020202020204" pitchFamily="34" charset="0"/>
                        </a:rPr>
                        <a:t>Requires no compromise</a:t>
                      </a:r>
                      <a:r>
                        <a:rPr lang="en-CA" sz="1000" baseline="0" dirty="0">
                          <a:solidFill>
                            <a:schemeClr val="tx1"/>
                          </a:solidFill>
                          <a:latin typeface="Arial" panose="020B0604020202020204" pitchFamily="34" charset="0"/>
                          <a:cs typeface="Arial" panose="020B0604020202020204" pitchFamily="34" charset="0"/>
                        </a:rPr>
                        <a:t> to NFRs</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Requires slight</a:t>
                      </a:r>
                      <a:r>
                        <a:rPr lang="en-US" sz="1000" dirty="0">
                          <a:solidFill>
                            <a:schemeClr val="tx1"/>
                          </a:solidFill>
                          <a:latin typeface="Arial" panose="020B0604020202020204" pitchFamily="34" charset="0"/>
                          <a:cs typeface="Arial" panose="020B0604020202020204" pitchFamily="34" charset="0"/>
                        </a:rPr>
                        <a:t> compromise on NFRs. (e.g. response time, availability, etc.)</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Requires</a:t>
                      </a:r>
                      <a:r>
                        <a:rPr lang="en-US" sz="1000" dirty="0">
                          <a:solidFill>
                            <a:schemeClr val="tx1"/>
                          </a:solidFill>
                          <a:latin typeface="Arial" panose="020B0604020202020204" pitchFamily="34" charset="0"/>
                          <a:cs typeface="Arial" panose="020B0604020202020204" pitchFamily="34" charset="0"/>
                        </a:rPr>
                        <a:t> compromise on NFRs. (e.g. response time, availability, etc.)</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Cannot meet critical</a:t>
                      </a:r>
                      <a:r>
                        <a:rPr lang="en-US" sz="1000" dirty="0">
                          <a:solidFill>
                            <a:schemeClr val="tx1"/>
                          </a:solidFill>
                          <a:latin typeface="Arial" panose="020B0604020202020204" pitchFamily="34" charset="0"/>
                          <a:cs typeface="Arial" panose="020B0604020202020204" pitchFamily="34" charset="0"/>
                        </a:rPr>
                        <a:t> NFRs.</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0" name="Slide Number Placeholder 1">
            <a:extLst>
              <a:ext uri="{FF2B5EF4-FFF2-40B4-BE49-F238E27FC236}">
                <a16:creationId xmlns:a16="http://schemas.microsoft.com/office/drawing/2014/main" id="{579E6B08-D331-4E24-802C-E3C2EC7CB3E7}"/>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35</a:t>
            </a:fld>
            <a:endParaRPr lang="en-CA" dirty="0"/>
          </a:p>
        </p:txBody>
      </p:sp>
    </p:spTree>
    <p:extLst>
      <p:ext uri="{BB962C8B-B14F-4D97-AF65-F5344CB8AC3E}">
        <p14:creationId xmlns:p14="http://schemas.microsoft.com/office/powerpoint/2010/main" val="3222103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617538" y="161925"/>
            <a:ext cx="8526462" cy="5889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Appendix 6:</a:t>
            </a:r>
            <a:br>
              <a:rPr kumimoji="0" lang="en-US" sz="2613" b="0" i="0" u="none" strike="noStrike" kern="1200" cap="none" spc="0" normalizeH="0" baseline="0" noProof="0" dirty="0">
                <a:ln>
                  <a:noFill/>
                </a:ln>
                <a:solidFill>
                  <a:srgbClr val="004D71"/>
                </a:solidFill>
                <a:effectLst/>
                <a:uLnTx/>
                <a:uFillTx/>
                <a:latin typeface="+mj-lt"/>
                <a:ea typeface="+mj-ea"/>
                <a:cs typeface="+mj-cs"/>
              </a:rPr>
            </a:br>
            <a:r>
              <a:rPr kumimoji="0" lang="en-US" sz="2000" b="0" i="0" u="none" strike="noStrike" kern="1200" cap="none" spc="0" normalizeH="0" baseline="0" noProof="0" dirty="0">
                <a:ln>
                  <a:noFill/>
                </a:ln>
                <a:solidFill>
                  <a:srgbClr val="004D71"/>
                </a:solidFill>
                <a:effectLst/>
                <a:uLnTx/>
                <a:uFillTx/>
                <a:latin typeface="+mj-lt"/>
                <a:ea typeface="+mj-ea"/>
                <a:cs typeface="+mj-cs"/>
              </a:rPr>
              <a:t>Decision Making Framework for Assessment against the Enterprise Solution(s)</a:t>
            </a:r>
            <a:endParaRPr kumimoji="0" lang="en-CA" sz="2000" b="0" i="0" u="none" strike="noStrike" kern="1200" cap="none" spc="0" normalizeH="0" baseline="0" noProof="0" dirty="0">
              <a:ln>
                <a:noFill/>
              </a:ln>
              <a:solidFill>
                <a:srgbClr val="004D71"/>
              </a:solidFill>
              <a:effectLst/>
              <a:uLnTx/>
              <a:uFillTx/>
              <a:latin typeface="+mj-lt"/>
              <a:ea typeface="+mj-ea"/>
              <a:cs typeface="+mj-cs"/>
            </a:endParaRPr>
          </a:p>
        </p:txBody>
      </p:sp>
      <p:grpSp>
        <p:nvGrpSpPr>
          <p:cNvPr id="4" name="Group 3" descr="A">
            <a:extLst>
              <a:ext uri="{FF2B5EF4-FFF2-40B4-BE49-F238E27FC236}">
                <a16:creationId xmlns:a16="http://schemas.microsoft.com/office/drawing/2014/main" id="{FD5C3D48-62AA-4B5D-A156-FF0E5D48273A}"/>
              </a:ext>
            </a:extLst>
          </p:cNvPr>
          <p:cNvGrpSpPr/>
          <p:nvPr/>
        </p:nvGrpSpPr>
        <p:grpSpPr>
          <a:xfrm>
            <a:off x="294034" y="2159563"/>
            <a:ext cx="1105937" cy="828719"/>
            <a:chOff x="294034" y="2159563"/>
            <a:chExt cx="1105937" cy="828719"/>
          </a:xfrm>
        </p:grpSpPr>
        <p:sp>
          <p:nvSpPr>
            <p:cNvPr id="60" name="Flowchart: Connector 59"/>
            <p:cNvSpPr/>
            <p:nvPr/>
          </p:nvSpPr>
          <p:spPr>
            <a:xfrm>
              <a:off x="312181"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A</a:t>
              </a:r>
            </a:p>
          </p:txBody>
        </p:sp>
        <p:sp>
          <p:nvSpPr>
            <p:cNvPr id="59" name="Flowchart: Terminator 58">
              <a:extLst>
                <a:ext uri="{FF2B5EF4-FFF2-40B4-BE49-F238E27FC236}">
                  <a16:creationId xmlns:a16="http://schemas.microsoft.com/office/drawing/2014/main" id="{01CC26C4-7FC8-449F-B60D-5552C54586F0}"/>
                </a:ext>
              </a:extLst>
            </p:cNvPr>
            <p:cNvSpPr/>
            <p:nvPr/>
          </p:nvSpPr>
          <p:spPr>
            <a:xfrm>
              <a:off x="294034" y="2398449"/>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Start:</a:t>
              </a:r>
              <a:r>
                <a:rPr lang="en-US" sz="798" kern="0" dirty="0">
                  <a:solidFill>
                    <a:srgbClr val="FFFFFF"/>
                  </a:solidFill>
                  <a:latin typeface="Arial"/>
                </a:rPr>
                <a:t> Departmental CIO submits request to TBS EA unit.</a:t>
              </a:r>
            </a:p>
          </p:txBody>
        </p:sp>
      </p:grpSp>
      <p:cxnSp>
        <p:nvCxnSpPr>
          <p:cNvPr id="57" name="Straight Arrow Connector 56" descr="A, flow"/>
          <p:cNvCxnSpPr>
            <a:cxnSpLocks/>
            <a:stCxn id="59" idx="3"/>
            <a:endCxn id="61" idx="1"/>
          </p:cNvCxnSpPr>
          <p:nvPr/>
        </p:nvCxnSpPr>
        <p:spPr>
          <a:xfrm>
            <a:off x="1399971" y="2693366"/>
            <a:ext cx="147946" cy="0"/>
          </a:xfrm>
          <a:prstGeom prst="straightConnector1">
            <a:avLst/>
          </a:prstGeom>
          <a:noFill/>
          <a:ln w="12700" cap="flat" cmpd="sng" algn="ctr">
            <a:solidFill>
              <a:srgbClr val="A7AFAF"/>
            </a:solidFill>
            <a:prstDash val="solid"/>
            <a:miter lim="800000"/>
            <a:tailEnd type="triangle"/>
          </a:ln>
          <a:effectLst/>
        </p:spPr>
      </p:cxnSp>
      <p:grpSp>
        <p:nvGrpSpPr>
          <p:cNvPr id="31" name="Group 30" descr="B, work">
            <a:extLst>
              <a:ext uri="{FF2B5EF4-FFF2-40B4-BE49-F238E27FC236}">
                <a16:creationId xmlns:a16="http://schemas.microsoft.com/office/drawing/2014/main" id="{7374C9CD-A6BD-48B3-A6D9-A8F2D2CC510D}"/>
              </a:ext>
            </a:extLst>
          </p:cNvPr>
          <p:cNvGrpSpPr/>
          <p:nvPr/>
        </p:nvGrpSpPr>
        <p:grpSpPr>
          <a:xfrm>
            <a:off x="1501483" y="2179224"/>
            <a:ext cx="1152371" cy="993381"/>
            <a:chOff x="1501483" y="2179224"/>
            <a:chExt cx="1152371" cy="993381"/>
          </a:xfrm>
        </p:grpSpPr>
        <p:sp>
          <p:nvSpPr>
            <p:cNvPr id="61" name="Diamond 60">
              <a:extLst>
                <a:ext uri="{FF2B5EF4-FFF2-40B4-BE49-F238E27FC236}">
                  <a16:creationId xmlns:a16="http://schemas.microsoft.com/office/drawing/2014/main" id="{BD5B1C62-1CC2-4FAD-9818-CB29E1D1CDFB}"/>
                </a:ext>
              </a:extLst>
            </p:cNvPr>
            <p:cNvSpPr/>
            <p:nvPr/>
          </p:nvSpPr>
          <p:spPr>
            <a:xfrm>
              <a:off x="154791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there an enterprise solution*?</a:t>
              </a:r>
            </a:p>
          </p:txBody>
        </p:sp>
        <p:sp>
          <p:nvSpPr>
            <p:cNvPr id="79" name="Flowchart: Connector 78">
              <a:extLst>
                <a:ext uri="{FF2B5EF4-FFF2-40B4-BE49-F238E27FC236}">
                  <a16:creationId xmlns:a16="http://schemas.microsoft.com/office/drawing/2014/main" id="{4476E862-CDB9-41F7-8AA9-6CE6DF743C8B}"/>
                </a:ext>
              </a:extLst>
            </p:cNvPr>
            <p:cNvSpPr/>
            <p:nvPr/>
          </p:nvSpPr>
          <p:spPr>
            <a:xfrm>
              <a:off x="1501483" y="2179224"/>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B</a:t>
              </a:r>
            </a:p>
          </p:txBody>
        </p:sp>
      </p:grpSp>
      <p:grpSp>
        <p:nvGrpSpPr>
          <p:cNvPr id="26" name="Group 25" descr="B, yes flow">
            <a:extLst>
              <a:ext uri="{FF2B5EF4-FFF2-40B4-BE49-F238E27FC236}">
                <a16:creationId xmlns:a16="http://schemas.microsoft.com/office/drawing/2014/main" id="{901EF599-E1C1-4476-9B94-A6555AE0A7D7}"/>
              </a:ext>
            </a:extLst>
          </p:cNvPr>
          <p:cNvGrpSpPr/>
          <p:nvPr/>
        </p:nvGrpSpPr>
        <p:grpSpPr>
          <a:xfrm>
            <a:off x="2653854" y="2693365"/>
            <a:ext cx="211762" cy="217946"/>
            <a:chOff x="2653854" y="2693365"/>
            <a:chExt cx="211762" cy="217946"/>
          </a:xfrm>
        </p:grpSpPr>
        <p:cxnSp>
          <p:nvCxnSpPr>
            <p:cNvPr id="55" name="Straight Arrow Connector 54"/>
            <p:cNvCxnSpPr>
              <a:cxnSpLocks/>
              <a:stCxn id="61" idx="3"/>
              <a:endCxn id="63" idx="1"/>
            </p:cNvCxnSpPr>
            <p:nvPr/>
          </p:nvCxnSpPr>
          <p:spPr>
            <a:xfrm flipV="1">
              <a:off x="2653854" y="2693365"/>
              <a:ext cx="168371" cy="1"/>
            </a:xfrm>
            <a:prstGeom prst="straightConnector1">
              <a:avLst/>
            </a:prstGeom>
            <a:noFill/>
            <a:ln w="12700" cap="flat" cmpd="sng" algn="ctr">
              <a:solidFill>
                <a:srgbClr val="A7AFAF"/>
              </a:solidFill>
              <a:prstDash val="solid"/>
              <a:miter lim="800000"/>
              <a:tailEnd type="triangle"/>
            </a:ln>
            <a:effectLst/>
          </p:spPr>
        </p:cxnSp>
        <p:sp>
          <p:nvSpPr>
            <p:cNvPr id="91" name="TextBox 90">
              <a:extLst>
                <a:ext uri="{FF2B5EF4-FFF2-40B4-BE49-F238E27FC236}">
                  <a16:creationId xmlns:a16="http://schemas.microsoft.com/office/drawing/2014/main" id="{6940A528-317F-4244-BA2F-045DF59C0CED}"/>
                </a:ext>
              </a:extLst>
            </p:cNvPr>
            <p:cNvSpPr txBox="1"/>
            <p:nvPr/>
          </p:nvSpPr>
          <p:spPr>
            <a:xfrm>
              <a:off x="2666537" y="2732625"/>
              <a:ext cx="199079" cy="178686"/>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defRPr sz="1000">
                  <a:solidFill>
                    <a:srgbClr val="6F7878"/>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63580">
                <a:defRPr/>
              </a:pPr>
              <a:r>
                <a:rPr lang="en-US" sz="726" kern="0" dirty="0">
                  <a:latin typeface="Arial"/>
                </a:rPr>
                <a:t>Yes</a:t>
              </a:r>
            </a:p>
          </p:txBody>
        </p:sp>
      </p:grpSp>
      <p:cxnSp>
        <p:nvCxnSpPr>
          <p:cNvPr id="66" name="Straight Arrow Connector 65" descr="E to F flow">
            <a:extLst>
              <a:ext uri="{FF2B5EF4-FFF2-40B4-BE49-F238E27FC236}">
                <a16:creationId xmlns:a16="http://schemas.microsoft.com/office/drawing/2014/main" id="{00FEF724-D248-492F-9B4A-274E13C8C44D}"/>
              </a:ext>
            </a:extLst>
          </p:cNvPr>
          <p:cNvCxnSpPr>
            <a:cxnSpLocks/>
            <a:stCxn id="99" idx="3"/>
            <a:endCxn id="71" idx="1"/>
          </p:cNvCxnSpPr>
          <p:nvPr/>
        </p:nvCxnSpPr>
        <p:spPr>
          <a:xfrm>
            <a:off x="6118165" y="2693366"/>
            <a:ext cx="124202" cy="0"/>
          </a:xfrm>
          <a:prstGeom prst="straightConnector1">
            <a:avLst/>
          </a:prstGeom>
          <a:noFill/>
          <a:ln w="12700" cap="flat" cmpd="sng" algn="ctr">
            <a:solidFill>
              <a:srgbClr val="A7AFAF"/>
            </a:solidFill>
            <a:prstDash val="solid"/>
            <a:miter lim="800000"/>
            <a:tailEnd type="triangle"/>
          </a:ln>
          <a:effectLst/>
        </p:spPr>
      </p:cxnSp>
      <p:cxnSp>
        <p:nvCxnSpPr>
          <p:cNvPr id="74" name="Straight Arrow Connector 73" descr="I, yes flow">
            <a:extLst>
              <a:ext uri="{FF2B5EF4-FFF2-40B4-BE49-F238E27FC236}">
                <a16:creationId xmlns:a16="http://schemas.microsoft.com/office/drawing/2014/main" id="{9F404235-48D1-4EDC-B9A3-C78AF988BBEC}"/>
              </a:ext>
            </a:extLst>
          </p:cNvPr>
          <p:cNvCxnSpPr>
            <a:cxnSpLocks/>
            <a:stCxn id="72" idx="2"/>
            <a:endCxn id="92" idx="0"/>
          </p:cNvCxnSpPr>
          <p:nvPr/>
        </p:nvCxnSpPr>
        <p:spPr>
          <a:xfrm>
            <a:off x="4422147" y="4451195"/>
            <a:ext cx="2168" cy="406681"/>
          </a:xfrm>
          <a:prstGeom prst="straightConnector1">
            <a:avLst/>
          </a:prstGeom>
          <a:noFill/>
          <a:ln w="12700" cap="flat" cmpd="sng" algn="ctr">
            <a:solidFill>
              <a:srgbClr val="A7AFAF"/>
            </a:solidFill>
            <a:prstDash val="solid"/>
            <a:miter lim="800000"/>
            <a:tailEnd type="triangle"/>
          </a:ln>
          <a:effectLst/>
        </p:spPr>
      </p:cxnSp>
      <p:grpSp>
        <p:nvGrpSpPr>
          <p:cNvPr id="15" name="Group 14" descr="H">
            <a:extLst>
              <a:ext uri="{FF2B5EF4-FFF2-40B4-BE49-F238E27FC236}">
                <a16:creationId xmlns:a16="http://schemas.microsoft.com/office/drawing/2014/main" id="{15F73AF2-6255-4F8B-9001-E8EFD554DDFD}"/>
              </a:ext>
            </a:extLst>
          </p:cNvPr>
          <p:cNvGrpSpPr/>
          <p:nvPr/>
        </p:nvGrpSpPr>
        <p:grpSpPr>
          <a:xfrm>
            <a:off x="7612678" y="2769942"/>
            <a:ext cx="1130965" cy="630598"/>
            <a:chOff x="7612678" y="2769942"/>
            <a:chExt cx="1130965" cy="630598"/>
          </a:xfrm>
        </p:grpSpPr>
        <p:sp>
          <p:nvSpPr>
            <p:cNvPr id="77" name="Flowchart: Terminator 76">
              <a:extLst>
                <a:ext uri="{FF2B5EF4-FFF2-40B4-BE49-F238E27FC236}">
                  <a16:creationId xmlns:a16="http://schemas.microsoft.com/office/drawing/2014/main" id="{11C34B90-15D6-421E-B1AB-E745C669E2DC}"/>
                </a:ext>
              </a:extLst>
            </p:cNvPr>
            <p:cNvSpPr/>
            <p:nvPr/>
          </p:nvSpPr>
          <p:spPr>
            <a:xfrm>
              <a:off x="7637706" y="2810707"/>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use of new instance</a:t>
              </a:r>
            </a:p>
          </p:txBody>
        </p:sp>
        <p:sp>
          <p:nvSpPr>
            <p:cNvPr id="78" name="Flowchart: Connector 77">
              <a:extLst>
                <a:ext uri="{FF2B5EF4-FFF2-40B4-BE49-F238E27FC236}">
                  <a16:creationId xmlns:a16="http://schemas.microsoft.com/office/drawing/2014/main" id="{3C3C9CDF-F839-44E3-BA87-19018AA535DA}"/>
                </a:ext>
              </a:extLst>
            </p:cNvPr>
            <p:cNvSpPr/>
            <p:nvPr/>
          </p:nvSpPr>
          <p:spPr>
            <a:xfrm>
              <a:off x="7612678" y="276994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H</a:t>
              </a:r>
            </a:p>
          </p:txBody>
        </p:sp>
      </p:grpSp>
      <p:grpSp>
        <p:nvGrpSpPr>
          <p:cNvPr id="11" name="Group 10" descr="D, decision">
            <a:extLst>
              <a:ext uri="{FF2B5EF4-FFF2-40B4-BE49-F238E27FC236}">
                <a16:creationId xmlns:a16="http://schemas.microsoft.com/office/drawing/2014/main" id="{1411BC5A-182F-49D0-A6F0-2F40C4D7DEE7}"/>
              </a:ext>
            </a:extLst>
          </p:cNvPr>
          <p:cNvGrpSpPr/>
          <p:nvPr/>
        </p:nvGrpSpPr>
        <p:grpSpPr>
          <a:xfrm>
            <a:off x="3869178" y="2159563"/>
            <a:ext cx="1105937" cy="1013042"/>
            <a:chOff x="3869178" y="2159563"/>
            <a:chExt cx="1105937" cy="1013042"/>
          </a:xfrm>
        </p:grpSpPr>
        <p:sp>
          <p:nvSpPr>
            <p:cNvPr id="62" name="Diamond 61">
              <a:extLst>
                <a:ext uri="{FF2B5EF4-FFF2-40B4-BE49-F238E27FC236}">
                  <a16:creationId xmlns:a16="http://schemas.microsoft.com/office/drawing/2014/main" id="{624EDC62-E4ED-47F1-B6FF-DE77E4996D02}"/>
                </a:ext>
              </a:extLst>
            </p:cNvPr>
            <p:cNvSpPr/>
            <p:nvPr/>
          </p:nvSpPr>
          <p:spPr>
            <a:xfrm>
              <a:off x="3869178"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enterprise solution aligned with objectives?</a:t>
              </a:r>
            </a:p>
          </p:txBody>
        </p:sp>
        <p:sp>
          <p:nvSpPr>
            <p:cNvPr id="81" name="Flowchart: Connector 80">
              <a:extLst>
                <a:ext uri="{FF2B5EF4-FFF2-40B4-BE49-F238E27FC236}">
                  <a16:creationId xmlns:a16="http://schemas.microsoft.com/office/drawing/2014/main" id="{32FB8AD7-E17C-4F32-A1A5-5A0F01580825}"/>
                </a:ext>
              </a:extLst>
            </p:cNvPr>
            <p:cNvSpPr/>
            <p:nvPr/>
          </p:nvSpPr>
          <p:spPr>
            <a:xfrm>
              <a:off x="3915506"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D</a:t>
              </a:r>
            </a:p>
          </p:txBody>
        </p:sp>
      </p:grpSp>
      <p:grpSp>
        <p:nvGrpSpPr>
          <p:cNvPr id="13" name="Group 12" descr="F, decision">
            <a:extLst>
              <a:ext uri="{FF2B5EF4-FFF2-40B4-BE49-F238E27FC236}">
                <a16:creationId xmlns:a16="http://schemas.microsoft.com/office/drawing/2014/main" id="{B83C6C24-6DD2-4AF8-91CC-BEF56E8EBA55}"/>
              </a:ext>
            </a:extLst>
          </p:cNvPr>
          <p:cNvGrpSpPr/>
          <p:nvPr/>
        </p:nvGrpSpPr>
        <p:grpSpPr>
          <a:xfrm>
            <a:off x="6242367" y="2159563"/>
            <a:ext cx="1105937" cy="1013042"/>
            <a:chOff x="6242367" y="2159563"/>
            <a:chExt cx="1105937" cy="1013042"/>
          </a:xfrm>
        </p:grpSpPr>
        <p:sp>
          <p:nvSpPr>
            <p:cNvPr id="71" name="Diamond 70">
              <a:extLst>
                <a:ext uri="{FF2B5EF4-FFF2-40B4-BE49-F238E27FC236}">
                  <a16:creationId xmlns:a16="http://schemas.microsoft.com/office/drawing/2014/main" id="{A67AE45B-366B-4431-AF12-9D09211D593D}"/>
                </a:ext>
              </a:extLst>
            </p:cNvPr>
            <p:cNvSpPr/>
            <p:nvPr/>
          </p:nvSpPr>
          <p:spPr>
            <a:xfrm>
              <a:off x="624236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Can an existing instance be used?</a:t>
              </a:r>
            </a:p>
          </p:txBody>
        </p:sp>
        <p:sp>
          <p:nvSpPr>
            <p:cNvPr id="82" name="Flowchart: Connector 81">
              <a:extLst>
                <a:ext uri="{FF2B5EF4-FFF2-40B4-BE49-F238E27FC236}">
                  <a16:creationId xmlns:a16="http://schemas.microsoft.com/office/drawing/2014/main" id="{0535A3B4-F333-4297-BF8B-09682A0FD343}"/>
                </a:ext>
              </a:extLst>
            </p:cNvPr>
            <p:cNvSpPr/>
            <p:nvPr/>
          </p:nvSpPr>
          <p:spPr>
            <a:xfrm>
              <a:off x="6242367"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F</a:t>
              </a:r>
            </a:p>
          </p:txBody>
        </p:sp>
      </p:grpSp>
      <p:grpSp>
        <p:nvGrpSpPr>
          <p:cNvPr id="16" name="Group 15" descr="L, end">
            <a:extLst>
              <a:ext uri="{FF2B5EF4-FFF2-40B4-BE49-F238E27FC236}">
                <a16:creationId xmlns:a16="http://schemas.microsoft.com/office/drawing/2014/main" id="{2D8D284C-97E4-4719-B627-BE1249C028DA}"/>
              </a:ext>
            </a:extLst>
          </p:cNvPr>
          <p:cNvGrpSpPr/>
          <p:nvPr/>
        </p:nvGrpSpPr>
        <p:grpSpPr>
          <a:xfrm>
            <a:off x="7637706" y="3603177"/>
            <a:ext cx="1105937" cy="657130"/>
            <a:chOff x="7637706" y="3603177"/>
            <a:chExt cx="1105937" cy="657130"/>
          </a:xfrm>
        </p:grpSpPr>
        <p:sp>
          <p:nvSpPr>
            <p:cNvPr id="70" name="Flowchart: Terminator 69">
              <a:extLst>
                <a:ext uri="{FF2B5EF4-FFF2-40B4-BE49-F238E27FC236}">
                  <a16:creationId xmlns:a16="http://schemas.microsoft.com/office/drawing/2014/main" id="{44FF4D6F-FB17-486B-AE49-99DA71600C0E}"/>
                </a:ext>
              </a:extLst>
            </p:cNvPr>
            <p:cNvSpPr/>
            <p:nvPr/>
          </p:nvSpPr>
          <p:spPr>
            <a:xfrm>
              <a:off x="7637706" y="3670474"/>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Selection</a:t>
              </a:r>
            </a:p>
          </p:txBody>
        </p:sp>
        <p:sp>
          <p:nvSpPr>
            <p:cNvPr id="83" name="Flowchart: Connector 82">
              <a:extLst>
                <a:ext uri="{FF2B5EF4-FFF2-40B4-BE49-F238E27FC236}">
                  <a16:creationId xmlns:a16="http://schemas.microsoft.com/office/drawing/2014/main" id="{7F4A5D64-4859-4441-AFC4-790821DD8C6B}"/>
                </a:ext>
              </a:extLst>
            </p:cNvPr>
            <p:cNvSpPr/>
            <p:nvPr/>
          </p:nvSpPr>
          <p:spPr>
            <a:xfrm>
              <a:off x="7650949" y="3603177"/>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L</a:t>
              </a:r>
            </a:p>
          </p:txBody>
        </p:sp>
      </p:grpSp>
      <p:grpSp>
        <p:nvGrpSpPr>
          <p:cNvPr id="14" name="Group 13" descr="G, end">
            <a:extLst>
              <a:ext uri="{FF2B5EF4-FFF2-40B4-BE49-F238E27FC236}">
                <a16:creationId xmlns:a16="http://schemas.microsoft.com/office/drawing/2014/main" id="{99DCA2D3-62D4-42CF-A0B9-F3DAEC3C1ADE}"/>
              </a:ext>
            </a:extLst>
          </p:cNvPr>
          <p:cNvGrpSpPr/>
          <p:nvPr/>
        </p:nvGrpSpPr>
        <p:grpSpPr>
          <a:xfrm>
            <a:off x="7605801" y="2032233"/>
            <a:ext cx="1130965" cy="630415"/>
            <a:chOff x="7605801" y="2032233"/>
            <a:chExt cx="1130965" cy="630415"/>
          </a:xfrm>
        </p:grpSpPr>
        <p:sp>
          <p:nvSpPr>
            <p:cNvPr id="69" name="Flowchart: Terminator 68">
              <a:extLst>
                <a:ext uri="{FF2B5EF4-FFF2-40B4-BE49-F238E27FC236}">
                  <a16:creationId xmlns:a16="http://schemas.microsoft.com/office/drawing/2014/main" id="{661C76FE-658F-4953-A398-3C28160912B0}"/>
                </a:ext>
              </a:extLst>
            </p:cNvPr>
            <p:cNvSpPr/>
            <p:nvPr/>
          </p:nvSpPr>
          <p:spPr>
            <a:xfrm>
              <a:off x="7630829" y="2072815"/>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use of existing instance</a:t>
              </a:r>
            </a:p>
          </p:txBody>
        </p:sp>
        <p:sp>
          <p:nvSpPr>
            <p:cNvPr id="84" name="Flowchart: Connector 83">
              <a:extLst>
                <a:ext uri="{FF2B5EF4-FFF2-40B4-BE49-F238E27FC236}">
                  <a16:creationId xmlns:a16="http://schemas.microsoft.com/office/drawing/2014/main" id="{FC93CD50-840A-4894-B97F-B6837362A416}"/>
                </a:ext>
              </a:extLst>
            </p:cNvPr>
            <p:cNvSpPr/>
            <p:nvPr/>
          </p:nvSpPr>
          <p:spPr>
            <a:xfrm>
              <a:off x="7605801" y="203223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G</a:t>
              </a:r>
            </a:p>
          </p:txBody>
        </p:sp>
      </p:grpSp>
      <p:grpSp>
        <p:nvGrpSpPr>
          <p:cNvPr id="29" name="Group 28" descr="D, yes flow">
            <a:extLst>
              <a:ext uri="{FF2B5EF4-FFF2-40B4-BE49-F238E27FC236}">
                <a16:creationId xmlns:a16="http://schemas.microsoft.com/office/drawing/2014/main" id="{6A31478D-A2F6-4187-B396-2EFA1B037EE2}"/>
              </a:ext>
            </a:extLst>
          </p:cNvPr>
          <p:cNvGrpSpPr/>
          <p:nvPr/>
        </p:nvGrpSpPr>
        <p:grpSpPr>
          <a:xfrm>
            <a:off x="4975115" y="2693366"/>
            <a:ext cx="245808" cy="217944"/>
            <a:chOff x="4975115" y="2693366"/>
            <a:chExt cx="245808" cy="217944"/>
          </a:xfrm>
        </p:grpSpPr>
        <p:cxnSp>
          <p:nvCxnSpPr>
            <p:cNvPr id="65" name="Straight Arrow Connector 64">
              <a:extLst>
                <a:ext uri="{FF2B5EF4-FFF2-40B4-BE49-F238E27FC236}">
                  <a16:creationId xmlns:a16="http://schemas.microsoft.com/office/drawing/2014/main" id="{B36771DC-1BFE-4C7C-9B2B-B0E2FE2C3AAA}"/>
                </a:ext>
              </a:extLst>
            </p:cNvPr>
            <p:cNvCxnSpPr>
              <a:cxnSpLocks/>
              <a:stCxn id="62" idx="3"/>
              <a:endCxn id="99" idx="1"/>
            </p:cNvCxnSpPr>
            <p:nvPr/>
          </p:nvCxnSpPr>
          <p:spPr>
            <a:xfrm>
              <a:off x="4975115" y="2693366"/>
              <a:ext cx="244332" cy="0"/>
            </a:xfrm>
            <a:prstGeom prst="straightConnector1">
              <a:avLst/>
            </a:prstGeom>
            <a:noFill/>
            <a:ln w="12700" cap="flat" cmpd="sng" algn="ctr">
              <a:solidFill>
                <a:srgbClr val="A7AFAF"/>
              </a:solidFill>
              <a:prstDash val="solid"/>
              <a:miter lim="800000"/>
              <a:tailEnd type="triangle"/>
            </a:ln>
            <a:effectLst/>
          </p:spPr>
        </p:cxnSp>
        <p:sp>
          <p:nvSpPr>
            <p:cNvPr id="85" name="Rectangle 84">
              <a:extLst>
                <a:ext uri="{FF2B5EF4-FFF2-40B4-BE49-F238E27FC236}">
                  <a16:creationId xmlns:a16="http://schemas.microsoft.com/office/drawing/2014/main" id="{709C4B50-8E9C-4038-AE74-70391632FF94}"/>
                </a:ext>
              </a:extLst>
            </p:cNvPr>
            <p:cNvSpPr/>
            <p:nvPr/>
          </p:nvSpPr>
          <p:spPr>
            <a:xfrm>
              <a:off x="5021845" y="271223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Yes</a:t>
              </a:r>
            </a:p>
          </p:txBody>
        </p:sp>
      </p:grpSp>
      <p:grpSp>
        <p:nvGrpSpPr>
          <p:cNvPr id="24" name="Group 23" descr="D, no flow">
            <a:extLst>
              <a:ext uri="{FF2B5EF4-FFF2-40B4-BE49-F238E27FC236}">
                <a16:creationId xmlns:a16="http://schemas.microsoft.com/office/drawing/2014/main" id="{BDE67214-E712-4E29-BC48-F37ED78466DF}"/>
              </a:ext>
            </a:extLst>
          </p:cNvPr>
          <p:cNvGrpSpPr/>
          <p:nvPr/>
        </p:nvGrpSpPr>
        <p:grpSpPr>
          <a:xfrm>
            <a:off x="4422146" y="3172605"/>
            <a:ext cx="265052" cy="320111"/>
            <a:chOff x="4422146" y="3172605"/>
            <a:chExt cx="265052" cy="320111"/>
          </a:xfrm>
        </p:grpSpPr>
        <p:cxnSp>
          <p:nvCxnSpPr>
            <p:cNvPr id="58" name="Straight Arrow Connector 57"/>
            <p:cNvCxnSpPr>
              <a:cxnSpLocks/>
              <a:stCxn id="62" idx="2"/>
              <a:endCxn id="72" idx="0"/>
            </p:cNvCxnSpPr>
            <p:nvPr/>
          </p:nvCxnSpPr>
          <p:spPr>
            <a:xfrm>
              <a:off x="4422146" y="3172605"/>
              <a:ext cx="0" cy="320111"/>
            </a:xfrm>
            <a:prstGeom prst="straightConnector1">
              <a:avLst/>
            </a:prstGeom>
            <a:noFill/>
            <a:ln w="12700" cap="flat" cmpd="sng" algn="ctr">
              <a:solidFill>
                <a:srgbClr val="A7AFAF"/>
              </a:solidFill>
              <a:prstDash val="solid"/>
              <a:miter lim="800000"/>
              <a:tailEnd type="triangle"/>
            </a:ln>
            <a:effectLst/>
          </p:spPr>
        </p:cxnSp>
        <p:sp>
          <p:nvSpPr>
            <p:cNvPr id="86" name="Rectangle 85">
              <a:extLst>
                <a:ext uri="{FF2B5EF4-FFF2-40B4-BE49-F238E27FC236}">
                  <a16:creationId xmlns:a16="http://schemas.microsoft.com/office/drawing/2014/main" id="{7CFD95F7-732F-4850-A477-0BAD6B0EE06D}"/>
                </a:ext>
              </a:extLst>
            </p:cNvPr>
            <p:cNvSpPr/>
            <p:nvPr/>
          </p:nvSpPr>
          <p:spPr>
            <a:xfrm>
              <a:off x="4488120" y="3240379"/>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No</a:t>
              </a:r>
            </a:p>
          </p:txBody>
        </p:sp>
      </p:grpSp>
      <p:grpSp>
        <p:nvGrpSpPr>
          <p:cNvPr id="27" name="Group 26" descr="F, yes flow">
            <a:extLst>
              <a:ext uri="{FF2B5EF4-FFF2-40B4-BE49-F238E27FC236}">
                <a16:creationId xmlns:a16="http://schemas.microsoft.com/office/drawing/2014/main" id="{2C843E55-2836-4025-9507-F55973CE6684}"/>
              </a:ext>
            </a:extLst>
          </p:cNvPr>
          <p:cNvGrpSpPr/>
          <p:nvPr/>
        </p:nvGrpSpPr>
        <p:grpSpPr>
          <a:xfrm>
            <a:off x="7297699" y="2310196"/>
            <a:ext cx="333129" cy="383170"/>
            <a:chOff x="7297699" y="2310196"/>
            <a:chExt cx="333129" cy="383170"/>
          </a:xfrm>
        </p:grpSpPr>
        <p:cxnSp>
          <p:nvCxnSpPr>
            <p:cNvPr id="67" name="Straight Arrow Connector 66">
              <a:extLst>
                <a:ext uri="{FF2B5EF4-FFF2-40B4-BE49-F238E27FC236}">
                  <a16:creationId xmlns:a16="http://schemas.microsoft.com/office/drawing/2014/main" id="{52149822-560D-4305-9238-C68E06F7977C}"/>
                </a:ext>
              </a:extLst>
            </p:cNvPr>
            <p:cNvCxnSpPr>
              <a:cxnSpLocks/>
              <a:stCxn id="71" idx="3"/>
              <a:endCxn id="69" idx="1"/>
            </p:cNvCxnSpPr>
            <p:nvPr/>
          </p:nvCxnSpPr>
          <p:spPr>
            <a:xfrm flipV="1">
              <a:off x="7348303" y="2367731"/>
              <a:ext cx="282525" cy="325635"/>
            </a:xfrm>
            <a:prstGeom prst="straightConnector1">
              <a:avLst/>
            </a:prstGeom>
            <a:noFill/>
            <a:ln w="12700" cap="flat" cmpd="sng" algn="ctr">
              <a:solidFill>
                <a:srgbClr val="A7AFAF"/>
              </a:solidFill>
              <a:prstDash val="solid"/>
              <a:miter lim="800000"/>
              <a:tailEnd type="triangle"/>
            </a:ln>
            <a:effectLst/>
          </p:spPr>
        </p:cxnSp>
        <p:sp>
          <p:nvSpPr>
            <p:cNvPr id="87" name="Rectangle 86">
              <a:extLst>
                <a:ext uri="{FF2B5EF4-FFF2-40B4-BE49-F238E27FC236}">
                  <a16:creationId xmlns:a16="http://schemas.microsoft.com/office/drawing/2014/main" id="{D264DD43-1E21-41DC-82A1-F60EAB051A7E}"/>
                </a:ext>
              </a:extLst>
            </p:cNvPr>
            <p:cNvSpPr/>
            <p:nvPr/>
          </p:nvSpPr>
          <p:spPr>
            <a:xfrm>
              <a:off x="7297699" y="231019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Yes</a:t>
              </a:r>
            </a:p>
          </p:txBody>
        </p:sp>
      </p:grpSp>
      <p:grpSp>
        <p:nvGrpSpPr>
          <p:cNvPr id="28" name="Group 27" descr="F, no flow">
            <a:extLst>
              <a:ext uri="{FF2B5EF4-FFF2-40B4-BE49-F238E27FC236}">
                <a16:creationId xmlns:a16="http://schemas.microsoft.com/office/drawing/2014/main" id="{05597AD3-00C0-4D18-AE09-BBE6A5B9F5D9}"/>
              </a:ext>
            </a:extLst>
          </p:cNvPr>
          <p:cNvGrpSpPr/>
          <p:nvPr/>
        </p:nvGrpSpPr>
        <p:grpSpPr>
          <a:xfrm>
            <a:off x="7322504" y="2693366"/>
            <a:ext cx="315201" cy="472066"/>
            <a:chOff x="7322504" y="2693366"/>
            <a:chExt cx="315201" cy="472066"/>
          </a:xfrm>
        </p:grpSpPr>
        <p:cxnSp>
          <p:nvCxnSpPr>
            <p:cNvPr id="68" name="Straight Arrow Connector 67">
              <a:extLst>
                <a:ext uri="{FF2B5EF4-FFF2-40B4-BE49-F238E27FC236}">
                  <a16:creationId xmlns:a16="http://schemas.microsoft.com/office/drawing/2014/main" id="{920E3872-3BA7-4306-8F1A-0D6E1C6547B1}"/>
                </a:ext>
              </a:extLst>
            </p:cNvPr>
            <p:cNvCxnSpPr>
              <a:cxnSpLocks/>
              <a:stCxn id="71" idx="3"/>
              <a:endCxn id="77" idx="1"/>
            </p:cNvCxnSpPr>
            <p:nvPr/>
          </p:nvCxnSpPr>
          <p:spPr>
            <a:xfrm>
              <a:off x="7348303" y="2693366"/>
              <a:ext cx="289402" cy="412258"/>
            </a:xfrm>
            <a:prstGeom prst="straightConnector1">
              <a:avLst/>
            </a:prstGeom>
            <a:noFill/>
            <a:ln w="12700" cap="flat" cmpd="sng" algn="ctr">
              <a:solidFill>
                <a:srgbClr val="A7AFAF"/>
              </a:solidFill>
              <a:prstDash val="solid"/>
              <a:miter lim="800000"/>
              <a:tailEnd type="triangle"/>
            </a:ln>
            <a:effectLst/>
          </p:spPr>
        </p:cxnSp>
        <p:sp>
          <p:nvSpPr>
            <p:cNvPr id="88" name="Rectangle 87">
              <a:extLst>
                <a:ext uri="{FF2B5EF4-FFF2-40B4-BE49-F238E27FC236}">
                  <a16:creationId xmlns:a16="http://schemas.microsoft.com/office/drawing/2014/main" id="{BCFEDE6C-A9F6-4320-A488-52BB8BA4C1FE}"/>
                </a:ext>
              </a:extLst>
            </p:cNvPr>
            <p:cNvSpPr/>
            <p:nvPr/>
          </p:nvSpPr>
          <p:spPr>
            <a:xfrm>
              <a:off x="7322504" y="2966354"/>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No</a:t>
              </a:r>
            </a:p>
          </p:txBody>
        </p:sp>
      </p:grpSp>
      <p:grpSp>
        <p:nvGrpSpPr>
          <p:cNvPr id="19" name="Group 18" descr="I, no flow">
            <a:extLst>
              <a:ext uri="{FF2B5EF4-FFF2-40B4-BE49-F238E27FC236}">
                <a16:creationId xmlns:a16="http://schemas.microsoft.com/office/drawing/2014/main" id="{56A0C0F0-E3C3-4AAD-B9E7-9715EF0D6632}"/>
              </a:ext>
            </a:extLst>
          </p:cNvPr>
          <p:cNvGrpSpPr/>
          <p:nvPr/>
        </p:nvGrpSpPr>
        <p:grpSpPr>
          <a:xfrm>
            <a:off x="4975115" y="3744728"/>
            <a:ext cx="258492" cy="227228"/>
            <a:chOff x="4975115" y="3744728"/>
            <a:chExt cx="258492" cy="227228"/>
          </a:xfrm>
        </p:grpSpPr>
        <p:cxnSp>
          <p:nvCxnSpPr>
            <p:cNvPr id="73" name="Straight Arrow Connector 72">
              <a:extLst>
                <a:ext uri="{FF2B5EF4-FFF2-40B4-BE49-F238E27FC236}">
                  <a16:creationId xmlns:a16="http://schemas.microsoft.com/office/drawing/2014/main" id="{D67F146F-6427-4A93-A62D-C02EA12EC88A}"/>
                </a:ext>
              </a:extLst>
            </p:cNvPr>
            <p:cNvCxnSpPr>
              <a:cxnSpLocks/>
              <a:stCxn id="72" idx="3"/>
              <a:endCxn id="64" idx="1"/>
            </p:cNvCxnSpPr>
            <p:nvPr/>
          </p:nvCxnSpPr>
          <p:spPr>
            <a:xfrm flipV="1">
              <a:off x="4975115" y="3971955"/>
              <a:ext cx="258492" cy="1"/>
            </a:xfrm>
            <a:prstGeom prst="straightConnector1">
              <a:avLst/>
            </a:prstGeom>
            <a:noFill/>
            <a:ln w="12700" cap="flat" cmpd="sng" algn="ctr">
              <a:solidFill>
                <a:srgbClr val="A7AFAF"/>
              </a:solidFill>
              <a:prstDash val="solid"/>
              <a:miter lim="800000"/>
              <a:tailEnd type="triangle"/>
            </a:ln>
            <a:effectLst/>
          </p:spPr>
        </p:cxnSp>
        <p:sp>
          <p:nvSpPr>
            <p:cNvPr id="89" name="Rectangle 88">
              <a:extLst>
                <a:ext uri="{FF2B5EF4-FFF2-40B4-BE49-F238E27FC236}">
                  <a16:creationId xmlns:a16="http://schemas.microsoft.com/office/drawing/2014/main" id="{03DF108B-12AE-4609-99AA-4209FCEC1001}"/>
                </a:ext>
              </a:extLst>
            </p:cNvPr>
            <p:cNvSpPr/>
            <p:nvPr/>
          </p:nvSpPr>
          <p:spPr>
            <a:xfrm>
              <a:off x="5020368" y="3744728"/>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63580">
                <a:defRPr/>
              </a:pPr>
              <a:r>
                <a:rPr lang="en-US" sz="726" kern="0" dirty="0">
                  <a:solidFill>
                    <a:srgbClr val="6F7878"/>
                  </a:solidFill>
                  <a:latin typeface="Arial"/>
                </a:rPr>
                <a:t>No</a:t>
              </a:r>
            </a:p>
          </p:txBody>
        </p:sp>
      </p:grpSp>
      <p:cxnSp>
        <p:nvCxnSpPr>
          <p:cNvPr id="56" name="Straight Arrow Connector 55" descr="C to D"/>
          <p:cNvCxnSpPr>
            <a:cxnSpLocks/>
            <a:stCxn id="63" idx="3"/>
            <a:endCxn id="62" idx="1"/>
          </p:cNvCxnSpPr>
          <p:nvPr/>
        </p:nvCxnSpPr>
        <p:spPr>
          <a:xfrm>
            <a:off x="3720943" y="2693365"/>
            <a:ext cx="148235" cy="1"/>
          </a:xfrm>
          <a:prstGeom prst="straightConnector1">
            <a:avLst/>
          </a:prstGeom>
          <a:noFill/>
          <a:ln w="12700" cap="flat" cmpd="sng" algn="ctr">
            <a:solidFill>
              <a:srgbClr val="A7AFAF"/>
            </a:solidFill>
            <a:prstDash val="solid"/>
            <a:miter lim="800000"/>
            <a:tailEnd type="triangle"/>
          </a:ln>
          <a:effectLst/>
        </p:spPr>
      </p:cxnSp>
      <p:grpSp>
        <p:nvGrpSpPr>
          <p:cNvPr id="25" name="Group 24" descr="C, work">
            <a:extLst>
              <a:ext uri="{FF2B5EF4-FFF2-40B4-BE49-F238E27FC236}">
                <a16:creationId xmlns:a16="http://schemas.microsoft.com/office/drawing/2014/main" id="{CCC61906-0015-47F0-9803-1F37C612F140}"/>
              </a:ext>
            </a:extLst>
          </p:cNvPr>
          <p:cNvGrpSpPr/>
          <p:nvPr/>
        </p:nvGrpSpPr>
        <p:grpSpPr>
          <a:xfrm>
            <a:off x="2695578" y="2155285"/>
            <a:ext cx="1025365" cy="811969"/>
            <a:chOff x="2695578" y="2155285"/>
            <a:chExt cx="1025365" cy="811969"/>
          </a:xfrm>
        </p:grpSpPr>
        <p:sp>
          <p:nvSpPr>
            <p:cNvPr id="63" name="Rectangle 62">
              <a:extLst>
                <a:ext uri="{FF2B5EF4-FFF2-40B4-BE49-F238E27FC236}">
                  <a16:creationId xmlns:a16="http://schemas.microsoft.com/office/drawing/2014/main" id="{5C89B859-0CA9-4E9E-8610-E90D5AC6295B}"/>
                </a:ext>
              </a:extLst>
            </p:cNvPr>
            <p:cNvSpPr/>
            <p:nvPr/>
          </p:nvSpPr>
          <p:spPr>
            <a:xfrm>
              <a:off x="2822225" y="2419477"/>
              <a:ext cx="898718" cy="547777"/>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Assess option of enterprise solution.*</a:t>
              </a:r>
            </a:p>
          </p:txBody>
        </p:sp>
        <p:sp>
          <p:nvSpPr>
            <p:cNvPr id="80" name="Flowchart: Connector 79">
              <a:extLst>
                <a:ext uri="{FF2B5EF4-FFF2-40B4-BE49-F238E27FC236}">
                  <a16:creationId xmlns:a16="http://schemas.microsoft.com/office/drawing/2014/main" id="{AB2DDA3C-21E0-4E1D-8A44-37026C6A38A3}"/>
                </a:ext>
              </a:extLst>
            </p:cNvPr>
            <p:cNvSpPr/>
            <p:nvPr/>
          </p:nvSpPr>
          <p:spPr>
            <a:xfrm>
              <a:off x="2695578" y="215528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C</a:t>
              </a:r>
            </a:p>
          </p:txBody>
        </p:sp>
      </p:grpSp>
      <p:sp>
        <p:nvSpPr>
          <p:cNvPr id="90" name="Rectangle 89">
            <a:extLst>
              <a:ext uri="{FF2B5EF4-FFF2-40B4-BE49-F238E27FC236}">
                <a16:creationId xmlns:a16="http://schemas.microsoft.com/office/drawing/2014/main" id="{9F8526F9-1773-4A32-9528-ED4F7067CB6C}"/>
              </a:ext>
            </a:extLst>
          </p:cNvPr>
          <p:cNvSpPr/>
          <p:nvPr/>
        </p:nvSpPr>
        <p:spPr>
          <a:xfrm>
            <a:off x="4499975" y="4537692"/>
            <a:ext cx="199078" cy="199078"/>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515858"/>
                </a:solidFill>
                <a:latin typeface="Arial"/>
              </a:rPr>
              <a:t>Yes</a:t>
            </a:r>
          </a:p>
        </p:txBody>
      </p:sp>
      <p:sp>
        <p:nvSpPr>
          <p:cNvPr id="64" name="Rectangle 63">
            <a:extLst>
              <a:ext uri="{FF2B5EF4-FFF2-40B4-BE49-F238E27FC236}">
                <a16:creationId xmlns:a16="http://schemas.microsoft.com/office/drawing/2014/main" id="{EB4E2A2C-8A1F-4500-A7AE-04DCCF0CE1D4}"/>
              </a:ext>
            </a:extLst>
          </p:cNvPr>
          <p:cNvSpPr/>
          <p:nvPr/>
        </p:nvSpPr>
        <p:spPr>
          <a:xfrm>
            <a:off x="5233607" y="3715874"/>
            <a:ext cx="898718" cy="512162"/>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Present options analysis of alternative solutions</a:t>
            </a:r>
          </a:p>
        </p:txBody>
      </p:sp>
      <p:grpSp>
        <p:nvGrpSpPr>
          <p:cNvPr id="30" name="Group 29" descr="J, work">
            <a:extLst>
              <a:ext uri="{FF2B5EF4-FFF2-40B4-BE49-F238E27FC236}">
                <a16:creationId xmlns:a16="http://schemas.microsoft.com/office/drawing/2014/main" id="{03C73B53-A0CA-45F2-8408-9500B96FD3B1}"/>
              </a:ext>
            </a:extLst>
          </p:cNvPr>
          <p:cNvGrpSpPr/>
          <p:nvPr/>
        </p:nvGrpSpPr>
        <p:grpSpPr>
          <a:xfrm>
            <a:off x="3921083" y="4724765"/>
            <a:ext cx="988540" cy="575486"/>
            <a:chOff x="3921083" y="4724765"/>
            <a:chExt cx="988540" cy="575486"/>
          </a:xfrm>
        </p:grpSpPr>
        <p:sp>
          <p:nvSpPr>
            <p:cNvPr id="92" name="Rectangle 91">
              <a:extLst>
                <a:ext uri="{FF2B5EF4-FFF2-40B4-BE49-F238E27FC236}">
                  <a16:creationId xmlns:a16="http://schemas.microsoft.com/office/drawing/2014/main" id="{B6C55332-24B3-44BD-8A30-EFC9499EAD88}"/>
                </a:ext>
              </a:extLst>
            </p:cNvPr>
            <p:cNvSpPr/>
            <p:nvPr/>
          </p:nvSpPr>
          <p:spPr>
            <a:xfrm>
              <a:off x="3939006" y="4857876"/>
              <a:ext cx="970617"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Explore Pathfinder/ reuse opportunity</a:t>
              </a:r>
            </a:p>
          </p:txBody>
        </p:sp>
        <p:sp>
          <p:nvSpPr>
            <p:cNvPr id="93" name="Flowchart: Connector 92">
              <a:extLst>
                <a:ext uri="{FF2B5EF4-FFF2-40B4-BE49-F238E27FC236}">
                  <a16:creationId xmlns:a16="http://schemas.microsoft.com/office/drawing/2014/main" id="{1D82855D-0557-4176-B97D-A0BF48CF5995}"/>
                </a:ext>
              </a:extLst>
            </p:cNvPr>
            <p:cNvSpPr/>
            <p:nvPr/>
          </p:nvSpPr>
          <p:spPr>
            <a:xfrm>
              <a:off x="3921083" y="472476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J</a:t>
              </a:r>
            </a:p>
          </p:txBody>
        </p:sp>
      </p:grpSp>
      <p:grpSp>
        <p:nvGrpSpPr>
          <p:cNvPr id="22" name="Group 21" descr="I, decision">
            <a:extLst>
              <a:ext uri="{FF2B5EF4-FFF2-40B4-BE49-F238E27FC236}">
                <a16:creationId xmlns:a16="http://schemas.microsoft.com/office/drawing/2014/main" id="{A6ADB258-B971-4475-B355-E735E42A7EB4}"/>
              </a:ext>
            </a:extLst>
          </p:cNvPr>
          <p:cNvGrpSpPr/>
          <p:nvPr/>
        </p:nvGrpSpPr>
        <p:grpSpPr>
          <a:xfrm>
            <a:off x="3869178" y="3492716"/>
            <a:ext cx="1105937" cy="958479"/>
            <a:chOff x="3869178" y="3492716"/>
            <a:chExt cx="1105937" cy="958479"/>
          </a:xfrm>
        </p:grpSpPr>
        <p:sp>
          <p:nvSpPr>
            <p:cNvPr id="72" name="Diamond 71">
              <a:extLst>
                <a:ext uri="{FF2B5EF4-FFF2-40B4-BE49-F238E27FC236}">
                  <a16:creationId xmlns:a16="http://schemas.microsoft.com/office/drawing/2014/main" id="{FDDC82F0-4ECE-460B-91DE-9E872BFD1592}"/>
                </a:ext>
              </a:extLst>
            </p:cNvPr>
            <p:cNvSpPr/>
            <p:nvPr/>
          </p:nvSpPr>
          <p:spPr>
            <a:xfrm>
              <a:off x="3869178" y="349271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there a Pathfinder or reuse opportunity available?</a:t>
              </a:r>
            </a:p>
          </p:txBody>
        </p:sp>
        <p:sp>
          <p:nvSpPr>
            <p:cNvPr id="75" name="Flowchart: Connector 74">
              <a:extLst>
                <a:ext uri="{FF2B5EF4-FFF2-40B4-BE49-F238E27FC236}">
                  <a16:creationId xmlns:a16="http://schemas.microsoft.com/office/drawing/2014/main" id="{2088809A-F888-4BDF-9CA2-9BD58D2F742F}"/>
                </a:ext>
              </a:extLst>
            </p:cNvPr>
            <p:cNvSpPr/>
            <p:nvPr/>
          </p:nvSpPr>
          <p:spPr>
            <a:xfrm>
              <a:off x="3915506"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I</a:t>
              </a:r>
            </a:p>
          </p:txBody>
        </p:sp>
      </p:grpSp>
      <p:grpSp>
        <p:nvGrpSpPr>
          <p:cNvPr id="20" name="Group 19" descr="J, no pathfinder">
            <a:extLst>
              <a:ext uri="{FF2B5EF4-FFF2-40B4-BE49-F238E27FC236}">
                <a16:creationId xmlns:a16="http://schemas.microsoft.com/office/drawing/2014/main" id="{6280EE94-AC56-47BA-A468-D27995BE3DBB}"/>
              </a:ext>
            </a:extLst>
          </p:cNvPr>
          <p:cNvGrpSpPr/>
          <p:nvPr/>
        </p:nvGrpSpPr>
        <p:grpSpPr>
          <a:xfrm>
            <a:off x="4909623" y="4228036"/>
            <a:ext cx="773343" cy="851028"/>
            <a:chOff x="4909623" y="4228036"/>
            <a:chExt cx="773343" cy="851028"/>
          </a:xfrm>
        </p:grpSpPr>
        <p:cxnSp>
          <p:nvCxnSpPr>
            <p:cNvPr id="94" name="Straight Arrow Connector 93">
              <a:extLst>
                <a:ext uri="{FF2B5EF4-FFF2-40B4-BE49-F238E27FC236}">
                  <a16:creationId xmlns:a16="http://schemas.microsoft.com/office/drawing/2014/main" id="{B307E240-5175-4C0A-B25E-69F4F8049EB5}"/>
                </a:ext>
              </a:extLst>
            </p:cNvPr>
            <p:cNvCxnSpPr>
              <a:cxnSpLocks/>
              <a:stCxn id="92" idx="3"/>
              <a:endCxn id="64" idx="2"/>
            </p:cNvCxnSpPr>
            <p:nvPr/>
          </p:nvCxnSpPr>
          <p:spPr>
            <a:xfrm flipV="1">
              <a:off x="4909623" y="4228036"/>
              <a:ext cx="773343" cy="851028"/>
            </a:xfrm>
            <a:prstGeom prst="straightConnector1">
              <a:avLst/>
            </a:prstGeom>
            <a:noFill/>
            <a:ln w="12700" cap="flat" cmpd="sng" algn="ctr">
              <a:solidFill>
                <a:srgbClr val="A7AFAF"/>
              </a:solidFill>
              <a:prstDash val="solid"/>
              <a:miter lim="800000"/>
              <a:tailEnd type="triangle"/>
            </a:ln>
            <a:effectLst/>
          </p:spPr>
        </p:cxnSp>
        <p:sp>
          <p:nvSpPr>
            <p:cNvPr id="97" name="Rectangle 96">
              <a:extLst>
                <a:ext uri="{FF2B5EF4-FFF2-40B4-BE49-F238E27FC236}">
                  <a16:creationId xmlns:a16="http://schemas.microsoft.com/office/drawing/2014/main" id="{CB6F7E8A-F5F5-4DAF-B436-3C2E1E5D6E8B}"/>
                </a:ext>
              </a:extLst>
            </p:cNvPr>
            <p:cNvSpPr/>
            <p:nvPr/>
          </p:nvSpPr>
          <p:spPr>
            <a:xfrm>
              <a:off x="5093002" y="449006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N1</a:t>
              </a:r>
            </a:p>
          </p:txBody>
        </p:sp>
      </p:grpSp>
      <p:grpSp>
        <p:nvGrpSpPr>
          <p:cNvPr id="12" name="Group 11" descr="E, work">
            <a:extLst>
              <a:ext uri="{FF2B5EF4-FFF2-40B4-BE49-F238E27FC236}">
                <a16:creationId xmlns:a16="http://schemas.microsoft.com/office/drawing/2014/main" id="{832A5C67-69B8-411A-A454-718F16CAA399}"/>
              </a:ext>
            </a:extLst>
          </p:cNvPr>
          <p:cNvGrpSpPr/>
          <p:nvPr/>
        </p:nvGrpSpPr>
        <p:grpSpPr>
          <a:xfrm>
            <a:off x="5149674" y="2137111"/>
            <a:ext cx="968490" cy="777442"/>
            <a:chOff x="5149674" y="2137111"/>
            <a:chExt cx="968490" cy="777442"/>
          </a:xfrm>
        </p:grpSpPr>
        <p:sp>
          <p:nvSpPr>
            <p:cNvPr id="99" name="Rectangle 98">
              <a:extLst>
                <a:ext uri="{FF2B5EF4-FFF2-40B4-BE49-F238E27FC236}">
                  <a16:creationId xmlns:a16="http://schemas.microsoft.com/office/drawing/2014/main" id="{997AFB8B-D2E5-4024-99E3-BDB4B62584BE}"/>
                </a:ext>
              </a:extLst>
            </p:cNvPr>
            <p:cNvSpPr/>
            <p:nvPr/>
          </p:nvSpPr>
          <p:spPr>
            <a:xfrm>
              <a:off x="5219446" y="2472178"/>
              <a:ext cx="898718"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Evaluate use of an existing instance</a:t>
              </a:r>
            </a:p>
          </p:txBody>
        </p:sp>
        <p:sp>
          <p:nvSpPr>
            <p:cNvPr id="100" name="Flowchart: Connector 99">
              <a:extLst>
                <a:ext uri="{FF2B5EF4-FFF2-40B4-BE49-F238E27FC236}">
                  <a16:creationId xmlns:a16="http://schemas.microsoft.com/office/drawing/2014/main" id="{48D70677-F84A-4FA9-88DD-26F2FCE2C428}"/>
                </a:ext>
              </a:extLst>
            </p:cNvPr>
            <p:cNvSpPr/>
            <p:nvPr/>
          </p:nvSpPr>
          <p:spPr>
            <a:xfrm>
              <a:off x="5149674" y="2137111"/>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E</a:t>
              </a:r>
            </a:p>
          </p:txBody>
        </p:sp>
      </p:grpSp>
      <p:grpSp>
        <p:nvGrpSpPr>
          <p:cNvPr id="23" name="Group 22" descr="B, no flow">
            <a:extLst>
              <a:ext uri="{FF2B5EF4-FFF2-40B4-BE49-F238E27FC236}">
                <a16:creationId xmlns:a16="http://schemas.microsoft.com/office/drawing/2014/main" id="{EFE45C5E-69F3-4EDA-B9DD-B0CAE25EABF9}"/>
              </a:ext>
            </a:extLst>
          </p:cNvPr>
          <p:cNvGrpSpPr/>
          <p:nvPr/>
        </p:nvGrpSpPr>
        <p:grpSpPr>
          <a:xfrm>
            <a:off x="2100886" y="3172605"/>
            <a:ext cx="1768292" cy="799350"/>
            <a:chOff x="2100886" y="3172605"/>
            <a:chExt cx="1768292" cy="799350"/>
          </a:xfrm>
        </p:grpSpPr>
        <p:sp>
          <p:nvSpPr>
            <p:cNvPr id="95" name="Rectangle 94">
              <a:extLst>
                <a:ext uri="{FF2B5EF4-FFF2-40B4-BE49-F238E27FC236}">
                  <a16:creationId xmlns:a16="http://schemas.microsoft.com/office/drawing/2014/main" id="{B85C887A-2890-4E43-8EEB-F7A0D792CD93}"/>
                </a:ext>
              </a:extLst>
            </p:cNvPr>
            <p:cNvSpPr/>
            <p:nvPr/>
          </p:nvSpPr>
          <p:spPr>
            <a:xfrm>
              <a:off x="2163470" y="3221031"/>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No</a:t>
              </a:r>
            </a:p>
          </p:txBody>
        </p:sp>
        <p:cxnSp>
          <p:nvCxnSpPr>
            <p:cNvPr id="101" name="Connector: Elbow 92">
              <a:extLst>
                <a:ext uri="{FF2B5EF4-FFF2-40B4-BE49-F238E27FC236}">
                  <a16:creationId xmlns:a16="http://schemas.microsoft.com/office/drawing/2014/main" id="{CE48ABD7-48F9-433A-B495-481379686B4F}"/>
                </a:ext>
              </a:extLst>
            </p:cNvPr>
            <p:cNvCxnSpPr>
              <a:stCxn id="61" idx="2"/>
              <a:endCxn id="72" idx="1"/>
            </p:cNvCxnSpPr>
            <p:nvPr/>
          </p:nvCxnSpPr>
          <p:spPr>
            <a:xfrm rot="16200000" flipH="1">
              <a:off x="2585357" y="2688134"/>
              <a:ext cx="799350" cy="1768292"/>
            </a:xfrm>
            <a:prstGeom prst="bentConnector2">
              <a:avLst/>
            </a:prstGeom>
            <a:noFill/>
            <a:ln w="12700" cap="flat" cmpd="sng" algn="ctr">
              <a:solidFill>
                <a:srgbClr val="A7AFAF"/>
              </a:solidFill>
              <a:prstDash val="solid"/>
              <a:miter lim="800000"/>
              <a:tailEnd type="triangle"/>
            </a:ln>
            <a:effectLst/>
          </p:spPr>
        </p:cxnSp>
      </p:grpSp>
      <p:grpSp>
        <p:nvGrpSpPr>
          <p:cNvPr id="21" name="Group 20" descr="K to L flow">
            <a:extLst>
              <a:ext uri="{FF2B5EF4-FFF2-40B4-BE49-F238E27FC236}">
                <a16:creationId xmlns:a16="http://schemas.microsoft.com/office/drawing/2014/main" id="{84F06F2C-C8AF-4F56-BCD5-841E958495CE}"/>
              </a:ext>
            </a:extLst>
          </p:cNvPr>
          <p:cNvGrpSpPr/>
          <p:nvPr/>
        </p:nvGrpSpPr>
        <p:grpSpPr>
          <a:xfrm>
            <a:off x="6132325" y="3965391"/>
            <a:ext cx="1618163" cy="390463"/>
            <a:chOff x="6132325" y="3965391"/>
            <a:chExt cx="1618163" cy="390463"/>
          </a:xfrm>
        </p:grpSpPr>
        <p:sp>
          <p:nvSpPr>
            <p:cNvPr id="98" name="Rectangle 97">
              <a:extLst>
                <a:ext uri="{FF2B5EF4-FFF2-40B4-BE49-F238E27FC236}">
                  <a16:creationId xmlns:a16="http://schemas.microsoft.com/office/drawing/2014/main" id="{4253C8EE-BAE9-47E1-8B0E-D89BA65B8FDA}"/>
                </a:ext>
              </a:extLst>
            </p:cNvPr>
            <p:cNvSpPr/>
            <p:nvPr/>
          </p:nvSpPr>
          <p:spPr>
            <a:xfrm>
              <a:off x="7551410" y="415677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N2</a:t>
              </a:r>
            </a:p>
          </p:txBody>
        </p:sp>
        <p:cxnSp>
          <p:nvCxnSpPr>
            <p:cNvPr id="102" name="Straight Arrow Connector 101">
              <a:extLst>
                <a:ext uri="{FF2B5EF4-FFF2-40B4-BE49-F238E27FC236}">
                  <a16:creationId xmlns:a16="http://schemas.microsoft.com/office/drawing/2014/main" id="{7764F33C-2A7B-49E9-A611-36CF178436DC}"/>
                </a:ext>
              </a:extLst>
            </p:cNvPr>
            <p:cNvCxnSpPr>
              <a:cxnSpLocks/>
              <a:stCxn id="64" idx="3"/>
              <a:endCxn id="70" idx="1"/>
            </p:cNvCxnSpPr>
            <p:nvPr/>
          </p:nvCxnSpPr>
          <p:spPr>
            <a:xfrm flipV="1">
              <a:off x="6132325" y="3965391"/>
              <a:ext cx="1505381" cy="6564"/>
            </a:xfrm>
            <a:prstGeom prst="straightConnector1">
              <a:avLst/>
            </a:prstGeom>
            <a:noFill/>
            <a:ln w="12700" cap="flat" cmpd="sng" algn="ctr">
              <a:solidFill>
                <a:srgbClr val="A7AFAF"/>
              </a:solidFill>
              <a:prstDash val="solid"/>
              <a:miter lim="800000"/>
              <a:tailEnd type="triangle"/>
            </a:ln>
            <a:effectLst/>
          </p:spPr>
        </p:cxnSp>
      </p:grpSp>
      <p:sp>
        <p:nvSpPr>
          <p:cNvPr id="3" name="Rectangle 2"/>
          <p:cNvSpPr/>
          <p:nvPr/>
        </p:nvSpPr>
        <p:spPr>
          <a:xfrm>
            <a:off x="179512" y="6481237"/>
            <a:ext cx="1673685" cy="215123"/>
          </a:xfrm>
          <a:prstGeom prst="rect">
            <a:avLst/>
          </a:prstGeom>
        </p:spPr>
        <p:txBody>
          <a:bodyPr wrap="square">
            <a:spAutoFit/>
          </a:bodyPr>
          <a:lstStyle/>
          <a:p>
            <a:pPr defTabSz="663580">
              <a:defRPr/>
            </a:pPr>
            <a:r>
              <a:rPr lang="en-US" sz="798" kern="0" dirty="0">
                <a:latin typeface="Arial"/>
              </a:rPr>
              <a:t>* = endorsed by TBS GC EARB</a:t>
            </a:r>
            <a:endParaRPr lang="en-US" sz="798" kern="0" dirty="0">
              <a:solidFill>
                <a:srgbClr val="FFFFFF"/>
              </a:solidFill>
              <a:latin typeface="Arial"/>
            </a:endParaRPr>
          </a:p>
        </p:txBody>
      </p:sp>
      <p:sp>
        <p:nvSpPr>
          <p:cNvPr id="76" name="Flowchart: Connector 75">
            <a:extLst>
              <a:ext uri="{FF2B5EF4-FFF2-40B4-BE49-F238E27FC236}">
                <a16:creationId xmlns:a16="http://schemas.microsoft.com/office/drawing/2014/main" id="{1A31ED56-F859-4D13-9B94-6EFACA8B757F}"/>
              </a:ext>
            </a:extLst>
          </p:cNvPr>
          <p:cNvSpPr/>
          <p:nvPr/>
        </p:nvSpPr>
        <p:spPr>
          <a:xfrm>
            <a:off x="5149674"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515858"/>
                </a:solidFill>
                <a:latin typeface="Arial"/>
              </a:rPr>
              <a:t>K</a:t>
            </a:r>
          </a:p>
        </p:txBody>
      </p:sp>
      <p:sp>
        <p:nvSpPr>
          <p:cNvPr id="96" name="Slide Number Placeholder 1">
            <a:extLst>
              <a:ext uri="{FF2B5EF4-FFF2-40B4-BE49-F238E27FC236}">
                <a16:creationId xmlns:a16="http://schemas.microsoft.com/office/drawing/2014/main" id="{0E1DCDCC-150B-454A-8BFC-AB58E9A3FCDB}"/>
              </a:ext>
            </a:extLst>
          </p:cNvPr>
          <p:cNvSpPr txBox="1">
            <a:spLocks/>
          </p:cNvSpPr>
          <p:nvPr/>
        </p:nvSpPr>
        <p:spPr>
          <a:xfrm>
            <a:off x="8758234" y="6494329"/>
            <a:ext cx="38576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en-CA" smtClean="0"/>
              <a:pPr/>
              <a:t>36</a:t>
            </a:fld>
            <a:endParaRPr lang="en-CA" dirty="0"/>
          </a:p>
        </p:txBody>
      </p:sp>
    </p:spTree>
    <p:extLst>
      <p:ext uri="{BB962C8B-B14F-4D97-AF65-F5344CB8AC3E}">
        <p14:creationId xmlns:p14="http://schemas.microsoft.com/office/powerpoint/2010/main" val="3903863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noGrp="1"/>
          </p:cNvSpPr>
          <p:nvPr>
            <p:ph type="title" idx="4294967295"/>
          </p:nvPr>
        </p:nvSpPr>
        <p:spPr>
          <a:xfrm>
            <a:off x="482441" y="80628"/>
            <a:ext cx="5432982"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Appendix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rPr>
              <a:t>Shared Services Canada (SSC) Involvement</a:t>
            </a:r>
            <a:endParaRPr kumimoji="0" lang="en-CA"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endParaRPr>
          </a:p>
        </p:txBody>
      </p:sp>
      <p:sp>
        <p:nvSpPr>
          <p:cNvPr id="19" name="Rectangle 18"/>
          <p:cNvSpPr/>
          <p:nvPr>
            <p:custDataLst>
              <p:tags r:id="rId1"/>
            </p:custDataLst>
          </p:nvPr>
        </p:nvSpPr>
        <p:spPr>
          <a:xfrm>
            <a:off x="467544" y="980728"/>
            <a:ext cx="8290689" cy="19068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chemeClr val="tx1"/>
                </a:solidFill>
                <a:latin typeface="+mj-lt"/>
              </a:rPr>
              <a:t>SSC Scope</a:t>
            </a:r>
            <a:endParaRPr lang="en-US" b="1" dirty="0">
              <a:solidFill>
                <a:schemeClr val="tx1"/>
              </a:solidFill>
              <a:latin typeface="+mj-lt"/>
            </a:endParaRPr>
          </a:p>
        </p:txBody>
      </p:sp>
      <p:graphicFrame>
        <p:nvGraphicFramePr>
          <p:cNvPr id="16" name="Table 15" descr="SSC Scope"/>
          <p:cNvGraphicFramePr>
            <a:graphicFrameLocks noGrp="1"/>
          </p:cNvGraphicFramePr>
          <p:nvPr>
            <p:custDataLst>
              <p:tags r:id="rId2"/>
            </p:custDataLst>
            <p:extLst>
              <p:ext uri="{D42A27DB-BD31-4B8C-83A1-F6EECF244321}">
                <p14:modId xmlns:p14="http://schemas.microsoft.com/office/powerpoint/2010/main" val="1088344151"/>
              </p:ext>
            </p:extLst>
          </p:nvPr>
        </p:nvGraphicFramePr>
        <p:xfrm>
          <a:off x="467545" y="1188616"/>
          <a:ext cx="8290688" cy="2744440"/>
        </p:xfrm>
        <a:graphic>
          <a:graphicData uri="http://schemas.openxmlformats.org/drawingml/2006/table">
            <a:tbl>
              <a:tblPr firstCol="1">
                <a:tableStyleId>{5C22544A-7EE6-4342-B048-85BDC9FD1C3A}</a:tableStyleId>
              </a:tblPr>
              <a:tblGrid>
                <a:gridCol w="2736304">
                  <a:extLst>
                    <a:ext uri="{9D8B030D-6E8A-4147-A177-3AD203B41FA5}">
                      <a16:colId xmlns:a16="http://schemas.microsoft.com/office/drawing/2014/main" val="20000"/>
                    </a:ext>
                  </a:extLst>
                </a:gridCol>
                <a:gridCol w="5554384">
                  <a:extLst>
                    <a:ext uri="{9D8B030D-6E8A-4147-A177-3AD203B41FA5}">
                      <a16:colId xmlns:a16="http://schemas.microsoft.com/office/drawing/2014/main" val="20001"/>
                    </a:ext>
                  </a:extLst>
                </a:gridCol>
              </a:tblGrid>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What</a:t>
                      </a:r>
                      <a:r>
                        <a:rPr lang="en-US" sz="1400" baseline="0" dirty="0"/>
                        <a:t> </a:t>
                      </a:r>
                      <a:r>
                        <a:rPr lang="en-US" sz="1400" dirty="0"/>
                        <a:t>is the scope of work required by Shared Services Canada? </a:t>
                      </a:r>
                      <a:endParaRPr lang="en-CA" sz="1400" dirty="0">
                        <a:solidFill>
                          <a:schemeClr val="tx1">
                            <a:lumMod val="65000"/>
                            <a:lumOff val="35000"/>
                          </a:schemeClr>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0" kern="1200" dirty="0">
                          <a:solidFill>
                            <a:schemeClr val="tx2"/>
                          </a:solidFill>
                          <a:latin typeface="+mn-lt"/>
                          <a:ea typeface="+mn-ea"/>
                          <a:cs typeface="+mn-cs"/>
                        </a:rPr>
                        <a:t>SSC to provide cloud services via the CBS on a common tenant</a:t>
                      </a:r>
                      <a:r>
                        <a:rPr lang="en-CA" sz="1400" i="0" kern="1200" baseline="0" dirty="0">
                          <a:solidFill>
                            <a:schemeClr val="tx2"/>
                          </a:solidFill>
                          <a:latin typeface="+mn-lt"/>
                          <a:ea typeface="+mn-ea"/>
                          <a:cs typeface="+mn-cs"/>
                        </a:rPr>
                        <a:t> for TGMS</a:t>
                      </a:r>
                      <a:endParaRPr lang="en-CA" sz="1400" i="0"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When/How has SSC been involved in this project?  </a:t>
                      </a:r>
                      <a:endParaRPr lang="en-US" sz="1400" kern="1200" dirty="0">
                        <a:solidFill>
                          <a:schemeClr val="tx1">
                            <a:lumMod val="65000"/>
                            <a:lumOff val="3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0" kern="1200" dirty="0">
                          <a:solidFill>
                            <a:schemeClr val="tx2"/>
                          </a:solidFill>
                          <a:latin typeface="+mn-lt"/>
                          <a:ea typeface="+mn-ea"/>
                          <a:cs typeface="+mn-cs"/>
                        </a:rPr>
                        <a:t>SSC provided</a:t>
                      </a:r>
                      <a:r>
                        <a:rPr lang="en-CA" sz="1400" i="0" kern="1200" baseline="0" dirty="0">
                          <a:solidFill>
                            <a:schemeClr val="tx2"/>
                          </a:solidFill>
                          <a:latin typeface="+mn-lt"/>
                          <a:ea typeface="+mn-ea"/>
                          <a:cs typeface="+mn-cs"/>
                        </a:rPr>
                        <a:t> cloud services for the </a:t>
                      </a:r>
                      <a:r>
                        <a:rPr lang="en-CA" sz="1400" i="0" kern="1200" baseline="0" dirty="0" err="1">
                          <a:solidFill>
                            <a:schemeClr val="tx2"/>
                          </a:solidFill>
                          <a:latin typeface="+mn-lt"/>
                          <a:ea typeface="+mn-ea"/>
                          <a:cs typeface="+mn-cs"/>
                        </a:rPr>
                        <a:t>PoC</a:t>
                      </a:r>
                      <a:r>
                        <a:rPr lang="en-CA" sz="1400" i="0" kern="1200" baseline="0" dirty="0">
                          <a:solidFill>
                            <a:schemeClr val="tx2"/>
                          </a:solidFill>
                          <a:latin typeface="+mn-lt"/>
                          <a:ea typeface="+mn-ea"/>
                          <a:cs typeface="+mn-cs"/>
                        </a:rPr>
                        <a:t> and has been consulted on the planned procurement path.</a:t>
                      </a:r>
                      <a:endParaRPr lang="en-CA" sz="1400" i="0"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742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What SSC Services are to be impacted or consumed?  </a:t>
                      </a:r>
                      <a:endParaRPr lang="en-US" sz="14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lumMod val="65000"/>
                            <a:lumOff val="3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0" kern="1200" dirty="0">
                          <a:solidFill>
                            <a:schemeClr val="tx2"/>
                          </a:solidFill>
                          <a:latin typeface="+mn-lt"/>
                          <a:ea typeface="+mn-ea"/>
                          <a:cs typeface="+mn-cs"/>
                        </a:rPr>
                        <a:t>Cloud and connectivity services for the Microsoft cloud solution implemented on a common tenant for TGMS.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0" kern="1200" dirty="0">
                        <a:solidFill>
                          <a:srgbClr val="014D71"/>
                        </a:solidFill>
                        <a:latin typeface="+mj-lt"/>
                        <a:ea typeface="+mn-ea"/>
                        <a:cs typeface="+mn-cs"/>
                      </a:endParaRPr>
                    </a:p>
                  </a:txBody>
                  <a:tcPr marL="68580" marR="68580" marT="34290" marB="34290" anchor="ctr"/>
                </a:tc>
                <a:extLst>
                  <a:ext uri="{0D108BD9-81ED-4DB2-BD59-A6C34878D82A}">
                    <a16:rowId xmlns:a16="http://schemas.microsoft.com/office/drawing/2014/main" val="10002"/>
                  </a:ext>
                </a:extLst>
              </a:tr>
              <a:tr h="834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What are the dependencies and</a:t>
                      </a:r>
                      <a:r>
                        <a:rPr lang="en-CA" sz="1400" kern="1200" baseline="0" dirty="0"/>
                        <a:t> assumptions?</a:t>
                      </a:r>
                      <a:endParaRPr lang="en-US" sz="1400" i="1" kern="1200" dirty="0">
                        <a:solidFill>
                          <a:srgbClr val="014D7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accent2">
                              <a:lumMod val="50000"/>
                            </a:schemeClr>
                          </a:solidFill>
                          <a:effectLst/>
                        </a:rPr>
                        <a:t>TBD</a:t>
                      </a:r>
                      <a:endParaRPr lang="en-CA" sz="1400" kern="1200" dirty="0">
                        <a:solidFill>
                          <a:schemeClr val="accent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effectLst/>
                        </a:rPr>
                        <a:t> </a:t>
                      </a:r>
                      <a:endParaRPr lang="en-CA" sz="1400" i="0" kern="1200" dirty="0">
                        <a:solidFill>
                          <a:srgbClr val="014D71"/>
                        </a:solidFill>
                        <a:latin typeface="+mj-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33" name="Rectangle 32"/>
          <p:cNvSpPr/>
          <p:nvPr>
            <p:custDataLst>
              <p:tags r:id="rId3"/>
            </p:custDataLst>
          </p:nvPr>
        </p:nvSpPr>
        <p:spPr>
          <a:xfrm>
            <a:off x="467544" y="3965113"/>
            <a:ext cx="8290689" cy="18396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chemeClr val="tx1"/>
                </a:solidFill>
                <a:latin typeface="+mj-lt"/>
              </a:rPr>
              <a:t>SSC Internal Governance</a:t>
            </a:r>
            <a:endParaRPr lang="en-US" b="1" dirty="0">
              <a:solidFill>
                <a:schemeClr val="tx1"/>
              </a:solidFill>
              <a:latin typeface="+mj-lt"/>
            </a:endParaRPr>
          </a:p>
        </p:txBody>
      </p:sp>
      <p:graphicFrame>
        <p:nvGraphicFramePr>
          <p:cNvPr id="17" name="Table 16" descr="SSC Internal Governance"/>
          <p:cNvGraphicFramePr>
            <a:graphicFrameLocks noGrp="1"/>
          </p:cNvGraphicFramePr>
          <p:nvPr>
            <p:custDataLst>
              <p:tags r:id="rId4"/>
            </p:custDataLst>
            <p:extLst>
              <p:ext uri="{D42A27DB-BD31-4B8C-83A1-F6EECF244321}">
                <p14:modId xmlns:p14="http://schemas.microsoft.com/office/powerpoint/2010/main" val="1513486045"/>
              </p:ext>
            </p:extLst>
          </p:nvPr>
        </p:nvGraphicFramePr>
        <p:xfrm>
          <a:off x="467545" y="4149080"/>
          <a:ext cx="8290688" cy="1043940"/>
        </p:xfrm>
        <a:graphic>
          <a:graphicData uri="http://schemas.openxmlformats.org/drawingml/2006/table">
            <a:tbl>
              <a:tblPr>
                <a:tableStyleId>{5C22544A-7EE6-4342-B048-85BDC9FD1C3A}</a:tableStyleId>
              </a:tblPr>
              <a:tblGrid>
                <a:gridCol w="5904655">
                  <a:extLst>
                    <a:ext uri="{9D8B030D-6E8A-4147-A177-3AD203B41FA5}">
                      <a16:colId xmlns:a16="http://schemas.microsoft.com/office/drawing/2014/main" val="20000"/>
                    </a:ext>
                  </a:extLst>
                </a:gridCol>
                <a:gridCol w="2386033">
                  <a:extLst>
                    <a:ext uri="{9D8B030D-6E8A-4147-A177-3AD203B41FA5}">
                      <a16:colId xmlns:a16="http://schemas.microsoft.com/office/drawing/2014/main" val="20001"/>
                    </a:ext>
                  </a:extLst>
                </a:gridCol>
              </a:tblGrid>
              <a:tr h="29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1">
                              <a:lumMod val="75000"/>
                              <a:lumOff val="25000"/>
                            </a:schemeClr>
                          </a:solidFill>
                          <a:latin typeface="+mn-lt"/>
                          <a:ea typeface="+mn-ea"/>
                          <a:cs typeface="+mn-cs"/>
                        </a:rPr>
                        <a:t>Presentation</a:t>
                      </a:r>
                      <a:r>
                        <a:rPr lang="en-CA" sz="1400" i="1" kern="1200" baseline="0" dirty="0">
                          <a:solidFill>
                            <a:schemeClr val="tx1">
                              <a:lumMod val="75000"/>
                              <a:lumOff val="25000"/>
                            </a:schemeClr>
                          </a:solidFill>
                          <a:latin typeface="+mn-lt"/>
                          <a:ea typeface="+mn-ea"/>
                          <a:cs typeface="+mn-cs"/>
                        </a:rPr>
                        <a:t> title: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baseline="0" dirty="0">
                          <a:solidFill>
                            <a:srgbClr val="014D71"/>
                          </a:solidFill>
                          <a:latin typeface="+mn-lt"/>
                          <a:ea typeface="+mn-ea"/>
                          <a:cs typeface="+mn-cs"/>
                        </a:rPr>
                        <a:t>NSERC/SSHRC/CIHR – Tri-Agency Grants Management Solution (TGMS)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1">
                              <a:lumMod val="75000"/>
                              <a:lumOff val="25000"/>
                            </a:schemeClr>
                          </a:solidFill>
                          <a:latin typeface="+mn-lt"/>
                          <a:ea typeface="+mn-ea"/>
                          <a:cs typeface="+mn-cs"/>
                        </a:rPr>
                        <a:t>Governance Committees: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rgbClr val="014D71"/>
                          </a:solidFill>
                          <a:latin typeface="+mn-lt"/>
                          <a:ea typeface="+mn-ea"/>
                          <a:cs typeface="+mn-cs"/>
                        </a:rPr>
                        <a:t>CIHR</a:t>
                      </a:r>
                      <a:r>
                        <a:rPr lang="en-CA" sz="1200" i="1" kern="1200" baseline="0" dirty="0">
                          <a:solidFill>
                            <a:srgbClr val="014D71"/>
                          </a:solidFill>
                          <a:latin typeface="+mn-lt"/>
                          <a:ea typeface="+mn-ea"/>
                          <a:cs typeface="+mn-cs"/>
                        </a:rPr>
                        <a:t> ARB</a:t>
                      </a:r>
                      <a:r>
                        <a:rPr lang="en-CA" sz="1200" i="1" kern="1200" dirty="0">
                          <a:solidFill>
                            <a:srgbClr val="014D71"/>
                          </a:solidFill>
                          <a:latin typeface="+mn-lt"/>
                          <a:ea typeface="+mn-ea"/>
                          <a:cs typeface="+mn-cs"/>
                        </a:rPr>
                        <a:t> </a:t>
                      </a:r>
                      <a:r>
                        <a:rPr lang="en-US" sz="1200" kern="1200" dirty="0">
                          <a:solidFill>
                            <a:srgbClr val="014D71"/>
                          </a:solidFill>
                          <a:latin typeface="+mn-lt"/>
                          <a:ea typeface="+mn-ea"/>
                          <a:cs typeface="+mn-cs"/>
                        </a:rPr>
                        <a:t>25/01/22</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rgbClr val="014D71"/>
                          </a:solidFill>
                          <a:latin typeface="+mn-lt"/>
                          <a:ea typeface="+mn-ea"/>
                          <a:cs typeface="+mn-cs"/>
                        </a:rPr>
                        <a:t>NSERC/SSHRC ARB </a:t>
                      </a:r>
                      <a:r>
                        <a:rPr lang="en-US" sz="1200" kern="1200" dirty="0">
                          <a:solidFill>
                            <a:srgbClr val="014D71"/>
                          </a:solidFill>
                          <a:latin typeface="+mn-lt"/>
                          <a:ea typeface="+mn-ea"/>
                          <a:cs typeface="+mn-cs"/>
                        </a:rPr>
                        <a:t>09/02/22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14D71"/>
                          </a:solidFill>
                          <a:latin typeface="+mn-lt"/>
                          <a:ea typeface="+mn-ea"/>
                          <a:cs typeface="+mn-cs"/>
                        </a:rPr>
                        <a:t>GC</a:t>
                      </a:r>
                      <a:r>
                        <a:rPr lang="en-US" sz="1200" kern="1200" baseline="0" dirty="0">
                          <a:solidFill>
                            <a:srgbClr val="014D71"/>
                          </a:solidFill>
                          <a:latin typeface="+mn-lt"/>
                          <a:ea typeface="+mn-ea"/>
                          <a:cs typeface="+mn-cs"/>
                        </a:rPr>
                        <a:t> EARB 24/03/22 </a:t>
                      </a:r>
                      <a:endParaRPr lang="en-US" sz="1200" kern="1200" dirty="0">
                        <a:solidFill>
                          <a:srgbClr val="014D7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rgbClr val="014D71"/>
                        </a:solidFill>
                        <a:latin typeface="+mn-lt"/>
                        <a:ea typeface="+mn-ea"/>
                        <a:cs typeface="+mn-cs"/>
                      </a:endParaRPr>
                    </a:p>
                  </a:txBody>
                  <a:tcPr marL="68580" marR="68580" marT="34290" marB="34290"/>
                </a:tc>
                <a:extLst>
                  <a:ext uri="{0D108BD9-81ED-4DB2-BD59-A6C34878D82A}">
                    <a16:rowId xmlns:a16="http://schemas.microsoft.com/office/drawing/2014/main" val="10000"/>
                  </a:ext>
                </a:extLst>
              </a:tr>
            </a:tbl>
          </a:graphicData>
        </a:graphic>
      </p:graphicFrame>
      <p:sp>
        <p:nvSpPr>
          <p:cNvPr id="22" name="Rectangle 21"/>
          <p:cNvSpPr/>
          <p:nvPr>
            <p:custDataLst>
              <p:tags r:id="rId5"/>
            </p:custDataLst>
          </p:nvPr>
        </p:nvSpPr>
        <p:spPr>
          <a:xfrm>
            <a:off x="457775" y="5049180"/>
            <a:ext cx="8290689" cy="16179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chemeClr val="tx1"/>
                </a:solidFill>
                <a:latin typeface="+mj-lt"/>
              </a:rPr>
              <a:t>SSC Contact</a:t>
            </a:r>
            <a:endParaRPr lang="en-US" b="1" dirty="0">
              <a:solidFill>
                <a:schemeClr val="tx1"/>
              </a:solidFill>
              <a:latin typeface="+mj-lt"/>
            </a:endParaRPr>
          </a:p>
        </p:txBody>
      </p:sp>
      <p:graphicFrame>
        <p:nvGraphicFramePr>
          <p:cNvPr id="23" name="Table 22" descr="SSC Contact"/>
          <p:cNvGraphicFramePr>
            <a:graphicFrameLocks noGrp="1"/>
          </p:cNvGraphicFramePr>
          <p:nvPr>
            <p:custDataLst>
              <p:tags r:id="rId6"/>
            </p:custDataLst>
            <p:extLst>
              <p:ext uri="{D42A27DB-BD31-4B8C-83A1-F6EECF244321}">
                <p14:modId xmlns:p14="http://schemas.microsoft.com/office/powerpoint/2010/main" val="509494179"/>
              </p:ext>
            </p:extLst>
          </p:nvPr>
        </p:nvGraphicFramePr>
        <p:xfrm>
          <a:off x="467544" y="5240243"/>
          <a:ext cx="8290689" cy="1127760"/>
        </p:xfrm>
        <a:graphic>
          <a:graphicData uri="http://schemas.openxmlformats.org/drawingml/2006/table">
            <a:tbl>
              <a:tblPr firstCol="1">
                <a:tableStyleId>{5C22544A-7EE6-4342-B048-85BDC9FD1C3A}</a:tableStyleId>
              </a:tblPr>
              <a:tblGrid>
                <a:gridCol w="2880320">
                  <a:extLst>
                    <a:ext uri="{9D8B030D-6E8A-4147-A177-3AD203B41FA5}">
                      <a16:colId xmlns:a16="http://schemas.microsoft.com/office/drawing/2014/main" val="20000"/>
                    </a:ext>
                  </a:extLst>
                </a:gridCol>
                <a:gridCol w="5410369">
                  <a:extLst>
                    <a:ext uri="{9D8B030D-6E8A-4147-A177-3AD203B41FA5}">
                      <a16:colId xmlns:a16="http://schemas.microsoft.com/office/drawing/2014/main" val="20001"/>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SSC</a:t>
                      </a:r>
                      <a:r>
                        <a:rPr lang="en-US" sz="1400" baseline="0" dirty="0"/>
                        <a:t> BR number (if available)</a:t>
                      </a:r>
                      <a:endParaRPr lang="en-US" sz="1400" dirty="0">
                        <a:solidFill>
                          <a:schemeClr val="tx1">
                            <a:lumMod val="65000"/>
                            <a:lumOff val="35000"/>
                          </a:schemeClr>
                        </a:solidFill>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BR Number</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SSC</a:t>
                      </a:r>
                      <a:r>
                        <a:rPr lang="en-US" sz="1400" kern="1200" baseline="0" dirty="0"/>
                        <a:t> Client Executive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en-CA" sz="1400" kern="1200" dirty="0"/>
                        <a:t>Daniel Boucher</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278130">
                <a:tc>
                  <a:txBody>
                    <a:bodyPr/>
                    <a:lstStyle/>
                    <a:p>
                      <a:r>
                        <a:rPr lang="en-US" sz="1400" kern="1200" dirty="0"/>
                        <a:t>SSC</a:t>
                      </a:r>
                      <a:r>
                        <a:rPr lang="en-US" sz="1400" kern="1200" baseline="0" dirty="0"/>
                        <a:t> project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Name/Title</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SSC</a:t>
                      </a:r>
                      <a:r>
                        <a:rPr lang="en-US" sz="1400" kern="1200" baseline="0" dirty="0"/>
                        <a:t> architecture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en-CA" sz="1400" kern="1200" dirty="0"/>
                        <a:t>Noha Beshir, Amina Hussein</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24" name="Slide Number Placeholder 1">
            <a:extLst>
              <a:ext uri="{FF2B5EF4-FFF2-40B4-BE49-F238E27FC236}">
                <a16:creationId xmlns:a16="http://schemas.microsoft.com/office/drawing/2014/main" id="{342E6C59-32E1-4C3F-A284-26D858358CF2}"/>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37</a:t>
            </a:fld>
            <a:endParaRPr lang="en-CA" dirty="0"/>
          </a:p>
        </p:txBody>
      </p:sp>
    </p:spTree>
    <p:extLst>
      <p:ext uri="{BB962C8B-B14F-4D97-AF65-F5344CB8AC3E}">
        <p14:creationId xmlns:p14="http://schemas.microsoft.com/office/powerpoint/2010/main" val="2264059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0E0AA3F1-91AE-4D8E-B059-92D1D5386375}"/>
              </a:ext>
            </a:extLst>
          </p:cNvPr>
          <p:cNvSpPr txBox="1">
            <a:spLocks noGrp="1"/>
          </p:cNvSpPr>
          <p:nvPr>
            <p:ph type="title" idx="4294967295"/>
          </p:nvPr>
        </p:nvSpPr>
        <p:spPr>
          <a:xfrm>
            <a:off x="482441" y="80628"/>
            <a:ext cx="5432982"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Appendix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rPr>
              <a:t>Summary of Cloud Access Scenarios and Usage Profiles</a:t>
            </a:r>
          </a:p>
        </p:txBody>
      </p:sp>
      <p:sp>
        <p:nvSpPr>
          <p:cNvPr id="2" name="Slide Number Placeholder 1">
            <a:extLst>
              <a:ext uri="{FF2B5EF4-FFF2-40B4-BE49-F238E27FC236}">
                <a16:creationId xmlns:a16="http://schemas.microsoft.com/office/drawing/2014/main" id="{C5C64A34-BA66-4A8D-9FF5-41549FFD39D5}"/>
              </a:ext>
            </a:extLst>
          </p:cNvPr>
          <p:cNvSpPr>
            <a:spLocks noGrp="1"/>
          </p:cNvSpPr>
          <p:nvPr>
            <p:ph type="sldNum" sz="quarter" idx="12"/>
          </p:nvPr>
        </p:nvSpPr>
        <p:spPr/>
        <p:txBody>
          <a:bodyPr/>
          <a:lstStyle/>
          <a:p>
            <a:fld id="{32D4B517-E49B-41B6-9DBC-23634E0F1CDC}" type="slidenum">
              <a:rPr lang="en-CA" smtClean="0"/>
              <a:pPr/>
              <a:t>38</a:t>
            </a:fld>
            <a:endParaRPr lang="en-CA" dirty="0"/>
          </a:p>
        </p:txBody>
      </p:sp>
      <p:sp>
        <p:nvSpPr>
          <p:cNvPr id="3" name="Content Placeholder 2"/>
          <p:cNvSpPr>
            <a:spLocks noGrp="1"/>
          </p:cNvSpPr>
          <p:nvPr>
            <p:ph idx="10"/>
          </p:nvPr>
        </p:nvSpPr>
        <p:spPr/>
        <p:txBody>
          <a:bodyPr/>
          <a:lstStyle/>
          <a:p>
            <a:endParaRPr lang="en-US" dirty="0"/>
          </a:p>
        </p:txBody>
      </p:sp>
      <p:graphicFrame>
        <p:nvGraphicFramePr>
          <p:cNvPr id="13" name="Table 5">
            <a:extLst>
              <a:ext uri="{FF2B5EF4-FFF2-40B4-BE49-F238E27FC236}">
                <a16:creationId xmlns:a16="http://schemas.microsoft.com/office/drawing/2014/main" id="{517F4909-8438-4122-BFDB-1FB1799FD21E}"/>
              </a:ext>
            </a:extLst>
          </p:cNvPr>
          <p:cNvGraphicFramePr>
            <a:graphicFrameLocks/>
          </p:cNvGraphicFramePr>
          <p:nvPr>
            <p:extLst>
              <p:ext uri="{D42A27DB-BD31-4B8C-83A1-F6EECF244321}">
                <p14:modId xmlns:p14="http://schemas.microsoft.com/office/powerpoint/2010/main" val="1515379466"/>
              </p:ext>
            </p:extLst>
          </p:nvPr>
        </p:nvGraphicFramePr>
        <p:xfrm>
          <a:off x="773556" y="1133848"/>
          <a:ext cx="7506855" cy="3128963"/>
        </p:xfrm>
        <a:graphic>
          <a:graphicData uri="http://schemas.openxmlformats.org/drawingml/2006/table">
            <a:tbl>
              <a:tblPr firstRow="1" bandRow="1">
                <a:tableStyleId>{5C22544A-7EE6-4342-B048-85BDC9FD1C3A}</a:tableStyleId>
              </a:tblPr>
              <a:tblGrid>
                <a:gridCol w="2081359">
                  <a:extLst>
                    <a:ext uri="{9D8B030D-6E8A-4147-A177-3AD203B41FA5}">
                      <a16:colId xmlns:a16="http://schemas.microsoft.com/office/drawing/2014/main" val="709353750"/>
                    </a:ext>
                  </a:extLst>
                </a:gridCol>
                <a:gridCol w="5425496">
                  <a:extLst>
                    <a:ext uri="{9D8B030D-6E8A-4147-A177-3AD203B41FA5}">
                      <a16:colId xmlns:a16="http://schemas.microsoft.com/office/drawing/2014/main" val="3725038403"/>
                    </a:ext>
                  </a:extLst>
                </a:gridCol>
              </a:tblGrid>
              <a:tr h="558410">
                <a:tc>
                  <a:txBody>
                    <a:bodyPr/>
                    <a:lstStyle/>
                    <a:p>
                      <a:r>
                        <a:rPr lang="en-CA" dirty="0">
                          <a:latin typeface="+mn-lt"/>
                        </a:rPr>
                        <a:t>Use Case</a:t>
                      </a:r>
                    </a:p>
                  </a:txBody>
                  <a:tcPr/>
                </a:tc>
                <a:tc>
                  <a:txBody>
                    <a:bodyPr/>
                    <a:lstStyle/>
                    <a:p>
                      <a:r>
                        <a:rPr lang="en-CA" dirty="0">
                          <a:latin typeface="+mn-lt"/>
                        </a:rPr>
                        <a:t>Details</a:t>
                      </a:r>
                    </a:p>
                  </a:txBody>
                  <a:tcPr/>
                </a:tc>
                <a:extLst>
                  <a:ext uri="{0D108BD9-81ED-4DB2-BD59-A6C34878D82A}">
                    <a16:rowId xmlns:a16="http://schemas.microsoft.com/office/drawing/2014/main" val="3130139428"/>
                  </a:ext>
                </a:extLst>
              </a:tr>
              <a:tr h="298055">
                <a:tc>
                  <a:txBody>
                    <a:bodyPr/>
                    <a:lstStyle/>
                    <a:p>
                      <a:pPr algn="l">
                        <a:spcAft>
                          <a:spcPts val="0"/>
                        </a:spcAft>
                      </a:pPr>
                      <a:r>
                        <a:rPr lang="en-CA" sz="1200" dirty="0">
                          <a:effectLst/>
                          <a:latin typeface="+mn-lt"/>
                        </a:rPr>
                        <a:t>A2</a:t>
                      </a:r>
                    </a:p>
                  </a:txBody>
                  <a:tcPr marL="56764" marR="56764" marT="0" marB="0"/>
                </a:tc>
                <a:tc>
                  <a:txBody>
                    <a:bodyPr/>
                    <a:lstStyle/>
                    <a:p>
                      <a:pPr algn="l" fontAlgn="t"/>
                      <a:r>
                        <a:rPr lang="en-CA" sz="1200" b="0" i="0" u="none" strike="noStrike" dirty="0">
                          <a:solidFill>
                            <a:srgbClr val="000000"/>
                          </a:solidFill>
                          <a:effectLst/>
                          <a:latin typeface="+mn-lt"/>
                        </a:rPr>
                        <a:t>Agency staff (GC users) access the TGMS Application from within a GC network</a:t>
                      </a:r>
                    </a:p>
                  </a:txBody>
                  <a:tcPr marL="0" marR="0" marT="0" marB="0"/>
                </a:tc>
                <a:extLst>
                  <a:ext uri="{0D108BD9-81ED-4DB2-BD59-A6C34878D82A}">
                    <a16:rowId xmlns:a16="http://schemas.microsoft.com/office/drawing/2014/main" val="2344286707"/>
                  </a:ext>
                </a:extLst>
              </a:tr>
              <a:tr h="430680">
                <a:tc>
                  <a:txBody>
                    <a:bodyPr/>
                    <a:lstStyle/>
                    <a:p>
                      <a:pPr marL="0" algn="l" defTabSz="914400" rtl="0" eaLnBrk="1" latinLnBrk="0" hangingPunct="1">
                        <a:spcAft>
                          <a:spcPts val="0"/>
                        </a:spcAft>
                      </a:pPr>
                      <a:r>
                        <a:rPr lang="en-CA" sz="1200" kern="1200" dirty="0">
                          <a:solidFill>
                            <a:schemeClr val="dk1"/>
                          </a:solidFill>
                          <a:effectLst/>
                          <a:latin typeface="+mn-lt"/>
                          <a:ea typeface="+mn-ea"/>
                          <a:cs typeface="+mn-cs"/>
                        </a:rPr>
                        <a:t>B2</a:t>
                      </a:r>
                    </a:p>
                  </a:txBody>
                  <a:tcPr marL="56764" marR="56764" marT="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1200" kern="1200" dirty="0">
                          <a:solidFill>
                            <a:schemeClr val="dk1"/>
                          </a:solidFill>
                          <a:effectLst/>
                          <a:latin typeface="+mn-lt"/>
                          <a:ea typeface="+mn-ea"/>
                          <a:cs typeface="+mn-cs"/>
                        </a:rPr>
                        <a:t>Agency staff (GC users) access the TGMS Application from a remote location (via the Internet)</a:t>
                      </a:r>
                    </a:p>
                  </a:txBody>
                  <a:tcPr marL="0" marR="0" marT="0" marB="0"/>
                </a:tc>
                <a:extLst>
                  <a:ext uri="{0D108BD9-81ED-4DB2-BD59-A6C34878D82A}">
                    <a16:rowId xmlns:a16="http://schemas.microsoft.com/office/drawing/2014/main" val="4219846609"/>
                  </a:ext>
                </a:extLst>
              </a:tr>
              <a:tr h="375866">
                <a:tc>
                  <a:txBody>
                    <a:bodyPr/>
                    <a:lstStyle/>
                    <a:p>
                      <a:pPr marL="0" algn="l" defTabSz="914400" rtl="0" eaLnBrk="1" latinLnBrk="0" hangingPunct="1">
                        <a:spcAft>
                          <a:spcPts val="0"/>
                        </a:spcAft>
                      </a:pPr>
                      <a:r>
                        <a:rPr lang="en-CA" sz="1200" kern="1200" dirty="0">
                          <a:solidFill>
                            <a:schemeClr val="dk1"/>
                          </a:solidFill>
                          <a:effectLst/>
                          <a:latin typeface="+mn-lt"/>
                          <a:ea typeface="+mn-ea"/>
                          <a:cs typeface="+mn-cs"/>
                        </a:rPr>
                        <a:t>C2</a:t>
                      </a:r>
                    </a:p>
                  </a:txBody>
                  <a:tcPr marL="56764" marR="56764" marT="0" marB="0"/>
                </a:tc>
                <a:tc>
                  <a:txBody>
                    <a:bodyPr/>
                    <a:lstStyle/>
                    <a:p>
                      <a:pPr marL="0" algn="l" defTabSz="914400" rtl="0" eaLnBrk="1" fontAlgn="t" latinLnBrk="0" hangingPunct="1">
                        <a:spcAft>
                          <a:spcPts val="0"/>
                        </a:spcAft>
                      </a:pPr>
                      <a:r>
                        <a:rPr lang="en-CA" sz="1200" kern="1200" dirty="0">
                          <a:solidFill>
                            <a:schemeClr val="dk1"/>
                          </a:solidFill>
                          <a:effectLst/>
                          <a:latin typeface="+mn-lt"/>
                          <a:ea typeface="+mn-ea"/>
                          <a:cs typeface="+mn-cs"/>
                        </a:rPr>
                        <a:t>Non-GC users such as applicants, researchers, research administrators, reviewers, partner organizations access TGMS</a:t>
                      </a:r>
                    </a:p>
                  </a:txBody>
                  <a:tcPr marL="0" marR="0" marT="0" marB="0"/>
                </a:tc>
                <a:extLst>
                  <a:ext uri="{0D108BD9-81ED-4DB2-BD59-A6C34878D82A}">
                    <a16:rowId xmlns:a16="http://schemas.microsoft.com/office/drawing/2014/main" val="1532910297"/>
                  </a:ext>
                </a:extLst>
              </a:tr>
              <a:tr h="362163">
                <a:tc>
                  <a:txBody>
                    <a:bodyPr/>
                    <a:lstStyle/>
                    <a:p>
                      <a:pPr marL="0" algn="l" defTabSz="914400" rtl="0" eaLnBrk="1" latinLnBrk="0" hangingPunct="1">
                        <a:spcAft>
                          <a:spcPts val="0"/>
                        </a:spcAft>
                      </a:pPr>
                      <a:r>
                        <a:rPr lang="en-CA" sz="1200" kern="1200" dirty="0">
                          <a:solidFill>
                            <a:schemeClr val="dk1"/>
                          </a:solidFill>
                          <a:effectLst/>
                          <a:latin typeface="+mn-lt"/>
                          <a:ea typeface="+mn-ea"/>
                          <a:cs typeface="+mn-cs"/>
                        </a:rPr>
                        <a:t>D1</a:t>
                      </a:r>
                    </a:p>
                  </a:txBody>
                  <a:tcPr marL="56764" marR="56764" marT="0" marB="0"/>
                </a:tc>
                <a:tc>
                  <a:txBody>
                    <a:bodyPr/>
                    <a:lstStyle/>
                    <a:p>
                      <a:pPr marL="0" algn="l" defTabSz="914400" rtl="0" eaLnBrk="1" fontAlgn="t" latinLnBrk="0" hangingPunct="1">
                        <a:spcAft>
                          <a:spcPts val="0"/>
                        </a:spcAft>
                      </a:pPr>
                      <a:r>
                        <a:rPr lang="en-CA" sz="1200" kern="1200" dirty="0">
                          <a:solidFill>
                            <a:schemeClr val="dk1"/>
                          </a:solidFill>
                          <a:effectLst/>
                          <a:latin typeface="+mn-lt"/>
                          <a:ea typeface="+mn-ea"/>
                          <a:cs typeface="+mn-cs"/>
                        </a:rPr>
                        <a:t>TGMS services access other cloud-based GC services that reside on the same CSP</a:t>
                      </a:r>
                    </a:p>
                  </a:txBody>
                  <a:tcPr marL="0" marR="0" marT="0" marB="0"/>
                </a:tc>
                <a:extLst>
                  <a:ext uri="{0D108BD9-81ED-4DB2-BD59-A6C34878D82A}">
                    <a16:rowId xmlns:a16="http://schemas.microsoft.com/office/drawing/2014/main" val="3029559322"/>
                  </a:ext>
                </a:extLst>
              </a:tr>
              <a:tr h="375866">
                <a:tc>
                  <a:txBody>
                    <a:bodyPr/>
                    <a:lstStyle/>
                    <a:p>
                      <a:pPr marL="0" algn="l" defTabSz="914400" rtl="0" eaLnBrk="1" latinLnBrk="0" hangingPunct="1">
                        <a:spcAft>
                          <a:spcPts val="0"/>
                        </a:spcAft>
                      </a:pPr>
                      <a:r>
                        <a:rPr lang="en-CA" sz="1200" kern="1200" dirty="0">
                          <a:solidFill>
                            <a:schemeClr val="dk1"/>
                          </a:solidFill>
                          <a:effectLst/>
                          <a:latin typeface="+mn-lt"/>
                          <a:ea typeface="+mn-ea"/>
                          <a:cs typeface="+mn-cs"/>
                        </a:rPr>
                        <a:t>D2</a:t>
                      </a:r>
                    </a:p>
                  </a:txBody>
                  <a:tcPr marL="56764" marR="56764" marT="0" marB="0"/>
                </a:tc>
                <a:tc>
                  <a:txBody>
                    <a:bodyPr/>
                    <a:lstStyle/>
                    <a:p>
                      <a:pPr marL="0" algn="l" defTabSz="914400" rtl="0" eaLnBrk="1" fontAlgn="t" latinLnBrk="0" hangingPunct="1">
                        <a:spcAft>
                          <a:spcPts val="0"/>
                        </a:spcAft>
                      </a:pPr>
                      <a:r>
                        <a:rPr lang="en-CA" sz="1200" kern="1200" dirty="0">
                          <a:solidFill>
                            <a:schemeClr val="dk1"/>
                          </a:solidFill>
                          <a:effectLst/>
                          <a:latin typeface="+mn-lt"/>
                          <a:ea typeface="+mn-ea"/>
                          <a:cs typeface="+mn-cs"/>
                        </a:rPr>
                        <a:t>TGMS services access cloud-based GC services that reside on different CSPs (e.g., CRA Business Number, ISED, Receiver General, GC trusted identity services)</a:t>
                      </a:r>
                    </a:p>
                  </a:txBody>
                  <a:tcPr marL="0" marR="0" marT="0" marB="0"/>
                </a:tc>
                <a:extLst>
                  <a:ext uri="{0D108BD9-81ED-4DB2-BD59-A6C34878D82A}">
                    <a16:rowId xmlns:a16="http://schemas.microsoft.com/office/drawing/2014/main" val="2645721361"/>
                  </a:ext>
                </a:extLst>
              </a:tr>
              <a:tr h="362163">
                <a:tc>
                  <a:txBody>
                    <a:bodyPr/>
                    <a:lstStyle/>
                    <a:p>
                      <a:pPr marL="0" algn="l" defTabSz="914400" rtl="0" eaLnBrk="1" latinLnBrk="0" hangingPunct="1">
                        <a:spcAft>
                          <a:spcPts val="0"/>
                        </a:spcAft>
                      </a:pPr>
                      <a:r>
                        <a:rPr lang="en-CA" sz="1200" kern="1200" dirty="0">
                          <a:solidFill>
                            <a:schemeClr val="dk1"/>
                          </a:solidFill>
                          <a:effectLst/>
                          <a:latin typeface="+mn-lt"/>
                          <a:ea typeface="+mn-ea"/>
                          <a:cs typeface="+mn-cs"/>
                        </a:rPr>
                        <a:t>D4</a:t>
                      </a:r>
                    </a:p>
                  </a:txBody>
                  <a:tcPr marL="56764" marR="56764" marT="0" marB="0"/>
                </a:tc>
                <a:tc>
                  <a:txBody>
                    <a:bodyPr/>
                    <a:lstStyle/>
                    <a:p>
                      <a:pPr marL="0" algn="l" defTabSz="914400" rtl="0" eaLnBrk="1" fontAlgn="t" latinLnBrk="0" hangingPunct="1">
                        <a:spcAft>
                          <a:spcPts val="0"/>
                        </a:spcAft>
                      </a:pPr>
                      <a:r>
                        <a:rPr lang="en-CA" sz="1200" kern="1200" dirty="0">
                          <a:solidFill>
                            <a:schemeClr val="dk1"/>
                          </a:solidFill>
                          <a:effectLst/>
                          <a:latin typeface="+mn-lt"/>
                          <a:ea typeface="+mn-ea"/>
                          <a:cs typeface="+mn-cs"/>
                        </a:rPr>
                        <a:t>Non-GC services (e.g., ORCID, PubMed) provide information to TGMS</a:t>
                      </a:r>
                    </a:p>
                  </a:txBody>
                  <a:tcPr marL="0" marR="0" marT="0" marB="0"/>
                </a:tc>
                <a:extLst>
                  <a:ext uri="{0D108BD9-81ED-4DB2-BD59-A6C34878D82A}">
                    <a16:rowId xmlns:a16="http://schemas.microsoft.com/office/drawing/2014/main" val="909769835"/>
                  </a:ext>
                </a:extLst>
              </a:tr>
              <a:tr h="362163">
                <a:tc>
                  <a:txBody>
                    <a:bodyPr/>
                    <a:lstStyle/>
                    <a:p>
                      <a:pPr marL="0" algn="l" defTabSz="914400" rtl="0" eaLnBrk="1" latinLnBrk="0" hangingPunct="1">
                        <a:spcAft>
                          <a:spcPts val="0"/>
                        </a:spcAft>
                      </a:pPr>
                      <a:r>
                        <a:rPr lang="en-US" sz="1200" kern="1200" dirty="0">
                          <a:solidFill>
                            <a:schemeClr val="dk1"/>
                          </a:solidFill>
                          <a:effectLst/>
                          <a:latin typeface="+mn-lt"/>
                          <a:ea typeface="+mn-ea"/>
                          <a:cs typeface="+mn-cs"/>
                        </a:rPr>
                        <a:t>D9</a:t>
                      </a:r>
                      <a:endParaRPr lang="en-CA" sz="1200" kern="1200" dirty="0">
                        <a:solidFill>
                          <a:schemeClr val="dk1"/>
                        </a:solidFill>
                        <a:effectLst/>
                        <a:latin typeface="+mn-lt"/>
                        <a:ea typeface="+mn-ea"/>
                        <a:cs typeface="+mn-cs"/>
                      </a:endParaRPr>
                    </a:p>
                  </a:txBody>
                  <a:tcPr marL="56764" marR="56764" marT="0" marB="0"/>
                </a:tc>
                <a:tc>
                  <a:txBody>
                    <a:bodyPr/>
                    <a:lstStyle/>
                    <a:p>
                      <a:pPr marL="0" algn="l" defTabSz="914400" rtl="0" eaLnBrk="1" fontAlgn="t" latinLnBrk="0" hangingPunct="1">
                        <a:spcAft>
                          <a:spcPts val="0"/>
                        </a:spcAft>
                      </a:pPr>
                      <a:r>
                        <a:rPr lang="en-CA" sz="1200" kern="1200" dirty="0">
                          <a:solidFill>
                            <a:schemeClr val="dk1"/>
                          </a:solidFill>
                          <a:effectLst/>
                          <a:latin typeface="+mn-lt"/>
                          <a:ea typeface="+mn-ea"/>
                          <a:cs typeface="+mn-cs"/>
                        </a:rPr>
                        <a:t>TGMS cloud services access an on premise services (e.g. data warehouse, financial management systems, legacy</a:t>
                      </a:r>
                      <a:r>
                        <a:rPr lang="en-CA" sz="1200" kern="1200" baseline="0" dirty="0">
                          <a:solidFill>
                            <a:schemeClr val="dk1"/>
                          </a:solidFill>
                          <a:effectLst/>
                          <a:latin typeface="+mn-lt"/>
                          <a:ea typeface="+mn-ea"/>
                          <a:cs typeface="+mn-cs"/>
                        </a:rPr>
                        <a:t> systems</a:t>
                      </a:r>
                      <a:r>
                        <a:rPr lang="en-CA" sz="1200" kern="1200" dirty="0">
                          <a:solidFill>
                            <a:schemeClr val="dk1"/>
                          </a:solidFill>
                          <a:effectLst/>
                          <a:latin typeface="+mn-lt"/>
                          <a:ea typeface="+mn-ea"/>
                          <a:cs typeface="+mn-cs"/>
                        </a:rPr>
                        <a:t>)</a:t>
                      </a:r>
                    </a:p>
                  </a:txBody>
                  <a:tcPr marL="0" marR="0" marT="0" marB="0"/>
                </a:tc>
                <a:extLst>
                  <a:ext uri="{0D108BD9-81ED-4DB2-BD59-A6C34878D82A}">
                    <a16:rowId xmlns:a16="http://schemas.microsoft.com/office/drawing/2014/main" val="3188279045"/>
                  </a:ext>
                </a:extLst>
              </a:tr>
            </a:tbl>
          </a:graphicData>
        </a:graphic>
      </p:graphicFrame>
      <p:sp>
        <p:nvSpPr>
          <p:cNvPr id="4" name="TextBox 3"/>
          <p:cNvSpPr txBox="1"/>
          <p:nvPr/>
        </p:nvSpPr>
        <p:spPr>
          <a:xfrm>
            <a:off x="827584" y="4725144"/>
            <a:ext cx="7530206" cy="369332"/>
          </a:xfrm>
          <a:prstGeom prst="rect">
            <a:avLst/>
          </a:prstGeom>
          <a:noFill/>
        </p:spPr>
        <p:txBody>
          <a:bodyPr wrap="square" rtlCol="0">
            <a:spAutoFit/>
          </a:bodyPr>
          <a:lstStyle/>
          <a:p>
            <a:pPr algn="ctr"/>
            <a:r>
              <a:rPr lang="en-US" b="1" dirty="0"/>
              <a:t>Cloud access scenarios will be reconfirmed post RFP selection</a:t>
            </a:r>
            <a:endParaRPr lang="en-CA" b="1" dirty="0"/>
          </a:p>
        </p:txBody>
      </p:sp>
    </p:spTree>
    <p:extLst>
      <p:ext uri="{BB962C8B-B14F-4D97-AF65-F5344CB8AC3E}">
        <p14:creationId xmlns:p14="http://schemas.microsoft.com/office/powerpoint/2010/main" val="2798558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415FE-EA7C-472B-AD57-D059EE4A9A8E}"/>
              </a:ext>
            </a:extLst>
          </p:cNvPr>
          <p:cNvSpPr>
            <a:spLocks noGrp="1"/>
          </p:cNvSpPr>
          <p:nvPr>
            <p:ph type="title"/>
          </p:nvPr>
        </p:nvSpPr>
        <p:spPr>
          <a:xfrm>
            <a:off x="358283" y="71119"/>
            <a:ext cx="5432982" cy="878670"/>
          </a:xfrm>
        </p:spPr>
        <p:txBody>
          <a:bodyPr>
            <a:noAutofit/>
          </a:bodyPr>
          <a:lstStyle/>
          <a:p>
            <a:pPr marL="0"/>
            <a:r>
              <a:rPr lang="en-US" sz="1800" b="1" dirty="0">
                <a:solidFill>
                  <a:schemeClr val="tx1">
                    <a:lumMod val="65000"/>
                    <a:lumOff val="35000"/>
                  </a:schemeClr>
                </a:solidFill>
              </a:rPr>
              <a:t>Appendix 7: </a:t>
            </a:r>
            <a:br>
              <a:rPr lang="en-US" sz="1800" b="1" dirty="0">
                <a:solidFill>
                  <a:schemeClr val="tx1">
                    <a:lumMod val="65000"/>
                    <a:lumOff val="35000"/>
                  </a:schemeClr>
                </a:solidFill>
              </a:rPr>
            </a:br>
            <a:r>
              <a:rPr lang="en-US" sz="1800" dirty="0">
                <a:solidFill>
                  <a:srgbClr val="004D71"/>
                </a:solidFill>
              </a:rPr>
              <a:t>Additional Technical Details required by Shared Services Canada (SSC)</a:t>
            </a:r>
            <a:endParaRPr lang="en-CA" sz="1800" dirty="0"/>
          </a:p>
        </p:txBody>
      </p:sp>
      <p:graphicFrame>
        <p:nvGraphicFramePr>
          <p:cNvPr id="16" name="Table 15"/>
          <p:cNvGraphicFramePr>
            <a:graphicFrameLocks noGrp="1"/>
          </p:cNvGraphicFramePr>
          <p:nvPr>
            <p:extLst>
              <p:ext uri="{D42A27DB-BD31-4B8C-83A1-F6EECF244321}">
                <p14:modId xmlns:p14="http://schemas.microsoft.com/office/powerpoint/2010/main" val="2581040551"/>
              </p:ext>
            </p:extLst>
          </p:nvPr>
        </p:nvGraphicFramePr>
        <p:xfrm>
          <a:off x="336362" y="1057757"/>
          <a:ext cx="4047497" cy="5575599"/>
        </p:xfrm>
        <a:graphic>
          <a:graphicData uri="http://schemas.openxmlformats.org/drawingml/2006/table">
            <a:tbl>
              <a:tblPr firstCol="1">
                <a:tableStyleId>{5C22544A-7EE6-4342-B048-85BDC9FD1C3A}</a:tableStyleId>
              </a:tblPr>
              <a:tblGrid>
                <a:gridCol w="2179239">
                  <a:extLst>
                    <a:ext uri="{9D8B030D-6E8A-4147-A177-3AD203B41FA5}">
                      <a16:colId xmlns:a16="http://schemas.microsoft.com/office/drawing/2014/main" val="20000"/>
                    </a:ext>
                  </a:extLst>
                </a:gridCol>
                <a:gridCol w="1868258">
                  <a:extLst>
                    <a:ext uri="{9D8B030D-6E8A-4147-A177-3AD203B41FA5}">
                      <a16:colId xmlns:a16="http://schemas.microsoft.com/office/drawing/2014/main" val="20001"/>
                    </a:ext>
                  </a:extLst>
                </a:gridCol>
              </a:tblGrid>
              <a:tr h="574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Solution’s Security Profile (e.g. PBMM, PBHM, etc.)</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PBMM</a:t>
                      </a:r>
                    </a:p>
                  </a:txBody>
                  <a:tcPr marL="68580" marR="68580" marT="34290" marB="34290" anchor="ctr"/>
                </a:tc>
                <a:extLst>
                  <a:ext uri="{0D108BD9-81ED-4DB2-BD59-A6C34878D82A}">
                    <a16:rowId xmlns:a16="http://schemas.microsoft.com/office/drawing/2014/main" val="10000"/>
                  </a:ext>
                </a:extLst>
              </a:tr>
              <a:tr h="885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Maximum Allowable Downtime (Unplanned) / Year (in hours)</a:t>
                      </a:r>
                      <a:endParaRPr lang="en-US" sz="1400" i="1" kern="1200" dirty="0">
                        <a:solidFill>
                          <a:schemeClr val="tx2"/>
                        </a:solidFill>
                        <a:latin typeface="+mn-lt"/>
                        <a:ea typeface="+mn-ea"/>
                        <a:cs typeface="+mn-cs"/>
                      </a:endParaRPr>
                    </a:p>
                  </a:txBody>
                  <a:tcPr marL="68580" marR="68580" marT="34290" marB="34290"/>
                </a:tc>
                <a:tc>
                  <a:txBody>
                    <a:bodyPr/>
                    <a:lstStyle/>
                    <a:p>
                      <a:r>
                        <a:rPr lang="en-CA" sz="1400" i="1" kern="1200" dirty="0">
                          <a:solidFill>
                            <a:schemeClr val="tx2"/>
                          </a:solidFill>
                          <a:latin typeface="+mn-lt"/>
                          <a:ea typeface="+mn-ea"/>
                          <a:cs typeface="+mn-cs"/>
                        </a:rPr>
                        <a:t>72</a:t>
                      </a:r>
                    </a:p>
                  </a:txBody>
                  <a:tcPr marL="68580" marR="68580" marT="34290" marB="34290" anchor="ctr"/>
                </a:tc>
                <a:extLst>
                  <a:ext uri="{0D108BD9-81ED-4DB2-BD59-A6C34878D82A}">
                    <a16:rowId xmlns:a16="http://schemas.microsoft.com/office/drawing/2014/main" val="10001"/>
                  </a:ext>
                </a:extLst>
              </a:tr>
              <a:tr h="8346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Availability Requirements: Med (95%), High (&gt;=99 %)  </a:t>
                      </a:r>
                      <a:endParaRPr lang="en-US" sz="1400" i="1" kern="1200" dirty="0">
                        <a:solidFill>
                          <a:schemeClr val="tx2"/>
                        </a:solidFill>
                        <a:latin typeface="+mn-lt"/>
                        <a:ea typeface="+mn-ea"/>
                        <a:cs typeface="+mn-cs"/>
                      </a:endParaRPr>
                    </a:p>
                  </a:txBody>
                  <a:tcPr marL="68580" marR="68580" marT="34290" marB="34290"/>
                </a:tc>
                <a:tc>
                  <a:txBody>
                    <a:bodyPr/>
                    <a:lstStyle/>
                    <a:p>
                      <a:r>
                        <a:rPr lang="en-CA" sz="1400" i="1" kern="1200" dirty="0">
                          <a:solidFill>
                            <a:schemeClr val="tx2"/>
                          </a:solidFill>
                          <a:latin typeface="+mn-lt"/>
                          <a:ea typeface="+mn-ea"/>
                          <a:cs typeface="+mn-cs"/>
                        </a:rPr>
                        <a:t>Med</a:t>
                      </a:r>
                    </a:p>
                  </a:txBody>
                  <a:tcPr marL="68580" marR="68580" marT="34290" marB="34290" anchor="ctr"/>
                </a:tc>
                <a:extLst>
                  <a:ext uri="{0D108BD9-81ED-4DB2-BD59-A6C34878D82A}">
                    <a16:rowId xmlns:a16="http://schemas.microsoft.com/office/drawing/2014/main" val="10002"/>
                  </a:ext>
                </a:extLst>
              </a:tr>
              <a:tr h="90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Disaster Recovery Requirements: (None, Cold Site, Warm Site, Hot Site)</a:t>
                      </a:r>
                      <a:endParaRPr lang="en-US"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 </a:t>
                      </a:r>
                      <a:r>
                        <a:rPr lang="en-CA" sz="1400" i="1" kern="1200" dirty="0">
                          <a:solidFill>
                            <a:schemeClr val="tx2"/>
                          </a:solidFill>
                          <a:latin typeface="+mn-lt"/>
                          <a:ea typeface="+mn-ea"/>
                          <a:cs typeface="+mn-cs"/>
                        </a:rPr>
                        <a:t>TBD</a:t>
                      </a:r>
                    </a:p>
                  </a:txBody>
                  <a:tcPr marL="68580" marR="68580" marT="34290" marB="34290" anchor="ctr"/>
                </a:tc>
                <a:extLst>
                  <a:ext uri="{0D108BD9-81ED-4DB2-BD59-A6C34878D82A}">
                    <a16:rowId xmlns:a16="http://schemas.microsoft.com/office/drawing/2014/main" val="10003"/>
                  </a:ext>
                </a:extLst>
              </a:tr>
              <a:tr h="90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Authentication Method (DCAM, ICE/ECM, Sign-in Canada, Other)</a:t>
                      </a:r>
                      <a:endParaRPr lang="en-US"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TBD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902366">
                <a:tc>
                  <a:txBody>
                    <a:bodyPr/>
                    <a:lstStyle/>
                    <a:p>
                      <a:pPr marL="0" lvl="1">
                        <a:spcAft>
                          <a:spcPts val="247"/>
                        </a:spcAft>
                      </a:pPr>
                      <a:r>
                        <a:rPr lang="en-CA" sz="1400" kern="1200" dirty="0"/>
                        <a:t>Sensitivity to Network Latency: Very High, High, Medium, Low</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2"/>
                          </a:solidFill>
                          <a:latin typeface="+mn-lt"/>
                          <a:ea typeface="+mn-ea"/>
                          <a:cs typeface="+mn-cs"/>
                        </a:rPr>
                        <a:t>Med</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r h="574118">
                <a:tc>
                  <a:txBody>
                    <a:bodyPr/>
                    <a:lstStyle/>
                    <a:p>
                      <a:pPr marL="0" lvl="1">
                        <a:spcAft>
                          <a:spcPts val="247"/>
                        </a:spcAft>
                      </a:pPr>
                      <a:r>
                        <a:rPr lang="en-CA" sz="1400" kern="1200" dirty="0"/>
                        <a:t>Workload</a:t>
                      </a:r>
                      <a:r>
                        <a:rPr lang="en-CA" sz="1400" kern="1200" baseline="0" dirty="0"/>
                        <a:t> migrating off legacy?</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2"/>
                          </a:solidFill>
                          <a:latin typeface="+mn-lt"/>
                          <a:ea typeface="+mn-ea"/>
                          <a:cs typeface="+mn-cs"/>
                        </a:rPr>
                        <a:t>No</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128077149"/>
                  </a:ext>
                </a:extLst>
              </a:tr>
            </a:tbl>
          </a:graphicData>
        </a:graphic>
      </p:graphicFrame>
      <p:graphicFrame>
        <p:nvGraphicFramePr>
          <p:cNvPr id="14" name="Table 13">
            <a:extLst>
              <a:ext uri="{FF2B5EF4-FFF2-40B4-BE49-F238E27FC236}">
                <a16:creationId xmlns:a16="http://schemas.microsoft.com/office/drawing/2014/main" id="{C7A63AE3-470F-4BDB-BF3A-661B327E19C5}"/>
              </a:ext>
            </a:extLst>
          </p:cNvPr>
          <p:cNvGraphicFramePr>
            <a:graphicFrameLocks noGrp="1"/>
          </p:cNvGraphicFramePr>
          <p:nvPr>
            <p:extLst>
              <p:ext uri="{D42A27DB-BD31-4B8C-83A1-F6EECF244321}">
                <p14:modId xmlns:p14="http://schemas.microsoft.com/office/powerpoint/2010/main" val="2037305437"/>
              </p:ext>
            </p:extLst>
          </p:nvPr>
        </p:nvGraphicFramePr>
        <p:xfrm>
          <a:off x="4496756" y="1052736"/>
          <a:ext cx="4258242" cy="5586295"/>
        </p:xfrm>
        <a:graphic>
          <a:graphicData uri="http://schemas.openxmlformats.org/drawingml/2006/table">
            <a:tbl>
              <a:tblPr firstCol="1">
                <a:tableStyleId>{5C22544A-7EE6-4342-B048-85BDC9FD1C3A}</a:tableStyleId>
              </a:tblPr>
              <a:tblGrid>
                <a:gridCol w="2433223">
                  <a:extLst>
                    <a:ext uri="{9D8B030D-6E8A-4147-A177-3AD203B41FA5}">
                      <a16:colId xmlns:a16="http://schemas.microsoft.com/office/drawing/2014/main" val="2545008001"/>
                    </a:ext>
                  </a:extLst>
                </a:gridCol>
                <a:gridCol w="1825019">
                  <a:extLst>
                    <a:ext uri="{9D8B030D-6E8A-4147-A177-3AD203B41FA5}">
                      <a16:colId xmlns:a16="http://schemas.microsoft.com/office/drawing/2014/main" val="195704134"/>
                    </a:ext>
                  </a:extLst>
                </a:gridCol>
              </a:tblGrid>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Network Name(s) (e.g. Science Network, GCNet, GCSI, etc.)</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err="1">
                          <a:solidFill>
                            <a:schemeClr val="tx2"/>
                          </a:solidFill>
                          <a:latin typeface="+mn-lt"/>
                          <a:ea typeface="+mn-ea"/>
                          <a:cs typeface="+mn-cs"/>
                        </a:rPr>
                        <a:t>GCNet</a:t>
                      </a:r>
                      <a:r>
                        <a:rPr lang="en-US" sz="1400" i="1" kern="1200" dirty="0">
                          <a:solidFill>
                            <a:schemeClr val="tx2"/>
                          </a:solidFill>
                          <a:latin typeface="+mn-lt"/>
                          <a:ea typeface="+mn-ea"/>
                          <a:cs typeface="+mn-cs"/>
                        </a:rPr>
                        <a:t>, Internet</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911324">
                <a:tc>
                  <a:txBody>
                    <a:bodyPr/>
                    <a:lstStyle/>
                    <a:p>
                      <a:r>
                        <a:rPr lang="en-CA" sz="1400" kern="1200" dirty="0"/>
                        <a:t>Minimum bandwidth needed:</a:t>
                      </a:r>
                      <a:endParaRPr lang="en-CA" sz="1400" i="1" kern="1200" dirty="0">
                        <a:solidFill>
                          <a:schemeClr val="tx2"/>
                        </a:solidFill>
                        <a:latin typeface="+mn-lt"/>
                        <a:ea typeface="+mn-ea"/>
                        <a:cs typeface="+mn-cs"/>
                      </a:endParaRPr>
                    </a:p>
                  </a:txBody>
                  <a:tcPr marL="68580" marR="68580" marT="34290" marB="34290" anchor="ctr"/>
                </a:tc>
                <a:tc>
                  <a:txBody>
                    <a:bodyPr/>
                    <a:lstStyle/>
                    <a:p>
                      <a:r>
                        <a:rPr lang="en-US" sz="1400" i="1" kern="1200" dirty="0">
                          <a:solidFill>
                            <a:schemeClr val="tx2"/>
                          </a:solidFill>
                          <a:latin typeface="+mn-lt"/>
                          <a:ea typeface="+mn-ea"/>
                          <a:cs typeface="+mn-cs"/>
                        </a:rPr>
                        <a:t>TBD</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Expected</a:t>
                      </a:r>
                      <a:r>
                        <a:rPr lang="en-CA" sz="1400" kern="1200" baseline="0" dirty="0"/>
                        <a:t> </a:t>
                      </a:r>
                      <a:r>
                        <a:rPr lang="en-CA" sz="1400" kern="1200" dirty="0"/>
                        <a:t>Network Traffic: (Video, Audio, Data, Interactive)</a:t>
                      </a:r>
                      <a:endParaRPr lang="en-CA" sz="1400" i="1" kern="1200" dirty="0">
                        <a:solidFill>
                          <a:schemeClr val="tx2"/>
                        </a:solidFill>
                        <a:latin typeface="+mn-lt"/>
                        <a:ea typeface="+mn-ea"/>
                        <a:cs typeface="+mn-cs"/>
                      </a:endParaRPr>
                    </a:p>
                  </a:txBody>
                  <a:tcPr marL="68580" marR="68580" marT="34290" marB="34290" anchor="ctr"/>
                </a:tc>
                <a:tc>
                  <a:txBody>
                    <a:bodyPr/>
                    <a:lstStyle/>
                    <a:p>
                      <a:r>
                        <a:rPr lang="en-US" sz="1400" i="1" kern="1200" dirty="0">
                          <a:solidFill>
                            <a:schemeClr val="tx2"/>
                          </a:solidFill>
                          <a:latin typeface="+mn-lt"/>
                          <a:ea typeface="+mn-ea"/>
                          <a:cs typeface="+mn-cs"/>
                        </a:rPr>
                        <a:t>Data, Interactive</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Approximate number of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2"/>
                          </a:solidFill>
                          <a:latin typeface="+mn-lt"/>
                          <a:ea typeface="+mn-ea"/>
                          <a:cs typeface="+mn-cs"/>
                        </a:rPr>
                        <a:t>1,000 internal (800/day)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kern="1200" dirty="0">
                          <a:solidFill>
                            <a:schemeClr val="tx2"/>
                          </a:solidFill>
                          <a:latin typeface="+mn-lt"/>
                          <a:ea typeface="+mn-ea"/>
                          <a:cs typeface="+mn-cs"/>
                        </a:rPr>
                        <a:t>250,000 external (3,000/day) + 10% /</a:t>
                      </a:r>
                      <a:r>
                        <a:rPr lang="en-US" sz="1400" i="1" kern="1200" dirty="0" err="1">
                          <a:solidFill>
                            <a:schemeClr val="tx2"/>
                          </a:solidFill>
                          <a:latin typeface="+mn-lt"/>
                          <a:ea typeface="+mn-ea"/>
                          <a:cs typeface="+mn-cs"/>
                        </a:rPr>
                        <a:t>yr</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1018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Network Geographical Distribution: (Low, Moderate, Regional, National, Global spread)</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Mainly national with small percentage of global users</a:t>
                      </a:r>
                    </a:p>
                  </a:txBody>
                  <a:tcPr marL="68580" marR="68580" marT="34290" marB="34290" anchor="ctr"/>
                </a:tc>
                <a:extLst>
                  <a:ext uri="{0D108BD9-81ED-4DB2-BD59-A6C34878D82A}">
                    <a16:rowId xmlns:a16="http://schemas.microsoft.com/office/drawing/2014/main" val="1826313188"/>
                  </a:ext>
                </a:extLst>
              </a:tr>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t>Hosting Solution(s): (Legacy DC, EDC, Cloud – list all applicable)</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2"/>
                          </a:solidFill>
                          <a:latin typeface="+mn-lt"/>
                          <a:ea typeface="+mn-ea"/>
                          <a:cs typeface="+mn-cs"/>
                        </a:rPr>
                        <a:t>Cloud</a:t>
                      </a:r>
                    </a:p>
                  </a:txBody>
                  <a:tcPr marL="68580" marR="68580" marT="34290" marB="34290" anchor="ctr"/>
                </a:tc>
                <a:extLst>
                  <a:ext uri="{0D108BD9-81ED-4DB2-BD59-A6C34878D82A}">
                    <a16:rowId xmlns:a16="http://schemas.microsoft.com/office/drawing/2014/main" val="322088827"/>
                  </a:ext>
                </a:extLst>
              </a:tr>
            </a:tbl>
          </a:graphicData>
        </a:graphic>
      </p:graphicFrame>
      <p:sp>
        <p:nvSpPr>
          <p:cNvPr id="15" name="Slide Number Placeholder 1">
            <a:extLst>
              <a:ext uri="{FF2B5EF4-FFF2-40B4-BE49-F238E27FC236}">
                <a16:creationId xmlns:a16="http://schemas.microsoft.com/office/drawing/2014/main" id="{DCCDD8E6-45CD-4274-B9A7-CF0480907FD1}"/>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39</a:t>
            </a:fld>
            <a:endParaRPr lang="en-CA" dirty="0"/>
          </a:p>
        </p:txBody>
      </p:sp>
    </p:spTree>
    <p:extLst>
      <p:ext uri="{BB962C8B-B14F-4D97-AF65-F5344CB8AC3E}">
        <p14:creationId xmlns:p14="http://schemas.microsoft.com/office/powerpoint/2010/main" val="323460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80628"/>
            <a:ext cx="5432982" cy="878670"/>
          </a:xfrm>
        </p:spPr>
        <p:txBody>
          <a:bodyPr/>
          <a:lstStyle/>
          <a:p>
            <a:r>
              <a:rPr lang="en-CA" dirty="0"/>
              <a:t>Request – Background (continued)</a:t>
            </a:r>
          </a:p>
        </p:txBody>
      </p:sp>
      <p:sp>
        <p:nvSpPr>
          <p:cNvPr id="5" name="Content Placeholder 4">
            <a:extLst>
              <a:ext uri="{FF2B5EF4-FFF2-40B4-BE49-F238E27FC236}">
                <a16:creationId xmlns:a16="http://schemas.microsoft.com/office/drawing/2014/main" id="{0AD9FA12-43BF-4E94-8396-068502F65CF3}"/>
              </a:ext>
            </a:extLst>
          </p:cNvPr>
          <p:cNvSpPr>
            <a:spLocks noGrp="1"/>
          </p:cNvSpPr>
          <p:nvPr>
            <p:ph idx="10"/>
          </p:nvPr>
        </p:nvSpPr>
        <p:spPr>
          <a:xfrm>
            <a:off x="515888" y="1124744"/>
            <a:ext cx="7710226" cy="5293146"/>
          </a:xfrm>
        </p:spPr>
        <p:txBody>
          <a:bodyPr/>
          <a:lstStyle/>
          <a:p>
            <a:pPr>
              <a:spcBef>
                <a:spcPts val="0"/>
              </a:spcBef>
            </a:pPr>
            <a:r>
              <a:rPr lang="en-US" sz="1400" dirty="0"/>
              <a:t>In April 2017, Canada’s Fundamental Science Review was launched by the Minister of Science and its final report recommended that the Agencies define a streamlined process for submitting grants, starting with a rapid and major improvement to the ease-of-use and agency harmonization of the Canadian Common CV.</a:t>
            </a:r>
          </a:p>
          <a:p>
            <a:pPr>
              <a:spcBef>
                <a:spcPts val="0"/>
              </a:spcBef>
            </a:pPr>
            <a:endParaRPr lang="en-US" sz="1400" dirty="0"/>
          </a:p>
          <a:p>
            <a:pPr>
              <a:spcBef>
                <a:spcPts val="0"/>
              </a:spcBef>
            </a:pPr>
            <a:r>
              <a:rPr lang="en-US" sz="1400" dirty="0"/>
              <a:t>In January 2018, the Agencies’ Presidents signed an intent-to-partner to explore the feasibility of creating one integrated grants management solution. This led to a signed memorandum of understanding for the agencies to partner on the TGMS initiative.</a:t>
            </a:r>
          </a:p>
          <a:p>
            <a:pPr>
              <a:spcBef>
                <a:spcPts val="0"/>
              </a:spcBef>
            </a:pPr>
            <a:endParaRPr lang="en-US" sz="1400" dirty="0"/>
          </a:p>
          <a:p>
            <a:pPr>
              <a:spcBef>
                <a:spcPts val="0"/>
              </a:spcBef>
            </a:pPr>
            <a:r>
              <a:rPr lang="en-US" sz="1400" dirty="0"/>
              <a:t>In November, 2019, the Government of Canada Enterprise Architecture Review Board (GC EARB) endorsed the TGMS conceptual application architecture, business architecture and proposed agile procurement approach</a:t>
            </a:r>
          </a:p>
          <a:p>
            <a:pPr>
              <a:spcBef>
                <a:spcPts val="0"/>
              </a:spcBef>
            </a:pPr>
            <a:endParaRPr lang="en-US" sz="1400" dirty="0"/>
          </a:p>
          <a:p>
            <a:pPr>
              <a:spcBef>
                <a:spcPts val="0"/>
              </a:spcBef>
            </a:pPr>
            <a:r>
              <a:rPr lang="en-US" sz="1400" dirty="0"/>
              <a:t>In November, 2021, Treasury Board (TB) granted project approval and expenditure authority to NSERC, as the lead agency, to proceed with the definition phase activities to develop a common Tri-agency grants management solution.</a:t>
            </a:r>
          </a:p>
          <a:p>
            <a:pPr marL="1727200" lvl="3" indent="-355600"/>
            <a:endParaRPr lang="en-CA" sz="1400" dirty="0">
              <a:solidFill>
                <a:schemeClr val="tx2">
                  <a:lumMod val="50000"/>
                </a:schemeClr>
              </a:solidFill>
            </a:endParaRP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4</a:t>
            </a:fld>
            <a:endParaRPr lang="en-CA" dirty="0">
              <a:solidFill>
                <a:srgbClr val="565656"/>
              </a:solidFill>
            </a:endParaRPr>
          </a:p>
        </p:txBody>
      </p:sp>
    </p:spTree>
    <p:extLst>
      <p:ext uri="{BB962C8B-B14F-4D97-AF65-F5344CB8AC3E}">
        <p14:creationId xmlns:p14="http://schemas.microsoft.com/office/powerpoint/2010/main" val="3080200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31540" y="138062"/>
            <a:ext cx="5432982" cy="644563"/>
          </a:xfrm>
        </p:spPr>
        <p:txBody>
          <a:bodyPr>
            <a:normAutofit/>
          </a:bodyPr>
          <a:lstStyle/>
          <a:p>
            <a:pPr marL="9525" indent="-9525"/>
            <a:r>
              <a:rPr lang="en-CA" sz="2000" b="1" dirty="0">
                <a:solidFill>
                  <a:schemeClr val="tx1">
                    <a:lumMod val="65000"/>
                    <a:lumOff val="35000"/>
                  </a:schemeClr>
                </a:solidFill>
              </a:rPr>
              <a:t>Appendix 8: </a:t>
            </a:r>
            <a:br>
              <a:rPr lang="en-CA" sz="2000" b="1" dirty="0">
                <a:solidFill>
                  <a:schemeClr val="tx1">
                    <a:lumMod val="65000"/>
                    <a:lumOff val="35000"/>
                  </a:schemeClr>
                </a:solidFill>
              </a:rPr>
            </a:br>
            <a:r>
              <a:rPr lang="en-CA" sz="2000" dirty="0"/>
              <a:t>List of Acronyms used in this presentation</a:t>
            </a:r>
          </a:p>
        </p:txBody>
      </p:sp>
      <p:graphicFrame>
        <p:nvGraphicFramePr>
          <p:cNvPr id="3" name="Table 3">
            <a:extLst>
              <a:ext uri="{FF2B5EF4-FFF2-40B4-BE49-F238E27FC236}">
                <a16:creationId xmlns:a16="http://schemas.microsoft.com/office/drawing/2014/main" id="{B4AA935F-FBAA-41E3-A3C3-0B7977D32E60}"/>
              </a:ext>
            </a:extLst>
          </p:cNvPr>
          <p:cNvGraphicFramePr>
            <a:graphicFrameLocks noGrp="1"/>
          </p:cNvGraphicFramePr>
          <p:nvPr>
            <p:extLst>
              <p:ext uri="{D42A27DB-BD31-4B8C-83A1-F6EECF244321}">
                <p14:modId xmlns:p14="http://schemas.microsoft.com/office/powerpoint/2010/main" val="3944351921"/>
              </p:ext>
            </p:extLst>
          </p:nvPr>
        </p:nvGraphicFramePr>
        <p:xfrm>
          <a:off x="323528" y="1160748"/>
          <a:ext cx="8136904" cy="482092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658724787"/>
                    </a:ext>
                  </a:extLst>
                </a:gridCol>
                <a:gridCol w="6120680">
                  <a:extLst>
                    <a:ext uri="{9D8B030D-6E8A-4147-A177-3AD203B41FA5}">
                      <a16:colId xmlns:a16="http://schemas.microsoft.com/office/drawing/2014/main" val="2571627625"/>
                    </a:ext>
                  </a:extLst>
                </a:gridCol>
              </a:tblGrid>
              <a:tr h="370840">
                <a:tc>
                  <a:txBody>
                    <a:bodyPr/>
                    <a:lstStyle/>
                    <a:p>
                      <a:r>
                        <a:rPr lang="en-CA" sz="1800" dirty="0"/>
                        <a:t>Acronym</a:t>
                      </a:r>
                      <a:endParaRPr lang="en-CA" dirty="0"/>
                    </a:p>
                  </a:txBody>
                  <a:tcPr/>
                </a:tc>
                <a:tc>
                  <a:txBody>
                    <a:bodyPr/>
                    <a:lstStyle/>
                    <a:p>
                      <a:r>
                        <a:rPr lang="en-CA" dirty="0"/>
                        <a:t>Definition</a:t>
                      </a:r>
                    </a:p>
                  </a:txBody>
                  <a:tcPr/>
                </a:tc>
                <a:extLst>
                  <a:ext uri="{0D108BD9-81ED-4DB2-BD59-A6C34878D82A}">
                    <a16:rowId xmlns:a16="http://schemas.microsoft.com/office/drawing/2014/main" val="1113657796"/>
                  </a:ext>
                </a:extLst>
              </a:tr>
              <a:tr h="370840">
                <a:tc>
                  <a:txBody>
                    <a:bodyPr/>
                    <a:lstStyle/>
                    <a:p>
                      <a:r>
                        <a:rPr lang="en-US" dirty="0"/>
                        <a:t>NSERC</a:t>
                      </a:r>
                      <a:endParaRPr lang="en-CA" dirty="0"/>
                    </a:p>
                  </a:txBody>
                  <a:tcPr/>
                </a:tc>
                <a:tc>
                  <a:txBody>
                    <a:bodyPr/>
                    <a:lstStyle/>
                    <a:p>
                      <a:r>
                        <a:rPr lang="en-US" dirty="0"/>
                        <a:t>Natural</a:t>
                      </a:r>
                      <a:r>
                        <a:rPr lang="en-US" baseline="0" dirty="0"/>
                        <a:t> Sciences and Engineering Research Council</a:t>
                      </a:r>
                      <a:endParaRPr lang="en-CA" dirty="0"/>
                    </a:p>
                  </a:txBody>
                  <a:tcPr/>
                </a:tc>
                <a:extLst>
                  <a:ext uri="{0D108BD9-81ED-4DB2-BD59-A6C34878D82A}">
                    <a16:rowId xmlns:a16="http://schemas.microsoft.com/office/drawing/2014/main" val="1531737397"/>
                  </a:ext>
                </a:extLst>
              </a:tr>
              <a:tr h="370840">
                <a:tc>
                  <a:txBody>
                    <a:bodyPr/>
                    <a:lstStyle/>
                    <a:p>
                      <a:r>
                        <a:rPr lang="en-US" dirty="0"/>
                        <a:t>SSHRC</a:t>
                      </a:r>
                      <a:endParaRPr lang="en-CA" dirty="0"/>
                    </a:p>
                  </a:txBody>
                  <a:tcPr/>
                </a:tc>
                <a:tc>
                  <a:txBody>
                    <a:bodyPr/>
                    <a:lstStyle/>
                    <a:p>
                      <a:r>
                        <a:rPr lang="en-US" dirty="0"/>
                        <a:t>Social Sciences and Humanities</a:t>
                      </a:r>
                      <a:r>
                        <a:rPr lang="en-US" baseline="0" dirty="0"/>
                        <a:t> Research Council</a:t>
                      </a:r>
                      <a:endParaRPr lang="en-CA" dirty="0"/>
                    </a:p>
                  </a:txBody>
                  <a:tcPr/>
                </a:tc>
                <a:extLst>
                  <a:ext uri="{0D108BD9-81ED-4DB2-BD59-A6C34878D82A}">
                    <a16:rowId xmlns:a16="http://schemas.microsoft.com/office/drawing/2014/main" val="765522351"/>
                  </a:ext>
                </a:extLst>
              </a:tr>
              <a:tr h="370840">
                <a:tc>
                  <a:txBody>
                    <a:bodyPr/>
                    <a:lstStyle/>
                    <a:p>
                      <a:r>
                        <a:rPr lang="en-US" dirty="0"/>
                        <a:t>CIHR</a:t>
                      </a:r>
                      <a:endParaRPr lang="en-CA" dirty="0"/>
                    </a:p>
                  </a:txBody>
                  <a:tcPr/>
                </a:tc>
                <a:tc>
                  <a:txBody>
                    <a:bodyPr/>
                    <a:lstStyle/>
                    <a:p>
                      <a:r>
                        <a:rPr lang="en-US" dirty="0"/>
                        <a:t>Canadian Institutes of Health Research</a:t>
                      </a:r>
                      <a:endParaRPr lang="en-CA" dirty="0"/>
                    </a:p>
                  </a:txBody>
                  <a:tcPr/>
                </a:tc>
                <a:extLst>
                  <a:ext uri="{0D108BD9-81ED-4DB2-BD59-A6C34878D82A}">
                    <a16:rowId xmlns:a16="http://schemas.microsoft.com/office/drawing/2014/main" val="399580653"/>
                  </a:ext>
                </a:extLst>
              </a:tr>
              <a:tr h="370840">
                <a:tc>
                  <a:txBody>
                    <a:bodyPr/>
                    <a:lstStyle/>
                    <a:p>
                      <a:r>
                        <a:rPr lang="en-US" dirty="0"/>
                        <a:t>TGMS</a:t>
                      </a:r>
                      <a:endParaRPr lang="en-CA" dirty="0"/>
                    </a:p>
                  </a:txBody>
                  <a:tcPr/>
                </a:tc>
                <a:tc>
                  <a:txBody>
                    <a:bodyPr/>
                    <a:lstStyle/>
                    <a:p>
                      <a:r>
                        <a:rPr lang="en-US" dirty="0"/>
                        <a:t>Tri-agency</a:t>
                      </a:r>
                      <a:r>
                        <a:rPr lang="en-US" baseline="0" dirty="0"/>
                        <a:t> grants management solution</a:t>
                      </a:r>
                      <a:endParaRPr lang="en-CA" dirty="0"/>
                    </a:p>
                  </a:txBody>
                  <a:tcPr/>
                </a:tc>
                <a:extLst>
                  <a:ext uri="{0D108BD9-81ED-4DB2-BD59-A6C34878D82A}">
                    <a16:rowId xmlns:a16="http://schemas.microsoft.com/office/drawing/2014/main" val="358058191"/>
                  </a:ext>
                </a:extLst>
              </a:tr>
              <a:tr h="370840">
                <a:tc>
                  <a:txBody>
                    <a:bodyPr/>
                    <a:lstStyle/>
                    <a:p>
                      <a:r>
                        <a:rPr lang="en-US" dirty="0"/>
                        <a:t>CCV</a:t>
                      </a:r>
                      <a:endParaRPr lang="en-CA" dirty="0"/>
                    </a:p>
                  </a:txBody>
                  <a:tcPr/>
                </a:tc>
                <a:tc>
                  <a:txBody>
                    <a:bodyPr/>
                    <a:lstStyle/>
                    <a:p>
                      <a:r>
                        <a:rPr lang="en-US" dirty="0"/>
                        <a:t>Canadian</a:t>
                      </a:r>
                      <a:r>
                        <a:rPr lang="en-US" baseline="0" dirty="0"/>
                        <a:t> Common CV</a:t>
                      </a:r>
                      <a:endParaRPr lang="en-CA" dirty="0"/>
                    </a:p>
                  </a:txBody>
                  <a:tcPr/>
                </a:tc>
                <a:extLst>
                  <a:ext uri="{0D108BD9-81ED-4DB2-BD59-A6C34878D82A}">
                    <a16:rowId xmlns:a16="http://schemas.microsoft.com/office/drawing/2014/main" val="2654454501"/>
                  </a:ext>
                </a:extLst>
              </a:tr>
              <a:tr h="370840">
                <a:tc>
                  <a:txBody>
                    <a:bodyPr/>
                    <a:lstStyle/>
                    <a:p>
                      <a:r>
                        <a:rPr lang="en-US" dirty="0"/>
                        <a:t>SSC</a:t>
                      </a:r>
                      <a:endParaRPr lang="en-CA" dirty="0"/>
                    </a:p>
                  </a:txBody>
                  <a:tcPr/>
                </a:tc>
                <a:tc>
                  <a:txBody>
                    <a:bodyPr/>
                    <a:lstStyle/>
                    <a:p>
                      <a:r>
                        <a:rPr lang="en-US" dirty="0"/>
                        <a:t>Shared Services Canada</a:t>
                      </a:r>
                      <a:endParaRPr lang="en-CA" dirty="0"/>
                    </a:p>
                  </a:txBody>
                  <a:tcPr/>
                </a:tc>
                <a:extLst>
                  <a:ext uri="{0D108BD9-81ED-4DB2-BD59-A6C34878D82A}">
                    <a16:rowId xmlns:a16="http://schemas.microsoft.com/office/drawing/2014/main" val="422872545"/>
                  </a:ext>
                </a:extLst>
              </a:tr>
              <a:tr h="370840">
                <a:tc>
                  <a:txBody>
                    <a:bodyPr/>
                    <a:lstStyle/>
                    <a:p>
                      <a:r>
                        <a:rPr lang="en-US" dirty="0"/>
                        <a:t>CBS</a:t>
                      </a:r>
                      <a:endParaRPr lang="en-CA" dirty="0"/>
                    </a:p>
                  </a:txBody>
                  <a:tcPr/>
                </a:tc>
                <a:tc>
                  <a:txBody>
                    <a:bodyPr/>
                    <a:lstStyle/>
                    <a:p>
                      <a:r>
                        <a:rPr lang="en-US" dirty="0"/>
                        <a:t>Cloud Brokering Service</a:t>
                      </a:r>
                      <a:endParaRPr lang="en-CA" dirty="0"/>
                    </a:p>
                  </a:txBody>
                  <a:tcPr/>
                </a:tc>
                <a:extLst>
                  <a:ext uri="{0D108BD9-81ED-4DB2-BD59-A6C34878D82A}">
                    <a16:rowId xmlns:a16="http://schemas.microsoft.com/office/drawing/2014/main" val="3324657545"/>
                  </a:ext>
                </a:extLst>
              </a:tr>
              <a:tr h="370840">
                <a:tc>
                  <a:txBody>
                    <a:bodyPr/>
                    <a:lstStyle/>
                    <a:p>
                      <a:r>
                        <a:rPr lang="en-US" dirty="0"/>
                        <a:t>SA&amp;A</a:t>
                      </a:r>
                      <a:endParaRPr lang="en-CA" dirty="0"/>
                    </a:p>
                  </a:txBody>
                  <a:tcPr/>
                </a:tc>
                <a:tc>
                  <a:txBody>
                    <a:bodyPr/>
                    <a:lstStyle/>
                    <a:p>
                      <a:r>
                        <a:rPr lang="en-US" dirty="0"/>
                        <a:t>Security</a:t>
                      </a:r>
                      <a:r>
                        <a:rPr lang="en-US" baseline="0" dirty="0"/>
                        <a:t> assessment and authorization</a:t>
                      </a:r>
                      <a:endParaRPr lang="en-CA" dirty="0"/>
                    </a:p>
                  </a:txBody>
                  <a:tcPr/>
                </a:tc>
                <a:extLst>
                  <a:ext uri="{0D108BD9-81ED-4DB2-BD59-A6C34878D82A}">
                    <a16:rowId xmlns:a16="http://schemas.microsoft.com/office/drawing/2014/main" val="3590424073"/>
                  </a:ext>
                </a:extLst>
              </a:tr>
              <a:tr h="370840">
                <a:tc>
                  <a:txBody>
                    <a:bodyPr/>
                    <a:lstStyle/>
                    <a:p>
                      <a:r>
                        <a:rPr lang="en-US" dirty="0"/>
                        <a:t>PBMM</a:t>
                      </a:r>
                      <a:endParaRPr lang="en-CA" dirty="0"/>
                    </a:p>
                  </a:txBody>
                  <a:tcPr/>
                </a:tc>
                <a:tc>
                  <a:txBody>
                    <a:bodyPr/>
                    <a:lstStyle/>
                    <a:p>
                      <a:r>
                        <a:rPr lang="en-US" dirty="0"/>
                        <a:t>Protected</a:t>
                      </a:r>
                      <a:r>
                        <a:rPr lang="en-US" baseline="0" dirty="0"/>
                        <a:t> B medium integrity medium availability</a:t>
                      </a:r>
                      <a:endParaRPr lang="en-CA" dirty="0"/>
                    </a:p>
                  </a:txBody>
                  <a:tcPr/>
                </a:tc>
                <a:extLst>
                  <a:ext uri="{0D108BD9-81ED-4DB2-BD59-A6C34878D82A}">
                    <a16:rowId xmlns:a16="http://schemas.microsoft.com/office/drawing/2014/main" val="3055970904"/>
                  </a:ext>
                </a:extLst>
              </a:tr>
              <a:tr h="370840">
                <a:tc>
                  <a:txBody>
                    <a:bodyPr/>
                    <a:lstStyle/>
                    <a:p>
                      <a:r>
                        <a:rPr lang="en-US" dirty="0"/>
                        <a:t>SaaS</a:t>
                      </a:r>
                      <a:endParaRPr lang="en-CA" dirty="0"/>
                    </a:p>
                  </a:txBody>
                  <a:tcPr/>
                </a:tc>
                <a:tc>
                  <a:txBody>
                    <a:bodyPr/>
                    <a:lstStyle/>
                    <a:p>
                      <a:r>
                        <a:rPr lang="en-US" dirty="0"/>
                        <a:t>Software as a service</a:t>
                      </a:r>
                      <a:endParaRPr lang="en-CA" dirty="0"/>
                    </a:p>
                  </a:txBody>
                  <a:tcPr/>
                </a:tc>
                <a:extLst>
                  <a:ext uri="{0D108BD9-81ED-4DB2-BD59-A6C34878D82A}">
                    <a16:rowId xmlns:a16="http://schemas.microsoft.com/office/drawing/2014/main" val="1858205195"/>
                  </a:ext>
                </a:extLst>
              </a:tr>
              <a:tr h="370840">
                <a:tc>
                  <a:txBody>
                    <a:bodyPr/>
                    <a:lstStyle/>
                    <a:p>
                      <a:r>
                        <a:rPr lang="en-US" dirty="0"/>
                        <a:t>SSL</a:t>
                      </a:r>
                      <a:endParaRPr lang="en-CA" dirty="0"/>
                    </a:p>
                  </a:txBody>
                  <a:tcPr/>
                </a:tc>
                <a:tc>
                  <a:txBody>
                    <a:bodyPr/>
                    <a:lstStyle/>
                    <a:p>
                      <a:r>
                        <a:rPr lang="en-US" dirty="0"/>
                        <a:t>Secure</a:t>
                      </a:r>
                      <a:r>
                        <a:rPr lang="en-US" baseline="0" dirty="0"/>
                        <a:t> Sockets Layer</a:t>
                      </a:r>
                      <a:endParaRPr lang="en-CA" dirty="0"/>
                    </a:p>
                  </a:txBody>
                  <a:tcPr/>
                </a:tc>
                <a:extLst>
                  <a:ext uri="{0D108BD9-81ED-4DB2-BD59-A6C34878D82A}">
                    <a16:rowId xmlns:a16="http://schemas.microsoft.com/office/drawing/2014/main" val="3289751350"/>
                  </a:ext>
                </a:extLst>
              </a:tr>
              <a:tr h="370840">
                <a:tc>
                  <a:txBody>
                    <a:bodyPr/>
                    <a:lstStyle/>
                    <a:p>
                      <a:r>
                        <a:rPr lang="en-US" dirty="0"/>
                        <a:t>GMS</a:t>
                      </a:r>
                      <a:endParaRPr lang="en-CA" dirty="0"/>
                    </a:p>
                  </a:txBody>
                  <a:tcPr/>
                </a:tc>
                <a:tc>
                  <a:txBody>
                    <a:bodyPr/>
                    <a:lstStyle/>
                    <a:p>
                      <a:r>
                        <a:rPr lang="en-US" dirty="0"/>
                        <a:t>Grants</a:t>
                      </a:r>
                      <a:r>
                        <a:rPr lang="en-US" baseline="0" dirty="0"/>
                        <a:t> management system</a:t>
                      </a:r>
                      <a:endParaRPr lang="en-CA" dirty="0"/>
                    </a:p>
                  </a:txBody>
                  <a:tcPr/>
                </a:tc>
                <a:extLst>
                  <a:ext uri="{0D108BD9-81ED-4DB2-BD59-A6C34878D82A}">
                    <a16:rowId xmlns:a16="http://schemas.microsoft.com/office/drawing/2014/main" val="2368481179"/>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40</a:t>
            </a:fld>
            <a:endParaRPr lang="en-CA" dirty="0"/>
          </a:p>
        </p:txBody>
      </p:sp>
    </p:spTree>
    <p:extLst>
      <p:ext uri="{BB962C8B-B14F-4D97-AF65-F5344CB8AC3E}">
        <p14:creationId xmlns:p14="http://schemas.microsoft.com/office/powerpoint/2010/main" val="2301161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31540" y="138062"/>
            <a:ext cx="5432982" cy="644563"/>
          </a:xfrm>
        </p:spPr>
        <p:txBody>
          <a:bodyPr>
            <a:normAutofit/>
          </a:bodyPr>
          <a:lstStyle/>
          <a:p>
            <a:pPr marL="9525" indent="-9525"/>
            <a:r>
              <a:rPr lang="en-CA" sz="2000" b="1" dirty="0">
                <a:solidFill>
                  <a:schemeClr val="tx1">
                    <a:lumMod val="65000"/>
                    <a:lumOff val="35000"/>
                  </a:schemeClr>
                </a:solidFill>
              </a:rPr>
              <a:t>Appendix 8: </a:t>
            </a:r>
            <a:br>
              <a:rPr lang="en-CA" sz="2000" b="1" dirty="0">
                <a:solidFill>
                  <a:schemeClr val="tx1">
                    <a:lumMod val="65000"/>
                    <a:lumOff val="35000"/>
                  </a:schemeClr>
                </a:solidFill>
              </a:rPr>
            </a:br>
            <a:r>
              <a:rPr lang="en-CA" sz="2000" dirty="0"/>
              <a:t>List of Acronyms used in this presentation</a:t>
            </a:r>
          </a:p>
        </p:txBody>
      </p:sp>
      <p:graphicFrame>
        <p:nvGraphicFramePr>
          <p:cNvPr id="3" name="Table 3">
            <a:extLst>
              <a:ext uri="{FF2B5EF4-FFF2-40B4-BE49-F238E27FC236}">
                <a16:creationId xmlns:a16="http://schemas.microsoft.com/office/drawing/2014/main" id="{B4AA935F-FBAA-41E3-A3C3-0B7977D32E60}"/>
              </a:ext>
            </a:extLst>
          </p:cNvPr>
          <p:cNvGraphicFramePr>
            <a:graphicFrameLocks noGrp="1"/>
          </p:cNvGraphicFramePr>
          <p:nvPr>
            <p:extLst>
              <p:ext uri="{D42A27DB-BD31-4B8C-83A1-F6EECF244321}">
                <p14:modId xmlns:p14="http://schemas.microsoft.com/office/powerpoint/2010/main" val="3333400885"/>
              </p:ext>
            </p:extLst>
          </p:nvPr>
        </p:nvGraphicFramePr>
        <p:xfrm>
          <a:off x="323528" y="1160748"/>
          <a:ext cx="8136904" cy="185420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658724787"/>
                    </a:ext>
                  </a:extLst>
                </a:gridCol>
                <a:gridCol w="6120680">
                  <a:extLst>
                    <a:ext uri="{9D8B030D-6E8A-4147-A177-3AD203B41FA5}">
                      <a16:colId xmlns:a16="http://schemas.microsoft.com/office/drawing/2014/main" val="2571627625"/>
                    </a:ext>
                  </a:extLst>
                </a:gridCol>
              </a:tblGrid>
              <a:tr h="370840">
                <a:tc>
                  <a:txBody>
                    <a:bodyPr/>
                    <a:lstStyle/>
                    <a:p>
                      <a:r>
                        <a:rPr lang="en-CA" sz="1800" dirty="0"/>
                        <a:t>Acronym</a:t>
                      </a:r>
                      <a:endParaRPr lang="en-CA" dirty="0"/>
                    </a:p>
                  </a:txBody>
                  <a:tcPr/>
                </a:tc>
                <a:tc>
                  <a:txBody>
                    <a:bodyPr/>
                    <a:lstStyle/>
                    <a:p>
                      <a:r>
                        <a:rPr lang="en-CA" dirty="0"/>
                        <a:t>Definition</a:t>
                      </a:r>
                    </a:p>
                  </a:txBody>
                  <a:tcPr/>
                </a:tc>
                <a:extLst>
                  <a:ext uri="{0D108BD9-81ED-4DB2-BD59-A6C34878D82A}">
                    <a16:rowId xmlns:a16="http://schemas.microsoft.com/office/drawing/2014/main" val="1113657796"/>
                  </a:ext>
                </a:extLst>
              </a:tr>
              <a:tr h="370840">
                <a:tc>
                  <a:txBody>
                    <a:bodyPr/>
                    <a:lstStyle/>
                    <a:p>
                      <a:r>
                        <a:rPr lang="en-US" dirty="0"/>
                        <a:t>EGCS</a:t>
                      </a:r>
                      <a:endParaRPr lang="en-CA" dirty="0"/>
                    </a:p>
                  </a:txBody>
                  <a:tcPr/>
                </a:tc>
                <a:tc>
                  <a:txBody>
                    <a:bodyPr/>
                    <a:lstStyle/>
                    <a:p>
                      <a:r>
                        <a:rPr lang="en-US" dirty="0"/>
                        <a:t>Enterprise grants and contributions system</a:t>
                      </a:r>
                      <a:endParaRPr lang="en-CA" dirty="0"/>
                    </a:p>
                  </a:txBody>
                  <a:tcPr/>
                </a:tc>
                <a:extLst>
                  <a:ext uri="{0D108BD9-81ED-4DB2-BD59-A6C34878D82A}">
                    <a16:rowId xmlns:a16="http://schemas.microsoft.com/office/drawing/2014/main" val="3562749722"/>
                  </a:ext>
                </a:extLst>
              </a:tr>
              <a:tr h="370840">
                <a:tc>
                  <a:txBody>
                    <a:bodyPr/>
                    <a:lstStyle/>
                    <a:p>
                      <a:r>
                        <a:rPr lang="en-US" dirty="0"/>
                        <a:t>OCG</a:t>
                      </a:r>
                      <a:endParaRPr lang="en-CA" dirty="0"/>
                    </a:p>
                  </a:txBody>
                  <a:tcPr/>
                </a:tc>
                <a:tc>
                  <a:txBody>
                    <a:bodyPr/>
                    <a:lstStyle/>
                    <a:p>
                      <a:r>
                        <a:rPr lang="en-US" dirty="0"/>
                        <a:t>Office of the</a:t>
                      </a:r>
                      <a:r>
                        <a:rPr lang="en-US" baseline="0" dirty="0"/>
                        <a:t> Comptroller General</a:t>
                      </a:r>
                      <a:endParaRPr lang="en-CA" dirty="0"/>
                    </a:p>
                  </a:txBody>
                  <a:tcPr/>
                </a:tc>
                <a:extLst>
                  <a:ext uri="{0D108BD9-81ED-4DB2-BD59-A6C34878D82A}">
                    <a16:rowId xmlns:a16="http://schemas.microsoft.com/office/drawing/2014/main" val="2635331928"/>
                  </a:ext>
                </a:extLst>
              </a:tr>
              <a:tr h="370840">
                <a:tc>
                  <a:txBody>
                    <a:bodyPr/>
                    <a:lstStyle/>
                    <a:p>
                      <a:r>
                        <a:rPr lang="en-US" dirty="0"/>
                        <a:t>SCED</a:t>
                      </a:r>
                      <a:endParaRPr lang="en-CA" dirty="0"/>
                    </a:p>
                  </a:txBody>
                  <a:tcPr/>
                </a:tc>
                <a:tc>
                  <a:txBody>
                    <a:bodyPr/>
                    <a:lstStyle/>
                    <a:p>
                      <a:r>
                        <a:rPr lang="en-US" dirty="0"/>
                        <a:t>Secure Cloud Enablement</a:t>
                      </a:r>
                      <a:r>
                        <a:rPr lang="en-US" baseline="0" dirty="0"/>
                        <a:t> and </a:t>
                      </a:r>
                      <a:r>
                        <a:rPr lang="en-US" baseline="0" dirty="0" err="1"/>
                        <a:t>Defence</a:t>
                      </a:r>
                      <a:endParaRPr lang="en-CA" dirty="0"/>
                    </a:p>
                  </a:txBody>
                  <a:tcPr/>
                </a:tc>
                <a:extLst>
                  <a:ext uri="{0D108BD9-81ED-4DB2-BD59-A6C34878D82A}">
                    <a16:rowId xmlns:a16="http://schemas.microsoft.com/office/drawing/2014/main" val="2291353511"/>
                  </a:ext>
                </a:extLst>
              </a:tr>
              <a:tr h="370840">
                <a:tc>
                  <a:txBody>
                    <a:bodyPr/>
                    <a:lstStyle/>
                    <a:p>
                      <a:r>
                        <a:rPr lang="en-US" dirty="0"/>
                        <a:t>CASB</a:t>
                      </a:r>
                      <a:endParaRPr lang="en-CA" dirty="0"/>
                    </a:p>
                  </a:txBody>
                  <a:tcPr/>
                </a:tc>
                <a:tc>
                  <a:txBody>
                    <a:bodyPr/>
                    <a:lstStyle/>
                    <a:p>
                      <a:r>
                        <a:rPr lang="en-US" dirty="0"/>
                        <a:t>Cloud Access Security Broker</a:t>
                      </a:r>
                      <a:endParaRPr lang="en-CA" dirty="0"/>
                    </a:p>
                  </a:txBody>
                  <a:tcPr/>
                </a:tc>
                <a:extLst>
                  <a:ext uri="{0D108BD9-81ED-4DB2-BD59-A6C34878D82A}">
                    <a16:rowId xmlns:a16="http://schemas.microsoft.com/office/drawing/2014/main" val="448146037"/>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41</a:t>
            </a:fld>
            <a:endParaRPr lang="en-CA" dirty="0"/>
          </a:p>
        </p:txBody>
      </p:sp>
    </p:spTree>
    <p:extLst>
      <p:ext uri="{BB962C8B-B14F-4D97-AF65-F5344CB8AC3E}">
        <p14:creationId xmlns:p14="http://schemas.microsoft.com/office/powerpoint/2010/main" val="201474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80628"/>
            <a:ext cx="5432982" cy="878670"/>
          </a:xfrm>
        </p:spPr>
        <p:txBody>
          <a:bodyPr/>
          <a:lstStyle/>
          <a:p>
            <a:r>
              <a:rPr lang="en-CA" dirty="0"/>
              <a:t>Request – Background (continued)</a:t>
            </a:r>
          </a:p>
        </p:txBody>
      </p:sp>
      <p:sp>
        <p:nvSpPr>
          <p:cNvPr id="5" name="Content Placeholder 4">
            <a:extLst>
              <a:ext uri="{FF2B5EF4-FFF2-40B4-BE49-F238E27FC236}">
                <a16:creationId xmlns:a16="http://schemas.microsoft.com/office/drawing/2014/main" id="{0AD9FA12-43BF-4E94-8396-068502F65CF3}"/>
              </a:ext>
            </a:extLst>
          </p:cNvPr>
          <p:cNvSpPr>
            <a:spLocks noGrp="1"/>
          </p:cNvSpPr>
          <p:nvPr>
            <p:ph idx="10"/>
          </p:nvPr>
        </p:nvSpPr>
        <p:spPr>
          <a:xfrm>
            <a:off x="515888" y="1124744"/>
            <a:ext cx="7710226" cy="5293146"/>
          </a:xfrm>
        </p:spPr>
        <p:txBody>
          <a:bodyPr/>
          <a:lstStyle/>
          <a:p>
            <a:r>
              <a:rPr lang="en-US" sz="1400" b="1" dirty="0"/>
              <a:t>Procurement Path</a:t>
            </a:r>
          </a:p>
          <a:p>
            <a:pPr marL="457200" lvl="1" indent="0">
              <a:buNone/>
            </a:pPr>
            <a:endParaRPr lang="en-US" sz="1400" b="1" dirty="0"/>
          </a:p>
          <a:p>
            <a:pPr marL="457200" lvl="1" indent="0">
              <a:buNone/>
            </a:pPr>
            <a:r>
              <a:rPr lang="en-US" sz="1400" b="1" dirty="0"/>
              <a:t>2019 Industry Engagement</a:t>
            </a:r>
          </a:p>
          <a:p>
            <a:pPr marL="914400" lvl="2" indent="0">
              <a:buNone/>
            </a:pPr>
            <a:r>
              <a:rPr lang="en-US" sz="1400" dirty="0"/>
              <a:t>NPP, Industry Day, One on One vendor meetings were held to assess landscape of potential solutions.</a:t>
            </a:r>
          </a:p>
          <a:p>
            <a:pPr marL="457200" lvl="1" indent="0">
              <a:buNone/>
            </a:pPr>
            <a:endParaRPr lang="en-US" sz="1400" b="1" dirty="0"/>
          </a:p>
          <a:p>
            <a:pPr marL="457200" lvl="1" indent="0">
              <a:buNone/>
            </a:pPr>
            <a:r>
              <a:rPr lang="en-US" sz="1400" b="1" dirty="0"/>
              <a:t>2020 Proof of Concept (</a:t>
            </a:r>
            <a:r>
              <a:rPr lang="en-US" sz="1400" b="1" dirty="0" err="1"/>
              <a:t>PoC</a:t>
            </a:r>
            <a:r>
              <a:rPr lang="en-US" sz="1400" b="1" dirty="0"/>
              <a:t>) Exercise </a:t>
            </a:r>
            <a:r>
              <a:rPr lang="en-US" sz="1400" dirty="0"/>
              <a:t>(Nov 2020-Jan 2021 )</a:t>
            </a:r>
          </a:p>
          <a:p>
            <a:pPr marL="914400" lvl="2" indent="0">
              <a:buNone/>
            </a:pPr>
            <a:r>
              <a:rPr lang="en-US" sz="1400" dirty="0"/>
              <a:t>Conducted through SSC’s Cloud Brokering Service (CBS), small purchases were made from Microsoft &amp; Salesforce to have Tri-Agency users provide feedback on the potential of off the shelf-SaaS solutions to address agency needs. Based on this process, feasibility was confirmed that there were multiple potential solutions that could potentially meet agency needs.</a:t>
            </a:r>
          </a:p>
          <a:p>
            <a:pPr marL="457200" lvl="1" indent="0">
              <a:buNone/>
            </a:pPr>
            <a:endParaRPr lang="en-US" sz="1400" b="1" dirty="0"/>
          </a:p>
          <a:p>
            <a:pPr marL="457200" lvl="1" indent="0">
              <a:buNone/>
            </a:pPr>
            <a:r>
              <a:rPr lang="en-US" sz="1400" b="1" dirty="0"/>
              <a:t>2021/2022</a:t>
            </a:r>
            <a:endParaRPr lang="en-US" sz="1400" dirty="0"/>
          </a:p>
          <a:p>
            <a:pPr marL="914400" lvl="2" indent="0">
              <a:buNone/>
            </a:pPr>
            <a:r>
              <a:rPr lang="en-US" sz="1400" dirty="0"/>
              <a:t>Procurement: Requirements Confirmation Request (RCR – competitive process) through SSC’s CBS vehicle to select a SaaS solution (Dec 2021-Feb 2022), followed by an RFP to select a systems integrator to assist the agencies with configuration of the solution (and to bring grants management accelerators for the selected solution).</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5</a:t>
            </a:fld>
            <a:endParaRPr lang="en-CA" dirty="0">
              <a:solidFill>
                <a:srgbClr val="565656"/>
              </a:solidFill>
            </a:endParaRPr>
          </a:p>
        </p:txBody>
      </p:sp>
    </p:spTree>
    <p:extLst>
      <p:ext uri="{BB962C8B-B14F-4D97-AF65-F5344CB8AC3E}">
        <p14:creationId xmlns:p14="http://schemas.microsoft.com/office/powerpoint/2010/main" val="202085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389645" y="66054"/>
            <a:ext cx="5432982" cy="878670"/>
          </a:xfrm>
        </p:spPr>
        <p:txBody>
          <a:bodyPr/>
          <a:lstStyle/>
          <a:p>
            <a:r>
              <a:rPr lang="en-CA" dirty="0"/>
              <a:t>Business Capabilities Map</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6</a:t>
            </a:fld>
            <a:endParaRPr lang="en-CA" dirty="0">
              <a:solidFill>
                <a:srgbClr val="565656"/>
              </a:solidFill>
            </a:endParaRPr>
          </a:p>
        </p:txBody>
      </p:sp>
      <p:pic>
        <p:nvPicPr>
          <p:cNvPr id="3" name="Picture 2"/>
          <p:cNvPicPr>
            <a:picLocks noChangeAspect="1"/>
          </p:cNvPicPr>
          <p:nvPr/>
        </p:nvPicPr>
        <p:blipFill>
          <a:blip r:embed="rId3"/>
          <a:stretch>
            <a:fillRect/>
          </a:stretch>
        </p:blipFill>
        <p:spPr>
          <a:xfrm>
            <a:off x="25008" y="1376772"/>
            <a:ext cx="9157132" cy="3996444"/>
          </a:xfrm>
          <a:prstGeom prst="rect">
            <a:avLst/>
          </a:prstGeom>
        </p:spPr>
      </p:pic>
    </p:spTree>
    <p:extLst>
      <p:ext uri="{BB962C8B-B14F-4D97-AF65-F5344CB8AC3E}">
        <p14:creationId xmlns:p14="http://schemas.microsoft.com/office/powerpoint/2010/main" val="2963319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389645" y="66054"/>
            <a:ext cx="5432982" cy="878670"/>
          </a:xfrm>
        </p:spPr>
        <p:txBody>
          <a:bodyPr/>
          <a:lstStyle/>
          <a:p>
            <a:r>
              <a:rPr lang="en-CA" dirty="0"/>
              <a:t>Business Capabilities Addressed</a:t>
            </a:r>
          </a:p>
        </p:txBody>
      </p:sp>
      <p:graphicFrame>
        <p:nvGraphicFramePr>
          <p:cNvPr id="4" name="Table 3"/>
          <p:cNvGraphicFramePr>
            <a:graphicFrameLocks noGrp="1"/>
          </p:cNvGraphicFramePr>
          <p:nvPr>
            <p:extLst>
              <p:ext uri="{D42A27DB-BD31-4B8C-83A1-F6EECF244321}">
                <p14:modId xmlns:p14="http://schemas.microsoft.com/office/powerpoint/2010/main" val="1128866134"/>
              </p:ext>
            </p:extLst>
          </p:nvPr>
        </p:nvGraphicFramePr>
        <p:xfrm>
          <a:off x="395536" y="1180336"/>
          <a:ext cx="8203021" cy="4657929"/>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5610733">
                  <a:extLst>
                    <a:ext uri="{9D8B030D-6E8A-4147-A177-3AD203B41FA5}">
                      <a16:colId xmlns:a16="http://schemas.microsoft.com/office/drawing/2014/main" val="20002"/>
                    </a:ext>
                  </a:extLst>
                </a:gridCol>
              </a:tblGrid>
              <a:tr h="408045">
                <a:tc>
                  <a:txBody>
                    <a:bodyPr/>
                    <a:lstStyle/>
                    <a:p>
                      <a:r>
                        <a:rPr lang="en-CA" sz="1100" dirty="0"/>
                        <a:t>Business Capabilities</a:t>
                      </a:r>
                    </a:p>
                  </a:txBody>
                  <a:tcPr/>
                </a:tc>
                <a:tc>
                  <a:txBody>
                    <a:bodyPr/>
                    <a:lstStyle/>
                    <a:p>
                      <a:r>
                        <a:rPr lang="en-CA" sz="1100" dirty="0"/>
                        <a:t>List the Business </a:t>
                      </a:r>
                      <a:r>
                        <a:rPr lang="en-CA" sz="1100"/>
                        <a:t>capabilities addressed</a:t>
                      </a:r>
                      <a:endParaRPr lang="en-CA" sz="1100" dirty="0"/>
                    </a:p>
                  </a:txBody>
                  <a:tcPr/>
                </a:tc>
                <a:extLst>
                  <a:ext uri="{0D108BD9-81ED-4DB2-BD59-A6C34878D82A}">
                    <a16:rowId xmlns:a16="http://schemas.microsoft.com/office/drawing/2014/main" val="10000"/>
                  </a:ext>
                </a:extLst>
              </a:tr>
              <a:tr h="348039">
                <a:tc>
                  <a:txBody>
                    <a:bodyPr/>
                    <a:lstStyle/>
                    <a:p>
                      <a:r>
                        <a:rPr lang="en-CA" sz="1100" kern="1200" dirty="0">
                          <a:solidFill>
                            <a:schemeClr val="dk1"/>
                          </a:solidFill>
                          <a:effectLst/>
                          <a:latin typeface="+mn-lt"/>
                          <a:ea typeface="+mn-ea"/>
                          <a:cs typeface="+mn-cs"/>
                        </a:rPr>
                        <a:t>1. Legislation, Regulation and Policy Management</a:t>
                      </a:r>
                      <a:endParaRPr lang="en-CA" sz="1100" dirty="0"/>
                    </a:p>
                  </a:txBody>
                  <a:tcPr/>
                </a:tc>
                <a:tc>
                  <a:txBody>
                    <a:bodyPr/>
                    <a:lstStyle/>
                    <a:p>
                      <a:r>
                        <a:rPr lang="en-CA" sz="1100" dirty="0"/>
                        <a:t>1.1 Policy</a:t>
                      </a:r>
                      <a:r>
                        <a:rPr lang="en-CA" sz="1100" baseline="0" dirty="0"/>
                        <a:t> Management</a:t>
                      </a:r>
                      <a:endParaRPr lang="en-CA" sz="1100" dirty="0"/>
                    </a:p>
                  </a:txBody>
                  <a:tcPr/>
                </a:tc>
                <a:extLst>
                  <a:ext uri="{0D108BD9-81ED-4DB2-BD59-A6C34878D82A}">
                    <a16:rowId xmlns:a16="http://schemas.microsoft.com/office/drawing/2014/main" val="10001"/>
                  </a:ext>
                </a:extLst>
              </a:tr>
              <a:tr h="378323">
                <a:tc>
                  <a:txBody>
                    <a:bodyPr/>
                    <a:lstStyle/>
                    <a:p>
                      <a:r>
                        <a:rPr lang="en-CA" sz="1100" kern="1200" dirty="0">
                          <a:solidFill>
                            <a:schemeClr val="dk1"/>
                          </a:solidFill>
                          <a:effectLst/>
                          <a:latin typeface="+mn-lt"/>
                          <a:ea typeface="+mn-ea"/>
                          <a:cs typeface="+mn-cs"/>
                        </a:rPr>
                        <a:t>2. Enterprise Planning</a:t>
                      </a:r>
                      <a:endParaRPr lang="en-CA" sz="1100" dirty="0"/>
                    </a:p>
                  </a:txBody>
                  <a:tcPr/>
                </a:tc>
                <a:tc>
                  <a:txBody>
                    <a:bodyPr/>
                    <a:lstStyle/>
                    <a:p>
                      <a:r>
                        <a:rPr lang="en-CA" sz="1100" dirty="0"/>
                        <a:t>2.1 Financial Planning</a:t>
                      </a:r>
                    </a:p>
                    <a:p>
                      <a:r>
                        <a:rPr lang="en-CA" sz="1100" dirty="0"/>
                        <a:t>2.3 Program and Service Planning</a:t>
                      </a:r>
                    </a:p>
                  </a:txBody>
                  <a:tcPr/>
                </a:tc>
                <a:extLst>
                  <a:ext uri="{0D108BD9-81ED-4DB2-BD59-A6C34878D82A}">
                    <a16:rowId xmlns:a16="http://schemas.microsoft.com/office/drawing/2014/main" val="10002"/>
                  </a:ext>
                </a:extLst>
              </a:tr>
              <a:tr h="396044">
                <a:tc>
                  <a:txBody>
                    <a:bodyPr/>
                    <a:lstStyle/>
                    <a:p>
                      <a:r>
                        <a:rPr lang="en-CA" sz="1100" kern="1200" dirty="0">
                          <a:solidFill>
                            <a:schemeClr val="dk1"/>
                          </a:solidFill>
                          <a:effectLst/>
                          <a:latin typeface="+mn-lt"/>
                          <a:ea typeface="+mn-ea"/>
                          <a:cs typeface="+mn-cs"/>
                        </a:rPr>
                        <a:t>3. Outcomes Management</a:t>
                      </a:r>
                      <a:endParaRPr lang="en-CA" sz="1100" dirty="0"/>
                    </a:p>
                  </a:txBody>
                  <a:tcPr/>
                </a:tc>
                <a:tc>
                  <a:txBody>
                    <a:bodyPr/>
                    <a:lstStyle/>
                    <a:p>
                      <a:r>
                        <a:rPr lang="en-CA" sz="1100" dirty="0"/>
                        <a:t>3.2 Performance</a:t>
                      </a:r>
                      <a:r>
                        <a:rPr lang="en-CA" sz="1100" baseline="0" dirty="0"/>
                        <a:t> Management</a:t>
                      </a:r>
                    </a:p>
                    <a:p>
                      <a:r>
                        <a:rPr lang="en-CA" sz="1100" baseline="0" dirty="0"/>
                        <a:t>3.3 Reporting Framework Management</a:t>
                      </a:r>
                      <a:endParaRPr lang="en-CA" sz="1100" dirty="0"/>
                    </a:p>
                  </a:txBody>
                  <a:tcPr/>
                </a:tc>
                <a:extLst>
                  <a:ext uri="{0D108BD9-81ED-4DB2-BD59-A6C34878D82A}">
                    <a16:rowId xmlns:a16="http://schemas.microsoft.com/office/drawing/2014/main" val="10003"/>
                  </a:ext>
                </a:extLst>
              </a:tr>
              <a:tr h="0">
                <a:tc>
                  <a:txBody>
                    <a:bodyPr/>
                    <a:lstStyle/>
                    <a:p>
                      <a:r>
                        <a:rPr lang="en-CA" sz="1100" kern="1200" dirty="0">
                          <a:solidFill>
                            <a:schemeClr val="dk1"/>
                          </a:solidFill>
                          <a:effectLst/>
                          <a:latin typeface="+mn-lt"/>
                          <a:ea typeface="+mn-ea"/>
                          <a:cs typeface="+mn-cs"/>
                        </a:rPr>
                        <a:t>4. Relationship Management</a:t>
                      </a:r>
                      <a:endParaRPr lang="en-CA" sz="1100" dirty="0"/>
                    </a:p>
                  </a:txBody>
                  <a:tcPr/>
                </a:tc>
                <a:tc>
                  <a:txBody>
                    <a:bodyPr/>
                    <a:lstStyle/>
                    <a:p>
                      <a:r>
                        <a:rPr lang="en-CA" sz="1100" kern="1200" dirty="0">
                          <a:solidFill>
                            <a:schemeClr val="dk1"/>
                          </a:solidFill>
                          <a:effectLst/>
                          <a:latin typeface="+mn-lt"/>
                          <a:ea typeface="+mn-ea"/>
                          <a:cs typeface="+mn-cs"/>
                        </a:rPr>
                        <a:t>4.1</a:t>
                      </a:r>
                      <a:r>
                        <a:rPr lang="en-CA" sz="1100" kern="1200" baseline="0" dirty="0">
                          <a:solidFill>
                            <a:schemeClr val="dk1"/>
                          </a:solidFill>
                          <a:effectLst/>
                          <a:latin typeface="+mn-lt"/>
                          <a:ea typeface="+mn-ea"/>
                          <a:cs typeface="+mn-cs"/>
                        </a:rPr>
                        <a:t> Stakeholder Awareness Management</a:t>
                      </a:r>
                    </a:p>
                    <a:p>
                      <a:r>
                        <a:rPr lang="en-CA" sz="1100" kern="1200" baseline="0" dirty="0">
                          <a:solidFill>
                            <a:schemeClr val="dk1"/>
                          </a:solidFill>
                          <a:effectLst/>
                          <a:latin typeface="+mn-lt"/>
                          <a:ea typeface="+mn-ea"/>
                          <a:cs typeface="+mn-cs"/>
                        </a:rPr>
                        <a:t>4.2 Stakeholder Information Management</a:t>
                      </a:r>
                    </a:p>
                    <a:p>
                      <a:r>
                        <a:rPr lang="en-CA" sz="1100" kern="1200" baseline="0" dirty="0">
                          <a:solidFill>
                            <a:schemeClr val="dk1"/>
                          </a:solidFill>
                          <a:effectLst/>
                          <a:latin typeface="+mn-lt"/>
                          <a:ea typeface="+mn-ea"/>
                          <a:cs typeface="+mn-cs"/>
                        </a:rPr>
                        <a:t>4.3 Stakeholder Interaction Management</a:t>
                      </a:r>
                    </a:p>
                  </a:txBody>
                  <a:tcPr/>
                </a:tc>
                <a:extLst>
                  <a:ext uri="{0D108BD9-81ED-4DB2-BD59-A6C34878D82A}">
                    <a16:rowId xmlns:a16="http://schemas.microsoft.com/office/drawing/2014/main" val="10004"/>
                  </a:ext>
                </a:extLst>
              </a:tr>
              <a:tr h="333204">
                <a:tc>
                  <a:txBody>
                    <a:bodyPr/>
                    <a:lstStyle/>
                    <a:p>
                      <a:r>
                        <a:rPr lang="en-CA" sz="1100" kern="1200" dirty="0">
                          <a:solidFill>
                            <a:schemeClr val="dk1"/>
                          </a:solidFill>
                          <a:effectLst/>
                          <a:latin typeface="+mn-lt"/>
                          <a:ea typeface="+mn-ea"/>
                          <a:cs typeface="+mn-cs"/>
                        </a:rPr>
                        <a:t>5. Compliance Management</a:t>
                      </a:r>
                      <a:endParaRPr lang="en-CA" sz="1100" dirty="0"/>
                    </a:p>
                  </a:txBody>
                  <a:tcPr/>
                </a:tc>
                <a:tc>
                  <a:txBody>
                    <a:bodyPr/>
                    <a:lstStyle/>
                    <a:p>
                      <a:r>
                        <a:rPr lang="en-CA" sz="1100" dirty="0"/>
                        <a:t>5.1 Compliance and Investigation Management</a:t>
                      </a:r>
                    </a:p>
                  </a:txBody>
                  <a:tcPr/>
                </a:tc>
                <a:extLst>
                  <a:ext uri="{0D108BD9-81ED-4DB2-BD59-A6C34878D82A}">
                    <a16:rowId xmlns:a16="http://schemas.microsoft.com/office/drawing/2014/main" val="2279398372"/>
                  </a:ext>
                </a:extLst>
              </a:tr>
              <a:tr h="457200">
                <a:tc>
                  <a:txBody>
                    <a:bodyPr/>
                    <a:lstStyle/>
                    <a:p>
                      <a:r>
                        <a:rPr lang="en-CA" sz="1100" kern="1200" dirty="0">
                          <a:solidFill>
                            <a:schemeClr val="dk1"/>
                          </a:solidFill>
                          <a:effectLst/>
                          <a:latin typeface="+mn-lt"/>
                          <a:ea typeface="+mn-ea"/>
                          <a:cs typeface="+mn-cs"/>
                        </a:rPr>
                        <a:t>6. Program and Service Delivery</a:t>
                      </a:r>
                      <a:endParaRPr lang="en-CA" sz="1100" dirty="0"/>
                    </a:p>
                  </a:txBody>
                  <a:tcPr/>
                </a:tc>
                <a:tc>
                  <a:txBody>
                    <a:bodyPr/>
                    <a:lstStyle/>
                    <a:p>
                      <a:r>
                        <a:rPr lang="en-CA" sz="1100" dirty="0"/>
                        <a:t>6.1 Agreements</a:t>
                      </a:r>
                      <a:r>
                        <a:rPr lang="en-CA" sz="1100" baseline="0" dirty="0"/>
                        <a:t> Management</a:t>
                      </a:r>
                    </a:p>
                    <a:p>
                      <a:r>
                        <a:rPr lang="en-CA" sz="1100" baseline="0" dirty="0"/>
                        <a:t>6.8 Payment Management</a:t>
                      </a:r>
                      <a:endParaRPr lang="en-CA" sz="1100" dirty="0"/>
                    </a:p>
                    <a:p>
                      <a:r>
                        <a:rPr lang="en-CA" sz="1100" dirty="0"/>
                        <a:t>6.X Grants and Contributions Management (NEW)</a:t>
                      </a:r>
                    </a:p>
                  </a:txBody>
                  <a:tcPr/>
                </a:tc>
                <a:extLst>
                  <a:ext uri="{0D108BD9-81ED-4DB2-BD59-A6C34878D82A}">
                    <a16:rowId xmlns:a16="http://schemas.microsoft.com/office/drawing/2014/main" val="128106008"/>
                  </a:ext>
                </a:extLst>
              </a:tr>
              <a:tr h="365760">
                <a:tc>
                  <a:txBody>
                    <a:bodyPr/>
                    <a:lstStyle/>
                    <a:p>
                      <a:r>
                        <a:rPr lang="en-CA" sz="1100" kern="1200" dirty="0">
                          <a:solidFill>
                            <a:schemeClr val="dk1"/>
                          </a:solidFill>
                          <a:effectLst/>
                          <a:latin typeface="+mn-lt"/>
                          <a:ea typeface="+mn-ea"/>
                          <a:cs typeface="+mn-cs"/>
                        </a:rPr>
                        <a:t>7. Information Management</a:t>
                      </a:r>
                      <a:endParaRPr lang="en-CA" sz="1100" dirty="0"/>
                    </a:p>
                  </a:txBody>
                  <a:tcPr/>
                </a:tc>
                <a:tc>
                  <a:txBody>
                    <a:bodyPr/>
                    <a:lstStyle/>
                    <a:p>
                      <a:r>
                        <a:rPr lang="en-CA" sz="1100" dirty="0"/>
                        <a:t>7.1 Information Lifecycle</a:t>
                      </a:r>
                      <a:r>
                        <a:rPr lang="en-CA" sz="1100" baseline="0" dirty="0"/>
                        <a:t> Management</a:t>
                      </a:r>
                    </a:p>
                    <a:p>
                      <a:r>
                        <a:rPr lang="en-CA" sz="1100" baseline="0" dirty="0"/>
                        <a:t>7.2 Registry Management</a:t>
                      </a:r>
                    </a:p>
                    <a:p>
                      <a:r>
                        <a:rPr lang="en-CA" sz="1100" baseline="0" dirty="0"/>
                        <a:t>7.3 Research and Knowledge Management</a:t>
                      </a:r>
                      <a:endParaRPr lang="en-CA" sz="1100" dirty="0"/>
                    </a:p>
                  </a:txBody>
                  <a:tcPr/>
                </a:tc>
                <a:extLst>
                  <a:ext uri="{0D108BD9-81ED-4DB2-BD59-A6C34878D82A}">
                    <a16:rowId xmlns:a16="http://schemas.microsoft.com/office/drawing/2014/main" val="3852639844"/>
                  </a:ext>
                </a:extLst>
              </a:tr>
              <a:tr h="274320">
                <a:tc>
                  <a:txBody>
                    <a:bodyPr/>
                    <a:lstStyle/>
                    <a:p>
                      <a:r>
                        <a:rPr lang="en-CA" sz="1100" kern="1200" dirty="0">
                          <a:solidFill>
                            <a:schemeClr val="dk1"/>
                          </a:solidFill>
                          <a:effectLst/>
                          <a:latin typeface="+mn-lt"/>
                          <a:ea typeface="+mn-ea"/>
                          <a:cs typeface="+mn-cs"/>
                        </a:rPr>
                        <a:t>8. Government Resources Management</a:t>
                      </a:r>
                      <a:endParaRPr lang="en-CA" sz="1100" dirty="0"/>
                    </a:p>
                  </a:txBody>
                  <a:tcPr/>
                </a:tc>
                <a:tc>
                  <a:txBody>
                    <a:bodyPr/>
                    <a:lstStyle/>
                    <a:p>
                      <a:r>
                        <a:rPr lang="en-CA" sz="1100" dirty="0"/>
                        <a:t>8.2 Financial Management</a:t>
                      </a:r>
                    </a:p>
                    <a:p>
                      <a:r>
                        <a:rPr lang="en-CA" sz="1100" dirty="0"/>
                        <a:t>8.6 Work Management</a:t>
                      </a:r>
                    </a:p>
                  </a:txBody>
                  <a:tcPr/>
                </a:tc>
                <a:extLst>
                  <a:ext uri="{0D108BD9-81ED-4DB2-BD59-A6C34878D82A}">
                    <a16:rowId xmlns:a16="http://schemas.microsoft.com/office/drawing/2014/main" val="2266534699"/>
                  </a:ext>
                </a:extLst>
              </a:tr>
              <a:tr h="182880">
                <a:tc>
                  <a:txBody>
                    <a:bodyPr/>
                    <a:lstStyle/>
                    <a:p>
                      <a:r>
                        <a:rPr lang="en-CA" sz="1100" kern="1200" dirty="0">
                          <a:solidFill>
                            <a:schemeClr val="dk1"/>
                          </a:solidFill>
                          <a:effectLst/>
                          <a:latin typeface="+mn-lt"/>
                          <a:ea typeface="+mn-ea"/>
                          <a:cs typeface="+mn-cs"/>
                        </a:rPr>
                        <a:t>9. Corporate Management</a:t>
                      </a:r>
                      <a:endParaRPr lang="en-CA" sz="1100" dirty="0"/>
                    </a:p>
                  </a:txBody>
                  <a:tcPr/>
                </a:tc>
                <a:tc>
                  <a:txBody>
                    <a:bodyPr/>
                    <a:lstStyle/>
                    <a:p>
                      <a:r>
                        <a:rPr lang="en-CA" sz="1100" dirty="0"/>
                        <a:t>9.2</a:t>
                      </a:r>
                      <a:r>
                        <a:rPr lang="en-CA" sz="1100" baseline="0" dirty="0"/>
                        <a:t> Communications Management</a:t>
                      </a:r>
                    </a:p>
                    <a:p>
                      <a:r>
                        <a:rPr lang="en-CA" sz="1100" baseline="0" dirty="0"/>
                        <a:t>9.6 Audit Management</a:t>
                      </a:r>
                      <a:endParaRPr lang="en-CA" sz="1100" dirty="0"/>
                    </a:p>
                  </a:txBody>
                  <a:tcPr/>
                </a:tc>
                <a:extLst>
                  <a:ext uri="{0D108BD9-81ED-4DB2-BD59-A6C34878D82A}">
                    <a16:rowId xmlns:a16="http://schemas.microsoft.com/office/drawing/2014/main" val="2551105539"/>
                  </a:ext>
                </a:extLst>
              </a:tr>
            </a:tbl>
          </a:graphicData>
        </a:graphic>
      </p:graphicFrame>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7</a:t>
            </a:fld>
            <a:endParaRPr lang="en-CA" dirty="0">
              <a:solidFill>
                <a:srgbClr val="565656"/>
              </a:solidFill>
            </a:endParaRPr>
          </a:p>
        </p:txBody>
      </p:sp>
      <p:pic>
        <p:nvPicPr>
          <p:cNvPr id="3" name="Picture 2"/>
          <p:cNvPicPr>
            <a:picLocks noChangeAspect="1"/>
          </p:cNvPicPr>
          <p:nvPr/>
        </p:nvPicPr>
        <p:blipFill>
          <a:blip r:embed="rId3"/>
          <a:stretch>
            <a:fillRect/>
          </a:stretch>
        </p:blipFill>
        <p:spPr>
          <a:xfrm>
            <a:off x="6084168" y="3861048"/>
            <a:ext cx="2879812" cy="2120792"/>
          </a:xfrm>
          <a:prstGeom prst="rect">
            <a:avLst/>
          </a:prstGeom>
        </p:spPr>
      </p:pic>
    </p:spTree>
    <p:extLst>
      <p:ext uri="{BB962C8B-B14F-4D97-AF65-F5344CB8AC3E}">
        <p14:creationId xmlns:p14="http://schemas.microsoft.com/office/powerpoint/2010/main" val="53356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775"/>
            <a:ext cx="5432982" cy="878670"/>
          </a:xfrm>
        </p:spPr>
        <p:txBody>
          <a:bodyPr/>
          <a:lstStyle/>
          <a:p>
            <a:r>
              <a:rPr lang="en-CA" dirty="0"/>
              <a:t>Current State Architecture – Problem Summary</a:t>
            </a:r>
            <a:endParaRPr lang="en-US" dirty="0"/>
          </a:p>
        </p:txBody>
      </p:sp>
      <p:sp>
        <p:nvSpPr>
          <p:cNvPr id="3" name="Content Placeholder 2">
            <a:extLst>
              <a:ext uri="{FF2B5EF4-FFF2-40B4-BE49-F238E27FC236}">
                <a16:creationId xmlns:a16="http://schemas.microsoft.com/office/drawing/2014/main" id="{3835A6B1-0200-4FD0-81C5-2DD3D6361E61}"/>
              </a:ext>
            </a:extLst>
          </p:cNvPr>
          <p:cNvSpPr>
            <a:spLocks noGrp="1"/>
          </p:cNvSpPr>
          <p:nvPr>
            <p:ph idx="10"/>
          </p:nvPr>
        </p:nvSpPr>
        <p:spPr>
          <a:xfrm>
            <a:off x="539552" y="1124744"/>
            <a:ext cx="8218682" cy="5293146"/>
          </a:xfrm>
        </p:spPr>
        <p:txBody>
          <a:bodyPr/>
          <a:lstStyle/>
          <a:p>
            <a:r>
              <a:rPr lang="en-US" sz="1600" dirty="0"/>
              <a:t>The current state architecture impacts the Agencies’ mandates to effectively and efficiently deliver grants management services on behalf of the Government of Canada.</a:t>
            </a:r>
          </a:p>
          <a:p>
            <a:r>
              <a:rPr lang="en-US" sz="1600" b="1" dirty="0"/>
              <a:t>Business</a:t>
            </a:r>
            <a:endParaRPr lang="en-US" sz="1600" dirty="0"/>
          </a:p>
          <a:p>
            <a:r>
              <a:rPr lang="en-US" sz="1600" dirty="0"/>
              <a:t>Current systems are unresponsive to rapidly changing business needs and do not support all of the required business capabilities and provide a poor user experience. </a:t>
            </a:r>
          </a:p>
          <a:p>
            <a:r>
              <a:rPr lang="en-US" sz="1600" b="1" dirty="0"/>
              <a:t>Information</a:t>
            </a:r>
            <a:endParaRPr lang="en-US" sz="1600" dirty="0"/>
          </a:p>
          <a:p>
            <a:r>
              <a:rPr lang="en-US" sz="1600" dirty="0"/>
              <a:t>Inconsistent data architecture impedes data sharing and data analysis. This </a:t>
            </a:r>
            <a:r>
              <a:rPr lang="en-US" sz="1600" dirty="0" err="1"/>
              <a:t>siloed</a:t>
            </a:r>
            <a:r>
              <a:rPr lang="en-US" sz="1600" dirty="0"/>
              <a:t> approach makes it difficult to conduct analysis of funded research and to understand the impact it has on the lives of Canadians.</a:t>
            </a:r>
          </a:p>
          <a:p>
            <a:r>
              <a:rPr lang="en-US" sz="1600" b="1" dirty="0"/>
              <a:t>Application</a:t>
            </a:r>
            <a:endParaRPr lang="en-US" sz="1600" dirty="0"/>
          </a:p>
          <a:p>
            <a:r>
              <a:rPr lang="en-US" sz="1600" dirty="0"/>
              <a:t>Presently, the Agencies support the grants management life cycle over 10 application portal sites and 18 databases very few of which are integrated. </a:t>
            </a:r>
          </a:p>
          <a:p>
            <a:r>
              <a:rPr lang="en-US" sz="1600" b="1" dirty="0"/>
              <a:t>Technology</a:t>
            </a:r>
            <a:endParaRPr lang="en-US" sz="1600" dirty="0"/>
          </a:p>
          <a:p>
            <a:r>
              <a:rPr lang="en-US" sz="1600" dirty="0"/>
              <a:t>These legacy systems are hosted at on premise data centers, built on outdated technology, some over 20 years old that is complex, at end of life, and no longer supported by the software companies.</a:t>
            </a:r>
          </a:p>
          <a:p>
            <a:r>
              <a:rPr lang="en-US" sz="1600" b="1" dirty="0"/>
              <a:t>Security</a:t>
            </a:r>
            <a:endParaRPr lang="en-US" sz="1600" dirty="0"/>
          </a:p>
          <a:p>
            <a:r>
              <a:rPr lang="en-US" sz="1600" dirty="0"/>
              <a:t>In addition to security concerns with using unsupported technology, current grants management systems do not use Government of Canada trusted digital identity solutions. </a:t>
            </a:r>
          </a:p>
        </p:txBody>
      </p:sp>
      <p:sp>
        <p:nvSpPr>
          <p:cNvPr id="2" name="Slide Number Placeholder 1"/>
          <p:cNvSpPr>
            <a:spLocks noGrp="1"/>
          </p:cNvSpPr>
          <p:nvPr>
            <p:ph type="sldNum" sz="quarter" idx="12"/>
          </p:nvPr>
        </p:nvSpPr>
        <p:spPr/>
        <p:txBody>
          <a:bodyPr/>
          <a:lstStyle/>
          <a:p>
            <a:fld id="{32D4B517-E49B-41B6-9DBC-23634E0F1CDC}" type="slidenum">
              <a:rPr lang="en-CA" smtClean="0"/>
              <a:pPr/>
              <a:t>8</a:t>
            </a:fld>
            <a:endParaRPr lang="en-CA" dirty="0"/>
          </a:p>
        </p:txBody>
      </p:sp>
    </p:spTree>
    <p:extLst>
      <p:ext uri="{BB962C8B-B14F-4D97-AF65-F5344CB8AC3E}">
        <p14:creationId xmlns:p14="http://schemas.microsoft.com/office/powerpoint/2010/main" val="199724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159" y="138062"/>
            <a:ext cx="5576997" cy="698650"/>
          </a:xfrm>
        </p:spPr>
        <p:txBody>
          <a:bodyPr/>
          <a:lstStyle/>
          <a:p>
            <a:r>
              <a:rPr lang="en-CA" dirty="0"/>
              <a:t>Current State Architecture Diagram</a:t>
            </a:r>
            <a:endParaRPr lang="en-US" b="1" dirty="0"/>
          </a:p>
        </p:txBody>
      </p:sp>
      <p:sp>
        <p:nvSpPr>
          <p:cNvPr id="2" name="Slide Number Placeholder 1"/>
          <p:cNvSpPr>
            <a:spLocks noGrp="1"/>
          </p:cNvSpPr>
          <p:nvPr>
            <p:ph type="sldNum" sz="quarter" idx="12"/>
          </p:nvPr>
        </p:nvSpPr>
        <p:spPr/>
        <p:txBody>
          <a:bodyPr/>
          <a:lstStyle/>
          <a:p>
            <a:fld id="{32D4B517-E49B-41B6-9DBC-23634E0F1CDC}" type="slidenum">
              <a:rPr lang="en-CA" smtClean="0"/>
              <a:t>9</a:t>
            </a:fld>
            <a:endParaRPr lang="en-CA" dirty="0"/>
          </a:p>
        </p:txBody>
      </p:sp>
      <p:sp>
        <p:nvSpPr>
          <p:cNvPr id="8" name="Rounded Rectangle 7"/>
          <p:cNvSpPr/>
          <p:nvPr/>
        </p:nvSpPr>
        <p:spPr>
          <a:xfrm>
            <a:off x="1250305" y="1939568"/>
            <a:ext cx="731520" cy="548640"/>
          </a:xfrm>
          <a:prstGeom prst="roundRect">
            <a:avLst/>
          </a:prstGeom>
          <a:gradFill flip="none" rotWithShape="1">
            <a:gsLst>
              <a:gs pos="0">
                <a:schemeClr val="accent5">
                  <a:lumMod val="60000"/>
                  <a:lumOff val="40000"/>
                </a:schemeClr>
              </a:gs>
              <a:gs pos="42000">
                <a:schemeClr val="accent5">
                  <a:lumMod val="40000"/>
                  <a:lumOff val="60000"/>
                </a:schemeClr>
              </a:gs>
              <a:gs pos="100000">
                <a:schemeClr val="bg1"/>
              </a:gs>
            </a:gsLst>
            <a:lin ang="162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NSERC Online</a:t>
            </a:r>
          </a:p>
          <a:p>
            <a:pPr algn="ctr"/>
            <a:r>
              <a:rPr lang="en-US" sz="600" b="1" dirty="0">
                <a:solidFill>
                  <a:schemeClr val="tx1"/>
                </a:solidFill>
              </a:rPr>
              <a:t>(SAP ASE 16, PowerBuilder, JSP)</a:t>
            </a:r>
          </a:p>
        </p:txBody>
      </p:sp>
      <p:sp>
        <p:nvSpPr>
          <p:cNvPr id="16" name="Rounded Rectangle 15"/>
          <p:cNvSpPr/>
          <p:nvPr/>
        </p:nvSpPr>
        <p:spPr>
          <a:xfrm>
            <a:off x="1142294" y="1834764"/>
            <a:ext cx="4318849" cy="13872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067888" y="1944188"/>
            <a:ext cx="731520" cy="548640"/>
          </a:xfrm>
          <a:prstGeom prst="roundRect">
            <a:avLst/>
          </a:prstGeom>
          <a:gradFill>
            <a:gsLst>
              <a:gs pos="0">
                <a:schemeClr val="accent5">
                  <a:lumMod val="60000"/>
                  <a:lumOff val="40000"/>
                </a:schemeClr>
              </a:gs>
              <a:gs pos="42000">
                <a:schemeClr val="accent5">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SSHRC Online</a:t>
            </a:r>
          </a:p>
          <a:p>
            <a:pPr algn="ctr"/>
            <a:r>
              <a:rPr lang="en-US" sz="600" b="1" dirty="0">
                <a:solidFill>
                  <a:schemeClr val="tx1"/>
                </a:solidFill>
              </a:rPr>
              <a:t>(SAP ASE 16, PowerBuilder, Java, JSP)</a:t>
            </a:r>
          </a:p>
        </p:txBody>
      </p:sp>
      <p:sp>
        <p:nvSpPr>
          <p:cNvPr id="25" name="Rounded Rectangle 24"/>
          <p:cNvSpPr/>
          <p:nvPr/>
        </p:nvSpPr>
        <p:spPr>
          <a:xfrm>
            <a:off x="2886389" y="1939568"/>
            <a:ext cx="731520" cy="548640"/>
          </a:xfrm>
          <a:prstGeom prst="roundRect">
            <a:avLst/>
          </a:prstGeom>
          <a:gradFill>
            <a:gsLst>
              <a:gs pos="0">
                <a:schemeClr val="accent5">
                  <a:lumMod val="60000"/>
                  <a:lumOff val="40000"/>
                </a:schemeClr>
              </a:gs>
              <a:gs pos="42000">
                <a:schemeClr val="accent5">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Convergence</a:t>
            </a:r>
          </a:p>
          <a:p>
            <a:pPr algn="ctr"/>
            <a:r>
              <a:rPr lang="en-US" sz="600" b="1" dirty="0">
                <a:solidFill>
                  <a:schemeClr val="tx1"/>
                </a:solidFill>
              </a:rPr>
              <a:t>(MS Dynamics 365)</a:t>
            </a:r>
          </a:p>
        </p:txBody>
      </p:sp>
      <p:sp>
        <p:nvSpPr>
          <p:cNvPr id="26" name="Rounded Rectangle 25"/>
          <p:cNvSpPr/>
          <p:nvPr/>
        </p:nvSpPr>
        <p:spPr>
          <a:xfrm>
            <a:off x="3703972" y="1951650"/>
            <a:ext cx="731520" cy="548640"/>
          </a:xfrm>
          <a:prstGeom prst="roundRect">
            <a:avLst/>
          </a:prstGeom>
          <a:gradFill>
            <a:gsLst>
              <a:gs pos="0">
                <a:schemeClr val="accent5">
                  <a:lumMod val="60000"/>
                  <a:lumOff val="40000"/>
                </a:schemeClr>
              </a:gs>
              <a:gs pos="42000">
                <a:schemeClr val="accent5">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RP1 Portal</a:t>
            </a:r>
          </a:p>
          <a:p>
            <a:pPr algn="ctr"/>
            <a:r>
              <a:rPr lang="en-US" sz="600" b="1" dirty="0">
                <a:solidFill>
                  <a:schemeClr val="tx1"/>
                </a:solidFill>
              </a:rPr>
              <a:t>(.NET)</a:t>
            </a:r>
          </a:p>
        </p:txBody>
      </p:sp>
      <p:sp>
        <p:nvSpPr>
          <p:cNvPr id="27" name="Rounded Rectangle 26"/>
          <p:cNvSpPr/>
          <p:nvPr/>
        </p:nvSpPr>
        <p:spPr>
          <a:xfrm>
            <a:off x="3703972" y="2547289"/>
            <a:ext cx="731520" cy="548640"/>
          </a:xfrm>
          <a:prstGeom prst="roundRect">
            <a:avLst/>
          </a:prstGeom>
          <a:gradFill>
            <a:gsLst>
              <a:gs pos="0">
                <a:schemeClr val="accent5">
                  <a:lumMod val="60000"/>
                  <a:lumOff val="40000"/>
                </a:schemeClr>
              </a:gs>
              <a:gs pos="42000">
                <a:schemeClr val="accent5">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Reviewer Extranet (SharePoint)</a:t>
            </a:r>
          </a:p>
        </p:txBody>
      </p:sp>
      <p:sp>
        <p:nvSpPr>
          <p:cNvPr id="32" name="Rounded Rectangle 31"/>
          <p:cNvSpPr/>
          <p:nvPr/>
        </p:nvSpPr>
        <p:spPr>
          <a:xfrm>
            <a:off x="1260747" y="2558134"/>
            <a:ext cx="731520" cy="548640"/>
          </a:xfrm>
          <a:prstGeom prst="roundRect">
            <a:avLst/>
          </a:prstGeom>
          <a:gradFill>
            <a:gsLst>
              <a:gs pos="0">
                <a:schemeClr val="accent5">
                  <a:lumMod val="60000"/>
                  <a:lumOff val="40000"/>
                </a:schemeClr>
              </a:gs>
              <a:gs pos="42000">
                <a:schemeClr val="accent5">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err="1">
                <a:solidFill>
                  <a:schemeClr val="tx1"/>
                </a:solidFill>
              </a:rPr>
              <a:t>ResearchNet</a:t>
            </a:r>
            <a:endParaRPr lang="en-US" sz="600" b="1" dirty="0">
              <a:solidFill>
                <a:schemeClr val="tx1"/>
              </a:solidFill>
            </a:endParaRPr>
          </a:p>
          <a:p>
            <a:pPr algn="ctr"/>
            <a:r>
              <a:rPr lang="en-US" sz="600" b="1" dirty="0">
                <a:solidFill>
                  <a:schemeClr val="tx1"/>
                </a:solidFill>
              </a:rPr>
              <a:t>(J2EE)</a:t>
            </a:r>
          </a:p>
        </p:txBody>
      </p:sp>
      <p:sp>
        <p:nvSpPr>
          <p:cNvPr id="33" name="Rounded Rectangle 32"/>
          <p:cNvSpPr/>
          <p:nvPr/>
        </p:nvSpPr>
        <p:spPr>
          <a:xfrm>
            <a:off x="2081929" y="2556710"/>
            <a:ext cx="731520" cy="548640"/>
          </a:xfrm>
          <a:prstGeom prst="roundRect">
            <a:avLst/>
          </a:prstGeom>
          <a:gradFill>
            <a:gsLst>
              <a:gs pos="0">
                <a:schemeClr val="accent5">
                  <a:lumMod val="60000"/>
                  <a:lumOff val="40000"/>
                </a:schemeClr>
              </a:gs>
              <a:gs pos="42000">
                <a:schemeClr val="accent5">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err="1">
                <a:solidFill>
                  <a:schemeClr val="tx1"/>
                </a:solidFill>
              </a:rPr>
              <a:t>ResearchNet</a:t>
            </a:r>
            <a:r>
              <a:rPr lang="en-US" sz="600" b="1" dirty="0">
                <a:solidFill>
                  <a:schemeClr val="tx1"/>
                </a:solidFill>
              </a:rPr>
              <a:t> Reviewer Portal</a:t>
            </a:r>
          </a:p>
          <a:p>
            <a:pPr algn="ctr"/>
            <a:r>
              <a:rPr lang="en-US" sz="600" b="1" dirty="0">
                <a:solidFill>
                  <a:schemeClr val="tx1"/>
                </a:solidFill>
              </a:rPr>
              <a:t>(ADX + .NET)</a:t>
            </a:r>
          </a:p>
        </p:txBody>
      </p:sp>
      <p:sp>
        <p:nvSpPr>
          <p:cNvPr id="34" name="Rounded Rectangle 33"/>
          <p:cNvSpPr/>
          <p:nvPr/>
        </p:nvSpPr>
        <p:spPr>
          <a:xfrm>
            <a:off x="2899750" y="2551972"/>
            <a:ext cx="731520" cy="548640"/>
          </a:xfrm>
          <a:prstGeom prst="roundRect">
            <a:avLst/>
          </a:prstGeom>
          <a:gradFill>
            <a:gsLst>
              <a:gs pos="0">
                <a:schemeClr val="accent5">
                  <a:lumMod val="60000"/>
                  <a:lumOff val="40000"/>
                </a:schemeClr>
              </a:gs>
              <a:gs pos="42000">
                <a:schemeClr val="accent5">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CCV</a:t>
            </a:r>
          </a:p>
          <a:p>
            <a:pPr algn="ctr"/>
            <a:r>
              <a:rPr lang="en-US" sz="600" b="1" dirty="0">
                <a:solidFill>
                  <a:schemeClr val="tx1"/>
                </a:solidFill>
              </a:rPr>
              <a:t>(J2EE)</a:t>
            </a:r>
          </a:p>
        </p:txBody>
      </p:sp>
      <p:sp>
        <p:nvSpPr>
          <p:cNvPr id="35" name="Rounded Rectangle 34"/>
          <p:cNvSpPr/>
          <p:nvPr/>
        </p:nvSpPr>
        <p:spPr>
          <a:xfrm>
            <a:off x="6844485" y="1048801"/>
            <a:ext cx="274320" cy="274320"/>
          </a:xfrm>
          <a:prstGeom prst="roundRect">
            <a:avLst/>
          </a:prstGeom>
          <a:gradFill flip="none" rotWithShape="1">
            <a:gsLst>
              <a:gs pos="0">
                <a:schemeClr val="accent5">
                  <a:lumMod val="60000"/>
                  <a:lumOff val="40000"/>
                </a:schemeClr>
              </a:gs>
              <a:gs pos="42000">
                <a:schemeClr val="accent5">
                  <a:lumMod val="40000"/>
                  <a:lumOff val="60000"/>
                </a:schemeClr>
              </a:gs>
              <a:gs pos="100000">
                <a:schemeClr val="bg1"/>
              </a:gs>
            </a:gsLst>
            <a:lin ang="162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endParaRPr>
          </a:p>
        </p:txBody>
      </p:sp>
      <p:sp>
        <p:nvSpPr>
          <p:cNvPr id="37" name="Rounded Rectangle 36"/>
          <p:cNvSpPr/>
          <p:nvPr/>
        </p:nvSpPr>
        <p:spPr>
          <a:xfrm>
            <a:off x="1275832" y="3582725"/>
            <a:ext cx="731520" cy="548640"/>
          </a:xfrm>
          <a:prstGeom prst="roundRect">
            <a:avLst/>
          </a:prstGeom>
          <a:gradFill>
            <a:gsLst>
              <a:gs pos="1000">
                <a:srgbClr val="0070C0"/>
              </a:gs>
              <a:gs pos="2000">
                <a:srgbClr val="0070C0"/>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EIS</a:t>
            </a:r>
          </a:p>
          <a:p>
            <a:pPr algn="ctr"/>
            <a:r>
              <a:rPr lang="en-US" sz="600" b="1" dirty="0">
                <a:solidFill>
                  <a:schemeClr val="tx1"/>
                </a:solidFill>
              </a:rPr>
              <a:t>(Oracle Forms/ Reports)</a:t>
            </a:r>
          </a:p>
        </p:txBody>
      </p:sp>
      <p:sp>
        <p:nvSpPr>
          <p:cNvPr id="38" name="Rounded Rectangle 37"/>
          <p:cNvSpPr/>
          <p:nvPr/>
        </p:nvSpPr>
        <p:spPr>
          <a:xfrm>
            <a:off x="2123270" y="3576648"/>
            <a:ext cx="731520" cy="548640"/>
          </a:xfrm>
          <a:prstGeom prst="roundRect">
            <a:avLst/>
          </a:prstGeom>
          <a:gradFill>
            <a:gsLst>
              <a:gs pos="1000">
                <a:srgbClr val="0070C0"/>
              </a:gs>
              <a:gs pos="2000">
                <a:srgbClr val="0070C0"/>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CRM</a:t>
            </a:r>
          </a:p>
          <a:p>
            <a:pPr algn="ctr"/>
            <a:r>
              <a:rPr lang="en-US" sz="600" b="1" dirty="0">
                <a:solidFill>
                  <a:schemeClr val="tx1"/>
                </a:solidFill>
              </a:rPr>
              <a:t>(MS Dynamics CRM 2016)</a:t>
            </a:r>
          </a:p>
        </p:txBody>
      </p:sp>
      <p:sp>
        <p:nvSpPr>
          <p:cNvPr id="39" name="Rounded Rectangle 38"/>
          <p:cNvSpPr/>
          <p:nvPr/>
        </p:nvSpPr>
        <p:spPr>
          <a:xfrm>
            <a:off x="2967386" y="3576648"/>
            <a:ext cx="731520" cy="548640"/>
          </a:xfrm>
          <a:prstGeom prst="roundRect">
            <a:avLst/>
          </a:prstGeom>
          <a:gradFill>
            <a:gsLst>
              <a:gs pos="1000">
                <a:srgbClr val="0070C0"/>
              </a:gs>
              <a:gs pos="2000">
                <a:srgbClr val="0070C0"/>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RP1 / Convergence</a:t>
            </a:r>
          </a:p>
          <a:p>
            <a:pPr algn="ctr"/>
            <a:r>
              <a:rPr lang="en-US" sz="600" b="1" dirty="0">
                <a:solidFill>
                  <a:schemeClr val="tx1"/>
                </a:solidFill>
              </a:rPr>
              <a:t>(MS Dynamics 365)</a:t>
            </a:r>
          </a:p>
        </p:txBody>
      </p:sp>
      <p:sp>
        <p:nvSpPr>
          <p:cNvPr id="40" name="Rounded Rectangle 39"/>
          <p:cNvSpPr/>
          <p:nvPr/>
        </p:nvSpPr>
        <p:spPr>
          <a:xfrm>
            <a:off x="3811502" y="3583843"/>
            <a:ext cx="731520" cy="548640"/>
          </a:xfrm>
          <a:prstGeom prst="roundRect">
            <a:avLst/>
          </a:prstGeom>
          <a:gradFill>
            <a:gsLst>
              <a:gs pos="1000">
                <a:srgbClr val="0070C0"/>
              </a:gs>
              <a:gs pos="2000">
                <a:srgbClr val="0070C0"/>
              </a:gs>
              <a:gs pos="100000">
                <a:schemeClr val="bg1"/>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AMIS</a:t>
            </a:r>
          </a:p>
          <a:p>
            <a:pPr algn="ctr"/>
            <a:r>
              <a:rPr lang="en-US" sz="600" b="1" dirty="0">
                <a:solidFill>
                  <a:schemeClr val="tx1"/>
                </a:solidFill>
              </a:rPr>
              <a:t>(SAP ASE 16, PowerBuilder)</a:t>
            </a:r>
          </a:p>
        </p:txBody>
      </p:sp>
      <p:sp>
        <p:nvSpPr>
          <p:cNvPr id="41" name="Rounded Rectangle 40"/>
          <p:cNvSpPr/>
          <p:nvPr/>
        </p:nvSpPr>
        <p:spPr>
          <a:xfrm>
            <a:off x="1282675" y="4270228"/>
            <a:ext cx="731520" cy="548640"/>
          </a:xfrm>
          <a:prstGeom prst="roundRect">
            <a:avLst/>
          </a:prstGeom>
          <a:gradFill>
            <a:gsLst>
              <a:gs pos="1000">
                <a:srgbClr val="0070C0"/>
              </a:gs>
              <a:gs pos="2000">
                <a:srgbClr val="0070C0"/>
              </a:gs>
              <a:gs pos="100000">
                <a:schemeClr val="bg1"/>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NAMIS</a:t>
            </a:r>
          </a:p>
          <a:p>
            <a:pPr algn="ctr"/>
            <a:r>
              <a:rPr lang="en-US" sz="600" b="1" dirty="0">
                <a:solidFill>
                  <a:schemeClr val="tx1"/>
                </a:solidFill>
              </a:rPr>
              <a:t>(SAP ASE 16, PowerBuilder)</a:t>
            </a:r>
          </a:p>
        </p:txBody>
      </p:sp>
      <p:sp>
        <p:nvSpPr>
          <p:cNvPr id="42" name="Rounded Rectangle 41"/>
          <p:cNvSpPr/>
          <p:nvPr/>
        </p:nvSpPr>
        <p:spPr>
          <a:xfrm>
            <a:off x="2121332" y="4270228"/>
            <a:ext cx="731520" cy="548640"/>
          </a:xfrm>
          <a:prstGeom prst="roundRect">
            <a:avLst/>
          </a:prstGeom>
          <a:gradFill>
            <a:gsLst>
              <a:gs pos="1000">
                <a:srgbClr val="0070C0"/>
              </a:gs>
              <a:gs pos="2000">
                <a:srgbClr val="0070C0"/>
              </a:gs>
              <a:gs pos="100000">
                <a:schemeClr val="bg1"/>
              </a:gs>
            </a:gsLst>
            <a:lin ang="16200000" scaled="1"/>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Matrix</a:t>
            </a:r>
          </a:p>
          <a:p>
            <a:pPr algn="ctr"/>
            <a:r>
              <a:rPr lang="en-US" sz="600" b="1" dirty="0">
                <a:solidFill>
                  <a:schemeClr val="tx1"/>
                </a:solidFill>
              </a:rPr>
              <a:t>(MS SQL Server)</a:t>
            </a:r>
          </a:p>
        </p:txBody>
      </p:sp>
      <p:sp>
        <p:nvSpPr>
          <p:cNvPr id="44" name="Rounded Rectangle 43"/>
          <p:cNvSpPr/>
          <p:nvPr/>
        </p:nvSpPr>
        <p:spPr>
          <a:xfrm>
            <a:off x="3811502" y="4273167"/>
            <a:ext cx="731520" cy="548640"/>
          </a:xfrm>
          <a:prstGeom prst="roundRect">
            <a:avLst/>
          </a:prstGeom>
          <a:gradFill>
            <a:gsLst>
              <a:gs pos="1000">
                <a:srgbClr val="0070C0"/>
              </a:gs>
              <a:gs pos="2000">
                <a:srgbClr val="0070C0"/>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Enterprise</a:t>
            </a:r>
          </a:p>
          <a:p>
            <a:pPr algn="ctr"/>
            <a:r>
              <a:rPr lang="en-US" sz="600" b="1" dirty="0">
                <a:solidFill>
                  <a:schemeClr val="tx1"/>
                </a:solidFill>
              </a:rPr>
              <a:t>(</a:t>
            </a:r>
            <a:r>
              <a:rPr lang="en-US" sz="600" b="1" dirty="0" err="1">
                <a:solidFill>
                  <a:schemeClr val="tx1"/>
                </a:solidFill>
              </a:rPr>
              <a:t>OpenText</a:t>
            </a:r>
            <a:r>
              <a:rPr lang="en-US" sz="600" b="1" dirty="0">
                <a:solidFill>
                  <a:schemeClr val="tx1"/>
                </a:solidFill>
              </a:rPr>
              <a:t> Content Server)</a:t>
            </a:r>
          </a:p>
        </p:txBody>
      </p:sp>
      <p:sp>
        <p:nvSpPr>
          <p:cNvPr id="45" name="Rounded Rectangle 44"/>
          <p:cNvSpPr/>
          <p:nvPr/>
        </p:nvSpPr>
        <p:spPr>
          <a:xfrm>
            <a:off x="1749513" y="5334329"/>
            <a:ext cx="731520" cy="548640"/>
          </a:xfrm>
          <a:prstGeom prst="roundRect">
            <a:avLst/>
          </a:prstGeom>
          <a:gradFill>
            <a:gsLst>
              <a:gs pos="1000">
                <a:srgbClr val="00B050"/>
              </a:gs>
              <a:gs pos="27000">
                <a:srgbClr val="92D050"/>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FDSR</a:t>
            </a:r>
          </a:p>
          <a:p>
            <a:pPr algn="ctr"/>
            <a:r>
              <a:rPr lang="en-US" sz="600" b="1" dirty="0">
                <a:solidFill>
                  <a:schemeClr val="tx1"/>
                </a:solidFill>
              </a:rPr>
              <a:t>(web-enabled interface)</a:t>
            </a:r>
          </a:p>
        </p:txBody>
      </p:sp>
      <p:sp>
        <p:nvSpPr>
          <p:cNvPr id="46" name="Rounded Rectangle 45"/>
          <p:cNvSpPr/>
          <p:nvPr/>
        </p:nvSpPr>
        <p:spPr>
          <a:xfrm>
            <a:off x="2536400" y="5334329"/>
            <a:ext cx="731520" cy="548640"/>
          </a:xfrm>
          <a:prstGeom prst="roundRect">
            <a:avLst/>
          </a:prstGeom>
          <a:gradFill>
            <a:gsLst>
              <a:gs pos="1000">
                <a:srgbClr val="00B050"/>
              </a:gs>
              <a:gs pos="27000">
                <a:srgbClr val="92D050"/>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GSAP</a:t>
            </a:r>
          </a:p>
        </p:txBody>
      </p:sp>
      <p:sp>
        <p:nvSpPr>
          <p:cNvPr id="47" name="Rounded Rectangle 46"/>
          <p:cNvSpPr/>
          <p:nvPr/>
        </p:nvSpPr>
        <p:spPr>
          <a:xfrm>
            <a:off x="3327234" y="5329215"/>
            <a:ext cx="731520" cy="548640"/>
          </a:xfrm>
          <a:prstGeom prst="roundRect">
            <a:avLst/>
          </a:prstGeom>
          <a:gradFill>
            <a:gsLst>
              <a:gs pos="1000">
                <a:srgbClr val="00B050"/>
              </a:gs>
              <a:gs pos="27000">
                <a:srgbClr val="92D050"/>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err="1">
                <a:solidFill>
                  <a:schemeClr val="tx1"/>
                </a:solidFill>
              </a:rPr>
              <a:t>FreeBalance</a:t>
            </a:r>
            <a:endParaRPr lang="en-US" sz="600" b="1" dirty="0">
              <a:solidFill>
                <a:schemeClr val="tx1"/>
              </a:solidFill>
            </a:endParaRPr>
          </a:p>
          <a:p>
            <a:pPr algn="ctr"/>
            <a:r>
              <a:rPr lang="en-US" sz="600" b="1" dirty="0">
                <a:solidFill>
                  <a:schemeClr val="tx1"/>
                </a:solidFill>
              </a:rPr>
              <a:t>(Oracle / MS SQL Server)</a:t>
            </a:r>
          </a:p>
        </p:txBody>
      </p:sp>
      <p:sp>
        <p:nvSpPr>
          <p:cNvPr id="48" name="Rounded Rectangle 47"/>
          <p:cNvSpPr/>
          <p:nvPr/>
        </p:nvSpPr>
        <p:spPr>
          <a:xfrm>
            <a:off x="6844485" y="1365994"/>
            <a:ext cx="274320" cy="274320"/>
          </a:xfrm>
          <a:prstGeom prst="roundRect">
            <a:avLst/>
          </a:prstGeom>
          <a:gradFill>
            <a:gsLst>
              <a:gs pos="1000">
                <a:srgbClr val="0070C0"/>
              </a:gs>
              <a:gs pos="2000">
                <a:srgbClr val="0070C0"/>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49" name="Rounded Rectangle 48"/>
          <p:cNvSpPr/>
          <p:nvPr/>
        </p:nvSpPr>
        <p:spPr>
          <a:xfrm>
            <a:off x="6844485" y="1690030"/>
            <a:ext cx="274320" cy="274320"/>
          </a:xfrm>
          <a:prstGeom prst="roundRect">
            <a:avLst/>
          </a:prstGeom>
          <a:gradFill>
            <a:gsLst>
              <a:gs pos="1000">
                <a:srgbClr val="00B050"/>
              </a:gs>
              <a:gs pos="27000">
                <a:srgbClr val="92D050"/>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50" name="Rounded Rectangle 49"/>
          <p:cNvSpPr/>
          <p:nvPr/>
        </p:nvSpPr>
        <p:spPr>
          <a:xfrm>
            <a:off x="6220389" y="3780003"/>
            <a:ext cx="731520" cy="548640"/>
          </a:xfrm>
          <a:prstGeom prst="roundRect">
            <a:avLst/>
          </a:prstGeom>
          <a:gradFill>
            <a:gsLst>
              <a:gs pos="1000">
                <a:schemeClr val="accent6"/>
              </a:gs>
              <a:gs pos="27000">
                <a:schemeClr val="accent6">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BI</a:t>
            </a:r>
          </a:p>
          <a:p>
            <a:pPr algn="ctr"/>
            <a:r>
              <a:rPr lang="en-US" sz="600" b="1" dirty="0">
                <a:solidFill>
                  <a:schemeClr val="tx1"/>
                </a:solidFill>
              </a:rPr>
              <a:t>(SAP Business Objects)</a:t>
            </a:r>
          </a:p>
        </p:txBody>
      </p:sp>
      <p:sp>
        <p:nvSpPr>
          <p:cNvPr id="51" name="Rounded Rectangle 50"/>
          <p:cNvSpPr/>
          <p:nvPr/>
        </p:nvSpPr>
        <p:spPr>
          <a:xfrm>
            <a:off x="7070194" y="3771329"/>
            <a:ext cx="731520" cy="548640"/>
          </a:xfrm>
          <a:prstGeom prst="roundRect">
            <a:avLst/>
          </a:prstGeom>
          <a:gradFill>
            <a:gsLst>
              <a:gs pos="1000">
                <a:schemeClr val="accent6"/>
              </a:gs>
              <a:gs pos="27000">
                <a:schemeClr val="accent6">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EIS reports</a:t>
            </a:r>
          </a:p>
          <a:p>
            <a:pPr algn="ctr"/>
            <a:r>
              <a:rPr lang="en-US" sz="600" b="1" dirty="0">
                <a:solidFill>
                  <a:schemeClr val="tx1"/>
                </a:solidFill>
              </a:rPr>
              <a:t>(Oracle Reports)</a:t>
            </a:r>
          </a:p>
        </p:txBody>
      </p:sp>
      <p:sp>
        <p:nvSpPr>
          <p:cNvPr id="52" name="Rounded Rectangle 51"/>
          <p:cNvSpPr/>
          <p:nvPr/>
        </p:nvSpPr>
        <p:spPr>
          <a:xfrm>
            <a:off x="7915638" y="3777954"/>
            <a:ext cx="731520" cy="548640"/>
          </a:xfrm>
          <a:prstGeom prst="roundRect">
            <a:avLst/>
          </a:prstGeom>
          <a:gradFill>
            <a:gsLst>
              <a:gs pos="1000">
                <a:schemeClr val="accent6"/>
              </a:gs>
              <a:gs pos="27000">
                <a:schemeClr val="accent6">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SSRE</a:t>
            </a:r>
          </a:p>
          <a:p>
            <a:pPr algn="ctr"/>
            <a:r>
              <a:rPr lang="en-US" sz="600" b="1" dirty="0">
                <a:solidFill>
                  <a:schemeClr val="tx1"/>
                </a:solidFill>
              </a:rPr>
              <a:t>(Oracle Discoverer / Power BI / SSRS)</a:t>
            </a:r>
          </a:p>
        </p:txBody>
      </p:sp>
      <p:sp>
        <p:nvSpPr>
          <p:cNvPr id="54" name="Rounded Rectangle 53"/>
          <p:cNvSpPr/>
          <p:nvPr/>
        </p:nvSpPr>
        <p:spPr>
          <a:xfrm>
            <a:off x="4520387" y="2543871"/>
            <a:ext cx="731520" cy="548640"/>
          </a:xfrm>
          <a:prstGeom prst="roundRect">
            <a:avLst/>
          </a:prstGeom>
          <a:gradFill>
            <a:gsLst>
              <a:gs pos="1000">
                <a:schemeClr val="accent6"/>
              </a:gs>
              <a:gs pos="27000">
                <a:schemeClr val="accent6">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FDD</a:t>
            </a:r>
          </a:p>
          <a:p>
            <a:pPr algn="ctr"/>
            <a:r>
              <a:rPr lang="en-US" sz="600" b="1" dirty="0">
                <a:solidFill>
                  <a:schemeClr val="tx1"/>
                </a:solidFill>
              </a:rPr>
              <a:t>(J2EE, SOLR)</a:t>
            </a:r>
          </a:p>
        </p:txBody>
      </p:sp>
      <p:sp>
        <p:nvSpPr>
          <p:cNvPr id="55" name="Rounded Rectangle 54"/>
          <p:cNvSpPr/>
          <p:nvPr/>
        </p:nvSpPr>
        <p:spPr>
          <a:xfrm>
            <a:off x="4521555" y="1951650"/>
            <a:ext cx="731520" cy="548640"/>
          </a:xfrm>
          <a:prstGeom prst="roundRect">
            <a:avLst/>
          </a:prstGeom>
          <a:gradFill>
            <a:gsLst>
              <a:gs pos="1000">
                <a:schemeClr val="accent6"/>
              </a:gs>
              <a:gs pos="27000">
                <a:schemeClr val="accent6">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CRIS</a:t>
            </a:r>
          </a:p>
          <a:p>
            <a:pPr algn="ctr"/>
            <a:r>
              <a:rPr lang="en-US" sz="600" b="1" dirty="0">
                <a:solidFill>
                  <a:schemeClr val="tx1"/>
                </a:solidFill>
              </a:rPr>
              <a:t>(Oracle PL/SQL)</a:t>
            </a:r>
          </a:p>
        </p:txBody>
      </p:sp>
      <p:sp>
        <p:nvSpPr>
          <p:cNvPr id="56" name="Rounded Rectangle 55"/>
          <p:cNvSpPr/>
          <p:nvPr/>
        </p:nvSpPr>
        <p:spPr>
          <a:xfrm>
            <a:off x="7080710" y="4475245"/>
            <a:ext cx="731520" cy="548640"/>
          </a:xfrm>
          <a:prstGeom prst="roundRect">
            <a:avLst/>
          </a:prstGeom>
          <a:gradFill>
            <a:gsLst>
              <a:gs pos="1000">
                <a:schemeClr val="accent6"/>
              </a:gs>
              <a:gs pos="27000">
                <a:schemeClr val="accent6">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WBFR</a:t>
            </a:r>
          </a:p>
          <a:p>
            <a:pPr algn="ctr"/>
            <a:r>
              <a:rPr lang="en-US" sz="600" b="1" dirty="0">
                <a:solidFill>
                  <a:schemeClr val="tx1"/>
                </a:solidFill>
              </a:rPr>
              <a:t>(Oracle Discoverer / Power BI / Excel)</a:t>
            </a:r>
          </a:p>
        </p:txBody>
      </p:sp>
      <p:sp>
        <p:nvSpPr>
          <p:cNvPr id="57" name="Rounded Rectangle 56"/>
          <p:cNvSpPr/>
          <p:nvPr/>
        </p:nvSpPr>
        <p:spPr>
          <a:xfrm>
            <a:off x="7929392" y="4473114"/>
            <a:ext cx="731520" cy="548640"/>
          </a:xfrm>
          <a:prstGeom prst="roundRect">
            <a:avLst/>
          </a:prstGeom>
          <a:gradFill>
            <a:gsLst>
              <a:gs pos="1000">
                <a:schemeClr val="accent6"/>
              </a:gs>
              <a:gs pos="27000">
                <a:schemeClr val="accent6">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VOXCO</a:t>
            </a:r>
          </a:p>
        </p:txBody>
      </p:sp>
      <p:sp>
        <p:nvSpPr>
          <p:cNvPr id="58" name="Rounded Rectangle 57"/>
          <p:cNvSpPr/>
          <p:nvPr/>
        </p:nvSpPr>
        <p:spPr>
          <a:xfrm>
            <a:off x="6227228" y="4473114"/>
            <a:ext cx="731520" cy="548640"/>
          </a:xfrm>
          <a:prstGeom prst="roundRect">
            <a:avLst/>
          </a:prstGeom>
          <a:gradFill>
            <a:gsLst>
              <a:gs pos="1000">
                <a:schemeClr val="accent6"/>
              </a:gs>
              <a:gs pos="27000">
                <a:schemeClr val="accent6">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R Studio</a:t>
            </a:r>
          </a:p>
        </p:txBody>
      </p:sp>
      <p:sp>
        <p:nvSpPr>
          <p:cNvPr id="59" name="Rounded Rectangle 58"/>
          <p:cNvSpPr/>
          <p:nvPr/>
        </p:nvSpPr>
        <p:spPr>
          <a:xfrm>
            <a:off x="6243640" y="5151167"/>
            <a:ext cx="731520" cy="548640"/>
          </a:xfrm>
          <a:prstGeom prst="roundRect">
            <a:avLst/>
          </a:prstGeom>
          <a:gradFill>
            <a:gsLst>
              <a:gs pos="1000">
                <a:schemeClr val="accent6"/>
              </a:gs>
              <a:gs pos="27000">
                <a:schemeClr val="accent6">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tx1"/>
                </a:solidFill>
              </a:rPr>
              <a:t>Excel</a:t>
            </a:r>
          </a:p>
        </p:txBody>
      </p:sp>
      <p:sp>
        <p:nvSpPr>
          <p:cNvPr id="60" name="Rounded Rectangle 59"/>
          <p:cNvSpPr/>
          <p:nvPr/>
        </p:nvSpPr>
        <p:spPr>
          <a:xfrm>
            <a:off x="6844485" y="2014066"/>
            <a:ext cx="274320" cy="274320"/>
          </a:xfrm>
          <a:prstGeom prst="roundRect">
            <a:avLst/>
          </a:prstGeom>
          <a:gradFill>
            <a:gsLst>
              <a:gs pos="1000">
                <a:schemeClr val="accent6"/>
              </a:gs>
              <a:gs pos="27000">
                <a:schemeClr val="accent6">
                  <a:lumMod val="40000"/>
                  <a:lumOff val="60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73" name="Rounded Rectangle 72"/>
          <p:cNvSpPr/>
          <p:nvPr/>
        </p:nvSpPr>
        <p:spPr>
          <a:xfrm>
            <a:off x="7138565" y="1095619"/>
            <a:ext cx="1752969" cy="178801"/>
          </a:xfrm>
          <a:prstGeom prst="round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n w="0"/>
                <a:solidFill>
                  <a:schemeClr val="tx1"/>
                </a:solidFill>
                <a:effectLst>
                  <a:outerShdw blurRad="38100" dist="19050" dir="2700000" algn="tl" rotWithShape="0">
                    <a:schemeClr val="dk1">
                      <a:alpha val="40000"/>
                    </a:schemeClr>
                  </a:outerShdw>
                </a:effectLst>
              </a:rPr>
              <a:t>Client Facing Portals</a:t>
            </a:r>
            <a:endParaRPr lang="en-US" sz="1100" dirty="0"/>
          </a:p>
        </p:txBody>
      </p:sp>
      <p:sp>
        <p:nvSpPr>
          <p:cNvPr id="74" name="Rounded Rectangle 73"/>
          <p:cNvSpPr/>
          <p:nvPr/>
        </p:nvSpPr>
        <p:spPr>
          <a:xfrm>
            <a:off x="7138565" y="1402563"/>
            <a:ext cx="1983143" cy="197014"/>
          </a:xfrm>
          <a:prstGeom prst="round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n w="0"/>
                <a:solidFill>
                  <a:schemeClr val="tx1"/>
                </a:solidFill>
                <a:effectLst>
                  <a:outerShdw blurRad="38100" dist="19050" dir="2700000" algn="tl" rotWithShape="0">
                    <a:schemeClr val="dk1">
                      <a:alpha val="40000"/>
                    </a:schemeClr>
                  </a:outerShdw>
                </a:effectLst>
              </a:rPr>
              <a:t>Grant Management Systems</a:t>
            </a:r>
            <a:endParaRPr lang="en-US" sz="1100" dirty="0"/>
          </a:p>
        </p:txBody>
      </p:sp>
      <p:sp>
        <p:nvSpPr>
          <p:cNvPr id="75" name="Rounded Rectangle 74"/>
          <p:cNvSpPr/>
          <p:nvPr/>
        </p:nvSpPr>
        <p:spPr>
          <a:xfrm>
            <a:off x="7152988" y="2067929"/>
            <a:ext cx="1752969" cy="178801"/>
          </a:xfrm>
          <a:prstGeom prst="round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n w="0"/>
                <a:solidFill>
                  <a:schemeClr val="tx1"/>
                </a:solidFill>
                <a:effectLst>
                  <a:outerShdw blurRad="38100" dist="19050" dir="2700000" algn="tl" rotWithShape="0">
                    <a:schemeClr val="dk1">
                      <a:alpha val="40000"/>
                    </a:schemeClr>
                  </a:outerShdw>
                </a:effectLst>
              </a:rPr>
              <a:t>Reporting Systems</a:t>
            </a:r>
            <a:endParaRPr lang="en-US" sz="1100" dirty="0"/>
          </a:p>
        </p:txBody>
      </p:sp>
      <p:sp>
        <p:nvSpPr>
          <p:cNvPr id="76" name="Rounded Rectangle 75"/>
          <p:cNvSpPr/>
          <p:nvPr/>
        </p:nvSpPr>
        <p:spPr>
          <a:xfrm>
            <a:off x="7151870" y="1723019"/>
            <a:ext cx="1752969" cy="178801"/>
          </a:xfrm>
          <a:prstGeom prst="round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n w="0"/>
                <a:solidFill>
                  <a:schemeClr val="tx1"/>
                </a:solidFill>
                <a:effectLst>
                  <a:outerShdw blurRad="38100" dist="19050" dir="2700000" algn="tl" rotWithShape="0">
                    <a:schemeClr val="dk1">
                      <a:alpha val="40000"/>
                    </a:schemeClr>
                  </a:outerShdw>
                </a:effectLst>
              </a:rPr>
              <a:t>Financial Systems</a:t>
            </a:r>
            <a:endParaRPr lang="en-US" sz="1100" dirty="0"/>
          </a:p>
        </p:txBody>
      </p:sp>
      <p:sp>
        <p:nvSpPr>
          <p:cNvPr id="119" name="Rounded Rectangle 118"/>
          <p:cNvSpPr/>
          <p:nvPr/>
        </p:nvSpPr>
        <p:spPr>
          <a:xfrm>
            <a:off x="1118342" y="3465004"/>
            <a:ext cx="3597674" cy="15266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0" name="Rounded Rectangle 119"/>
          <p:cNvSpPr/>
          <p:nvPr/>
        </p:nvSpPr>
        <p:spPr>
          <a:xfrm>
            <a:off x="6019606" y="3605866"/>
            <a:ext cx="2832695" cy="22256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21" name="Rounded Rectangle 120"/>
          <p:cNvSpPr/>
          <p:nvPr/>
        </p:nvSpPr>
        <p:spPr>
          <a:xfrm>
            <a:off x="1656112" y="5229200"/>
            <a:ext cx="2500467" cy="7230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131" name="Right Arrow 130"/>
          <p:cNvSpPr/>
          <p:nvPr/>
        </p:nvSpPr>
        <p:spPr>
          <a:xfrm>
            <a:off x="4647471" y="4258994"/>
            <a:ext cx="1436697" cy="257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6844485" y="2338102"/>
            <a:ext cx="274320" cy="274320"/>
          </a:xfrm>
          <a:prstGeom prst="roundRect">
            <a:avLst/>
          </a:prstGeom>
          <a:gradFill>
            <a:gsLst>
              <a:gs pos="1000">
                <a:schemeClr val="bg2">
                  <a:lumMod val="75000"/>
                </a:schemeClr>
              </a:gs>
              <a:gs pos="27000">
                <a:schemeClr val="bg2">
                  <a:lumMod val="85000"/>
                </a:schemeClr>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schemeClr val="tx1"/>
              </a:solidFill>
            </a:endParaRPr>
          </a:p>
        </p:txBody>
      </p:sp>
      <p:sp>
        <p:nvSpPr>
          <p:cNvPr id="135" name="Rounded Rectangle 134"/>
          <p:cNvSpPr/>
          <p:nvPr/>
        </p:nvSpPr>
        <p:spPr>
          <a:xfrm>
            <a:off x="7151870" y="2385861"/>
            <a:ext cx="1752969" cy="178801"/>
          </a:xfrm>
          <a:prstGeom prst="round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n w="0"/>
                <a:solidFill>
                  <a:schemeClr val="tx1"/>
                </a:solidFill>
                <a:effectLst>
                  <a:outerShdw blurRad="38100" dist="19050" dir="2700000" algn="tl" rotWithShape="0">
                    <a:schemeClr val="dk1">
                      <a:alpha val="40000"/>
                    </a:schemeClr>
                  </a:outerShdw>
                </a:effectLst>
              </a:rPr>
              <a:t>Users</a:t>
            </a:r>
            <a:endParaRPr lang="en-US" sz="1100" dirty="0"/>
          </a:p>
        </p:txBody>
      </p:sp>
      <p:pic>
        <p:nvPicPr>
          <p:cNvPr id="159" name="Picture 158"/>
          <p:cNvPicPr>
            <a:picLocks noChangeAspect="1"/>
          </p:cNvPicPr>
          <p:nvPr/>
        </p:nvPicPr>
        <p:blipFill>
          <a:blip r:embed="rId3"/>
          <a:stretch>
            <a:fillRect/>
          </a:stretch>
        </p:blipFill>
        <p:spPr>
          <a:xfrm>
            <a:off x="2670444" y="6308354"/>
            <a:ext cx="473345" cy="364989"/>
          </a:xfrm>
          <a:prstGeom prst="rect">
            <a:avLst/>
          </a:prstGeom>
        </p:spPr>
      </p:pic>
      <p:sp>
        <p:nvSpPr>
          <p:cNvPr id="154" name="Rounded Rectangle 153"/>
          <p:cNvSpPr/>
          <p:nvPr/>
        </p:nvSpPr>
        <p:spPr>
          <a:xfrm>
            <a:off x="683568" y="1484784"/>
            <a:ext cx="880747" cy="288125"/>
          </a:xfrm>
          <a:prstGeom prst="roundRect">
            <a:avLst/>
          </a:prstGeom>
          <a:gradFill>
            <a:gsLst>
              <a:gs pos="1000">
                <a:schemeClr val="bg2">
                  <a:lumMod val="75000"/>
                </a:schemeClr>
              </a:gs>
              <a:gs pos="27000">
                <a:schemeClr val="bg2">
                  <a:lumMod val="85000"/>
                </a:schemeClr>
              </a:gs>
              <a:gs pos="100000">
                <a:schemeClr val="bg1"/>
              </a:gs>
            </a:gsLst>
            <a:lin ang="162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n w="0"/>
                <a:solidFill>
                  <a:schemeClr val="tx1"/>
                </a:solidFill>
                <a:effectLst>
                  <a:outerShdw blurRad="38100" dist="19050" dir="2700000" algn="tl" rotWithShape="0">
                    <a:schemeClr val="dk1">
                      <a:alpha val="40000"/>
                    </a:schemeClr>
                  </a:outerShdw>
                </a:effectLst>
              </a:rPr>
              <a:t>Internal Agency Administrator</a:t>
            </a:r>
            <a:endParaRPr lang="en-US" sz="800" b="1" dirty="0"/>
          </a:p>
        </p:txBody>
      </p:sp>
      <p:sp>
        <p:nvSpPr>
          <p:cNvPr id="152" name="Rounded Rectangle 151"/>
          <p:cNvSpPr>
            <a:spLocks noChangeAspect="1"/>
          </p:cNvSpPr>
          <p:nvPr/>
        </p:nvSpPr>
        <p:spPr>
          <a:xfrm>
            <a:off x="1641361" y="1490696"/>
            <a:ext cx="896900" cy="282213"/>
          </a:xfrm>
          <a:prstGeom prst="roundRect">
            <a:avLst/>
          </a:prstGeom>
          <a:gradFill>
            <a:gsLst>
              <a:gs pos="1000">
                <a:schemeClr val="bg2">
                  <a:lumMod val="75000"/>
                </a:schemeClr>
              </a:gs>
              <a:gs pos="27000">
                <a:schemeClr val="bg2">
                  <a:lumMod val="85000"/>
                </a:schemeClr>
              </a:gs>
              <a:gs pos="100000">
                <a:schemeClr val="bg1"/>
              </a:gs>
            </a:gsLst>
            <a:lin ang="162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n w="0"/>
                <a:solidFill>
                  <a:schemeClr val="tx1"/>
                </a:solidFill>
                <a:effectLst>
                  <a:outerShdw blurRad="38100" dist="19050" dir="2700000" algn="tl" rotWithShape="0">
                    <a:schemeClr val="dk1">
                      <a:alpha val="40000"/>
                    </a:schemeClr>
                  </a:outerShdw>
                </a:effectLst>
              </a:rPr>
              <a:t>Internal Agency Analyst </a:t>
            </a:r>
            <a:endParaRPr lang="en-US" sz="800" b="1" dirty="0"/>
          </a:p>
        </p:txBody>
      </p:sp>
      <p:sp>
        <p:nvSpPr>
          <p:cNvPr id="164" name="Rounded Rectangle 163"/>
          <p:cNvSpPr>
            <a:spLocks noChangeAspect="1"/>
          </p:cNvSpPr>
          <p:nvPr/>
        </p:nvSpPr>
        <p:spPr>
          <a:xfrm>
            <a:off x="2613288" y="1490696"/>
            <a:ext cx="896900" cy="282213"/>
          </a:xfrm>
          <a:prstGeom prst="roundRect">
            <a:avLst/>
          </a:prstGeom>
          <a:gradFill>
            <a:gsLst>
              <a:gs pos="1000">
                <a:schemeClr val="bg2">
                  <a:lumMod val="75000"/>
                </a:schemeClr>
              </a:gs>
              <a:gs pos="27000">
                <a:schemeClr val="bg2">
                  <a:lumMod val="85000"/>
                </a:schemeClr>
              </a:gs>
              <a:gs pos="100000">
                <a:schemeClr val="bg1"/>
              </a:gs>
            </a:gsLst>
            <a:lin ang="162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n w="0"/>
                <a:solidFill>
                  <a:schemeClr val="tx1"/>
                </a:solidFill>
                <a:effectLst>
                  <a:outerShdw blurRad="38100" dist="19050" dir="2700000" algn="tl" rotWithShape="0">
                    <a:schemeClr val="dk1">
                      <a:alpha val="40000"/>
                    </a:schemeClr>
                  </a:outerShdw>
                </a:effectLst>
              </a:rPr>
              <a:t>Researcher</a:t>
            </a:r>
            <a:endParaRPr lang="en-US" sz="800" b="1" dirty="0"/>
          </a:p>
        </p:txBody>
      </p:sp>
      <p:sp>
        <p:nvSpPr>
          <p:cNvPr id="162" name="Rounded Rectangle 161"/>
          <p:cNvSpPr>
            <a:spLocks noChangeAspect="1"/>
          </p:cNvSpPr>
          <p:nvPr/>
        </p:nvSpPr>
        <p:spPr>
          <a:xfrm>
            <a:off x="3582734" y="1495935"/>
            <a:ext cx="896900" cy="282213"/>
          </a:xfrm>
          <a:prstGeom prst="roundRect">
            <a:avLst/>
          </a:prstGeom>
          <a:gradFill>
            <a:gsLst>
              <a:gs pos="1000">
                <a:schemeClr val="bg2">
                  <a:lumMod val="75000"/>
                </a:schemeClr>
              </a:gs>
              <a:gs pos="27000">
                <a:schemeClr val="bg2">
                  <a:lumMod val="85000"/>
                </a:schemeClr>
              </a:gs>
              <a:gs pos="100000">
                <a:schemeClr val="bg1"/>
              </a:gs>
            </a:gsLst>
            <a:lin ang="162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n w="0"/>
                <a:solidFill>
                  <a:schemeClr val="tx1"/>
                </a:solidFill>
                <a:effectLst>
                  <a:outerShdw blurRad="38100" dist="19050" dir="2700000" algn="tl" rotWithShape="0">
                    <a:schemeClr val="dk1">
                      <a:alpha val="40000"/>
                    </a:schemeClr>
                  </a:outerShdw>
                </a:effectLst>
              </a:rPr>
              <a:t>Research Administrator</a:t>
            </a:r>
            <a:endParaRPr lang="en-US" sz="800" b="1" dirty="0"/>
          </a:p>
        </p:txBody>
      </p:sp>
      <p:sp>
        <p:nvSpPr>
          <p:cNvPr id="166" name="Rounded Rectangle 165"/>
          <p:cNvSpPr>
            <a:spLocks noChangeAspect="1"/>
          </p:cNvSpPr>
          <p:nvPr/>
        </p:nvSpPr>
        <p:spPr>
          <a:xfrm>
            <a:off x="4564243" y="1498974"/>
            <a:ext cx="896900" cy="282213"/>
          </a:xfrm>
          <a:prstGeom prst="roundRect">
            <a:avLst/>
          </a:prstGeom>
          <a:gradFill>
            <a:gsLst>
              <a:gs pos="1000">
                <a:schemeClr val="bg2">
                  <a:lumMod val="75000"/>
                </a:schemeClr>
              </a:gs>
              <a:gs pos="27000">
                <a:schemeClr val="bg2">
                  <a:lumMod val="85000"/>
                </a:schemeClr>
              </a:gs>
              <a:gs pos="100000">
                <a:schemeClr val="bg1"/>
              </a:gs>
            </a:gsLst>
            <a:lin ang="162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n w="0"/>
                <a:solidFill>
                  <a:schemeClr val="tx1"/>
                </a:solidFill>
                <a:effectLst>
                  <a:outerShdw blurRad="38100" dist="19050" dir="2700000" algn="tl" rotWithShape="0">
                    <a:schemeClr val="dk1">
                      <a:alpha val="40000"/>
                    </a:schemeClr>
                  </a:outerShdw>
                </a:effectLst>
              </a:rPr>
              <a:t>Peer Reviewer</a:t>
            </a:r>
            <a:endParaRPr lang="en-US" sz="800" b="1" dirty="0"/>
          </a:p>
        </p:txBody>
      </p:sp>
      <p:sp>
        <p:nvSpPr>
          <p:cNvPr id="148" name="Rounded Rectangle 147"/>
          <p:cNvSpPr/>
          <p:nvPr/>
        </p:nvSpPr>
        <p:spPr>
          <a:xfrm>
            <a:off x="136512" y="3633891"/>
            <a:ext cx="880747" cy="288125"/>
          </a:xfrm>
          <a:prstGeom prst="roundRect">
            <a:avLst/>
          </a:prstGeom>
          <a:gradFill>
            <a:gsLst>
              <a:gs pos="1000">
                <a:schemeClr val="bg2">
                  <a:lumMod val="75000"/>
                </a:schemeClr>
              </a:gs>
              <a:gs pos="27000">
                <a:schemeClr val="bg2">
                  <a:lumMod val="85000"/>
                </a:schemeClr>
              </a:gs>
              <a:gs pos="100000">
                <a:schemeClr val="bg1"/>
              </a:gs>
            </a:gsLst>
            <a:lin ang="162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n w="0"/>
                <a:solidFill>
                  <a:schemeClr val="tx1"/>
                </a:solidFill>
                <a:effectLst>
                  <a:outerShdw blurRad="38100" dist="19050" dir="2700000" algn="tl" rotWithShape="0">
                    <a:schemeClr val="dk1">
                      <a:alpha val="40000"/>
                    </a:schemeClr>
                  </a:outerShdw>
                </a:effectLst>
              </a:rPr>
              <a:t>Internal Agency Administrator</a:t>
            </a:r>
            <a:endParaRPr lang="en-US" sz="800" b="1" dirty="0"/>
          </a:p>
        </p:txBody>
      </p:sp>
      <p:sp>
        <p:nvSpPr>
          <p:cNvPr id="150" name="Rounded Rectangle 149"/>
          <p:cNvSpPr>
            <a:spLocks noChangeAspect="1"/>
          </p:cNvSpPr>
          <p:nvPr/>
        </p:nvSpPr>
        <p:spPr>
          <a:xfrm>
            <a:off x="100638" y="4437699"/>
            <a:ext cx="896900" cy="282213"/>
          </a:xfrm>
          <a:prstGeom prst="roundRect">
            <a:avLst/>
          </a:prstGeom>
          <a:gradFill>
            <a:gsLst>
              <a:gs pos="1000">
                <a:schemeClr val="bg2">
                  <a:lumMod val="75000"/>
                </a:schemeClr>
              </a:gs>
              <a:gs pos="27000">
                <a:schemeClr val="bg2">
                  <a:lumMod val="85000"/>
                </a:schemeClr>
              </a:gs>
              <a:gs pos="100000">
                <a:schemeClr val="bg1"/>
              </a:gs>
            </a:gsLst>
            <a:lin ang="162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n w="0"/>
                <a:solidFill>
                  <a:schemeClr val="tx1"/>
                </a:solidFill>
                <a:effectLst>
                  <a:outerShdw blurRad="38100" dist="19050" dir="2700000" algn="tl" rotWithShape="0">
                    <a:schemeClr val="dk1">
                      <a:alpha val="40000"/>
                    </a:schemeClr>
                  </a:outerShdw>
                </a:effectLst>
              </a:rPr>
              <a:t>Internal Agency Analyst </a:t>
            </a:r>
            <a:endParaRPr lang="en-US" sz="800" b="1" dirty="0"/>
          </a:p>
        </p:txBody>
      </p:sp>
      <p:sp>
        <p:nvSpPr>
          <p:cNvPr id="124" name="Rounded Rectangle 123"/>
          <p:cNvSpPr/>
          <p:nvPr/>
        </p:nvSpPr>
        <p:spPr>
          <a:xfrm>
            <a:off x="6391553" y="3288672"/>
            <a:ext cx="880747" cy="288125"/>
          </a:xfrm>
          <a:prstGeom prst="roundRect">
            <a:avLst/>
          </a:prstGeom>
          <a:gradFill>
            <a:gsLst>
              <a:gs pos="1000">
                <a:schemeClr val="bg2">
                  <a:lumMod val="75000"/>
                </a:schemeClr>
              </a:gs>
              <a:gs pos="27000">
                <a:schemeClr val="bg2">
                  <a:lumMod val="85000"/>
                </a:schemeClr>
              </a:gs>
              <a:gs pos="100000">
                <a:schemeClr val="bg1"/>
              </a:gs>
            </a:gsLst>
            <a:lin ang="162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n w="0"/>
                <a:solidFill>
                  <a:schemeClr val="tx1"/>
                </a:solidFill>
                <a:effectLst>
                  <a:outerShdw blurRad="38100" dist="19050" dir="2700000" algn="tl" rotWithShape="0">
                    <a:schemeClr val="dk1">
                      <a:alpha val="40000"/>
                    </a:schemeClr>
                  </a:outerShdw>
                </a:effectLst>
              </a:rPr>
              <a:t>Internal Agency Administrator</a:t>
            </a:r>
            <a:endParaRPr lang="en-US" sz="800" b="1" dirty="0"/>
          </a:p>
        </p:txBody>
      </p:sp>
      <p:sp>
        <p:nvSpPr>
          <p:cNvPr id="125" name="Rounded Rectangle 124"/>
          <p:cNvSpPr>
            <a:spLocks noChangeAspect="1"/>
          </p:cNvSpPr>
          <p:nvPr/>
        </p:nvSpPr>
        <p:spPr>
          <a:xfrm>
            <a:off x="7555774" y="3299160"/>
            <a:ext cx="896900" cy="282213"/>
          </a:xfrm>
          <a:prstGeom prst="roundRect">
            <a:avLst/>
          </a:prstGeom>
          <a:gradFill>
            <a:gsLst>
              <a:gs pos="1000">
                <a:schemeClr val="bg2">
                  <a:lumMod val="75000"/>
                </a:schemeClr>
              </a:gs>
              <a:gs pos="27000">
                <a:schemeClr val="bg2">
                  <a:lumMod val="85000"/>
                </a:schemeClr>
              </a:gs>
              <a:gs pos="100000">
                <a:schemeClr val="bg1"/>
              </a:gs>
            </a:gsLst>
            <a:lin ang="162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n w="0"/>
                <a:solidFill>
                  <a:schemeClr val="tx1"/>
                </a:solidFill>
                <a:effectLst>
                  <a:outerShdw blurRad="38100" dist="19050" dir="2700000" algn="tl" rotWithShape="0">
                    <a:schemeClr val="dk1">
                      <a:alpha val="40000"/>
                    </a:schemeClr>
                  </a:outerShdw>
                </a:effectLst>
              </a:rPr>
              <a:t>Internal Agency Analyst </a:t>
            </a:r>
            <a:endParaRPr lang="en-US" sz="800" b="1" dirty="0"/>
          </a:p>
        </p:txBody>
      </p:sp>
      <p:sp>
        <p:nvSpPr>
          <p:cNvPr id="156" name="Rounded Rectangle 155"/>
          <p:cNvSpPr/>
          <p:nvPr/>
        </p:nvSpPr>
        <p:spPr>
          <a:xfrm>
            <a:off x="1541396" y="5985284"/>
            <a:ext cx="880747" cy="288125"/>
          </a:xfrm>
          <a:prstGeom prst="roundRect">
            <a:avLst/>
          </a:prstGeom>
          <a:gradFill>
            <a:gsLst>
              <a:gs pos="1000">
                <a:schemeClr val="bg2">
                  <a:lumMod val="75000"/>
                </a:schemeClr>
              </a:gs>
              <a:gs pos="27000">
                <a:schemeClr val="bg2">
                  <a:lumMod val="85000"/>
                </a:schemeClr>
              </a:gs>
              <a:gs pos="100000">
                <a:schemeClr val="bg1"/>
              </a:gs>
            </a:gsLst>
            <a:lin ang="162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n w="0"/>
                <a:solidFill>
                  <a:schemeClr val="tx1"/>
                </a:solidFill>
                <a:effectLst>
                  <a:outerShdw blurRad="38100" dist="19050" dir="2700000" algn="tl" rotWithShape="0">
                    <a:schemeClr val="dk1">
                      <a:alpha val="40000"/>
                    </a:schemeClr>
                  </a:outerShdw>
                </a:effectLst>
              </a:rPr>
              <a:t>Internal Agency Administrator</a:t>
            </a:r>
            <a:endParaRPr lang="en-US" sz="800" b="1" dirty="0"/>
          </a:p>
        </p:txBody>
      </p:sp>
      <p:sp>
        <p:nvSpPr>
          <p:cNvPr id="158" name="Rounded Rectangle 157"/>
          <p:cNvSpPr>
            <a:spLocks noChangeAspect="1"/>
          </p:cNvSpPr>
          <p:nvPr/>
        </p:nvSpPr>
        <p:spPr>
          <a:xfrm>
            <a:off x="2477500" y="5990687"/>
            <a:ext cx="896900" cy="282213"/>
          </a:xfrm>
          <a:prstGeom prst="roundRect">
            <a:avLst/>
          </a:prstGeom>
          <a:gradFill>
            <a:gsLst>
              <a:gs pos="1000">
                <a:schemeClr val="bg2">
                  <a:lumMod val="75000"/>
                </a:schemeClr>
              </a:gs>
              <a:gs pos="27000">
                <a:schemeClr val="bg2">
                  <a:lumMod val="85000"/>
                </a:schemeClr>
              </a:gs>
              <a:gs pos="100000">
                <a:schemeClr val="bg1"/>
              </a:gs>
            </a:gsLst>
            <a:lin ang="162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n w="0"/>
                <a:solidFill>
                  <a:schemeClr val="tx1"/>
                </a:solidFill>
                <a:effectLst>
                  <a:outerShdw blurRad="38100" dist="19050" dir="2700000" algn="tl" rotWithShape="0">
                    <a:schemeClr val="dk1">
                      <a:alpha val="40000"/>
                    </a:schemeClr>
                  </a:outerShdw>
                </a:effectLst>
              </a:rPr>
              <a:t>Internal Agency Analyst </a:t>
            </a:r>
            <a:endParaRPr lang="en-US" sz="800" b="1" dirty="0"/>
          </a:p>
        </p:txBody>
      </p:sp>
      <p:sp>
        <p:nvSpPr>
          <p:cNvPr id="160" name="Rounded Rectangle 159"/>
          <p:cNvSpPr>
            <a:spLocks noChangeAspect="1"/>
          </p:cNvSpPr>
          <p:nvPr/>
        </p:nvSpPr>
        <p:spPr>
          <a:xfrm>
            <a:off x="3423072" y="5990687"/>
            <a:ext cx="896900" cy="282213"/>
          </a:xfrm>
          <a:prstGeom prst="roundRect">
            <a:avLst/>
          </a:prstGeom>
          <a:gradFill>
            <a:gsLst>
              <a:gs pos="1000">
                <a:schemeClr val="bg2">
                  <a:lumMod val="75000"/>
                </a:schemeClr>
              </a:gs>
              <a:gs pos="27000">
                <a:schemeClr val="bg2">
                  <a:lumMod val="85000"/>
                </a:schemeClr>
              </a:gs>
              <a:gs pos="100000">
                <a:schemeClr val="bg1"/>
              </a:gs>
            </a:gsLst>
            <a:lin ang="162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ln w="0"/>
                <a:solidFill>
                  <a:schemeClr val="tx1"/>
                </a:solidFill>
                <a:effectLst>
                  <a:outerShdw blurRad="38100" dist="19050" dir="2700000" algn="tl" rotWithShape="0">
                    <a:schemeClr val="dk1">
                      <a:alpha val="40000"/>
                    </a:schemeClr>
                  </a:outerShdw>
                </a:effectLst>
              </a:rPr>
              <a:t>Research Administrator</a:t>
            </a:r>
            <a:endParaRPr lang="en-US" sz="800" b="1" dirty="0"/>
          </a:p>
        </p:txBody>
      </p:sp>
      <p:pic>
        <p:nvPicPr>
          <p:cNvPr id="79" name="Picture 78"/>
          <p:cNvPicPr>
            <a:picLocks noChangeAspect="1"/>
          </p:cNvPicPr>
          <p:nvPr/>
        </p:nvPicPr>
        <p:blipFill>
          <a:blip r:embed="rId3"/>
          <a:stretch>
            <a:fillRect/>
          </a:stretch>
        </p:blipFill>
        <p:spPr>
          <a:xfrm>
            <a:off x="340214" y="3997363"/>
            <a:ext cx="473345" cy="364989"/>
          </a:xfrm>
          <a:prstGeom prst="rect">
            <a:avLst/>
          </a:prstGeom>
        </p:spPr>
      </p:pic>
      <p:pic>
        <p:nvPicPr>
          <p:cNvPr id="80" name="Picture 79"/>
          <p:cNvPicPr>
            <a:picLocks noChangeAspect="1"/>
          </p:cNvPicPr>
          <p:nvPr/>
        </p:nvPicPr>
        <p:blipFill>
          <a:blip r:embed="rId3"/>
          <a:stretch>
            <a:fillRect/>
          </a:stretch>
        </p:blipFill>
        <p:spPr>
          <a:xfrm>
            <a:off x="2790389" y="1071837"/>
            <a:ext cx="473345" cy="364989"/>
          </a:xfrm>
          <a:prstGeom prst="rect">
            <a:avLst/>
          </a:prstGeom>
        </p:spPr>
      </p:pic>
      <p:pic>
        <p:nvPicPr>
          <p:cNvPr id="81" name="Picture 80"/>
          <p:cNvPicPr>
            <a:picLocks noChangeAspect="1"/>
          </p:cNvPicPr>
          <p:nvPr/>
        </p:nvPicPr>
        <p:blipFill>
          <a:blip r:embed="rId3"/>
          <a:stretch>
            <a:fillRect/>
          </a:stretch>
        </p:blipFill>
        <p:spPr>
          <a:xfrm>
            <a:off x="7128011" y="2869332"/>
            <a:ext cx="473345" cy="364989"/>
          </a:xfrm>
          <a:prstGeom prst="rect">
            <a:avLst/>
          </a:prstGeom>
        </p:spPr>
      </p:pic>
      <p:sp>
        <p:nvSpPr>
          <p:cNvPr id="71" name="Rounded Rectangle 70"/>
          <p:cNvSpPr/>
          <p:nvPr/>
        </p:nvSpPr>
        <p:spPr>
          <a:xfrm>
            <a:off x="2997984" y="4270228"/>
            <a:ext cx="731520" cy="548640"/>
          </a:xfrm>
          <a:prstGeom prst="roundRect">
            <a:avLst/>
          </a:prstGeom>
          <a:gradFill>
            <a:gsLst>
              <a:gs pos="1000">
                <a:srgbClr val="0070C0"/>
              </a:gs>
              <a:gs pos="2000">
                <a:srgbClr val="0070C0"/>
              </a:gs>
              <a:gs pos="100000">
                <a:schemeClr val="bg1"/>
              </a:gs>
            </a:gsLst>
            <a:lin ang="16200000" scaled="1"/>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err="1">
                <a:solidFill>
                  <a:schemeClr val="tx1"/>
                </a:solidFill>
              </a:rPr>
              <a:t>InfoNet</a:t>
            </a:r>
            <a:endParaRPr lang="en-US" sz="600" b="1" dirty="0">
              <a:solidFill>
                <a:schemeClr val="tx1"/>
              </a:solidFill>
            </a:endParaRPr>
          </a:p>
          <a:p>
            <a:pPr algn="ctr"/>
            <a:r>
              <a:rPr lang="en-US" sz="600" b="1" dirty="0">
                <a:solidFill>
                  <a:schemeClr val="tx1"/>
                </a:solidFill>
              </a:rPr>
              <a:t>(</a:t>
            </a:r>
            <a:r>
              <a:rPr lang="en-US" sz="600" b="1" dirty="0" err="1">
                <a:solidFill>
                  <a:schemeClr val="tx1"/>
                </a:solidFill>
              </a:rPr>
              <a:t>OpenText</a:t>
            </a:r>
            <a:r>
              <a:rPr lang="en-US" sz="600" b="1" dirty="0">
                <a:solidFill>
                  <a:schemeClr val="tx1"/>
                </a:solidFill>
              </a:rPr>
              <a:t> Content Server)</a:t>
            </a:r>
          </a:p>
        </p:txBody>
      </p:sp>
      <p:sp>
        <p:nvSpPr>
          <p:cNvPr id="5" name="Up-Down Arrow 4"/>
          <p:cNvSpPr/>
          <p:nvPr/>
        </p:nvSpPr>
        <p:spPr>
          <a:xfrm>
            <a:off x="2765205" y="3176972"/>
            <a:ext cx="216024" cy="3338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Up-Down Arrow 68"/>
          <p:cNvSpPr/>
          <p:nvPr/>
        </p:nvSpPr>
        <p:spPr>
          <a:xfrm>
            <a:off x="2791738" y="4924030"/>
            <a:ext cx="216024" cy="33388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5626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25fe5fb44343125c427f078&quot;,&quot;SmartGridHorizontal&quot;:0,&quot;LinkedExcelSources&quot;:{},&quot;LinkedProjectSources&quot;:{},&quot;FlowConfig&quot;:{&quot;Canvas&quot;:{&quot;Slide&quot;:1,&quot;Width&quot;:1920,&quot;Height&quot;:144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_IMGDECORATIVE" val="1"/>
</p:tagLst>
</file>

<file path=ppt/tags/tag18.xml><?xml version="1.0" encoding="utf-8"?>
<p:tagLst xmlns:a="http://schemas.openxmlformats.org/drawingml/2006/main" xmlns:r="http://schemas.openxmlformats.org/officeDocument/2006/relationships" xmlns:p="http://schemas.openxmlformats.org/presentationml/2006/main">
  <p:tag name="E_IMGDECORATIVE" val="1"/>
</p:tagLst>
</file>

<file path=ppt/tags/tag19.xml><?xml version="1.0" encoding="utf-8"?>
<p:tagLst xmlns:a="http://schemas.openxmlformats.org/drawingml/2006/main" xmlns:r="http://schemas.openxmlformats.org/officeDocument/2006/relationships" xmlns:p="http://schemas.openxmlformats.org/presentationml/2006/main">
  <p:tag name="E_IMGDECORATIVE" val="1"/>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_IMGDECORATIVE" val="1"/>
</p:tagLst>
</file>

<file path=ppt/tags/tag21.xml><?xml version="1.0" encoding="utf-8"?>
<p:tagLst xmlns:a="http://schemas.openxmlformats.org/drawingml/2006/main" xmlns:r="http://schemas.openxmlformats.org/officeDocument/2006/relationships" xmlns:p="http://schemas.openxmlformats.org/presentationml/2006/main">
  <p:tag name="E_IMGDECORATIVE" val="1"/>
</p:tagLst>
</file>

<file path=ppt/tags/tag22.xml><?xml version="1.0" encoding="utf-8"?>
<p:tagLst xmlns:a="http://schemas.openxmlformats.org/drawingml/2006/main" xmlns:r="http://schemas.openxmlformats.org/officeDocument/2006/relationships" xmlns:p="http://schemas.openxmlformats.org/presentationml/2006/main">
  <p:tag name="E_IMGDECORATIVE" val="1"/>
</p:tagLst>
</file>

<file path=ppt/tags/tag23.xml><?xml version="1.0" encoding="utf-8"?>
<p:tagLst xmlns:a="http://schemas.openxmlformats.org/drawingml/2006/main" xmlns:r="http://schemas.openxmlformats.org/officeDocument/2006/relationships" xmlns:p="http://schemas.openxmlformats.org/presentationml/2006/main">
  <p:tag name="E_IMGDECORATIVE" val="1"/>
</p:tagLst>
</file>

<file path=ppt/tags/tag24.xml><?xml version="1.0" encoding="utf-8"?>
<p:tagLst xmlns:a="http://schemas.openxmlformats.org/drawingml/2006/main" xmlns:r="http://schemas.openxmlformats.org/officeDocument/2006/relationships" xmlns:p="http://schemas.openxmlformats.org/presentationml/2006/main">
  <p:tag name="E_IMGDECORATIVE" val="1"/>
</p:tagLst>
</file>

<file path=ppt/tags/tag25.xml><?xml version="1.0" encoding="utf-8"?>
<p:tagLst xmlns:a="http://schemas.openxmlformats.org/drawingml/2006/main" xmlns:r="http://schemas.openxmlformats.org/officeDocument/2006/relationships" xmlns:p="http://schemas.openxmlformats.org/presentationml/2006/main">
  <p:tag name="E_IMGDECORATIVE" val="1"/>
</p:tagLst>
</file>

<file path=ppt/tags/tag26.xml><?xml version="1.0" encoding="utf-8"?>
<p:tagLst xmlns:a="http://schemas.openxmlformats.org/drawingml/2006/main" xmlns:r="http://schemas.openxmlformats.org/officeDocument/2006/relationships" xmlns:p="http://schemas.openxmlformats.org/presentationml/2006/main">
  <p:tag name="E_IMGDECORATIVE" val="1"/>
</p:tagLst>
</file>

<file path=ppt/tags/tag27.xml><?xml version="1.0" encoding="utf-8"?>
<p:tagLst xmlns:a="http://schemas.openxmlformats.org/drawingml/2006/main" xmlns:r="http://schemas.openxmlformats.org/officeDocument/2006/relationships" xmlns:p="http://schemas.openxmlformats.org/presentationml/2006/main">
  <p:tag name="E_IMGDECORATIVE" val="1"/>
</p:tagLst>
</file>

<file path=ppt/tags/tag2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9.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3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5.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3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7.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_IMGDECORATIVE" val="1"/>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PublishingExpirationDate xmlns="http://schemas.microsoft.com/sharepoint/v3" xsi:nil="true"/>
    <PublishingStartDate xmlns="http://schemas.microsoft.com/sharepoint/v3" xsi:nil="true"/>
    <_dlc_DocId xmlns="08d0c7e1-9fd3-4548-8bed-6eb8ccb1b245">0001-949621679-9935</_dlc_DocId>
    <_dlc_DocIdUrl xmlns="08d0c7e1-9fd3-4548-8bed-6eb8ccb1b245">
      <Url>https://ensemble.nserc-crsng.gc.ca/group/SC00012/007/_layouts/15/DocIdRedir.aspx?ID=0001-949621679-9935</Url>
      <Description>0001-949621679-9935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2A52F9D1A55274892B983CBC8D5E811" ma:contentTypeVersion="9" ma:contentTypeDescription="Create a new document." ma:contentTypeScope="" ma:versionID="de8f07610ba1942ae61566bd22670165">
  <xsd:schema xmlns:xsd="http://www.w3.org/2001/XMLSchema" xmlns:xs="http://www.w3.org/2001/XMLSchema" xmlns:p="http://schemas.microsoft.com/office/2006/metadata/properties" xmlns:ns1="http://schemas.microsoft.com/sharepoint/v3" xmlns:ns2="08d0c7e1-9fd3-4548-8bed-6eb8ccb1b245" xmlns:ns3="2198f179-79ed-4deb-8411-206a0550c8a0" xmlns:ns4="http://schemas.microsoft.com/sharepoint/v4" targetNamespace="http://schemas.microsoft.com/office/2006/metadata/properties" ma:root="true" ma:fieldsID="11c5018e290d6fac1ec9fb09e9d0d0b6" ns1:_="" ns2:_="" ns3:_="" ns4:_="">
    <xsd:import namespace="http://schemas.microsoft.com/sharepoint/v3"/>
    <xsd:import namespace="08d0c7e1-9fd3-4548-8bed-6eb8ccb1b245"/>
    <xsd:import namespace="2198f179-79ed-4deb-8411-206a0550c8a0"/>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d0c7e1-9fd3-4548-8bed-6eb8ccb1b245"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dexed="true"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198f179-79ed-4deb-8411-206a0550c8a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E1B5B6-D8BF-4E7A-98AB-472083C47D55}">
  <ds:schemaRefs>
    <ds:schemaRef ds:uri="http://schemas.microsoft.com/sharepoint/v3/contenttype/forms"/>
  </ds:schemaRefs>
</ds:datastoreItem>
</file>

<file path=customXml/itemProps2.xml><?xml version="1.0" encoding="utf-8"?>
<ds:datastoreItem xmlns:ds="http://schemas.openxmlformats.org/officeDocument/2006/customXml" ds:itemID="{4A607872-ECFD-4403-AF22-647D8171847F}">
  <ds:schemaRefs>
    <ds:schemaRef ds:uri="2198f179-79ed-4deb-8411-206a0550c8a0"/>
    <ds:schemaRef ds:uri="http://schemas.openxmlformats.org/package/2006/metadata/core-properties"/>
    <ds:schemaRef ds:uri="08d0c7e1-9fd3-4548-8bed-6eb8ccb1b245"/>
    <ds:schemaRef ds:uri="http://schemas.microsoft.com/office/2006/documentManagement/types"/>
    <ds:schemaRef ds:uri="http://schemas.microsoft.com/sharepoint/v3"/>
    <ds:schemaRef ds:uri="http://schemas.microsoft.com/office/2006/metadata/properties"/>
    <ds:schemaRef ds:uri="http://schemas.microsoft.com/office/infopath/2007/PartnerControls"/>
    <ds:schemaRef ds:uri="http://schemas.microsoft.com/sharepoint/v4"/>
    <ds:schemaRef ds:uri="http://www.w3.org/XML/1998/namespace"/>
    <ds:schemaRef ds:uri="http://purl.org/dc/dcmitype/"/>
    <ds:schemaRef ds:uri="http://purl.org/dc/terms/"/>
    <ds:schemaRef ds:uri="http://purl.org/dc/elements/1.1/"/>
  </ds:schemaRefs>
</ds:datastoreItem>
</file>

<file path=customXml/itemProps3.xml><?xml version="1.0" encoding="utf-8"?>
<ds:datastoreItem xmlns:ds="http://schemas.openxmlformats.org/officeDocument/2006/customXml" ds:itemID="{8CEC9A13-C9B9-4E47-BBF4-2CF9BF089504}">
  <ds:schemaRefs>
    <ds:schemaRef ds:uri="http://schemas.microsoft.com/sharepoint/events"/>
  </ds:schemaRefs>
</ds:datastoreItem>
</file>

<file path=customXml/itemProps4.xml><?xml version="1.0" encoding="utf-8"?>
<ds:datastoreItem xmlns:ds="http://schemas.openxmlformats.org/officeDocument/2006/customXml" ds:itemID="{FAC56322-3781-4EF1-9154-36B1E6426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d0c7e1-9fd3-4548-8bed-6eb8ccb1b245"/>
    <ds:schemaRef ds:uri="2198f179-79ed-4deb-8411-206a0550c8a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8202</Words>
  <Application>Microsoft Office PowerPoint</Application>
  <PresentationFormat>On-screen Show (4:3)</PresentationFormat>
  <Paragraphs>865</Paragraphs>
  <Slides>41</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Wingdings</vt:lpstr>
      <vt:lpstr>Wingdings 2</vt:lpstr>
      <vt:lpstr>Office Theme</vt:lpstr>
      <vt:lpstr>Government of Canada Enterprise Architecture Review Board (GC EARB)</vt:lpstr>
      <vt:lpstr>Purpose of GC EARB Session</vt:lpstr>
      <vt:lpstr>Request - Background</vt:lpstr>
      <vt:lpstr>Request – Background (continued)</vt:lpstr>
      <vt:lpstr>Request – Background (continued)</vt:lpstr>
      <vt:lpstr>Business Capabilities Map</vt:lpstr>
      <vt:lpstr>Business Capabilities Addressed</vt:lpstr>
      <vt:lpstr>Current State Architecture – Problem Summary</vt:lpstr>
      <vt:lpstr>Current State Architecture Diagram</vt:lpstr>
      <vt:lpstr>Target State Conceptual Architecture Diagram</vt:lpstr>
      <vt:lpstr>Target State Architecture – Vendor Components</vt:lpstr>
      <vt:lpstr>Target State Cloud Access Patterns</vt:lpstr>
      <vt:lpstr>Target State Authentication Patterns</vt:lpstr>
      <vt:lpstr>Target State Architecture – Solution Summary</vt:lpstr>
      <vt:lpstr>Target State Architecture – Solution Summary - continued</vt:lpstr>
      <vt:lpstr>Target State Architecture – Solution Summary - continued</vt:lpstr>
      <vt:lpstr>Environmental Scan and Analysis</vt:lpstr>
      <vt:lpstr>GC EA Summary </vt:lpstr>
      <vt:lpstr>ANNEX, reference material, not for presentation </vt:lpstr>
      <vt:lpstr>Appendix 1: GC Digital Standards Alignment</vt:lpstr>
      <vt:lpstr>Appendix 2: GC EA Framework Business Architecture</vt:lpstr>
      <vt:lpstr>Appendix 2: GC EA Framework Business Architecture - continued</vt:lpstr>
      <vt:lpstr>Appendix 2: GC EA Framework Information Architecture</vt:lpstr>
      <vt:lpstr>Appendix 2: GC EA Framework Information Architecture – continued 1</vt:lpstr>
      <vt:lpstr>Appendix 2: GC EA Framework Information Architecture – continued 2</vt:lpstr>
      <vt:lpstr>Appendix 2: GC EA Framework Application Architecture</vt:lpstr>
      <vt:lpstr>Appendix 2: GC EA Framework Technology Architecture</vt:lpstr>
      <vt:lpstr>Appendix 2: GC EA Framework Technology Architecture - continued</vt:lpstr>
      <vt:lpstr>Appendix 2: GC EA Framework Security Architecture</vt:lpstr>
      <vt:lpstr>Appendix 2: GC EA Framework Security Architecture - continued</vt:lpstr>
      <vt:lpstr>Appendix 2: GC EA Framework Security Architecture - continued</vt:lpstr>
      <vt:lpstr>Appendix 3:  Service &amp; Digital Target Enterprise Architecture</vt:lpstr>
      <vt:lpstr>Appendix 4:  Additional Project Details </vt:lpstr>
      <vt:lpstr>Appendix 5: Options Analysis</vt:lpstr>
      <vt:lpstr>Appendix 6: Assessment against the Enterprise Solution(s)</vt:lpstr>
      <vt:lpstr>Appendix 6: Decision Making Framework for Assessment against the Enterprise Solution(s)</vt:lpstr>
      <vt:lpstr>Appendix 7:  Shared Services Canada (SSC) Involvement</vt:lpstr>
      <vt:lpstr>Appendix 7:  Summary of Cloud Access Scenarios and Usage Profiles</vt:lpstr>
      <vt:lpstr>Appendix 7:  Additional Technical Details required by Shared Services Canada (SSC)</vt:lpstr>
      <vt:lpstr>Appendix 8:  List of Acronyms used in this presentation</vt:lpstr>
      <vt:lpstr>Appendix 8:  List of Acronyms used in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2020-12-02T23:11:22Z</dcterms:created>
  <dcterms:modified xsi:type="dcterms:W3CDTF">2022-04-20T10:52:51Z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0x01010072A52F9D1A55274892B983CBC8D5E811</vt:lpwstr>
  </property>
  <property fmtid="{D5CDD505-2E9C-101B-9397-08002B2CF9AE}" pid="3" name="_dlc_DocIdItemGuid">
    <vt:lpwstr>95af22c1-ae2b-4b4d-941d-16cfaa56e307</vt:lpwstr>
  </property>
  <property fmtid="{D5CDD505-2E9C-101B-9397-08002B2CF9AE}" pid="4" name="MSIP_Label_3d0ca00b-3f0e-465a-aac7-1a6a22fcea40_Enabled">
    <vt:lpwstr>true</vt:lpwstr>
  </property>
  <property fmtid="{D5CDD505-2E9C-101B-9397-08002B2CF9AE}" pid="5" name="MSIP_Label_3d0ca00b-3f0e-465a-aac7-1a6a22fcea40_SetDate">
    <vt:lpwstr>2022-04-20T10:52:43Z</vt:lpwstr>
  </property>
  <property fmtid="{D5CDD505-2E9C-101B-9397-08002B2CF9AE}" pid="6" name="MSIP_Label_3d0ca00b-3f0e-465a-aac7-1a6a22fcea40_Method">
    <vt:lpwstr>Privileged</vt:lpwstr>
  </property>
  <property fmtid="{D5CDD505-2E9C-101B-9397-08002B2CF9AE}" pid="7" name="MSIP_Label_3d0ca00b-3f0e-465a-aac7-1a6a22fcea40_Name">
    <vt:lpwstr>3d0ca00b-3f0e-465a-aac7-1a6a22fcea40</vt:lpwstr>
  </property>
  <property fmtid="{D5CDD505-2E9C-101B-9397-08002B2CF9AE}" pid="8" name="MSIP_Label_3d0ca00b-3f0e-465a-aac7-1a6a22fcea40_SiteId">
    <vt:lpwstr>6397df10-4595-4047-9c4f-03311282152b</vt:lpwstr>
  </property>
  <property fmtid="{D5CDD505-2E9C-101B-9397-08002B2CF9AE}" pid="9" name="MSIP_Label_3d0ca00b-3f0e-465a-aac7-1a6a22fcea40_ActionId">
    <vt:lpwstr>78b7db55-44ce-4668-b4c6-d27a934ada0a</vt:lpwstr>
  </property>
  <property fmtid="{D5CDD505-2E9C-101B-9397-08002B2CF9AE}" pid="10" name="MSIP_Label_3d0ca00b-3f0e-465a-aac7-1a6a22fcea40_ContentBits">
    <vt:lpwstr>1</vt:lpwstr>
  </property>
</Properties>
</file>