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3"/>
  </p:notesMasterIdLst>
  <p:sldIdLst>
    <p:sldId id="256" r:id="rId2"/>
    <p:sldId id="571" r:id="rId3"/>
    <p:sldId id="267" r:id="rId4"/>
    <p:sldId id="344" r:id="rId5"/>
    <p:sldId id="345" r:id="rId6"/>
    <p:sldId id="349" r:id="rId7"/>
    <p:sldId id="502" r:id="rId8"/>
    <p:sldId id="1036" r:id="rId9"/>
    <p:sldId id="1459" r:id="rId10"/>
    <p:sldId id="1461" r:id="rId11"/>
    <p:sldId id="391" r:id="rId12"/>
    <p:sldId id="396" r:id="rId13"/>
    <p:sldId id="412" r:id="rId14"/>
    <p:sldId id="402" r:id="rId15"/>
    <p:sldId id="482" r:id="rId16"/>
    <p:sldId id="368" r:id="rId17"/>
    <p:sldId id="1038" r:id="rId18"/>
    <p:sldId id="430" r:id="rId19"/>
    <p:sldId id="1453" r:id="rId20"/>
    <p:sldId id="1454" r:id="rId21"/>
    <p:sldId id="367" r:id="rId22"/>
    <p:sldId id="1455" r:id="rId23"/>
    <p:sldId id="1361" r:id="rId24"/>
    <p:sldId id="1039" r:id="rId25"/>
    <p:sldId id="494" r:id="rId26"/>
    <p:sldId id="429" r:id="rId27"/>
    <p:sldId id="495" r:id="rId28"/>
    <p:sldId id="1033" r:id="rId29"/>
    <p:sldId id="1034" r:id="rId30"/>
    <p:sldId id="1462" r:id="rId31"/>
    <p:sldId id="319" r:id="rId32"/>
  </p:sldIdLst>
  <p:sldSz cx="9144000" cy="5143500" type="screen16x9"/>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9F0DC9A0-EE75-42F8-99EB-92751BEF2464}">
          <p14:sldIdLst>
            <p14:sldId id="256"/>
            <p14:sldId id="571"/>
          </p14:sldIdLst>
        </p14:section>
        <p14:section name="Partie 1 – Identités numériques et compromis en ligne" id="{98C1F8AA-E6B6-4ABA-91D2-E4807BE770AF}">
          <p14:sldIdLst>
            <p14:sldId id="267"/>
            <p14:sldId id="344"/>
            <p14:sldId id="345"/>
            <p14:sldId id="349"/>
            <p14:sldId id="502"/>
          </p14:sldIdLst>
        </p14:section>
        <p14:section name="Partie 2 – Profils numériques, repérage des usagers, et géants de l’industrie" id="{E490B1BC-E0BE-4CC8-977F-BE9304281D8F}">
          <p14:sldIdLst>
            <p14:sldId id="1036"/>
            <p14:sldId id="1459"/>
            <p14:sldId id="1461"/>
            <p14:sldId id="391"/>
            <p14:sldId id="396"/>
            <p14:sldId id="412"/>
            <p14:sldId id="402"/>
            <p14:sldId id="482"/>
            <p14:sldId id="368"/>
          </p14:sldIdLst>
        </p14:section>
        <p14:section name="Partie 3 – Meilleures pratiques" id="{A424E5FE-F040-41A8-84E2-C646F96C27D7}">
          <p14:sldIdLst>
            <p14:sldId id="1038"/>
            <p14:sldId id="430"/>
            <p14:sldId id="1453"/>
            <p14:sldId id="1454"/>
            <p14:sldId id="367"/>
            <p14:sldId id="1455"/>
            <p14:sldId id="1361"/>
          </p14:sldIdLst>
        </p14:section>
        <p14:section name="Partie 4 – Études de cas" id="{8E168CBB-6F3C-478E-9AA0-6D1DEB87276E}">
          <p14:sldIdLst>
            <p14:sldId id="1039"/>
            <p14:sldId id="494"/>
            <p14:sldId id="429"/>
            <p14:sldId id="495"/>
          </p14:sldIdLst>
        </p14:section>
        <p14:section name="Conclusion" id="{6B617A61-375E-4970-8039-3D025511E208}">
          <p14:sldIdLst>
            <p14:sldId id="1033"/>
            <p14:sldId id="1034"/>
            <p14:sldId id="1462"/>
            <p14:sldId id="31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555F0C-608D-C5AA-79AF-F3805D687CF5}" name="Vaillancourt, Steve M." initials="VSM" userId="S::Steve.Vaillancourt@cyber.gc.ca::8c1395c1-b426-4185-af41-a921f9287f1b" providerId="AD"/>
  <p188:author id="{DD0F860D-C089-2C23-7F7F-5E9EBE042E54}" name="Joynt, Jonathan" initials="JJ" userId="S::Jonathan.Joynt@cyber.gc.ca::c53c3f9d-0dfc-4b0a-bee3-ad28ba9a74f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21" autoAdjust="0"/>
    <p:restoredTop sz="75761" autoAdjust="0"/>
  </p:normalViewPr>
  <p:slideViewPr>
    <p:cSldViewPr snapToGrid="0">
      <p:cViewPr varScale="1">
        <p:scale>
          <a:sx n="95" d="100"/>
          <a:sy n="95" d="100"/>
        </p:scale>
        <p:origin x="44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BCA015-3DC1-46CD-95A5-B0796CB4BF93}"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FAFA24E6-4F6C-4C1B-A29D-CD76B3A5F40E}">
      <dgm:prSet phldrT="[Text]"/>
      <dgm:spPr/>
      <dgm:t>
        <a:bodyPr/>
        <a:lstStyle/>
        <a:p>
          <a:r>
            <a:rPr lang="fr-CA" dirty="0">
              <a:latin typeface="Roboto Condensed" panose="02000000000000000000" pitchFamily="2" charset="0"/>
              <a:ea typeface="Roboto Condensed" panose="02000000000000000000" pitchFamily="2" charset="0"/>
            </a:rPr>
            <a:t>Application en cours d’exécution</a:t>
          </a:r>
        </a:p>
      </dgm:t>
    </dgm:pt>
    <dgm:pt modelId="{008C4BA5-404C-4565-8EBF-4D4C16D9B1FF}" type="parTrans" cxnId="{E713C4A3-C1A9-433D-B261-F361B36A7688}">
      <dgm:prSet/>
      <dgm:spPr/>
      <dgm:t>
        <a:bodyPr/>
        <a:lstStyle/>
        <a:p>
          <a:endParaRPr lang="en-US"/>
        </a:p>
      </dgm:t>
    </dgm:pt>
    <dgm:pt modelId="{AEADE965-1707-44CB-B143-BAA44541AE4E}" type="sibTrans" cxnId="{E713C4A3-C1A9-433D-B261-F361B36A7688}">
      <dgm:prSet/>
      <dgm:spPr/>
      <dgm:t>
        <a:bodyPr/>
        <a:lstStyle/>
        <a:p>
          <a:endParaRPr lang="en-US"/>
        </a:p>
      </dgm:t>
    </dgm:pt>
    <dgm:pt modelId="{16AE039E-EDA1-4395-BC3F-D408FAF0F432}">
      <dgm:prSet phldrT="[Text]"/>
      <dgm:spPr/>
      <dgm:t>
        <a:bodyPr/>
        <a:lstStyle/>
        <a:p>
          <a:r>
            <a:rPr lang="fr-CA">
              <a:latin typeface="Roboto Condensed" panose="02000000000000000000" pitchFamily="2" charset="0"/>
              <a:ea typeface="Roboto Condensed" panose="02000000000000000000" pitchFamily="2" charset="0"/>
            </a:rPr>
            <a:t>Données prêt-à-porter</a:t>
          </a:r>
        </a:p>
      </dgm:t>
    </dgm:pt>
    <dgm:pt modelId="{67E9DAD1-89D5-45F9-A1B1-84D6B69C9140}" type="parTrans" cxnId="{30DD8774-9F2A-4F75-BAC0-5024222D4514}">
      <dgm:prSet/>
      <dgm:spPr/>
      <dgm:t>
        <a:bodyPr/>
        <a:lstStyle/>
        <a:p>
          <a:endParaRPr lang="en-US"/>
        </a:p>
      </dgm:t>
    </dgm:pt>
    <dgm:pt modelId="{B894DE49-82E5-4209-9961-9C74C0C80F2A}" type="sibTrans" cxnId="{30DD8774-9F2A-4F75-BAC0-5024222D4514}">
      <dgm:prSet/>
      <dgm:spPr/>
      <dgm:t>
        <a:bodyPr/>
        <a:lstStyle/>
        <a:p>
          <a:endParaRPr lang="en-US"/>
        </a:p>
      </dgm:t>
    </dgm:pt>
    <dgm:pt modelId="{A4A09F18-E9B7-4331-9D83-5A78318497A7}">
      <dgm:prSet phldrT="[Text]"/>
      <dgm:spPr/>
      <dgm:t>
        <a:bodyPr/>
        <a:lstStyle/>
        <a:p>
          <a:r>
            <a:rPr lang="fr-CA">
              <a:latin typeface="Roboto Condensed" panose="02000000000000000000" pitchFamily="2" charset="0"/>
              <a:ea typeface="Roboto Condensed" panose="02000000000000000000" pitchFamily="2" charset="0"/>
            </a:rPr>
            <a:t>Sites de recettes</a:t>
          </a:r>
        </a:p>
      </dgm:t>
    </dgm:pt>
    <dgm:pt modelId="{167026AC-80DE-4150-8293-8884DE957FC0}" type="parTrans" cxnId="{912400AD-A423-429C-92D2-C66CCE198587}">
      <dgm:prSet/>
      <dgm:spPr/>
      <dgm:t>
        <a:bodyPr/>
        <a:lstStyle/>
        <a:p>
          <a:endParaRPr lang="en-US"/>
        </a:p>
      </dgm:t>
    </dgm:pt>
    <dgm:pt modelId="{23AE9E52-0EF9-44D3-ABAF-270BB84C1938}" type="sibTrans" cxnId="{912400AD-A423-429C-92D2-C66CCE198587}">
      <dgm:prSet/>
      <dgm:spPr/>
      <dgm:t>
        <a:bodyPr/>
        <a:lstStyle/>
        <a:p>
          <a:endParaRPr lang="en-US"/>
        </a:p>
      </dgm:t>
    </dgm:pt>
    <dgm:pt modelId="{F86AB047-DC8B-44EC-A78D-94B0936DC573}">
      <dgm:prSet phldrT="[Text]"/>
      <dgm:spPr/>
      <dgm:t>
        <a:bodyPr/>
        <a:lstStyle/>
        <a:p>
          <a:r>
            <a:rPr lang="fr-CA">
              <a:solidFill>
                <a:schemeClr val="accent4"/>
              </a:solidFill>
              <a:latin typeface="Roboto Condensed" panose="02000000000000000000" pitchFamily="2" charset="0"/>
              <a:ea typeface="Roboto Condensed" panose="02000000000000000000" pitchFamily="2" charset="0"/>
            </a:rPr>
            <a:t>Niveau et objectifs de forme physique</a:t>
          </a:r>
        </a:p>
      </dgm:t>
    </dgm:pt>
    <dgm:pt modelId="{D1F452D3-9A4C-4E62-A6CB-B16AA4136BF5}" type="parTrans" cxnId="{A15020A1-B4EB-4CF8-996B-7C11D1C43ADC}">
      <dgm:prSet/>
      <dgm:spPr/>
      <dgm:t>
        <a:bodyPr/>
        <a:lstStyle/>
        <a:p>
          <a:endParaRPr lang="en-US"/>
        </a:p>
      </dgm:t>
    </dgm:pt>
    <dgm:pt modelId="{7B84F3DD-9DB8-4811-BD5D-CDFDE56748D3}" type="sibTrans" cxnId="{A15020A1-B4EB-4CF8-996B-7C11D1C43ADC}">
      <dgm:prSet/>
      <dgm:spPr/>
      <dgm:t>
        <a:bodyPr/>
        <a:lstStyle/>
        <a:p>
          <a:endParaRPr lang="en-US"/>
        </a:p>
      </dgm:t>
    </dgm:pt>
    <dgm:pt modelId="{54F4C155-216D-48D4-BD64-8AE6CD68DE45}" type="pres">
      <dgm:prSet presAssocID="{6ABCA015-3DC1-46CD-95A5-B0796CB4BF93}" presName="Name0" presStyleCnt="0">
        <dgm:presLayoutVars>
          <dgm:chMax val="4"/>
          <dgm:resizeHandles val="exact"/>
        </dgm:presLayoutVars>
      </dgm:prSet>
      <dgm:spPr/>
    </dgm:pt>
    <dgm:pt modelId="{40FDF021-4672-43BA-BFA0-BCA3A78430CA}" type="pres">
      <dgm:prSet presAssocID="{6ABCA015-3DC1-46CD-95A5-B0796CB4BF93}" presName="ellipse" presStyleLbl="trBgShp" presStyleIdx="0" presStyleCnt="1"/>
      <dgm:spPr/>
    </dgm:pt>
    <dgm:pt modelId="{6D1A89D2-6A81-462C-AC30-90A98758C527}" type="pres">
      <dgm:prSet presAssocID="{6ABCA015-3DC1-46CD-95A5-B0796CB4BF93}" presName="arrow1" presStyleLbl="fgShp" presStyleIdx="0" presStyleCnt="1" custLinFactNeighborX="17514"/>
      <dgm:spPr/>
    </dgm:pt>
    <dgm:pt modelId="{A4EB4B6E-3D57-4280-AD81-86A5A175D345}" type="pres">
      <dgm:prSet presAssocID="{6ABCA015-3DC1-46CD-95A5-B0796CB4BF93}" presName="rectangle" presStyleLbl="revTx" presStyleIdx="0" presStyleCnt="1">
        <dgm:presLayoutVars>
          <dgm:bulletEnabled val="1"/>
        </dgm:presLayoutVars>
      </dgm:prSet>
      <dgm:spPr/>
    </dgm:pt>
    <dgm:pt modelId="{CCA8756E-5F93-4A8C-83C2-98063C382921}" type="pres">
      <dgm:prSet presAssocID="{16AE039E-EDA1-4395-BC3F-D408FAF0F432}" presName="item1" presStyleLbl="node1" presStyleIdx="0" presStyleCnt="3">
        <dgm:presLayoutVars>
          <dgm:bulletEnabled val="1"/>
        </dgm:presLayoutVars>
      </dgm:prSet>
      <dgm:spPr/>
    </dgm:pt>
    <dgm:pt modelId="{790F7B88-47A6-4957-B7BB-BB7A665BF4DC}" type="pres">
      <dgm:prSet presAssocID="{A4A09F18-E9B7-4331-9D83-5A78318497A7}" presName="item2" presStyleLbl="node1" presStyleIdx="1" presStyleCnt="3">
        <dgm:presLayoutVars>
          <dgm:bulletEnabled val="1"/>
        </dgm:presLayoutVars>
      </dgm:prSet>
      <dgm:spPr/>
    </dgm:pt>
    <dgm:pt modelId="{BB6C730D-0030-4F93-9403-FFCE7EAFB85D}" type="pres">
      <dgm:prSet presAssocID="{F86AB047-DC8B-44EC-A78D-94B0936DC573}" presName="item3" presStyleLbl="node1" presStyleIdx="2" presStyleCnt="3">
        <dgm:presLayoutVars>
          <dgm:bulletEnabled val="1"/>
        </dgm:presLayoutVars>
      </dgm:prSet>
      <dgm:spPr/>
    </dgm:pt>
    <dgm:pt modelId="{DF8007B0-F165-4C71-9BB3-A2B28DE55F55}" type="pres">
      <dgm:prSet presAssocID="{6ABCA015-3DC1-46CD-95A5-B0796CB4BF93}" presName="funnel" presStyleLbl="trAlignAcc1" presStyleIdx="0" presStyleCnt="1" custLinFactNeighborX="2586" custLinFactNeighborY="502"/>
      <dgm:spPr/>
    </dgm:pt>
  </dgm:ptLst>
  <dgm:cxnLst>
    <dgm:cxn modelId="{95A94534-1131-4802-9815-81A557B83399}" type="presOf" srcId="{6ABCA015-3DC1-46CD-95A5-B0796CB4BF93}" destId="{54F4C155-216D-48D4-BD64-8AE6CD68DE45}" srcOrd="0" destOrd="0" presId="urn:microsoft.com/office/officeart/2005/8/layout/funnel1"/>
    <dgm:cxn modelId="{3861B45F-35A1-46E0-8DD1-EA20A0B6B18C}" type="presOf" srcId="{F86AB047-DC8B-44EC-A78D-94B0936DC573}" destId="{A4EB4B6E-3D57-4280-AD81-86A5A175D345}" srcOrd="0" destOrd="0" presId="urn:microsoft.com/office/officeart/2005/8/layout/funnel1"/>
    <dgm:cxn modelId="{9DA12A4A-6823-4684-BC15-681AC0A44319}" type="presOf" srcId="{A4A09F18-E9B7-4331-9D83-5A78318497A7}" destId="{CCA8756E-5F93-4A8C-83C2-98063C382921}" srcOrd="0" destOrd="0" presId="urn:microsoft.com/office/officeart/2005/8/layout/funnel1"/>
    <dgm:cxn modelId="{30DD8774-9F2A-4F75-BAC0-5024222D4514}" srcId="{6ABCA015-3DC1-46CD-95A5-B0796CB4BF93}" destId="{16AE039E-EDA1-4395-BC3F-D408FAF0F432}" srcOrd="1" destOrd="0" parTransId="{67E9DAD1-89D5-45F9-A1B1-84D6B69C9140}" sibTransId="{B894DE49-82E5-4209-9961-9C74C0C80F2A}"/>
    <dgm:cxn modelId="{4C8F0277-D5CE-49A8-A4C6-8DE8AB1688E1}" type="presOf" srcId="{FAFA24E6-4F6C-4C1B-A29D-CD76B3A5F40E}" destId="{BB6C730D-0030-4F93-9403-FFCE7EAFB85D}" srcOrd="0" destOrd="0" presId="urn:microsoft.com/office/officeart/2005/8/layout/funnel1"/>
    <dgm:cxn modelId="{A15020A1-B4EB-4CF8-996B-7C11D1C43ADC}" srcId="{6ABCA015-3DC1-46CD-95A5-B0796CB4BF93}" destId="{F86AB047-DC8B-44EC-A78D-94B0936DC573}" srcOrd="3" destOrd="0" parTransId="{D1F452D3-9A4C-4E62-A6CB-B16AA4136BF5}" sibTransId="{7B84F3DD-9DB8-4811-BD5D-CDFDE56748D3}"/>
    <dgm:cxn modelId="{E713C4A3-C1A9-433D-B261-F361B36A7688}" srcId="{6ABCA015-3DC1-46CD-95A5-B0796CB4BF93}" destId="{FAFA24E6-4F6C-4C1B-A29D-CD76B3A5F40E}" srcOrd="0" destOrd="0" parTransId="{008C4BA5-404C-4565-8EBF-4D4C16D9B1FF}" sibTransId="{AEADE965-1707-44CB-B143-BAA44541AE4E}"/>
    <dgm:cxn modelId="{912400AD-A423-429C-92D2-C66CCE198587}" srcId="{6ABCA015-3DC1-46CD-95A5-B0796CB4BF93}" destId="{A4A09F18-E9B7-4331-9D83-5A78318497A7}" srcOrd="2" destOrd="0" parTransId="{167026AC-80DE-4150-8293-8884DE957FC0}" sibTransId="{23AE9E52-0EF9-44D3-ABAF-270BB84C1938}"/>
    <dgm:cxn modelId="{D6BF24B3-B3BB-4D9E-8BC0-46EEAB500A3C}" type="presOf" srcId="{16AE039E-EDA1-4395-BC3F-D408FAF0F432}" destId="{790F7B88-47A6-4957-B7BB-BB7A665BF4DC}" srcOrd="0" destOrd="0" presId="urn:microsoft.com/office/officeart/2005/8/layout/funnel1"/>
    <dgm:cxn modelId="{2323CD0D-9784-4617-ADC1-7DE247D12B95}" type="presParOf" srcId="{54F4C155-216D-48D4-BD64-8AE6CD68DE45}" destId="{40FDF021-4672-43BA-BFA0-BCA3A78430CA}" srcOrd="0" destOrd="0" presId="urn:microsoft.com/office/officeart/2005/8/layout/funnel1"/>
    <dgm:cxn modelId="{01D715D6-77EB-4CA2-9776-AC828E8BB04A}" type="presParOf" srcId="{54F4C155-216D-48D4-BD64-8AE6CD68DE45}" destId="{6D1A89D2-6A81-462C-AC30-90A98758C527}" srcOrd="1" destOrd="0" presId="urn:microsoft.com/office/officeart/2005/8/layout/funnel1"/>
    <dgm:cxn modelId="{1BB5AF47-C000-421E-ABD0-EA535E1DF7A2}" type="presParOf" srcId="{54F4C155-216D-48D4-BD64-8AE6CD68DE45}" destId="{A4EB4B6E-3D57-4280-AD81-86A5A175D345}" srcOrd="2" destOrd="0" presId="urn:microsoft.com/office/officeart/2005/8/layout/funnel1"/>
    <dgm:cxn modelId="{F8558B05-49B8-4A30-BDF0-08CD88DFE469}" type="presParOf" srcId="{54F4C155-216D-48D4-BD64-8AE6CD68DE45}" destId="{CCA8756E-5F93-4A8C-83C2-98063C382921}" srcOrd="3" destOrd="0" presId="urn:microsoft.com/office/officeart/2005/8/layout/funnel1"/>
    <dgm:cxn modelId="{84A50A6D-FF60-4480-9412-21427D636455}" type="presParOf" srcId="{54F4C155-216D-48D4-BD64-8AE6CD68DE45}" destId="{790F7B88-47A6-4957-B7BB-BB7A665BF4DC}" srcOrd="4" destOrd="0" presId="urn:microsoft.com/office/officeart/2005/8/layout/funnel1"/>
    <dgm:cxn modelId="{7DB4C00F-F74A-4A41-9565-4E66C25A39C1}" type="presParOf" srcId="{54F4C155-216D-48D4-BD64-8AE6CD68DE45}" destId="{BB6C730D-0030-4F93-9403-FFCE7EAFB85D}" srcOrd="5" destOrd="0" presId="urn:microsoft.com/office/officeart/2005/8/layout/funnel1"/>
    <dgm:cxn modelId="{BAC80937-1DA2-4393-A0A1-D57EEAE314A1}" type="presParOf" srcId="{54F4C155-216D-48D4-BD64-8AE6CD68DE45}" destId="{DF8007B0-F165-4C71-9BB3-A2B28DE55F55}"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BCA015-3DC1-46CD-95A5-B0796CB4BF93}" type="doc">
      <dgm:prSet loTypeId="urn:microsoft.com/office/officeart/2005/8/layout/funnel1" loCatId="process" qsTypeId="urn:microsoft.com/office/officeart/2005/8/quickstyle/simple1" qsCatId="simple" csTypeId="urn:microsoft.com/office/officeart/2005/8/colors/accent2_2" csCatId="accent2" phldr="1"/>
      <dgm:spPr/>
      <dgm:t>
        <a:bodyPr/>
        <a:lstStyle/>
        <a:p>
          <a:endParaRPr lang="en-US"/>
        </a:p>
      </dgm:t>
    </dgm:pt>
    <dgm:pt modelId="{FAFA24E6-4F6C-4C1B-A29D-CD76B3A5F40E}">
      <dgm:prSet phldrT="[Text]"/>
      <dgm:spPr/>
      <dgm:t>
        <a:bodyPr/>
        <a:lstStyle/>
        <a:p>
          <a:r>
            <a:rPr lang="fr-CA">
              <a:latin typeface="Roboto Condensed" panose="02000000000000000000" pitchFamily="2" charset="0"/>
              <a:ea typeface="Roboto Condensed" panose="02000000000000000000" pitchFamily="2" charset="0"/>
            </a:rPr>
            <a:t>Livres</a:t>
          </a:r>
        </a:p>
      </dgm:t>
    </dgm:pt>
    <dgm:pt modelId="{008C4BA5-404C-4565-8EBF-4D4C16D9B1FF}" type="parTrans" cxnId="{E713C4A3-C1A9-433D-B261-F361B36A7688}">
      <dgm:prSet/>
      <dgm:spPr/>
      <dgm:t>
        <a:bodyPr/>
        <a:lstStyle/>
        <a:p>
          <a:endParaRPr lang="en-US"/>
        </a:p>
      </dgm:t>
    </dgm:pt>
    <dgm:pt modelId="{AEADE965-1707-44CB-B143-BAA44541AE4E}" type="sibTrans" cxnId="{E713C4A3-C1A9-433D-B261-F361B36A7688}">
      <dgm:prSet/>
      <dgm:spPr/>
      <dgm:t>
        <a:bodyPr/>
        <a:lstStyle/>
        <a:p>
          <a:endParaRPr lang="en-US"/>
        </a:p>
      </dgm:t>
    </dgm:pt>
    <dgm:pt modelId="{16AE039E-EDA1-4395-BC3F-D408FAF0F432}">
      <dgm:prSet phldrT="[Text]"/>
      <dgm:spPr/>
      <dgm:t>
        <a:bodyPr/>
        <a:lstStyle/>
        <a:p>
          <a:r>
            <a:rPr lang="fr-CA">
              <a:latin typeface="Roboto Condensed" panose="02000000000000000000" pitchFamily="2" charset="0"/>
              <a:ea typeface="Roboto Condensed" panose="02000000000000000000" pitchFamily="2" charset="0"/>
            </a:rPr>
            <a:t>Magasinage</a:t>
          </a:r>
        </a:p>
      </dgm:t>
    </dgm:pt>
    <dgm:pt modelId="{67E9DAD1-89D5-45F9-A1B1-84D6B69C9140}" type="parTrans" cxnId="{30DD8774-9F2A-4F75-BAC0-5024222D4514}">
      <dgm:prSet/>
      <dgm:spPr/>
      <dgm:t>
        <a:bodyPr/>
        <a:lstStyle/>
        <a:p>
          <a:endParaRPr lang="en-US"/>
        </a:p>
      </dgm:t>
    </dgm:pt>
    <dgm:pt modelId="{B894DE49-82E5-4209-9961-9C74C0C80F2A}" type="sibTrans" cxnId="{30DD8774-9F2A-4F75-BAC0-5024222D4514}">
      <dgm:prSet/>
      <dgm:spPr/>
      <dgm:t>
        <a:bodyPr/>
        <a:lstStyle/>
        <a:p>
          <a:endParaRPr lang="en-US"/>
        </a:p>
      </dgm:t>
    </dgm:pt>
    <dgm:pt modelId="{A4A09F18-E9B7-4331-9D83-5A78318497A7}">
      <dgm:prSet phldrT="[Text]"/>
      <dgm:spPr/>
      <dgm:t>
        <a:bodyPr/>
        <a:lstStyle/>
        <a:p>
          <a:r>
            <a:rPr lang="fr-CA" dirty="0">
              <a:latin typeface="Roboto Condensed" panose="02000000000000000000" pitchFamily="2" charset="0"/>
              <a:ea typeface="Roboto Condensed" panose="02000000000000000000" pitchFamily="2" charset="0"/>
            </a:rPr>
            <a:t>mentions J’aime</a:t>
          </a:r>
        </a:p>
      </dgm:t>
    </dgm:pt>
    <dgm:pt modelId="{167026AC-80DE-4150-8293-8884DE957FC0}" type="parTrans" cxnId="{912400AD-A423-429C-92D2-C66CCE198587}">
      <dgm:prSet/>
      <dgm:spPr/>
      <dgm:t>
        <a:bodyPr/>
        <a:lstStyle/>
        <a:p>
          <a:endParaRPr lang="en-US"/>
        </a:p>
      </dgm:t>
    </dgm:pt>
    <dgm:pt modelId="{23AE9E52-0EF9-44D3-ABAF-270BB84C1938}" type="sibTrans" cxnId="{912400AD-A423-429C-92D2-C66CCE198587}">
      <dgm:prSet/>
      <dgm:spPr/>
      <dgm:t>
        <a:bodyPr/>
        <a:lstStyle/>
        <a:p>
          <a:endParaRPr lang="en-US"/>
        </a:p>
      </dgm:t>
    </dgm:pt>
    <dgm:pt modelId="{F86AB047-DC8B-44EC-A78D-94B0936DC573}">
      <dgm:prSet phldrT="[Text]"/>
      <dgm:spPr/>
      <dgm:t>
        <a:bodyPr/>
        <a:lstStyle/>
        <a:p>
          <a:r>
            <a:rPr lang="fr-CA">
              <a:solidFill>
                <a:schemeClr val="accent4"/>
              </a:solidFill>
              <a:latin typeface="Roboto Condensed" panose="02000000000000000000" pitchFamily="2" charset="0"/>
              <a:ea typeface="Roboto Condensed" panose="02000000000000000000" pitchFamily="2" charset="0"/>
            </a:rPr>
            <a:t>Intérêts</a:t>
          </a:r>
        </a:p>
      </dgm:t>
    </dgm:pt>
    <dgm:pt modelId="{D1F452D3-9A4C-4E62-A6CB-B16AA4136BF5}" type="parTrans" cxnId="{A15020A1-B4EB-4CF8-996B-7C11D1C43ADC}">
      <dgm:prSet/>
      <dgm:spPr/>
      <dgm:t>
        <a:bodyPr/>
        <a:lstStyle/>
        <a:p>
          <a:endParaRPr lang="en-US"/>
        </a:p>
      </dgm:t>
    </dgm:pt>
    <dgm:pt modelId="{7B84F3DD-9DB8-4811-BD5D-CDFDE56748D3}" type="sibTrans" cxnId="{A15020A1-B4EB-4CF8-996B-7C11D1C43ADC}">
      <dgm:prSet/>
      <dgm:spPr/>
      <dgm:t>
        <a:bodyPr/>
        <a:lstStyle/>
        <a:p>
          <a:endParaRPr lang="en-US"/>
        </a:p>
      </dgm:t>
    </dgm:pt>
    <dgm:pt modelId="{54F4C155-216D-48D4-BD64-8AE6CD68DE45}" type="pres">
      <dgm:prSet presAssocID="{6ABCA015-3DC1-46CD-95A5-B0796CB4BF93}" presName="Name0" presStyleCnt="0">
        <dgm:presLayoutVars>
          <dgm:chMax val="4"/>
          <dgm:resizeHandles val="exact"/>
        </dgm:presLayoutVars>
      </dgm:prSet>
      <dgm:spPr/>
    </dgm:pt>
    <dgm:pt modelId="{40FDF021-4672-43BA-BFA0-BCA3A78430CA}" type="pres">
      <dgm:prSet presAssocID="{6ABCA015-3DC1-46CD-95A5-B0796CB4BF93}" presName="ellipse" presStyleLbl="trBgShp" presStyleIdx="0" presStyleCnt="1"/>
      <dgm:spPr/>
    </dgm:pt>
    <dgm:pt modelId="{6D1A89D2-6A81-462C-AC30-90A98758C527}" type="pres">
      <dgm:prSet presAssocID="{6ABCA015-3DC1-46CD-95A5-B0796CB4BF93}" presName="arrow1" presStyleLbl="fgShp" presStyleIdx="0" presStyleCnt="1" custLinFactNeighborX="0"/>
      <dgm:spPr/>
    </dgm:pt>
    <dgm:pt modelId="{A4EB4B6E-3D57-4280-AD81-86A5A175D345}" type="pres">
      <dgm:prSet presAssocID="{6ABCA015-3DC1-46CD-95A5-B0796CB4BF93}" presName="rectangle" presStyleLbl="revTx" presStyleIdx="0" presStyleCnt="1">
        <dgm:presLayoutVars>
          <dgm:bulletEnabled val="1"/>
        </dgm:presLayoutVars>
      </dgm:prSet>
      <dgm:spPr/>
    </dgm:pt>
    <dgm:pt modelId="{CCA8756E-5F93-4A8C-83C2-98063C382921}" type="pres">
      <dgm:prSet presAssocID="{16AE039E-EDA1-4395-BC3F-D408FAF0F432}" presName="item1" presStyleLbl="node1" presStyleIdx="0" presStyleCnt="3">
        <dgm:presLayoutVars>
          <dgm:bulletEnabled val="1"/>
        </dgm:presLayoutVars>
      </dgm:prSet>
      <dgm:spPr/>
    </dgm:pt>
    <dgm:pt modelId="{790F7B88-47A6-4957-B7BB-BB7A665BF4DC}" type="pres">
      <dgm:prSet presAssocID="{A4A09F18-E9B7-4331-9D83-5A78318497A7}" presName="item2" presStyleLbl="node1" presStyleIdx="1" presStyleCnt="3">
        <dgm:presLayoutVars>
          <dgm:bulletEnabled val="1"/>
        </dgm:presLayoutVars>
      </dgm:prSet>
      <dgm:spPr/>
    </dgm:pt>
    <dgm:pt modelId="{BB6C730D-0030-4F93-9403-FFCE7EAFB85D}" type="pres">
      <dgm:prSet presAssocID="{F86AB047-DC8B-44EC-A78D-94B0936DC573}" presName="item3" presStyleLbl="node1" presStyleIdx="2" presStyleCnt="3">
        <dgm:presLayoutVars>
          <dgm:bulletEnabled val="1"/>
        </dgm:presLayoutVars>
      </dgm:prSet>
      <dgm:spPr/>
    </dgm:pt>
    <dgm:pt modelId="{DF8007B0-F165-4C71-9BB3-A2B28DE55F55}" type="pres">
      <dgm:prSet presAssocID="{6ABCA015-3DC1-46CD-95A5-B0796CB4BF93}" presName="funnel" presStyleLbl="trAlignAcc1" presStyleIdx="0" presStyleCnt="1" custLinFactNeighborX="-587" custLinFactNeighborY="1053"/>
      <dgm:spPr/>
    </dgm:pt>
  </dgm:ptLst>
  <dgm:cxnLst>
    <dgm:cxn modelId="{95A94534-1131-4802-9815-81A557B83399}" type="presOf" srcId="{6ABCA015-3DC1-46CD-95A5-B0796CB4BF93}" destId="{54F4C155-216D-48D4-BD64-8AE6CD68DE45}" srcOrd="0" destOrd="0" presId="urn:microsoft.com/office/officeart/2005/8/layout/funnel1"/>
    <dgm:cxn modelId="{3861B45F-35A1-46E0-8DD1-EA20A0B6B18C}" type="presOf" srcId="{F86AB047-DC8B-44EC-A78D-94B0936DC573}" destId="{A4EB4B6E-3D57-4280-AD81-86A5A175D345}" srcOrd="0" destOrd="0" presId="urn:microsoft.com/office/officeart/2005/8/layout/funnel1"/>
    <dgm:cxn modelId="{9DA12A4A-6823-4684-BC15-681AC0A44319}" type="presOf" srcId="{A4A09F18-E9B7-4331-9D83-5A78318497A7}" destId="{CCA8756E-5F93-4A8C-83C2-98063C382921}" srcOrd="0" destOrd="0" presId="urn:microsoft.com/office/officeart/2005/8/layout/funnel1"/>
    <dgm:cxn modelId="{30DD8774-9F2A-4F75-BAC0-5024222D4514}" srcId="{6ABCA015-3DC1-46CD-95A5-B0796CB4BF93}" destId="{16AE039E-EDA1-4395-BC3F-D408FAF0F432}" srcOrd="1" destOrd="0" parTransId="{67E9DAD1-89D5-45F9-A1B1-84D6B69C9140}" sibTransId="{B894DE49-82E5-4209-9961-9C74C0C80F2A}"/>
    <dgm:cxn modelId="{4C8F0277-D5CE-49A8-A4C6-8DE8AB1688E1}" type="presOf" srcId="{FAFA24E6-4F6C-4C1B-A29D-CD76B3A5F40E}" destId="{BB6C730D-0030-4F93-9403-FFCE7EAFB85D}" srcOrd="0" destOrd="0" presId="urn:microsoft.com/office/officeart/2005/8/layout/funnel1"/>
    <dgm:cxn modelId="{A15020A1-B4EB-4CF8-996B-7C11D1C43ADC}" srcId="{6ABCA015-3DC1-46CD-95A5-B0796CB4BF93}" destId="{F86AB047-DC8B-44EC-A78D-94B0936DC573}" srcOrd="3" destOrd="0" parTransId="{D1F452D3-9A4C-4E62-A6CB-B16AA4136BF5}" sibTransId="{7B84F3DD-9DB8-4811-BD5D-CDFDE56748D3}"/>
    <dgm:cxn modelId="{E713C4A3-C1A9-433D-B261-F361B36A7688}" srcId="{6ABCA015-3DC1-46CD-95A5-B0796CB4BF93}" destId="{FAFA24E6-4F6C-4C1B-A29D-CD76B3A5F40E}" srcOrd="0" destOrd="0" parTransId="{008C4BA5-404C-4565-8EBF-4D4C16D9B1FF}" sibTransId="{AEADE965-1707-44CB-B143-BAA44541AE4E}"/>
    <dgm:cxn modelId="{912400AD-A423-429C-92D2-C66CCE198587}" srcId="{6ABCA015-3DC1-46CD-95A5-B0796CB4BF93}" destId="{A4A09F18-E9B7-4331-9D83-5A78318497A7}" srcOrd="2" destOrd="0" parTransId="{167026AC-80DE-4150-8293-8884DE957FC0}" sibTransId="{23AE9E52-0EF9-44D3-ABAF-270BB84C1938}"/>
    <dgm:cxn modelId="{D6BF24B3-B3BB-4D9E-8BC0-46EEAB500A3C}" type="presOf" srcId="{16AE039E-EDA1-4395-BC3F-D408FAF0F432}" destId="{790F7B88-47A6-4957-B7BB-BB7A665BF4DC}" srcOrd="0" destOrd="0" presId="urn:microsoft.com/office/officeart/2005/8/layout/funnel1"/>
    <dgm:cxn modelId="{2323CD0D-9784-4617-ADC1-7DE247D12B95}" type="presParOf" srcId="{54F4C155-216D-48D4-BD64-8AE6CD68DE45}" destId="{40FDF021-4672-43BA-BFA0-BCA3A78430CA}" srcOrd="0" destOrd="0" presId="urn:microsoft.com/office/officeart/2005/8/layout/funnel1"/>
    <dgm:cxn modelId="{01D715D6-77EB-4CA2-9776-AC828E8BB04A}" type="presParOf" srcId="{54F4C155-216D-48D4-BD64-8AE6CD68DE45}" destId="{6D1A89D2-6A81-462C-AC30-90A98758C527}" srcOrd="1" destOrd="0" presId="urn:microsoft.com/office/officeart/2005/8/layout/funnel1"/>
    <dgm:cxn modelId="{1BB5AF47-C000-421E-ABD0-EA535E1DF7A2}" type="presParOf" srcId="{54F4C155-216D-48D4-BD64-8AE6CD68DE45}" destId="{A4EB4B6E-3D57-4280-AD81-86A5A175D345}" srcOrd="2" destOrd="0" presId="urn:microsoft.com/office/officeart/2005/8/layout/funnel1"/>
    <dgm:cxn modelId="{F8558B05-49B8-4A30-BDF0-08CD88DFE469}" type="presParOf" srcId="{54F4C155-216D-48D4-BD64-8AE6CD68DE45}" destId="{CCA8756E-5F93-4A8C-83C2-98063C382921}" srcOrd="3" destOrd="0" presId="urn:microsoft.com/office/officeart/2005/8/layout/funnel1"/>
    <dgm:cxn modelId="{84A50A6D-FF60-4480-9412-21427D636455}" type="presParOf" srcId="{54F4C155-216D-48D4-BD64-8AE6CD68DE45}" destId="{790F7B88-47A6-4957-B7BB-BB7A665BF4DC}" srcOrd="4" destOrd="0" presId="urn:microsoft.com/office/officeart/2005/8/layout/funnel1"/>
    <dgm:cxn modelId="{7DB4C00F-F74A-4A41-9565-4E66C25A39C1}" type="presParOf" srcId="{54F4C155-216D-48D4-BD64-8AE6CD68DE45}" destId="{BB6C730D-0030-4F93-9403-FFCE7EAFB85D}" srcOrd="5" destOrd="0" presId="urn:microsoft.com/office/officeart/2005/8/layout/funnel1"/>
    <dgm:cxn modelId="{BAC80937-1DA2-4393-A0A1-D57EEAE314A1}" type="presParOf" srcId="{54F4C155-216D-48D4-BD64-8AE6CD68DE45}" destId="{DF8007B0-F165-4C71-9BB3-A2B28DE55F55}" srcOrd="6" destOrd="0" presId="urn:microsoft.com/office/officeart/2005/8/layout/funne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BCA015-3DC1-46CD-95A5-B0796CB4BF93}" type="doc">
      <dgm:prSet loTypeId="urn:microsoft.com/office/officeart/2005/8/layout/funnel1" loCatId="process" qsTypeId="urn:microsoft.com/office/officeart/2005/8/quickstyle/simple1" qsCatId="simple" csTypeId="urn:microsoft.com/office/officeart/2005/8/colors/accent3_3" csCatId="accent3" phldr="1"/>
      <dgm:spPr/>
      <dgm:t>
        <a:bodyPr/>
        <a:lstStyle/>
        <a:p>
          <a:endParaRPr lang="en-US"/>
        </a:p>
      </dgm:t>
    </dgm:pt>
    <dgm:pt modelId="{FAFA24E6-4F6C-4C1B-A29D-CD76B3A5F40E}">
      <dgm:prSet phldrT="[Text]" custT="1"/>
      <dgm:spPr>
        <a:solidFill>
          <a:schemeClr val="tx1">
            <a:lumMod val="65000"/>
            <a:lumOff val="35000"/>
          </a:schemeClr>
        </a:solidFill>
      </dgm:spPr>
      <dgm:t>
        <a:bodyPr/>
        <a:lstStyle/>
        <a:p>
          <a:r>
            <a:rPr lang="fr-CA" sz="1300">
              <a:latin typeface="Roboto Condensed" panose="02000000000000000000" pitchFamily="2" charset="0"/>
              <a:ea typeface="Roboto Condensed" panose="02000000000000000000" pitchFamily="2" charset="0"/>
            </a:rPr>
            <a:t>GPS</a:t>
          </a:r>
        </a:p>
      </dgm:t>
    </dgm:pt>
    <dgm:pt modelId="{008C4BA5-404C-4565-8EBF-4D4C16D9B1FF}" type="parTrans" cxnId="{E713C4A3-C1A9-433D-B261-F361B36A7688}">
      <dgm:prSet/>
      <dgm:spPr/>
      <dgm:t>
        <a:bodyPr/>
        <a:lstStyle/>
        <a:p>
          <a:endParaRPr lang="en-US"/>
        </a:p>
      </dgm:t>
    </dgm:pt>
    <dgm:pt modelId="{AEADE965-1707-44CB-B143-BAA44541AE4E}" type="sibTrans" cxnId="{E713C4A3-C1A9-433D-B261-F361B36A7688}">
      <dgm:prSet/>
      <dgm:spPr/>
      <dgm:t>
        <a:bodyPr/>
        <a:lstStyle/>
        <a:p>
          <a:endParaRPr lang="en-US"/>
        </a:p>
      </dgm:t>
    </dgm:pt>
    <dgm:pt modelId="{16AE039E-EDA1-4395-BC3F-D408FAF0F432}">
      <dgm:prSet phldrT="[Text]" custT="1"/>
      <dgm:spPr/>
      <dgm:t>
        <a:bodyPr/>
        <a:lstStyle/>
        <a:p>
          <a:r>
            <a:rPr lang="fr-CA" sz="1200" dirty="0">
              <a:latin typeface="Roboto Condensed" panose="02000000000000000000" pitchFamily="2" charset="0"/>
              <a:ea typeface="Roboto Condensed" panose="02000000000000000000" pitchFamily="2" charset="0"/>
            </a:rPr>
            <a:t>Calendrier</a:t>
          </a:r>
        </a:p>
      </dgm:t>
    </dgm:pt>
    <dgm:pt modelId="{67E9DAD1-89D5-45F9-A1B1-84D6B69C9140}" type="parTrans" cxnId="{30DD8774-9F2A-4F75-BAC0-5024222D4514}">
      <dgm:prSet/>
      <dgm:spPr/>
      <dgm:t>
        <a:bodyPr/>
        <a:lstStyle/>
        <a:p>
          <a:endParaRPr lang="en-US"/>
        </a:p>
      </dgm:t>
    </dgm:pt>
    <dgm:pt modelId="{B894DE49-82E5-4209-9961-9C74C0C80F2A}" type="sibTrans" cxnId="{30DD8774-9F2A-4F75-BAC0-5024222D4514}">
      <dgm:prSet/>
      <dgm:spPr/>
      <dgm:t>
        <a:bodyPr/>
        <a:lstStyle/>
        <a:p>
          <a:endParaRPr lang="en-US"/>
        </a:p>
      </dgm:t>
    </dgm:pt>
    <dgm:pt modelId="{A4A09F18-E9B7-4331-9D83-5A78318497A7}">
      <dgm:prSet phldrT="[Text]" custT="1"/>
      <dgm:spPr/>
      <dgm:t>
        <a:bodyPr/>
        <a:lstStyle/>
        <a:p>
          <a:r>
            <a:rPr lang="fr-CA" sz="1300" dirty="0">
              <a:latin typeface="Roboto Condensed" panose="02000000000000000000" pitchFamily="2" charset="0"/>
              <a:ea typeface="Roboto Condensed" panose="02000000000000000000" pitchFamily="2" charset="0"/>
            </a:rPr>
            <a:t>Texto/ courriel</a:t>
          </a:r>
        </a:p>
      </dgm:t>
    </dgm:pt>
    <dgm:pt modelId="{167026AC-80DE-4150-8293-8884DE957FC0}" type="parTrans" cxnId="{912400AD-A423-429C-92D2-C66CCE198587}">
      <dgm:prSet/>
      <dgm:spPr/>
      <dgm:t>
        <a:bodyPr/>
        <a:lstStyle/>
        <a:p>
          <a:endParaRPr lang="en-US"/>
        </a:p>
      </dgm:t>
    </dgm:pt>
    <dgm:pt modelId="{23AE9E52-0EF9-44D3-ABAF-270BB84C1938}" type="sibTrans" cxnId="{912400AD-A423-429C-92D2-C66CCE198587}">
      <dgm:prSet/>
      <dgm:spPr/>
      <dgm:t>
        <a:bodyPr/>
        <a:lstStyle/>
        <a:p>
          <a:endParaRPr lang="en-US"/>
        </a:p>
      </dgm:t>
    </dgm:pt>
    <dgm:pt modelId="{F86AB047-DC8B-44EC-A78D-94B0936DC573}">
      <dgm:prSet phldrT="[Text]"/>
      <dgm:spPr/>
      <dgm:t>
        <a:bodyPr/>
        <a:lstStyle/>
        <a:p>
          <a:r>
            <a:rPr lang="fr-CA">
              <a:solidFill>
                <a:schemeClr val="accent4"/>
              </a:solidFill>
              <a:latin typeface="Roboto Condensed" panose="02000000000000000000" pitchFamily="2" charset="0"/>
              <a:ea typeface="Roboto Condensed" panose="02000000000000000000" pitchFamily="2" charset="0"/>
            </a:rPr>
            <a:t>Relations</a:t>
          </a:r>
        </a:p>
      </dgm:t>
    </dgm:pt>
    <dgm:pt modelId="{D1F452D3-9A4C-4E62-A6CB-B16AA4136BF5}" type="parTrans" cxnId="{A15020A1-B4EB-4CF8-996B-7C11D1C43ADC}">
      <dgm:prSet/>
      <dgm:spPr/>
      <dgm:t>
        <a:bodyPr/>
        <a:lstStyle/>
        <a:p>
          <a:endParaRPr lang="en-US"/>
        </a:p>
      </dgm:t>
    </dgm:pt>
    <dgm:pt modelId="{7B84F3DD-9DB8-4811-BD5D-CDFDE56748D3}" type="sibTrans" cxnId="{A15020A1-B4EB-4CF8-996B-7C11D1C43ADC}">
      <dgm:prSet/>
      <dgm:spPr/>
      <dgm:t>
        <a:bodyPr/>
        <a:lstStyle/>
        <a:p>
          <a:endParaRPr lang="en-US"/>
        </a:p>
      </dgm:t>
    </dgm:pt>
    <dgm:pt modelId="{54F4C155-216D-48D4-BD64-8AE6CD68DE45}" type="pres">
      <dgm:prSet presAssocID="{6ABCA015-3DC1-46CD-95A5-B0796CB4BF93}" presName="Name0" presStyleCnt="0">
        <dgm:presLayoutVars>
          <dgm:chMax val="4"/>
          <dgm:resizeHandles val="exact"/>
        </dgm:presLayoutVars>
      </dgm:prSet>
      <dgm:spPr/>
    </dgm:pt>
    <dgm:pt modelId="{40FDF021-4672-43BA-BFA0-BCA3A78430CA}" type="pres">
      <dgm:prSet presAssocID="{6ABCA015-3DC1-46CD-95A5-B0796CB4BF93}" presName="ellipse" presStyleLbl="trBgShp" presStyleIdx="0" presStyleCnt="1"/>
      <dgm:spPr/>
    </dgm:pt>
    <dgm:pt modelId="{6D1A89D2-6A81-462C-AC30-90A98758C527}" type="pres">
      <dgm:prSet presAssocID="{6ABCA015-3DC1-46CD-95A5-B0796CB4BF93}" presName="arrow1" presStyleLbl="fgShp" presStyleIdx="0" presStyleCnt="1" custLinFactNeighborX="2178"/>
      <dgm:spPr/>
    </dgm:pt>
    <dgm:pt modelId="{A4EB4B6E-3D57-4280-AD81-86A5A175D345}" type="pres">
      <dgm:prSet presAssocID="{6ABCA015-3DC1-46CD-95A5-B0796CB4BF93}" presName="rectangle" presStyleLbl="revTx" presStyleIdx="0" presStyleCnt="1">
        <dgm:presLayoutVars>
          <dgm:bulletEnabled val="1"/>
        </dgm:presLayoutVars>
      </dgm:prSet>
      <dgm:spPr/>
    </dgm:pt>
    <dgm:pt modelId="{7CCB7382-E6B2-48FD-8142-4E5DCB835BA4}" type="pres">
      <dgm:prSet presAssocID="{16AE039E-EDA1-4395-BC3F-D408FAF0F432}" presName="item1" presStyleLbl="node1" presStyleIdx="0" presStyleCnt="3" custScaleX="104205" custScaleY="104036">
        <dgm:presLayoutVars>
          <dgm:bulletEnabled val="1"/>
        </dgm:presLayoutVars>
      </dgm:prSet>
      <dgm:spPr/>
    </dgm:pt>
    <dgm:pt modelId="{8D4D2EB9-7810-48FF-A1C3-D233CC26BDBD}" type="pres">
      <dgm:prSet presAssocID="{A4A09F18-E9B7-4331-9D83-5A78318497A7}" presName="item2" presStyleLbl="node1" presStyleIdx="1" presStyleCnt="3" custScaleX="110947" custScaleY="119005" custLinFactNeighborX="-9898" custLinFactNeighborY="-8345">
        <dgm:presLayoutVars>
          <dgm:bulletEnabled val="1"/>
        </dgm:presLayoutVars>
      </dgm:prSet>
      <dgm:spPr/>
    </dgm:pt>
    <dgm:pt modelId="{68D9D30C-1038-46FF-B90F-F1D71C791C15}" type="pres">
      <dgm:prSet presAssocID="{F86AB047-DC8B-44EC-A78D-94B0936DC573}" presName="item3" presStyleLbl="node1" presStyleIdx="2" presStyleCnt="3" custLinFactNeighborX="30793" custLinFactNeighborY="7852">
        <dgm:presLayoutVars>
          <dgm:bulletEnabled val="1"/>
        </dgm:presLayoutVars>
      </dgm:prSet>
      <dgm:spPr/>
    </dgm:pt>
    <dgm:pt modelId="{DF8007B0-F165-4C71-9BB3-A2B28DE55F55}" type="pres">
      <dgm:prSet presAssocID="{6ABCA015-3DC1-46CD-95A5-B0796CB4BF93}" presName="funnel" presStyleLbl="trAlignAcc1" presStyleIdx="0" presStyleCnt="1" custLinFactNeighborX="-233" custLinFactNeighborY="611"/>
      <dgm:spPr/>
    </dgm:pt>
  </dgm:ptLst>
  <dgm:cxnLst>
    <dgm:cxn modelId="{95A94534-1131-4802-9815-81A557B83399}" type="presOf" srcId="{6ABCA015-3DC1-46CD-95A5-B0796CB4BF93}" destId="{54F4C155-216D-48D4-BD64-8AE6CD68DE45}" srcOrd="0" destOrd="0" presId="urn:microsoft.com/office/officeart/2005/8/layout/funnel1"/>
    <dgm:cxn modelId="{6EDD5564-C53E-4945-B01B-9195E8ECF895}" type="presOf" srcId="{A4A09F18-E9B7-4331-9D83-5A78318497A7}" destId="{7CCB7382-E6B2-48FD-8142-4E5DCB835BA4}" srcOrd="0" destOrd="0" presId="urn:microsoft.com/office/officeart/2005/8/layout/funnel1"/>
    <dgm:cxn modelId="{30DD8774-9F2A-4F75-BAC0-5024222D4514}" srcId="{6ABCA015-3DC1-46CD-95A5-B0796CB4BF93}" destId="{16AE039E-EDA1-4395-BC3F-D408FAF0F432}" srcOrd="1" destOrd="0" parTransId="{67E9DAD1-89D5-45F9-A1B1-84D6B69C9140}" sibTransId="{B894DE49-82E5-4209-9961-9C74C0C80F2A}"/>
    <dgm:cxn modelId="{A15020A1-B4EB-4CF8-996B-7C11D1C43ADC}" srcId="{6ABCA015-3DC1-46CD-95A5-B0796CB4BF93}" destId="{F86AB047-DC8B-44EC-A78D-94B0936DC573}" srcOrd="3" destOrd="0" parTransId="{D1F452D3-9A4C-4E62-A6CB-B16AA4136BF5}" sibTransId="{7B84F3DD-9DB8-4811-BD5D-CDFDE56748D3}"/>
    <dgm:cxn modelId="{E713C4A3-C1A9-433D-B261-F361B36A7688}" srcId="{6ABCA015-3DC1-46CD-95A5-B0796CB4BF93}" destId="{FAFA24E6-4F6C-4C1B-A29D-CD76B3A5F40E}" srcOrd="0" destOrd="0" parTransId="{008C4BA5-404C-4565-8EBF-4D4C16D9B1FF}" sibTransId="{AEADE965-1707-44CB-B143-BAA44541AE4E}"/>
    <dgm:cxn modelId="{912400AD-A423-429C-92D2-C66CCE198587}" srcId="{6ABCA015-3DC1-46CD-95A5-B0796CB4BF93}" destId="{A4A09F18-E9B7-4331-9D83-5A78318497A7}" srcOrd="2" destOrd="0" parTransId="{167026AC-80DE-4150-8293-8884DE957FC0}" sibTransId="{23AE9E52-0EF9-44D3-ABAF-270BB84C1938}"/>
    <dgm:cxn modelId="{D01FA1DF-530E-427F-8D8C-D053ADD036AF}" type="presOf" srcId="{F86AB047-DC8B-44EC-A78D-94B0936DC573}" destId="{A4EB4B6E-3D57-4280-AD81-86A5A175D345}" srcOrd="0" destOrd="0" presId="urn:microsoft.com/office/officeart/2005/8/layout/funnel1"/>
    <dgm:cxn modelId="{71F02EE0-3DC5-4305-9F4B-593454DA380A}" type="presOf" srcId="{16AE039E-EDA1-4395-BC3F-D408FAF0F432}" destId="{8D4D2EB9-7810-48FF-A1C3-D233CC26BDBD}" srcOrd="0" destOrd="0" presId="urn:microsoft.com/office/officeart/2005/8/layout/funnel1"/>
    <dgm:cxn modelId="{5D417FF7-0B46-40FC-B1E7-CEF412A20B84}" type="presOf" srcId="{FAFA24E6-4F6C-4C1B-A29D-CD76B3A5F40E}" destId="{68D9D30C-1038-46FF-B90F-F1D71C791C15}" srcOrd="0" destOrd="0" presId="urn:microsoft.com/office/officeart/2005/8/layout/funnel1"/>
    <dgm:cxn modelId="{2323CD0D-9784-4617-ADC1-7DE247D12B95}" type="presParOf" srcId="{54F4C155-216D-48D4-BD64-8AE6CD68DE45}" destId="{40FDF021-4672-43BA-BFA0-BCA3A78430CA}" srcOrd="0" destOrd="0" presId="urn:microsoft.com/office/officeart/2005/8/layout/funnel1"/>
    <dgm:cxn modelId="{01D715D6-77EB-4CA2-9776-AC828E8BB04A}" type="presParOf" srcId="{54F4C155-216D-48D4-BD64-8AE6CD68DE45}" destId="{6D1A89D2-6A81-462C-AC30-90A98758C527}" srcOrd="1" destOrd="0" presId="urn:microsoft.com/office/officeart/2005/8/layout/funnel1"/>
    <dgm:cxn modelId="{1BB5AF47-C000-421E-ABD0-EA535E1DF7A2}" type="presParOf" srcId="{54F4C155-216D-48D4-BD64-8AE6CD68DE45}" destId="{A4EB4B6E-3D57-4280-AD81-86A5A175D345}" srcOrd="2" destOrd="0" presId="urn:microsoft.com/office/officeart/2005/8/layout/funnel1"/>
    <dgm:cxn modelId="{47872DD0-4521-4B93-9E2C-6A43EB830C2F}" type="presParOf" srcId="{54F4C155-216D-48D4-BD64-8AE6CD68DE45}" destId="{7CCB7382-E6B2-48FD-8142-4E5DCB835BA4}" srcOrd="3" destOrd="0" presId="urn:microsoft.com/office/officeart/2005/8/layout/funnel1"/>
    <dgm:cxn modelId="{FECBE775-D027-4BE4-99BC-9C722CB18E67}" type="presParOf" srcId="{54F4C155-216D-48D4-BD64-8AE6CD68DE45}" destId="{8D4D2EB9-7810-48FF-A1C3-D233CC26BDBD}" srcOrd="4" destOrd="0" presId="urn:microsoft.com/office/officeart/2005/8/layout/funnel1"/>
    <dgm:cxn modelId="{B921264F-1F49-4DA9-BC18-64C9C39610B6}" type="presParOf" srcId="{54F4C155-216D-48D4-BD64-8AE6CD68DE45}" destId="{68D9D30C-1038-46FF-B90F-F1D71C791C15}" srcOrd="5" destOrd="0" presId="urn:microsoft.com/office/officeart/2005/8/layout/funnel1"/>
    <dgm:cxn modelId="{BAC80937-1DA2-4393-A0A1-D57EEAE314A1}" type="presParOf" srcId="{54F4C155-216D-48D4-BD64-8AE6CD68DE45}" destId="{DF8007B0-F165-4C71-9BB3-A2B28DE55F55}" srcOrd="6" destOrd="0" presId="urn:microsoft.com/office/officeart/2005/8/layout/funnel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DF021-4672-43BA-BFA0-BCA3A78430CA}">
      <dsp:nvSpPr>
        <dsp:cNvPr id="0" name=""/>
        <dsp:cNvSpPr/>
      </dsp:nvSpPr>
      <dsp:spPr>
        <a:xfrm>
          <a:off x="737145" y="408249"/>
          <a:ext cx="2693819" cy="935527"/>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1A89D2-6A81-462C-AC30-90A98758C527}">
      <dsp:nvSpPr>
        <dsp:cNvPr id="0" name=""/>
        <dsp:cNvSpPr/>
      </dsp:nvSpPr>
      <dsp:spPr>
        <a:xfrm>
          <a:off x="1918636" y="2699039"/>
          <a:ext cx="522058" cy="334117"/>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EB4B6E-3D57-4280-AD81-86A5A175D345}">
      <dsp:nvSpPr>
        <dsp:cNvPr id="0" name=""/>
        <dsp:cNvSpPr/>
      </dsp:nvSpPr>
      <dsp:spPr>
        <a:xfrm>
          <a:off x="835292" y="2966333"/>
          <a:ext cx="2505878" cy="626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fr-CA" sz="1500" kern="1200">
              <a:solidFill>
                <a:schemeClr val="accent4"/>
              </a:solidFill>
              <a:latin typeface="Roboto Condensed" panose="02000000000000000000" pitchFamily="2" charset="0"/>
              <a:ea typeface="Roboto Condensed" panose="02000000000000000000" pitchFamily="2" charset="0"/>
            </a:rPr>
            <a:t>Niveau et objectifs de forme physique</a:t>
          </a:r>
        </a:p>
      </dsp:txBody>
      <dsp:txXfrm>
        <a:off x="835292" y="2966333"/>
        <a:ext cx="2505878" cy="626469"/>
      </dsp:txXfrm>
    </dsp:sp>
    <dsp:sp modelId="{CCA8756E-5F93-4A8C-83C2-98063C382921}">
      <dsp:nvSpPr>
        <dsp:cNvPr id="0" name=""/>
        <dsp:cNvSpPr/>
      </dsp:nvSpPr>
      <dsp:spPr>
        <a:xfrm>
          <a:off x="1716526" y="1416030"/>
          <a:ext cx="939704" cy="9397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CA" sz="1100" kern="1200">
              <a:latin typeface="Roboto Condensed" panose="02000000000000000000" pitchFamily="2" charset="0"/>
              <a:ea typeface="Roboto Condensed" panose="02000000000000000000" pitchFamily="2" charset="0"/>
            </a:rPr>
            <a:t>Sites de recettes</a:t>
          </a:r>
        </a:p>
      </dsp:txBody>
      <dsp:txXfrm>
        <a:off x="1854142" y="1553646"/>
        <a:ext cx="664472" cy="664472"/>
      </dsp:txXfrm>
    </dsp:sp>
    <dsp:sp modelId="{790F7B88-47A6-4957-B7BB-BB7A665BF4DC}">
      <dsp:nvSpPr>
        <dsp:cNvPr id="0" name=""/>
        <dsp:cNvSpPr/>
      </dsp:nvSpPr>
      <dsp:spPr>
        <a:xfrm>
          <a:off x="1044116" y="711043"/>
          <a:ext cx="939704" cy="9397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CA" sz="1100" kern="1200">
              <a:latin typeface="Roboto Condensed" panose="02000000000000000000" pitchFamily="2" charset="0"/>
              <a:ea typeface="Roboto Condensed" panose="02000000000000000000" pitchFamily="2" charset="0"/>
            </a:rPr>
            <a:t>Données prêt-à-porter</a:t>
          </a:r>
        </a:p>
      </dsp:txBody>
      <dsp:txXfrm>
        <a:off x="1181732" y="848659"/>
        <a:ext cx="664472" cy="664472"/>
      </dsp:txXfrm>
    </dsp:sp>
    <dsp:sp modelId="{BB6C730D-0030-4F93-9403-FFCE7EAFB85D}">
      <dsp:nvSpPr>
        <dsp:cNvPr id="0" name=""/>
        <dsp:cNvSpPr/>
      </dsp:nvSpPr>
      <dsp:spPr>
        <a:xfrm>
          <a:off x="2004702" y="483843"/>
          <a:ext cx="939704" cy="9397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CA" sz="1100" kern="1200" dirty="0">
              <a:latin typeface="Roboto Condensed" panose="02000000000000000000" pitchFamily="2" charset="0"/>
              <a:ea typeface="Roboto Condensed" panose="02000000000000000000" pitchFamily="2" charset="0"/>
            </a:rPr>
            <a:t>Application en cours d’exécution</a:t>
          </a:r>
        </a:p>
      </dsp:txBody>
      <dsp:txXfrm>
        <a:off x="2142318" y="621459"/>
        <a:ext cx="664472" cy="664472"/>
      </dsp:txXfrm>
    </dsp:sp>
    <dsp:sp modelId="{DF8007B0-F165-4C71-9BB3-A2B28DE55F55}">
      <dsp:nvSpPr>
        <dsp:cNvPr id="0" name=""/>
        <dsp:cNvSpPr/>
      </dsp:nvSpPr>
      <dsp:spPr>
        <a:xfrm>
          <a:off x="702071" y="305137"/>
          <a:ext cx="2923524" cy="2338819"/>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DF021-4672-43BA-BFA0-BCA3A78430CA}">
      <dsp:nvSpPr>
        <dsp:cNvPr id="0" name=""/>
        <dsp:cNvSpPr/>
      </dsp:nvSpPr>
      <dsp:spPr>
        <a:xfrm>
          <a:off x="658821" y="339864"/>
          <a:ext cx="2407590" cy="836124"/>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1A89D2-6A81-462C-AC30-90A98758C527}">
      <dsp:nvSpPr>
        <dsp:cNvPr id="0" name=""/>
        <dsp:cNvSpPr/>
      </dsp:nvSpPr>
      <dsp:spPr>
        <a:xfrm>
          <a:off x="1633055" y="2387250"/>
          <a:ext cx="466587" cy="298615"/>
        </a:xfrm>
        <a:prstGeom prst="downArrow">
          <a:avLst/>
        </a:prstGeom>
        <a:solidFill>
          <a:schemeClr val="accent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EB4B6E-3D57-4280-AD81-86A5A175D345}">
      <dsp:nvSpPr>
        <dsp:cNvPr id="0" name=""/>
        <dsp:cNvSpPr/>
      </dsp:nvSpPr>
      <dsp:spPr>
        <a:xfrm>
          <a:off x="746539" y="2626142"/>
          <a:ext cx="2239619" cy="55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CA" sz="2000" kern="1200">
              <a:solidFill>
                <a:schemeClr val="accent4"/>
              </a:solidFill>
              <a:latin typeface="Roboto Condensed" panose="02000000000000000000" pitchFamily="2" charset="0"/>
              <a:ea typeface="Roboto Condensed" panose="02000000000000000000" pitchFamily="2" charset="0"/>
            </a:rPr>
            <a:t>Intérêts</a:t>
          </a:r>
        </a:p>
      </dsp:txBody>
      <dsp:txXfrm>
        <a:off x="746539" y="2626142"/>
        <a:ext cx="2239619" cy="559904"/>
      </dsp:txXfrm>
    </dsp:sp>
    <dsp:sp modelId="{CCA8756E-5F93-4A8C-83C2-98063C382921}">
      <dsp:nvSpPr>
        <dsp:cNvPr id="0" name=""/>
        <dsp:cNvSpPr/>
      </dsp:nvSpPr>
      <dsp:spPr>
        <a:xfrm>
          <a:off x="1534139" y="1240564"/>
          <a:ext cx="839857" cy="83985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CA" sz="900" kern="1200" dirty="0">
              <a:latin typeface="Roboto Condensed" panose="02000000000000000000" pitchFamily="2" charset="0"/>
              <a:ea typeface="Roboto Condensed" panose="02000000000000000000" pitchFamily="2" charset="0"/>
            </a:rPr>
            <a:t>mentions J’aime</a:t>
          </a:r>
        </a:p>
      </dsp:txBody>
      <dsp:txXfrm>
        <a:off x="1657133" y="1363558"/>
        <a:ext cx="593869" cy="593869"/>
      </dsp:txXfrm>
    </dsp:sp>
    <dsp:sp modelId="{790F7B88-47A6-4957-B7BB-BB7A665BF4DC}">
      <dsp:nvSpPr>
        <dsp:cNvPr id="0" name=""/>
        <dsp:cNvSpPr/>
      </dsp:nvSpPr>
      <dsp:spPr>
        <a:xfrm>
          <a:off x="933174" y="610485"/>
          <a:ext cx="839857" cy="83985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CA" sz="900" kern="1200">
              <a:latin typeface="Roboto Condensed" panose="02000000000000000000" pitchFamily="2" charset="0"/>
              <a:ea typeface="Roboto Condensed" panose="02000000000000000000" pitchFamily="2" charset="0"/>
            </a:rPr>
            <a:t>Magasinage</a:t>
          </a:r>
        </a:p>
      </dsp:txBody>
      <dsp:txXfrm>
        <a:off x="1056168" y="733479"/>
        <a:ext cx="593869" cy="593869"/>
      </dsp:txXfrm>
    </dsp:sp>
    <dsp:sp modelId="{BB6C730D-0030-4F93-9403-FFCE7EAFB85D}">
      <dsp:nvSpPr>
        <dsp:cNvPr id="0" name=""/>
        <dsp:cNvSpPr/>
      </dsp:nvSpPr>
      <dsp:spPr>
        <a:xfrm>
          <a:off x="1791695" y="407426"/>
          <a:ext cx="839857" cy="83985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CA" sz="900" kern="1200">
              <a:latin typeface="Roboto Condensed" panose="02000000000000000000" pitchFamily="2" charset="0"/>
              <a:ea typeface="Roboto Condensed" panose="02000000000000000000" pitchFamily="2" charset="0"/>
            </a:rPr>
            <a:t>Livres</a:t>
          </a:r>
        </a:p>
      </dsp:txBody>
      <dsp:txXfrm>
        <a:off x="1914689" y="530420"/>
        <a:ext cx="593869" cy="593869"/>
      </dsp:txXfrm>
    </dsp:sp>
    <dsp:sp modelId="{DF8007B0-F165-4C71-9BB3-A2B28DE55F55}">
      <dsp:nvSpPr>
        <dsp:cNvPr id="0" name=""/>
        <dsp:cNvSpPr/>
      </dsp:nvSpPr>
      <dsp:spPr>
        <a:xfrm>
          <a:off x="544567" y="259226"/>
          <a:ext cx="2612889" cy="2090311"/>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DF021-4672-43BA-BFA0-BCA3A78430CA}">
      <dsp:nvSpPr>
        <dsp:cNvPr id="0" name=""/>
        <dsp:cNvSpPr/>
      </dsp:nvSpPr>
      <dsp:spPr>
        <a:xfrm>
          <a:off x="658821" y="339864"/>
          <a:ext cx="2407590" cy="836124"/>
        </a:xfrm>
        <a:prstGeom prst="ellipse">
          <a:avLst/>
        </a:prstGeom>
        <a:solidFill>
          <a:schemeClr val="accent3">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1A89D2-6A81-462C-AC30-90A98758C527}">
      <dsp:nvSpPr>
        <dsp:cNvPr id="0" name=""/>
        <dsp:cNvSpPr/>
      </dsp:nvSpPr>
      <dsp:spPr>
        <a:xfrm>
          <a:off x="1643218" y="2387250"/>
          <a:ext cx="466587" cy="298615"/>
        </a:xfrm>
        <a:prstGeom prst="down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EB4B6E-3D57-4280-AD81-86A5A175D345}">
      <dsp:nvSpPr>
        <dsp:cNvPr id="0" name=""/>
        <dsp:cNvSpPr/>
      </dsp:nvSpPr>
      <dsp:spPr>
        <a:xfrm>
          <a:off x="746539" y="2626142"/>
          <a:ext cx="2239619" cy="55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CA" sz="2000" kern="1200">
              <a:solidFill>
                <a:schemeClr val="accent4"/>
              </a:solidFill>
              <a:latin typeface="Roboto Condensed" panose="02000000000000000000" pitchFamily="2" charset="0"/>
              <a:ea typeface="Roboto Condensed" panose="02000000000000000000" pitchFamily="2" charset="0"/>
            </a:rPr>
            <a:t>Relations</a:t>
          </a:r>
        </a:p>
      </dsp:txBody>
      <dsp:txXfrm>
        <a:off x="746539" y="2626142"/>
        <a:ext cx="2239619" cy="559904"/>
      </dsp:txXfrm>
    </dsp:sp>
    <dsp:sp modelId="{7CCB7382-E6B2-48FD-8142-4E5DCB835BA4}">
      <dsp:nvSpPr>
        <dsp:cNvPr id="0" name=""/>
        <dsp:cNvSpPr/>
      </dsp:nvSpPr>
      <dsp:spPr>
        <a:xfrm>
          <a:off x="1516481" y="1223616"/>
          <a:ext cx="875173" cy="873753"/>
        </a:xfrm>
        <a:prstGeom prst="ellipse">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CA" sz="1300" kern="1200" dirty="0">
              <a:latin typeface="Roboto Condensed" panose="02000000000000000000" pitchFamily="2" charset="0"/>
              <a:ea typeface="Roboto Condensed" panose="02000000000000000000" pitchFamily="2" charset="0"/>
            </a:rPr>
            <a:t>Texto/ courriel</a:t>
          </a:r>
        </a:p>
      </dsp:txBody>
      <dsp:txXfrm>
        <a:off x="1644647" y="1351574"/>
        <a:ext cx="618841" cy="617837"/>
      </dsp:txXfrm>
    </dsp:sp>
    <dsp:sp modelId="{8D4D2EB9-7810-48FF-A1C3-D233CC26BDBD}">
      <dsp:nvSpPr>
        <dsp:cNvPr id="0" name=""/>
        <dsp:cNvSpPr/>
      </dsp:nvSpPr>
      <dsp:spPr>
        <a:xfrm>
          <a:off x="804076" y="460591"/>
          <a:ext cx="931796" cy="999472"/>
        </a:xfrm>
        <a:prstGeom prst="ellipse">
          <a:avLst/>
        </a:prstGeom>
        <a:solidFill>
          <a:schemeClr val="accent3">
            <a:shade val="80000"/>
            <a:hueOff val="0"/>
            <a:satOff val="-2246"/>
            <a:lumOff val="224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CA" sz="1200" kern="1200" dirty="0">
              <a:latin typeface="Roboto Condensed" panose="02000000000000000000" pitchFamily="2" charset="0"/>
              <a:ea typeface="Roboto Condensed" panose="02000000000000000000" pitchFamily="2" charset="0"/>
            </a:rPr>
            <a:t>Calendrier</a:t>
          </a:r>
        </a:p>
      </dsp:txBody>
      <dsp:txXfrm>
        <a:off x="940534" y="606960"/>
        <a:ext cx="658880" cy="706734"/>
      </dsp:txXfrm>
    </dsp:sp>
    <dsp:sp modelId="{68D9D30C-1038-46FF-B90F-F1D71C791C15}">
      <dsp:nvSpPr>
        <dsp:cNvPr id="0" name=""/>
        <dsp:cNvSpPr/>
      </dsp:nvSpPr>
      <dsp:spPr>
        <a:xfrm>
          <a:off x="2050312" y="473372"/>
          <a:ext cx="839857" cy="839857"/>
        </a:xfrm>
        <a:prstGeom prst="ellipse">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CA" sz="1300" kern="1200">
              <a:latin typeface="Roboto Condensed" panose="02000000000000000000" pitchFamily="2" charset="0"/>
              <a:ea typeface="Roboto Condensed" panose="02000000000000000000" pitchFamily="2" charset="0"/>
            </a:rPr>
            <a:t>GPS</a:t>
          </a:r>
        </a:p>
      </dsp:txBody>
      <dsp:txXfrm>
        <a:off x="2173306" y="596366"/>
        <a:ext cx="593869" cy="593869"/>
      </dsp:txXfrm>
    </dsp:sp>
    <dsp:sp modelId="{DF8007B0-F165-4C71-9BB3-A2B28DE55F55}">
      <dsp:nvSpPr>
        <dsp:cNvPr id="0" name=""/>
        <dsp:cNvSpPr/>
      </dsp:nvSpPr>
      <dsp:spPr>
        <a:xfrm>
          <a:off x="553816" y="249987"/>
          <a:ext cx="2612889" cy="2090311"/>
        </a:xfrm>
        <a:prstGeom prst="funnel">
          <a:avLst/>
        </a:prstGeom>
        <a:solidFill>
          <a:schemeClr val="lt1">
            <a:alpha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544767-8058-4966-B424-D4872228E067}" type="datetimeFigureOut">
              <a:rPr lang="en-CA" smtClean="0"/>
              <a:t>2022-10-17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3EB747-24DF-42BE-9A7C-2AA70D47B0C9}" type="slidenum">
              <a:rPr lang="en-CA" smtClean="0"/>
              <a:t>‹#›</a:t>
            </a:fld>
            <a:endParaRPr lang="en-CA"/>
          </a:p>
        </p:txBody>
      </p:sp>
    </p:spTree>
    <p:extLst>
      <p:ext uri="{BB962C8B-B14F-4D97-AF65-F5344CB8AC3E}">
        <p14:creationId xmlns:p14="http://schemas.microsoft.com/office/powerpoint/2010/main" val="362495240"/>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D073B1-7F9C-4B7C-8191-F4E373964737}" type="slidenum">
              <a:rPr lang="en-CA" smtClean="0"/>
              <a:t>1</a:t>
            </a:fld>
            <a:endParaRPr lang="en-CA"/>
          </a:p>
        </p:txBody>
      </p:sp>
    </p:spTree>
    <p:extLst>
      <p:ext uri="{BB962C8B-B14F-4D97-AF65-F5344CB8AC3E}">
        <p14:creationId xmlns:p14="http://schemas.microsoft.com/office/powerpoint/2010/main" val="962242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p:txBody>
      </p:sp>
      <p:sp>
        <p:nvSpPr>
          <p:cNvPr id="4" name="Slide Number Placeholder 3"/>
          <p:cNvSpPr>
            <a:spLocks noGrp="1"/>
          </p:cNvSpPr>
          <p:nvPr>
            <p:ph type="sldNum" sz="quarter" idx="5"/>
          </p:nvPr>
        </p:nvSpPr>
        <p:spPr/>
        <p:txBody>
          <a:bodyPr/>
          <a:lstStyle/>
          <a:p>
            <a:fld id="{C6D073B1-7F9C-4B7C-8191-F4E373964737}" type="slidenum">
              <a:rPr lang="en-CA" smtClean="0"/>
              <a:t>10</a:t>
            </a:fld>
            <a:endParaRPr lang="en-CA"/>
          </a:p>
        </p:txBody>
      </p:sp>
    </p:spTree>
    <p:extLst>
      <p:ext uri="{BB962C8B-B14F-4D97-AF65-F5344CB8AC3E}">
        <p14:creationId xmlns:p14="http://schemas.microsoft.com/office/powerpoint/2010/main" val="70477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D073B1-7F9C-4B7C-8191-F4E373964737}" type="slidenum">
              <a:rPr lang="en-CA" smtClean="0"/>
              <a:t>11</a:t>
            </a:fld>
            <a:endParaRPr lang="en-CA"/>
          </a:p>
        </p:txBody>
      </p:sp>
    </p:spTree>
    <p:extLst>
      <p:ext uri="{BB962C8B-B14F-4D97-AF65-F5344CB8AC3E}">
        <p14:creationId xmlns:p14="http://schemas.microsoft.com/office/powerpoint/2010/main" val="2884149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fr-CA" sz="1080" kern="1200" dirty="0">
                <a:solidFill>
                  <a:schemeClr val="tx1"/>
                </a:solidFill>
                <a:effectLst/>
                <a:latin typeface="+mn-lt"/>
                <a:ea typeface="+mn-ea"/>
                <a:cs typeface="+mn-cs"/>
              </a:rPr>
              <a:t>https://en.wikipedia.org/wiki/Filter_bubble</a:t>
            </a:r>
          </a:p>
          <a:p>
            <a:r>
              <a:rPr lang="fr-CA" sz="1080" kern="1200" dirty="0">
                <a:solidFill>
                  <a:schemeClr val="tx1"/>
                </a:solidFill>
                <a:effectLst/>
                <a:latin typeface="+mn-lt"/>
                <a:ea typeface="+mn-ea"/>
                <a:cs typeface="+mn-cs"/>
              </a:rPr>
              <a:t>https://fs.blog/2017/07/filter-bubbles/</a:t>
            </a:r>
          </a:p>
          <a:p>
            <a:r>
              <a:rPr lang="fr-CA" sz="1080" kern="1200" dirty="0">
                <a:solidFill>
                  <a:schemeClr val="tx1"/>
                </a:solidFill>
                <a:effectLst/>
                <a:latin typeface="+mn-lt"/>
                <a:ea typeface="+mn-ea"/>
                <a:cs typeface="+mn-cs"/>
              </a:rPr>
              <a:t>https://www.techopedia.com/definition/28556/filter-bubble</a:t>
            </a:r>
          </a:p>
          <a:p>
            <a:r>
              <a:rPr lang="fr-CA" sz="1080" kern="1200" dirty="0">
                <a:solidFill>
                  <a:schemeClr val="tx1"/>
                </a:solidFill>
                <a:effectLst/>
                <a:latin typeface="+mn-lt"/>
                <a:ea typeface="+mn-ea"/>
                <a:cs typeface="+mn-cs"/>
              </a:rPr>
              <a:t>https://www.cbc.ca/radio/thesundayedition/social-media-bubbles-dyson-on-race-one-child-policy-til-grey-do-us-part-1.3949841/the-democratic-promise-of-social-media-has-been-killed-by-the-bubble-michael-s-essay-1.3949844</a:t>
            </a:r>
          </a:p>
        </p:txBody>
      </p:sp>
      <p:sp>
        <p:nvSpPr>
          <p:cNvPr id="4" name="Slide Number Placeholder 3"/>
          <p:cNvSpPr>
            <a:spLocks noGrp="1"/>
          </p:cNvSpPr>
          <p:nvPr>
            <p:ph type="sldNum" sz="quarter" idx="10"/>
          </p:nvPr>
        </p:nvSpPr>
        <p:spPr/>
        <p:txBody>
          <a:bodyPr/>
          <a:lstStyle/>
          <a:p>
            <a:fld id="{C6D073B1-7F9C-4B7C-8191-F4E373964737}" type="slidenum">
              <a:rPr lang="en-CA" smtClean="0"/>
              <a:t>12</a:t>
            </a:fld>
            <a:endParaRPr lang="en-CA"/>
          </a:p>
        </p:txBody>
      </p:sp>
    </p:spTree>
    <p:extLst>
      <p:ext uri="{BB962C8B-B14F-4D97-AF65-F5344CB8AC3E}">
        <p14:creationId xmlns:p14="http://schemas.microsoft.com/office/powerpoint/2010/main" val="4096033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fr-CA" sz="108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D073B1-7F9C-4B7C-8191-F4E373964737}" type="slidenum">
              <a:rPr lang="en-CA" smtClean="0"/>
              <a:t>13</a:t>
            </a:fld>
            <a:endParaRPr lang="en-CA"/>
          </a:p>
        </p:txBody>
      </p:sp>
    </p:spTree>
    <p:extLst>
      <p:ext uri="{BB962C8B-B14F-4D97-AF65-F5344CB8AC3E}">
        <p14:creationId xmlns:p14="http://schemas.microsoft.com/office/powerpoint/2010/main" val="4015612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lang="fr-CA" sz="108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D073B1-7F9C-4B7C-8191-F4E373964737}" type="slidenum">
              <a:rPr lang="en-CA" smtClean="0"/>
              <a:t>14</a:t>
            </a:fld>
            <a:endParaRPr lang="en-CA"/>
          </a:p>
        </p:txBody>
      </p:sp>
    </p:spTree>
    <p:extLst>
      <p:ext uri="{BB962C8B-B14F-4D97-AF65-F5344CB8AC3E}">
        <p14:creationId xmlns:p14="http://schemas.microsoft.com/office/powerpoint/2010/main" val="1136734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sz="1200" dirty="0"/>
          </a:p>
        </p:txBody>
      </p:sp>
      <p:sp>
        <p:nvSpPr>
          <p:cNvPr id="4" name="Slide Number Placeholder 3"/>
          <p:cNvSpPr>
            <a:spLocks noGrp="1"/>
          </p:cNvSpPr>
          <p:nvPr>
            <p:ph type="sldNum" sz="quarter" idx="10"/>
          </p:nvPr>
        </p:nvSpPr>
        <p:spPr/>
        <p:txBody>
          <a:bodyPr/>
          <a:lstStyle/>
          <a:p>
            <a:fld id="{C6D073B1-7F9C-4B7C-8191-F4E373964737}" type="slidenum">
              <a:rPr lang="en-CA" smtClean="0"/>
              <a:t>15</a:t>
            </a:fld>
            <a:endParaRPr lang="en-CA"/>
          </a:p>
        </p:txBody>
      </p:sp>
    </p:spTree>
    <p:extLst>
      <p:ext uri="{BB962C8B-B14F-4D97-AF65-F5344CB8AC3E}">
        <p14:creationId xmlns:p14="http://schemas.microsoft.com/office/powerpoint/2010/main" val="3161498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fr-CA" sz="108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D073B1-7F9C-4B7C-8191-F4E373964737}" type="slidenum">
              <a:rPr lang="en-CA" smtClean="0"/>
              <a:t>16</a:t>
            </a:fld>
            <a:endParaRPr lang="en-CA"/>
          </a:p>
        </p:txBody>
      </p:sp>
    </p:spTree>
    <p:extLst>
      <p:ext uri="{BB962C8B-B14F-4D97-AF65-F5344CB8AC3E}">
        <p14:creationId xmlns:p14="http://schemas.microsoft.com/office/powerpoint/2010/main" val="2710764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D073B1-7F9C-4B7C-8191-F4E373964737}" type="slidenum">
              <a:rPr lang="en-CA" smtClean="0"/>
              <a:t>17</a:t>
            </a:fld>
            <a:endParaRPr lang="en-CA"/>
          </a:p>
        </p:txBody>
      </p:sp>
    </p:spTree>
    <p:extLst>
      <p:ext uri="{BB962C8B-B14F-4D97-AF65-F5344CB8AC3E}">
        <p14:creationId xmlns:p14="http://schemas.microsoft.com/office/powerpoint/2010/main" val="3667291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073B1-7F9C-4B7C-8191-F4E373964737}" type="slidenum">
              <a:rPr lang="en-CA" smtClean="0"/>
              <a:t>18</a:t>
            </a:fld>
            <a:endParaRPr lang="en-CA"/>
          </a:p>
        </p:txBody>
      </p:sp>
    </p:spTree>
    <p:extLst>
      <p:ext uri="{BB962C8B-B14F-4D97-AF65-F5344CB8AC3E}">
        <p14:creationId xmlns:p14="http://schemas.microsoft.com/office/powerpoint/2010/main" val="31666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6D073B1-7F9C-4B7C-8191-F4E373964737}" type="slidenum">
              <a:rPr lang="en-CA" smtClean="0"/>
              <a:t>19</a:t>
            </a:fld>
            <a:endParaRPr lang="en-CA"/>
          </a:p>
        </p:txBody>
      </p:sp>
    </p:spTree>
    <p:extLst>
      <p:ext uri="{BB962C8B-B14F-4D97-AF65-F5344CB8AC3E}">
        <p14:creationId xmlns:p14="http://schemas.microsoft.com/office/powerpoint/2010/main" val="2375632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D073B1-7F9C-4B7C-8191-F4E373964737}" type="slidenum">
              <a:rPr lang="en-CA" smtClean="0"/>
              <a:t>2</a:t>
            </a:fld>
            <a:endParaRPr lang="en-CA"/>
          </a:p>
        </p:txBody>
      </p:sp>
    </p:spTree>
    <p:extLst>
      <p:ext uri="{BB962C8B-B14F-4D97-AF65-F5344CB8AC3E}">
        <p14:creationId xmlns:p14="http://schemas.microsoft.com/office/powerpoint/2010/main" val="2380838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6D073B1-7F9C-4B7C-8191-F4E373964737}" type="slidenum">
              <a:rPr lang="en-CA" smtClean="0"/>
              <a:t>20</a:t>
            </a:fld>
            <a:endParaRPr lang="en-CA"/>
          </a:p>
        </p:txBody>
      </p:sp>
    </p:spTree>
    <p:extLst>
      <p:ext uri="{BB962C8B-B14F-4D97-AF65-F5344CB8AC3E}">
        <p14:creationId xmlns:p14="http://schemas.microsoft.com/office/powerpoint/2010/main" val="1535855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sz="1200" dirty="0">
              <a:latin typeface="+mn-lt"/>
            </a:endParaRPr>
          </a:p>
        </p:txBody>
      </p:sp>
      <p:sp>
        <p:nvSpPr>
          <p:cNvPr id="4" name="Slide Number Placeholder 3"/>
          <p:cNvSpPr>
            <a:spLocks noGrp="1"/>
          </p:cNvSpPr>
          <p:nvPr>
            <p:ph type="sldNum" sz="quarter" idx="10"/>
          </p:nvPr>
        </p:nvSpPr>
        <p:spPr/>
        <p:txBody>
          <a:bodyPr/>
          <a:lstStyle/>
          <a:p>
            <a:fld id="{C6D073B1-7F9C-4B7C-8191-F4E373964737}" type="slidenum">
              <a:rPr lang="en-CA" smtClean="0"/>
              <a:t>21</a:t>
            </a:fld>
            <a:endParaRPr lang="en-CA"/>
          </a:p>
        </p:txBody>
      </p:sp>
    </p:spTree>
    <p:extLst>
      <p:ext uri="{BB962C8B-B14F-4D97-AF65-F5344CB8AC3E}">
        <p14:creationId xmlns:p14="http://schemas.microsoft.com/office/powerpoint/2010/main" val="3151485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648" marR="0" lvl="0" indent="0" algn="l" defTabSz="822952" rtl="0" eaLnBrk="1" fontAlgn="auto" latinLnBrk="0" hangingPunct="1">
              <a:lnSpc>
                <a:spcPct val="100000"/>
              </a:lnSpc>
              <a:spcBef>
                <a:spcPts val="431"/>
              </a:spcBef>
              <a:spcAft>
                <a:spcPts val="0"/>
              </a:spcAft>
              <a:buClrTx/>
              <a:buSzTx/>
              <a:buFont typeface="Wingdings" charset="2"/>
              <a:buNone/>
              <a:tabLst/>
              <a:defRPr/>
            </a:pPr>
            <a:endParaRPr lang="en-CA" sz="1200" dirty="0">
              <a:latin typeface="+mn-lt"/>
            </a:endParaRPr>
          </a:p>
        </p:txBody>
      </p:sp>
      <p:sp>
        <p:nvSpPr>
          <p:cNvPr id="4" name="Slide Number Placeholder 3"/>
          <p:cNvSpPr>
            <a:spLocks noGrp="1"/>
          </p:cNvSpPr>
          <p:nvPr>
            <p:ph type="sldNum" sz="quarter" idx="10"/>
          </p:nvPr>
        </p:nvSpPr>
        <p:spPr/>
        <p:txBody>
          <a:bodyPr/>
          <a:lstStyle/>
          <a:p>
            <a:fld id="{C6D073B1-7F9C-4B7C-8191-F4E373964737}" type="slidenum">
              <a:rPr lang="en-CA" smtClean="0"/>
              <a:t>22</a:t>
            </a:fld>
            <a:endParaRPr lang="en-CA"/>
          </a:p>
        </p:txBody>
      </p:sp>
    </p:spTree>
    <p:extLst>
      <p:ext uri="{BB962C8B-B14F-4D97-AF65-F5344CB8AC3E}">
        <p14:creationId xmlns:p14="http://schemas.microsoft.com/office/powerpoint/2010/main" val="2313616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C6D073B1-7F9C-4B7C-8191-F4E373964737}" type="slidenum">
              <a:rPr lang="en-CA" smtClean="0"/>
              <a:t>23</a:t>
            </a:fld>
            <a:endParaRPr lang="en-CA"/>
          </a:p>
        </p:txBody>
      </p:sp>
    </p:spTree>
    <p:extLst>
      <p:ext uri="{BB962C8B-B14F-4D97-AF65-F5344CB8AC3E}">
        <p14:creationId xmlns:p14="http://schemas.microsoft.com/office/powerpoint/2010/main" val="4066296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D073B1-7F9C-4B7C-8191-F4E373964737}" type="slidenum">
              <a:rPr lang="en-CA" smtClean="0"/>
              <a:t>24</a:t>
            </a:fld>
            <a:endParaRPr lang="en-CA"/>
          </a:p>
        </p:txBody>
      </p:sp>
    </p:spTree>
    <p:extLst>
      <p:ext uri="{BB962C8B-B14F-4D97-AF65-F5344CB8AC3E}">
        <p14:creationId xmlns:p14="http://schemas.microsoft.com/office/powerpoint/2010/main" val="240973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D073B1-7F9C-4B7C-8191-F4E373964737}" type="slidenum">
              <a:rPr lang="en-CA" smtClean="0"/>
              <a:t>26</a:t>
            </a:fld>
            <a:endParaRPr lang="en-CA"/>
          </a:p>
        </p:txBody>
      </p:sp>
    </p:spTree>
    <p:extLst>
      <p:ext uri="{BB962C8B-B14F-4D97-AF65-F5344CB8AC3E}">
        <p14:creationId xmlns:p14="http://schemas.microsoft.com/office/powerpoint/2010/main" val="21945091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sz="108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6D073B1-7F9C-4B7C-8191-F4E373964737}" type="slidenum">
              <a:rPr lang="en-CA" smtClean="0"/>
              <a:t>27</a:t>
            </a:fld>
            <a:endParaRPr lang="en-CA"/>
          </a:p>
        </p:txBody>
      </p:sp>
    </p:spTree>
    <p:extLst>
      <p:ext uri="{BB962C8B-B14F-4D97-AF65-F5344CB8AC3E}">
        <p14:creationId xmlns:p14="http://schemas.microsoft.com/office/powerpoint/2010/main" val="2267440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sz="108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6D073B1-7F9C-4B7C-8191-F4E373964737}" type="slidenum">
              <a:rPr lang="en-CA" smtClean="0"/>
              <a:t>28</a:t>
            </a:fld>
            <a:endParaRPr lang="en-CA"/>
          </a:p>
        </p:txBody>
      </p:sp>
    </p:spTree>
    <p:extLst>
      <p:ext uri="{BB962C8B-B14F-4D97-AF65-F5344CB8AC3E}">
        <p14:creationId xmlns:p14="http://schemas.microsoft.com/office/powerpoint/2010/main" val="41019832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6D073B1-7F9C-4B7C-8191-F4E373964737}" type="slidenum">
              <a:rPr lang="en-CA" smtClean="0"/>
              <a:t>29</a:t>
            </a:fld>
            <a:endParaRPr lang="en-CA"/>
          </a:p>
        </p:txBody>
      </p:sp>
    </p:spTree>
    <p:extLst>
      <p:ext uri="{BB962C8B-B14F-4D97-AF65-F5344CB8AC3E}">
        <p14:creationId xmlns:p14="http://schemas.microsoft.com/office/powerpoint/2010/main" val="3230754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6D073B1-7F9C-4B7C-8191-F4E373964737}" type="slidenum">
              <a:rPr lang="en-CA" smtClean="0"/>
              <a:t>30</a:t>
            </a:fld>
            <a:endParaRPr lang="en-CA"/>
          </a:p>
        </p:txBody>
      </p:sp>
    </p:spTree>
    <p:extLst>
      <p:ext uri="{BB962C8B-B14F-4D97-AF65-F5344CB8AC3E}">
        <p14:creationId xmlns:p14="http://schemas.microsoft.com/office/powerpoint/2010/main" val="3769379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fr-CA" sz="108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D073B1-7F9C-4B7C-8191-F4E373964737}" type="slidenum">
              <a:rPr lang="en-CA" smtClean="0"/>
              <a:t>3</a:t>
            </a:fld>
            <a:endParaRPr lang="en-CA"/>
          </a:p>
        </p:txBody>
      </p:sp>
    </p:spTree>
    <p:extLst>
      <p:ext uri="{BB962C8B-B14F-4D97-AF65-F5344CB8AC3E}">
        <p14:creationId xmlns:p14="http://schemas.microsoft.com/office/powerpoint/2010/main" val="34761450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commentaires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292871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fr-CA" sz="108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D073B1-7F9C-4B7C-8191-F4E373964737}" type="slidenum">
              <a:rPr lang="en-CA" smtClean="0"/>
              <a:t>4</a:t>
            </a:fld>
            <a:endParaRPr lang="en-CA"/>
          </a:p>
        </p:txBody>
      </p:sp>
    </p:spTree>
    <p:extLst>
      <p:ext uri="{BB962C8B-B14F-4D97-AF65-F5344CB8AC3E}">
        <p14:creationId xmlns:p14="http://schemas.microsoft.com/office/powerpoint/2010/main" val="4071212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D073B1-7F9C-4B7C-8191-F4E373964737}" type="slidenum">
              <a:rPr lang="en-CA" smtClean="0"/>
              <a:t>5</a:t>
            </a:fld>
            <a:endParaRPr lang="en-CA"/>
          </a:p>
        </p:txBody>
      </p:sp>
    </p:spTree>
    <p:extLst>
      <p:ext uri="{BB962C8B-B14F-4D97-AF65-F5344CB8AC3E}">
        <p14:creationId xmlns:p14="http://schemas.microsoft.com/office/powerpoint/2010/main" val="1035052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fr-CA" sz="108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D073B1-7F9C-4B7C-8191-F4E373964737}" type="slidenum">
              <a:rPr lang="en-CA" smtClean="0"/>
              <a:t>6</a:t>
            </a:fld>
            <a:endParaRPr lang="en-CA"/>
          </a:p>
        </p:txBody>
      </p:sp>
    </p:spTree>
    <p:extLst>
      <p:ext uri="{BB962C8B-B14F-4D97-AF65-F5344CB8AC3E}">
        <p14:creationId xmlns:p14="http://schemas.microsoft.com/office/powerpoint/2010/main" val="3116575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sz="108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6D073B1-7F9C-4B7C-8191-F4E373964737}" type="slidenum">
              <a:rPr lang="en-CA" smtClean="0"/>
              <a:t>7</a:t>
            </a:fld>
            <a:endParaRPr lang="en-CA"/>
          </a:p>
        </p:txBody>
      </p:sp>
    </p:spTree>
    <p:extLst>
      <p:ext uri="{BB962C8B-B14F-4D97-AF65-F5344CB8AC3E}">
        <p14:creationId xmlns:p14="http://schemas.microsoft.com/office/powerpoint/2010/main" val="2188822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fr-CA" sz="108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D073B1-7F9C-4B7C-8191-F4E373964737}" type="slidenum">
              <a:rPr lang="en-CA" smtClean="0"/>
              <a:t>8</a:t>
            </a:fld>
            <a:endParaRPr lang="en-CA"/>
          </a:p>
        </p:txBody>
      </p:sp>
    </p:spTree>
    <p:extLst>
      <p:ext uri="{BB962C8B-B14F-4D97-AF65-F5344CB8AC3E}">
        <p14:creationId xmlns:p14="http://schemas.microsoft.com/office/powerpoint/2010/main" val="812253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sz="1200" dirty="0"/>
          </a:p>
        </p:txBody>
      </p:sp>
      <p:sp>
        <p:nvSpPr>
          <p:cNvPr id="4" name="Slide Number Placeholder 3"/>
          <p:cNvSpPr>
            <a:spLocks noGrp="1"/>
          </p:cNvSpPr>
          <p:nvPr>
            <p:ph type="sldNum" sz="quarter" idx="10"/>
          </p:nvPr>
        </p:nvSpPr>
        <p:spPr/>
        <p:txBody>
          <a:bodyPr/>
          <a:lstStyle/>
          <a:p>
            <a:fld id="{C6D073B1-7F9C-4B7C-8191-F4E373964737}" type="slidenum">
              <a:rPr lang="en-CA" smtClean="0"/>
              <a:t>9</a:t>
            </a:fld>
            <a:endParaRPr lang="en-CA"/>
          </a:p>
        </p:txBody>
      </p:sp>
    </p:spTree>
    <p:extLst>
      <p:ext uri="{BB962C8B-B14F-4D97-AF65-F5344CB8AC3E}">
        <p14:creationId xmlns:p14="http://schemas.microsoft.com/office/powerpoint/2010/main" val="29343833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84"/>
            <a:ext cx="9144000" cy="5148071"/>
          </a:xfrm>
          <a:prstGeom prst="rect">
            <a:avLst/>
          </a:prstGeom>
        </p:spPr>
      </p:pic>
      <p:sp>
        <p:nvSpPr>
          <p:cNvPr id="16" name="Rectangle 15"/>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
        <p:nvSpPr>
          <p:cNvPr id="8" name="Subtitle 2"/>
          <p:cNvSpPr>
            <a:spLocks noGrp="1"/>
          </p:cNvSpPr>
          <p:nvPr>
            <p:ph type="subTitle" idx="1" hasCustomPrompt="1"/>
          </p:nvPr>
        </p:nvSpPr>
        <p:spPr>
          <a:xfrm>
            <a:off x="4495800" y="2038350"/>
            <a:ext cx="4248472" cy="1829544"/>
          </a:xfrm>
          <a:prstGeom prst="rect">
            <a:avLst/>
          </a:prstGeom>
        </p:spPr>
        <p:txBody>
          <a:bodyPr>
            <a:noAutofit/>
          </a:bodyPr>
          <a:lstStyle>
            <a:lvl1pPr marL="0" indent="0" algn="ctr">
              <a:buNone/>
              <a:defRPr sz="2667" b="1" i="0">
                <a:solidFill>
                  <a:srgbClr val="DFE1DF"/>
                </a:solidFill>
                <a:latin typeface="Rajdhani" panose="02000000000000000000" pitchFamily="2" charset="0"/>
                <a:cs typeface="Rajdhani" panose="02000000000000000000" pitchFamily="2"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CA" dirty="0"/>
          </a:p>
        </p:txBody>
      </p:sp>
      <p:sp>
        <p:nvSpPr>
          <p:cNvPr id="11" name="TextBox 10"/>
          <p:cNvSpPr txBox="1"/>
          <p:nvPr/>
        </p:nvSpPr>
        <p:spPr>
          <a:xfrm>
            <a:off x="3657602" y="4876007"/>
            <a:ext cx="1828801" cy="169277"/>
          </a:xfrm>
          <a:prstGeom prst="rect">
            <a:avLst/>
          </a:prstGeom>
          <a:noFill/>
        </p:spPr>
        <p:txBody>
          <a:bodyPr wrap="square" lIns="0" tIns="0" rIns="0" bIns="0" rtlCol="0" anchor="b" anchorCtr="0">
            <a:noAutofit/>
          </a:bodyPr>
          <a:lstStyle/>
          <a:p>
            <a:pPr algn="ctr"/>
            <a:r>
              <a:rPr lang="en-CA" sz="933" b="1" dirty="0">
                <a:solidFill>
                  <a:schemeClr val="bg1"/>
                </a:solidFill>
                <a:latin typeface="Helvetica" pitchFamily="34" charset="0"/>
              </a:rPr>
              <a:t>CERRID #######</a:t>
            </a:r>
          </a:p>
        </p:txBody>
      </p:sp>
      <p:sp>
        <p:nvSpPr>
          <p:cNvPr id="12" name="TextBox 11"/>
          <p:cNvSpPr txBox="1"/>
          <p:nvPr/>
        </p:nvSpPr>
        <p:spPr>
          <a:xfrm>
            <a:off x="3657602" y="4731991"/>
            <a:ext cx="1828801" cy="169277"/>
          </a:xfrm>
          <a:prstGeom prst="rect">
            <a:avLst/>
          </a:prstGeom>
          <a:noFill/>
        </p:spPr>
        <p:txBody>
          <a:bodyPr wrap="square" lIns="0" tIns="0" rIns="0" bIns="0" rtlCol="0" anchor="b" anchorCtr="0">
            <a:noAutofit/>
          </a:bodyPr>
          <a:lstStyle/>
          <a:p>
            <a:pPr algn="ctr"/>
            <a:fld id="{35D626B2-6E6C-455B-A75E-0A26EDB1E798}" type="slidenum">
              <a:rPr lang="en-CA" sz="933" b="1" smtClean="0">
                <a:solidFill>
                  <a:schemeClr val="bg1"/>
                </a:solidFill>
                <a:latin typeface="Helvetica" pitchFamily="34" charset="0"/>
              </a:rPr>
              <a:t>‹#›</a:t>
            </a:fld>
            <a:endParaRPr lang="en-CA" sz="933" b="1" dirty="0">
              <a:solidFill>
                <a:schemeClr val="bg1"/>
              </a:solidFill>
              <a:latin typeface="Helvetica"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4" y="4835179"/>
            <a:ext cx="887712" cy="210312"/>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38" y="4872809"/>
            <a:ext cx="1648067" cy="162485"/>
          </a:xfrm>
          <a:prstGeom prst="rect">
            <a:avLst/>
          </a:prstGeom>
        </p:spPr>
      </p:pic>
      <p:sp>
        <p:nvSpPr>
          <p:cNvPr id="18" name="Rectangle 17"/>
          <p:cNvSpPr/>
          <p:nvPr userDrawn="1"/>
        </p:nvSpPr>
        <p:spPr>
          <a:xfrm>
            <a:off x="0" y="473786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pic>
        <p:nvPicPr>
          <p:cNvPr id="24" name="Picture 2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355978" y="4333516"/>
            <a:ext cx="4511049" cy="286513"/>
          </a:xfrm>
          <a:prstGeom prst="rect">
            <a:avLst/>
          </a:prstGeom>
        </p:spPr>
      </p:pic>
      <p:pic>
        <p:nvPicPr>
          <p:cNvPr id="22" name="Picture 21">
            <a:extLst>
              <a:ext uri="{FF2B5EF4-FFF2-40B4-BE49-F238E27FC236}">
                <a16:creationId xmlns:a16="http://schemas.microsoft.com/office/drawing/2014/main" id="{79ABA56D-C4EA-48F8-87D1-3A6F2A0629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pic>
        <p:nvPicPr>
          <p:cNvPr id="23" name="Picture 22">
            <a:extLst>
              <a:ext uri="{FF2B5EF4-FFF2-40B4-BE49-F238E27FC236}">
                <a16:creationId xmlns:a16="http://schemas.microsoft.com/office/drawing/2014/main" id="{5552E4A8-7149-4731-87DF-0233DF531B6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3737" y="4876175"/>
            <a:ext cx="2269379" cy="164592"/>
          </a:xfrm>
          <a:prstGeom prst="rect">
            <a:avLst/>
          </a:prstGeom>
        </p:spPr>
      </p:pic>
      <p:sp>
        <p:nvSpPr>
          <p:cNvPr id="20"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5273A111-58EB-42AF-8CED-87FC53037F23}"/>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346278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6" name="TextBox 5"/>
          <p:cNvSpPr txBox="1"/>
          <p:nvPr/>
        </p:nvSpPr>
        <p:spPr>
          <a:xfrm>
            <a:off x="3657606" y="4922756"/>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CERRID #######</a:t>
            </a:r>
          </a:p>
        </p:txBody>
      </p:sp>
      <p:sp>
        <p:nvSpPr>
          <p:cNvPr id="7" name="TextBox 6"/>
          <p:cNvSpPr txBox="1"/>
          <p:nvPr/>
        </p:nvSpPr>
        <p:spPr>
          <a:xfrm>
            <a:off x="3657606" y="4778739"/>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PAGE </a:t>
            </a:r>
            <a:fld id="{35D626B2-6E6C-455B-A75E-0A26EDB1E798}" type="slidenum">
              <a:rPr lang="en-CA" sz="800" smtClean="0">
                <a:solidFill>
                  <a:schemeClr val="bg1"/>
                </a:solidFill>
                <a:latin typeface="Helvetica" pitchFamily="34" charset="0"/>
              </a:rPr>
              <a:t>‹#›</a:t>
            </a:fld>
            <a:endParaRPr lang="en-CA" sz="80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4"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2" y="4872812"/>
            <a:ext cx="1648067" cy="162485"/>
          </a:xfrm>
          <a:prstGeom prst="rect">
            <a:avLst/>
          </a:prstGeom>
        </p:spPr>
      </p:pic>
      <p:sp>
        <p:nvSpPr>
          <p:cNvPr id="12" name="Rectangle 11"/>
          <p:cNvSpPr/>
          <p:nvPr userDrawn="1"/>
        </p:nvSpPr>
        <p:spPr>
          <a:xfrm>
            <a:off x="0" y="4743414"/>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5" name="TextBox 14">
            <a:extLst>
              <a:ext uri="{FF2B5EF4-FFF2-40B4-BE49-F238E27FC236}">
                <a16:creationId xmlns:a16="http://schemas.microsoft.com/office/drawing/2014/main" id="{49E77E07-695E-4730-8FFB-5F10ECF5F710}"/>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17" name="Picture 16">
            <a:extLst>
              <a:ext uri="{FF2B5EF4-FFF2-40B4-BE49-F238E27FC236}">
                <a16:creationId xmlns:a16="http://schemas.microsoft.com/office/drawing/2014/main" id="{C998AEF1-6413-48F3-8964-7F93447BA0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pic>
        <p:nvPicPr>
          <p:cNvPr id="18" name="Picture 17">
            <a:extLst>
              <a:ext uri="{FF2B5EF4-FFF2-40B4-BE49-F238E27FC236}">
                <a16:creationId xmlns:a16="http://schemas.microsoft.com/office/drawing/2014/main" id="{4CA19B33-35E9-490D-A6D9-58B4F8E281A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3737" y="4876175"/>
            <a:ext cx="2269379" cy="164592"/>
          </a:xfrm>
          <a:prstGeom prst="rect">
            <a:avLst/>
          </a:prstGeom>
        </p:spPr>
      </p:pic>
      <p:sp>
        <p:nvSpPr>
          <p:cNvPr id="20" name="Text Placeholder 13">
            <a:extLst>
              <a:ext uri="{FF2B5EF4-FFF2-40B4-BE49-F238E27FC236}">
                <a16:creationId xmlns:a16="http://schemas.microsoft.com/office/drawing/2014/main" id="{55886523-D4B9-4E3D-8537-E8EAF86F62C1}"/>
              </a:ext>
            </a:extLst>
          </p:cNvPr>
          <p:cNvSpPr>
            <a:spLocks noGrp="1"/>
          </p:cNvSpPr>
          <p:nvPr>
            <p:ph type="body" sz="quarter" idx="10"/>
          </p:nvPr>
        </p:nvSpPr>
        <p:spPr>
          <a:xfrm>
            <a:off x="137160" y="4191929"/>
            <a:ext cx="8869680" cy="514981"/>
          </a:xfrm>
        </p:spPr>
        <p:txBody>
          <a:bodyPr anchor="b"/>
          <a:lstStyle>
            <a:lvl1pPr marL="0" indent="0">
              <a:buNone/>
              <a:defRPr sz="1260" i="1"/>
            </a:lvl1pPr>
          </a:lstStyle>
          <a:p>
            <a:pPr lvl="0"/>
            <a:r>
              <a:rPr lang="en-US" dirty="0"/>
              <a:t>Click to edit Master text styles</a:t>
            </a:r>
          </a:p>
        </p:txBody>
      </p:sp>
      <p:sp>
        <p:nvSpPr>
          <p:cNvPr id="14"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D089DAA4-1777-405B-966A-FC3CDA398A18}"/>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3886805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Darkmode - 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82"/>
            <a:ext cx="9144000" cy="5148071"/>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solidFill>
                  <a:srgbClr val="DFE1DF"/>
                </a:solidFill>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8862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6" name="TextBox 5"/>
          <p:cNvSpPr txBox="1"/>
          <p:nvPr/>
        </p:nvSpPr>
        <p:spPr>
          <a:xfrm>
            <a:off x="3657606" y="4922756"/>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CERRID #######</a:t>
            </a:r>
          </a:p>
        </p:txBody>
      </p:sp>
      <p:sp>
        <p:nvSpPr>
          <p:cNvPr id="7" name="TextBox 6"/>
          <p:cNvSpPr txBox="1"/>
          <p:nvPr/>
        </p:nvSpPr>
        <p:spPr>
          <a:xfrm>
            <a:off x="3657606" y="4778739"/>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PAGE </a:t>
            </a:r>
            <a:fld id="{35D626B2-6E6C-455B-A75E-0A26EDB1E798}" type="slidenum">
              <a:rPr lang="en-CA" sz="800" smtClean="0">
                <a:solidFill>
                  <a:schemeClr val="bg1"/>
                </a:solidFill>
                <a:latin typeface="Helvetica" pitchFamily="34" charset="0"/>
              </a:rPr>
              <a:t>‹#›</a:t>
            </a:fld>
            <a:endParaRPr lang="en-CA" sz="80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4"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2" y="4872812"/>
            <a:ext cx="1648067" cy="162485"/>
          </a:xfrm>
          <a:prstGeom prst="rect">
            <a:avLst/>
          </a:prstGeom>
        </p:spPr>
      </p:pic>
      <p:sp>
        <p:nvSpPr>
          <p:cNvPr id="10" name="TextBox 9"/>
          <p:cNvSpPr txBox="1"/>
          <p:nvPr/>
        </p:nvSpPr>
        <p:spPr>
          <a:xfrm>
            <a:off x="173737" y="116632"/>
            <a:ext cx="8796530" cy="173736"/>
          </a:xfrm>
          <a:prstGeom prst="rect">
            <a:avLst/>
          </a:prstGeom>
          <a:noFill/>
        </p:spPr>
        <p:txBody>
          <a:bodyPr wrap="square" lIns="0" tIns="0" rIns="0" bIns="0" rtlCol="0">
            <a:noAutofit/>
          </a:bodyPr>
          <a:lstStyle/>
          <a:p>
            <a:pPr marL="0" marR="0" lvl="0" indent="0" algn="r" defTabSz="713232" rtl="0" eaLnBrk="1" fontAlgn="auto" latinLnBrk="0" hangingPunct="1">
              <a:lnSpc>
                <a:spcPct val="100000"/>
              </a:lnSpc>
              <a:spcBef>
                <a:spcPts val="0"/>
              </a:spcBef>
              <a:spcAft>
                <a:spcPts val="0"/>
              </a:spcAft>
              <a:buClrTx/>
              <a:buSzTx/>
              <a:buFontTx/>
              <a:buNone/>
              <a:tabLst/>
              <a:defRPr/>
            </a:pPr>
            <a:r>
              <a:rPr lang="en-CA" sz="900" b="1" i="1" dirty="0">
                <a:solidFill>
                  <a:schemeClr val="tx1"/>
                </a:solidFill>
                <a:latin typeface="Arial Narrow" panose="020B0606020202030204" pitchFamily="34" charset="0"/>
              </a:rPr>
              <a:t>NON CLASSIFIÉ</a:t>
            </a:r>
          </a:p>
          <a:p>
            <a:pPr algn="r"/>
            <a:endParaRPr lang="en-CA" sz="900" b="1" i="1" dirty="0">
              <a:solidFill>
                <a:schemeClr val="tx1"/>
              </a:solidFill>
              <a:latin typeface="Arial Narrow" panose="020B0606020202030204" pitchFamily="34" charset="0"/>
            </a:endParaRPr>
          </a:p>
        </p:txBody>
      </p:sp>
      <p:pic>
        <p:nvPicPr>
          <p:cNvPr id="15" name="Picture 14">
            <a:extLst>
              <a:ext uri="{FF2B5EF4-FFF2-40B4-BE49-F238E27FC236}">
                <a16:creationId xmlns:a16="http://schemas.microsoft.com/office/drawing/2014/main" id="{04541BA5-84A1-437D-B857-D5EDF3307257}"/>
              </a:ext>
            </a:extLst>
          </p:cNvPr>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4572"/>
            <a:ext cx="9144000" cy="5148072"/>
          </a:xfrm>
          <a:prstGeom prst="rect">
            <a:avLst/>
          </a:prstGeom>
        </p:spPr>
      </p:pic>
      <p:sp>
        <p:nvSpPr>
          <p:cNvPr id="12" name="Rectangle 11"/>
          <p:cNvSpPr/>
          <p:nvPr userDrawn="1"/>
        </p:nvSpPr>
        <p:spPr>
          <a:xfrm>
            <a:off x="-2" y="4737704"/>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20" name="TextBox 19">
            <a:extLst>
              <a:ext uri="{FF2B5EF4-FFF2-40B4-BE49-F238E27FC236}">
                <a16:creationId xmlns:a16="http://schemas.microsoft.com/office/drawing/2014/main" id="{CF29860E-A0B2-4424-ABD9-971445E2E80D}"/>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22" name="Picture 21">
            <a:extLst>
              <a:ext uri="{FF2B5EF4-FFF2-40B4-BE49-F238E27FC236}">
                <a16:creationId xmlns:a16="http://schemas.microsoft.com/office/drawing/2014/main" id="{3B471F6E-A4D8-4C57-A0F2-FDFE8207F8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pic>
        <p:nvPicPr>
          <p:cNvPr id="23" name="Picture 22">
            <a:extLst>
              <a:ext uri="{FF2B5EF4-FFF2-40B4-BE49-F238E27FC236}">
                <a16:creationId xmlns:a16="http://schemas.microsoft.com/office/drawing/2014/main" id="{BAC680BA-34B3-41CD-B764-0BBEF1E1128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3737" y="4876175"/>
            <a:ext cx="2269379" cy="164592"/>
          </a:xfrm>
          <a:prstGeom prst="rect">
            <a:avLst/>
          </a:prstGeom>
        </p:spPr>
      </p:pic>
    </p:spTree>
    <p:extLst>
      <p:ext uri="{BB962C8B-B14F-4D97-AF65-F5344CB8AC3E}">
        <p14:creationId xmlns:p14="http://schemas.microsoft.com/office/powerpoint/2010/main" val="3599656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Darkmode - 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82"/>
            <a:ext cx="9144000" cy="5148071"/>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solidFill>
                  <a:srgbClr val="DFE1DF"/>
                </a:solidFill>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8862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6" name="TextBox 5"/>
          <p:cNvSpPr txBox="1"/>
          <p:nvPr/>
        </p:nvSpPr>
        <p:spPr>
          <a:xfrm>
            <a:off x="3657606" y="4922756"/>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CERRID #######</a:t>
            </a:r>
          </a:p>
        </p:txBody>
      </p:sp>
      <p:sp>
        <p:nvSpPr>
          <p:cNvPr id="7" name="TextBox 6"/>
          <p:cNvSpPr txBox="1"/>
          <p:nvPr/>
        </p:nvSpPr>
        <p:spPr>
          <a:xfrm>
            <a:off x="3657606" y="4778739"/>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PAGE </a:t>
            </a:r>
            <a:fld id="{35D626B2-6E6C-455B-A75E-0A26EDB1E798}" type="slidenum">
              <a:rPr lang="en-CA" sz="800" smtClean="0">
                <a:solidFill>
                  <a:schemeClr val="bg1"/>
                </a:solidFill>
                <a:latin typeface="Helvetica" pitchFamily="34" charset="0"/>
              </a:rPr>
              <a:t>‹#›</a:t>
            </a:fld>
            <a:endParaRPr lang="en-CA" sz="80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4"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2" y="4872812"/>
            <a:ext cx="1648067" cy="162485"/>
          </a:xfrm>
          <a:prstGeom prst="rect">
            <a:avLst/>
          </a:prstGeom>
        </p:spPr>
      </p:pic>
      <p:sp>
        <p:nvSpPr>
          <p:cNvPr id="12" name="Rectangle 11"/>
          <p:cNvSpPr/>
          <p:nvPr userDrawn="1"/>
        </p:nvSpPr>
        <p:spPr>
          <a:xfrm>
            <a:off x="-2" y="4737704"/>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20" name="TextBox 19">
            <a:extLst>
              <a:ext uri="{FF2B5EF4-FFF2-40B4-BE49-F238E27FC236}">
                <a16:creationId xmlns:a16="http://schemas.microsoft.com/office/drawing/2014/main" id="{CF29860E-A0B2-4424-ABD9-971445E2E80D}"/>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22" name="Picture 21">
            <a:extLst>
              <a:ext uri="{FF2B5EF4-FFF2-40B4-BE49-F238E27FC236}">
                <a16:creationId xmlns:a16="http://schemas.microsoft.com/office/drawing/2014/main" id="{3B471F6E-A4D8-4C57-A0F2-FDFE8207F8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pic>
        <p:nvPicPr>
          <p:cNvPr id="23" name="Picture 22">
            <a:extLst>
              <a:ext uri="{FF2B5EF4-FFF2-40B4-BE49-F238E27FC236}">
                <a16:creationId xmlns:a16="http://schemas.microsoft.com/office/drawing/2014/main" id="{BAC680BA-34B3-41CD-B764-0BBEF1E1128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3737" y="4876175"/>
            <a:ext cx="2269379" cy="164592"/>
          </a:xfrm>
          <a:prstGeom prst="rect">
            <a:avLst/>
          </a:prstGeom>
        </p:spPr>
      </p:pic>
    </p:spTree>
    <p:extLst>
      <p:ext uri="{BB962C8B-B14F-4D97-AF65-F5344CB8AC3E}">
        <p14:creationId xmlns:p14="http://schemas.microsoft.com/office/powerpoint/2010/main" val="871199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mode - Title, Content and Notes">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82"/>
            <a:ext cx="9144000" cy="5148071"/>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solidFill>
                  <a:srgbClr val="DFE1DF"/>
                </a:solidFill>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41836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6" name="TextBox 5"/>
          <p:cNvSpPr txBox="1"/>
          <p:nvPr/>
        </p:nvSpPr>
        <p:spPr>
          <a:xfrm>
            <a:off x="3657606" y="4922756"/>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CERRID #######</a:t>
            </a:r>
          </a:p>
        </p:txBody>
      </p:sp>
      <p:sp>
        <p:nvSpPr>
          <p:cNvPr id="7" name="TextBox 6"/>
          <p:cNvSpPr txBox="1"/>
          <p:nvPr/>
        </p:nvSpPr>
        <p:spPr>
          <a:xfrm>
            <a:off x="3657606" y="4778739"/>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PAGE </a:t>
            </a:r>
            <a:fld id="{35D626B2-6E6C-455B-A75E-0A26EDB1E798}" type="slidenum">
              <a:rPr lang="en-CA" sz="800" smtClean="0">
                <a:solidFill>
                  <a:schemeClr val="bg1"/>
                </a:solidFill>
                <a:latin typeface="Helvetica" pitchFamily="34" charset="0"/>
              </a:rPr>
              <a:t>‹#›</a:t>
            </a:fld>
            <a:endParaRPr lang="en-CA" sz="80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4"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2" y="4872812"/>
            <a:ext cx="1648067" cy="162485"/>
          </a:xfrm>
          <a:prstGeom prst="rect">
            <a:avLst/>
          </a:prstGeom>
        </p:spPr>
      </p:pic>
      <p:sp>
        <p:nvSpPr>
          <p:cNvPr id="12" name="Rectangle 11"/>
          <p:cNvSpPr/>
          <p:nvPr userDrawn="1"/>
        </p:nvSpPr>
        <p:spPr>
          <a:xfrm>
            <a:off x="-2" y="4737704"/>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20" name="TextBox 19">
            <a:extLst>
              <a:ext uri="{FF2B5EF4-FFF2-40B4-BE49-F238E27FC236}">
                <a16:creationId xmlns:a16="http://schemas.microsoft.com/office/drawing/2014/main" id="{CF29860E-A0B2-4424-ABD9-971445E2E80D}"/>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22" name="Picture 21">
            <a:extLst>
              <a:ext uri="{FF2B5EF4-FFF2-40B4-BE49-F238E27FC236}">
                <a16:creationId xmlns:a16="http://schemas.microsoft.com/office/drawing/2014/main" id="{3B471F6E-A4D8-4C57-A0F2-FDFE8207F8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pic>
        <p:nvPicPr>
          <p:cNvPr id="23" name="Picture 22">
            <a:extLst>
              <a:ext uri="{FF2B5EF4-FFF2-40B4-BE49-F238E27FC236}">
                <a16:creationId xmlns:a16="http://schemas.microsoft.com/office/drawing/2014/main" id="{BAC680BA-34B3-41CD-B764-0BBEF1E1128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3737" y="4876175"/>
            <a:ext cx="2269379" cy="164592"/>
          </a:xfrm>
          <a:prstGeom prst="rect">
            <a:avLst/>
          </a:prstGeom>
        </p:spPr>
      </p:pic>
      <p:sp>
        <p:nvSpPr>
          <p:cNvPr id="15" name="Text Placeholder 13">
            <a:extLst>
              <a:ext uri="{FF2B5EF4-FFF2-40B4-BE49-F238E27FC236}">
                <a16:creationId xmlns:a16="http://schemas.microsoft.com/office/drawing/2014/main" id="{E9C0AFB8-9C2D-4EB1-8BF6-863254A5BDC6}"/>
              </a:ext>
            </a:extLst>
          </p:cNvPr>
          <p:cNvSpPr>
            <a:spLocks noGrp="1"/>
          </p:cNvSpPr>
          <p:nvPr>
            <p:ph type="body" sz="quarter" idx="10"/>
          </p:nvPr>
        </p:nvSpPr>
        <p:spPr>
          <a:xfrm>
            <a:off x="137160" y="4191930"/>
            <a:ext cx="8869680" cy="522440"/>
          </a:xfrm>
        </p:spPr>
        <p:txBody>
          <a:bodyPr anchor="b"/>
          <a:lstStyle>
            <a:lvl1pPr marL="0" indent="0">
              <a:buNone/>
              <a:defRPr sz="1260" i="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409622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with Graphic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 y="256032"/>
            <a:ext cx="8869680" cy="365760"/>
          </a:xfrm>
          <a:prstGeom prst="rect">
            <a:avLst/>
          </a:prstGeom>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886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839126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bjectiv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 y="256032"/>
            <a:ext cx="8869680" cy="365760"/>
          </a:xfrm>
          <a:prstGeom prst="rect">
            <a:avLst/>
          </a:prstGeom>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886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grpSp>
        <p:nvGrpSpPr>
          <p:cNvPr id="4" name="Group 3">
            <a:extLst>
              <a:ext uri="{FF2B5EF4-FFF2-40B4-BE49-F238E27FC236}">
                <a16:creationId xmlns:a16="http://schemas.microsoft.com/office/drawing/2014/main" id="{F57FA4E3-6A08-48BF-9F72-A165CAA48CAF}"/>
              </a:ext>
            </a:extLst>
          </p:cNvPr>
          <p:cNvGrpSpPr/>
          <p:nvPr userDrawn="1"/>
        </p:nvGrpSpPr>
        <p:grpSpPr>
          <a:xfrm>
            <a:off x="7380312" y="2931790"/>
            <a:ext cx="1591334" cy="1591334"/>
            <a:chOff x="7450578" y="2879262"/>
            <a:chExt cx="1591334" cy="1591334"/>
          </a:xfrm>
        </p:grpSpPr>
        <p:pic>
          <p:nvPicPr>
            <p:cNvPr id="5" name="Picture 4" descr="Icon&#10;&#10;Description automatically generated">
              <a:extLst>
                <a:ext uri="{FF2B5EF4-FFF2-40B4-BE49-F238E27FC236}">
                  <a16:creationId xmlns:a16="http://schemas.microsoft.com/office/drawing/2014/main" id="{169889FB-FE92-4D85-BDC2-6C2049557A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7256" y="3265940"/>
              <a:ext cx="817978" cy="817978"/>
            </a:xfrm>
            <a:prstGeom prst="rect">
              <a:avLst/>
            </a:prstGeom>
          </p:spPr>
        </p:pic>
        <p:pic>
          <p:nvPicPr>
            <p:cNvPr id="6" name="Picture 5" descr="A picture containing shape&#10;&#10;Description automatically generated">
              <a:extLst>
                <a:ext uri="{FF2B5EF4-FFF2-40B4-BE49-F238E27FC236}">
                  <a16:creationId xmlns:a16="http://schemas.microsoft.com/office/drawing/2014/main" id="{7C49BB3C-27B2-47B2-9D69-566B42E1FA68}"/>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450578" y="2879262"/>
              <a:ext cx="1591334" cy="1591334"/>
            </a:xfrm>
            <a:prstGeom prst="rect">
              <a:avLst/>
            </a:prstGeom>
          </p:spPr>
        </p:pic>
      </p:grpSp>
    </p:spTree>
    <p:extLst>
      <p:ext uri="{BB962C8B-B14F-4D97-AF65-F5344CB8AC3E}">
        <p14:creationId xmlns:p14="http://schemas.microsoft.com/office/powerpoint/2010/main" val="689428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886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6" name="TextBox 5"/>
          <p:cNvSpPr txBox="1"/>
          <p:nvPr/>
        </p:nvSpPr>
        <p:spPr>
          <a:xfrm>
            <a:off x="3657606" y="4922756"/>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CERRID #######</a:t>
            </a:r>
          </a:p>
        </p:txBody>
      </p:sp>
      <p:sp>
        <p:nvSpPr>
          <p:cNvPr id="7" name="TextBox 6"/>
          <p:cNvSpPr txBox="1"/>
          <p:nvPr/>
        </p:nvSpPr>
        <p:spPr>
          <a:xfrm>
            <a:off x="3657606" y="4778739"/>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PAGE </a:t>
            </a:r>
            <a:fld id="{35D626B2-6E6C-455B-A75E-0A26EDB1E798}" type="slidenum">
              <a:rPr lang="en-CA" sz="800" smtClean="0">
                <a:solidFill>
                  <a:schemeClr val="bg1"/>
                </a:solidFill>
                <a:latin typeface="Helvetica" pitchFamily="34" charset="0"/>
              </a:rPr>
              <a:t>‹#›</a:t>
            </a:fld>
            <a:endParaRPr lang="en-CA" sz="80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4"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2" y="4872812"/>
            <a:ext cx="1648067" cy="162485"/>
          </a:xfrm>
          <a:prstGeom prst="rect">
            <a:avLst/>
          </a:prstGeom>
        </p:spPr>
      </p:pic>
      <p:sp>
        <p:nvSpPr>
          <p:cNvPr id="12" name="Rectangle 11"/>
          <p:cNvSpPr/>
          <p:nvPr userDrawn="1"/>
        </p:nvSpPr>
        <p:spPr>
          <a:xfrm>
            <a:off x="0" y="4743414"/>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5" name="TextBox 14">
            <a:extLst>
              <a:ext uri="{FF2B5EF4-FFF2-40B4-BE49-F238E27FC236}">
                <a16:creationId xmlns:a16="http://schemas.microsoft.com/office/drawing/2014/main" id="{49E77E07-695E-4730-8FFB-5F10ECF5F710}"/>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17" name="Picture 16">
            <a:extLst>
              <a:ext uri="{FF2B5EF4-FFF2-40B4-BE49-F238E27FC236}">
                <a16:creationId xmlns:a16="http://schemas.microsoft.com/office/drawing/2014/main" id="{C998AEF1-6413-48F3-8964-7F93447BA0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pic>
        <p:nvPicPr>
          <p:cNvPr id="18" name="Picture 17">
            <a:extLst>
              <a:ext uri="{FF2B5EF4-FFF2-40B4-BE49-F238E27FC236}">
                <a16:creationId xmlns:a16="http://schemas.microsoft.com/office/drawing/2014/main" id="{4CA19B33-35E9-490D-A6D9-58B4F8E281A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3737" y="4876175"/>
            <a:ext cx="2269379" cy="164592"/>
          </a:xfrm>
          <a:prstGeom prst="rect">
            <a:avLst/>
          </a:prstGeom>
        </p:spPr>
      </p:pic>
      <p:sp>
        <p:nvSpPr>
          <p:cNvPr id="16"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394AFFA3-7D3A-404E-A770-F45F1F060937}"/>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2617048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Not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40786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6" name="TextBox 5"/>
          <p:cNvSpPr txBox="1"/>
          <p:nvPr/>
        </p:nvSpPr>
        <p:spPr>
          <a:xfrm>
            <a:off x="3657606" y="4922756"/>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CERRID #######</a:t>
            </a:r>
          </a:p>
        </p:txBody>
      </p:sp>
      <p:sp>
        <p:nvSpPr>
          <p:cNvPr id="7" name="TextBox 6"/>
          <p:cNvSpPr txBox="1"/>
          <p:nvPr/>
        </p:nvSpPr>
        <p:spPr>
          <a:xfrm>
            <a:off x="3657606" y="4778739"/>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PAGE </a:t>
            </a:r>
            <a:fld id="{35D626B2-6E6C-455B-A75E-0A26EDB1E798}" type="slidenum">
              <a:rPr lang="en-CA" sz="800" smtClean="0">
                <a:solidFill>
                  <a:schemeClr val="bg1"/>
                </a:solidFill>
                <a:latin typeface="Helvetica" pitchFamily="34" charset="0"/>
              </a:rPr>
              <a:t>‹#›</a:t>
            </a:fld>
            <a:endParaRPr lang="en-CA" sz="80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4"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2" y="4872812"/>
            <a:ext cx="1648067" cy="162485"/>
          </a:xfrm>
          <a:prstGeom prst="rect">
            <a:avLst/>
          </a:prstGeom>
        </p:spPr>
      </p:pic>
      <p:sp>
        <p:nvSpPr>
          <p:cNvPr id="12" name="Rectangle 11"/>
          <p:cNvSpPr/>
          <p:nvPr userDrawn="1"/>
        </p:nvSpPr>
        <p:spPr>
          <a:xfrm>
            <a:off x="0" y="4743414"/>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5" name="TextBox 14">
            <a:extLst>
              <a:ext uri="{FF2B5EF4-FFF2-40B4-BE49-F238E27FC236}">
                <a16:creationId xmlns:a16="http://schemas.microsoft.com/office/drawing/2014/main" id="{49E77E07-695E-4730-8FFB-5F10ECF5F710}"/>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17" name="Picture 16">
            <a:extLst>
              <a:ext uri="{FF2B5EF4-FFF2-40B4-BE49-F238E27FC236}">
                <a16:creationId xmlns:a16="http://schemas.microsoft.com/office/drawing/2014/main" id="{C998AEF1-6413-48F3-8964-7F93447BA0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pic>
        <p:nvPicPr>
          <p:cNvPr id="18" name="Picture 17">
            <a:extLst>
              <a:ext uri="{FF2B5EF4-FFF2-40B4-BE49-F238E27FC236}">
                <a16:creationId xmlns:a16="http://schemas.microsoft.com/office/drawing/2014/main" id="{4CA19B33-35E9-490D-A6D9-58B4F8E281A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3737" y="4876175"/>
            <a:ext cx="2269379" cy="164592"/>
          </a:xfrm>
          <a:prstGeom prst="rect">
            <a:avLst/>
          </a:prstGeom>
        </p:spPr>
      </p:pic>
      <p:sp>
        <p:nvSpPr>
          <p:cNvPr id="20" name="Text Placeholder 13">
            <a:extLst>
              <a:ext uri="{FF2B5EF4-FFF2-40B4-BE49-F238E27FC236}">
                <a16:creationId xmlns:a16="http://schemas.microsoft.com/office/drawing/2014/main" id="{55886523-D4B9-4E3D-8537-E8EAF86F62C1}"/>
              </a:ext>
            </a:extLst>
          </p:cNvPr>
          <p:cNvSpPr>
            <a:spLocks noGrp="1"/>
          </p:cNvSpPr>
          <p:nvPr>
            <p:ph type="body" sz="quarter" idx="10"/>
          </p:nvPr>
        </p:nvSpPr>
        <p:spPr>
          <a:xfrm>
            <a:off x="137160" y="4191929"/>
            <a:ext cx="8869680" cy="514981"/>
          </a:xfrm>
        </p:spPr>
        <p:txBody>
          <a:bodyPr anchor="b"/>
          <a:lstStyle>
            <a:lvl1pPr marL="0" indent="0">
              <a:buNone/>
              <a:defRPr sz="1260" i="1"/>
            </a:lvl1pPr>
          </a:lstStyle>
          <a:p>
            <a:pPr lvl="0"/>
            <a:r>
              <a:rPr lang="en-US" dirty="0"/>
              <a:t>Click to edit Master text styles</a:t>
            </a:r>
          </a:p>
        </p:txBody>
      </p:sp>
      <p:sp>
        <p:nvSpPr>
          <p:cNvPr id="16"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613A438A-7BBD-48E4-8401-095D67330CA5}"/>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2831517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Activity">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40786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6" name="TextBox 5"/>
          <p:cNvSpPr txBox="1"/>
          <p:nvPr/>
        </p:nvSpPr>
        <p:spPr>
          <a:xfrm>
            <a:off x="3657606" y="4922756"/>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CERRID #######</a:t>
            </a:r>
          </a:p>
        </p:txBody>
      </p:sp>
      <p:sp>
        <p:nvSpPr>
          <p:cNvPr id="7" name="TextBox 6"/>
          <p:cNvSpPr txBox="1"/>
          <p:nvPr/>
        </p:nvSpPr>
        <p:spPr>
          <a:xfrm>
            <a:off x="3657606" y="4778739"/>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PAGE </a:t>
            </a:r>
            <a:fld id="{35D626B2-6E6C-455B-A75E-0A26EDB1E798}" type="slidenum">
              <a:rPr lang="en-CA" sz="800" smtClean="0">
                <a:solidFill>
                  <a:schemeClr val="bg1"/>
                </a:solidFill>
                <a:latin typeface="Helvetica" pitchFamily="34" charset="0"/>
              </a:rPr>
              <a:t>‹#›</a:t>
            </a:fld>
            <a:endParaRPr lang="en-CA" sz="80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4"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2" y="4872812"/>
            <a:ext cx="1648067" cy="162485"/>
          </a:xfrm>
          <a:prstGeom prst="rect">
            <a:avLst/>
          </a:prstGeom>
        </p:spPr>
      </p:pic>
      <p:sp>
        <p:nvSpPr>
          <p:cNvPr id="12" name="Rectangle 11"/>
          <p:cNvSpPr/>
          <p:nvPr userDrawn="1"/>
        </p:nvSpPr>
        <p:spPr>
          <a:xfrm>
            <a:off x="0" y="4743414"/>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5" name="TextBox 14">
            <a:extLst>
              <a:ext uri="{FF2B5EF4-FFF2-40B4-BE49-F238E27FC236}">
                <a16:creationId xmlns:a16="http://schemas.microsoft.com/office/drawing/2014/main" id="{49E77E07-695E-4730-8FFB-5F10ECF5F710}"/>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17" name="Picture 16">
            <a:extLst>
              <a:ext uri="{FF2B5EF4-FFF2-40B4-BE49-F238E27FC236}">
                <a16:creationId xmlns:a16="http://schemas.microsoft.com/office/drawing/2014/main" id="{C998AEF1-6413-48F3-8964-7F93447BA0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pic>
        <p:nvPicPr>
          <p:cNvPr id="18" name="Picture 17">
            <a:extLst>
              <a:ext uri="{FF2B5EF4-FFF2-40B4-BE49-F238E27FC236}">
                <a16:creationId xmlns:a16="http://schemas.microsoft.com/office/drawing/2014/main" id="{4CA19B33-35E9-490D-A6D9-58B4F8E281A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3737" y="4876175"/>
            <a:ext cx="2269379" cy="164592"/>
          </a:xfrm>
          <a:prstGeom prst="rect">
            <a:avLst/>
          </a:prstGeom>
        </p:spPr>
      </p:pic>
      <p:sp>
        <p:nvSpPr>
          <p:cNvPr id="20" name="Text Placeholder 13">
            <a:extLst>
              <a:ext uri="{FF2B5EF4-FFF2-40B4-BE49-F238E27FC236}">
                <a16:creationId xmlns:a16="http://schemas.microsoft.com/office/drawing/2014/main" id="{55886523-D4B9-4E3D-8537-E8EAF86F62C1}"/>
              </a:ext>
            </a:extLst>
          </p:cNvPr>
          <p:cNvSpPr>
            <a:spLocks noGrp="1"/>
          </p:cNvSpPr>
          <p:nvPr>
            <p:ph type="body" sz="quarter" idx="10"/>
          </p:nvPr>
        </p:nvSpPr>
        <p:spPr>
          <a:xfrm>
            <a:off x="137160" y="4191929"/>
            <a:ext cx="8869680" cy="514981"/>
          </a:xfrm>
        </p:spPr>
        <p:txBody>
          <a:bodyPr anchor="b"/>
          <a:lstStyle>
            <a:lvl1pPr marL="0" indent="0">
              <a:buNone/>
              <a:defRPr sz="1260" i="1"/>
            </a:lvl1pPr>
          </a:lstStyle>
          <a:p>
            <a:pPr lvl="0"/>
            <a:r>
              <a:rPr lang="en-US" dirty="0"/>
              <a:t>Click to edit Master text styles</a:t>
            </a:r>
          </a:p>
        </p:txBody>
      </p:sp>
      <p:pic>
        <p:nvPicPr>
          <p:cNvPr id="16" name="Picture 15" descr="Icon&#10;&#10;Description automatically generated">
            <a:extLst>
              <a:ext uri="{FF2B5EF4-FFF2-40B4-BE49-F238E27FC236}">
                <a16:creationId xmlns:a16="http://schemas.microsoft.com/office/drawing/2014/main" id="{BBC1D8CB-78E7-4EE6-A352-5167279C613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7158" y="131972"/>
            <a:ext cx="612068" cy="622704"/>
          </a:xfrm>
          <a:prstGeom prst="rect">
            <a:avLst/>
          </a:prstGeom>
        </p:spPr>
      </p:pic>
      <p:sp>
        <p:nvSpPr>
          <p:cNvPr id="19"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4D6A934D-3E5A-4807-B9C0-B60AA7318D67}"/>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4287007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40786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6" name="TextBox 5"/>
          <p:cNvSpPr txBox="1"/>
          <p:nvPr/>
        </p:nvSpPr>
        <p:spPr>
          <a:xfrm>
            <a:off x="3657606" y="4922756"/>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CERRID #######</a:t>
            </a:r>
          </a:p>
        </p:txBody>
      </p:sp>
      <p:sp>
        <p:nvSpPr>
          <p:cNvPr id="7" name="TextBox 6"/>
          <p:cNvSpPr txBox="1"/>
          <p:nvPr/>
        </p:nvSpPr>
        <p:spPr>
          <a:xfrm>
            <a:off x="3657606" y="4778739"/>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PAGE </a:t>
            </a:r>
            <a:fld id="{35D626B2-6E6C-455B-A75E-0A26EDB1E798}" type="slidenum">
              <a:rPr lang="en-CA" sz="800" smtClean="0">
                <a:solidFill>
                  <a:schemeClr val="bg1"/>
                </a:solidFill>
                <a:latin typeface="Helvetica" pitchFamily="34" charset="0"/>
              </a:rPr>
              <a:t>‹#›</a:t>
            </a:fld>
            <a:endParaRPr lang="en-CA" sz="80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4"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2" y="4872812"/>
            <a:ext cx="1648067" cy="162485"/>
          </a:xfrm>
          <a:prstGeom prst="rect">
            <a:avLst/>
          </a:prstGeom>
        </p:spPr>
      </p:pic>
      <p:sp>
        <p:nvSpPr>
          <p:cNvPr id="12" name="Rectangle 11"/>
          <p:cNvSpPr/>
          <p:nvPr userDrawn="1"/>
        </p:nvSpPr>
        <p:spPr>
          <a:xfrm>
            <a:off x="0" y="4743414"/>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5" name="TextBox 14">
            <a:extLst>
              <a:ext uri="{FF2B5EF4-FFF2-40B4-BE49-F238E27FC236}">
                <a16:creationId xmlns:a16="http://schemas.microsoft.com/office/drawing/2014/main" id="{49E77E07-695E-4730-8FFB-5F10ECF5F710}"/>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17" name="Picture 16">
            <a:extLst>
              <a:ext uri="{FF2B5EF4-FFF2-40B4-BE49-F238E27FC236}">
                <a16:creationId xmlns:a16="http://schemas.microsoft.com/office/drawing/2014/main" id="{C998AEF1-6413-48F3-8964-7F93447BA0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pic>
        <p:nvPicPr>
          <p:cNvPr id="18" name="Picture 17">
            <a:extLst>
              <a:ext uri="{FF2B5EF4-FFF2-40B4-BE49-F238E27FC236}">
                <a16:creationId xmlns:a16="http://schemas.microsoft.com/office/drawing/2014/main" id="{4CA19B33-35E9-490D-A6D9-58B4F8E281A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3737" y="4876175"/>
            <a:ext cx="2269379" cy="164592"/>
          </a:xfrm>
          <a:prstGeom prst="rect">
            <a:avLst/>
          </a:prstGeom>
        </p:spPr>
      </p:pic>
      <p:sp>
        <p:nvSpPr>
          <p:cNvPr id="20" name="Text Placeholder 13">
            <a:extLst>
              <a:ext uri="{FF2B5EF4-FFF2-40B4-BE49-F238E27FC236}">
                <a16:creationId xmlns:a16="http://schemas.microsoft.com/office/drawing/2014/main" id="{55886523-D4B9-4E3D-8537-E8EAF86F62C1}"/>
              </a:ext>
            </a:extLst>
          </p:cNvPr>
          <p:cNvSpPr>
            <a:spLocks noGrp="1"/>
          </p:cNvSpPr>
          <p:nvPr>
            <p:ph type="body" sz="quarter" idx="10"/>
          </p:nvPr>
        </p:nvSpPr>
        <p:spPr>
          <a:xfrm>
            <a:off x="137160" y="4191929"/>
            <a:ext cx="8869680" cy="514981"/>
          </a:xfrm>
        </p:spPr>
        <p:txBody>
          <a:bodyPr anchor="b"/>
          <a:lstStyle>
            <a:lvl1pPr marL="0" indent="0">
              <a:buNone/>
              <a:defRPr sz="1260" i="1"/>
            </a:lvl1pPr>
          </a:lstStyle>
          <a:p>
            <a:pPr lvl="0"/>
            <a:r>
              <a:rPr lang="en-US" dirty="0"/>
              <a:t>Click to edit Master text styles</a:t>
            </a:r>
          </a:p>
        </p:txBody>
      </p:sp>
      <p:pic>
        <p:nvPicPr>
          <p:cNvPr id="21" name="Picture 20">
            <a:extLst>
              <a:ext uri="{FF2B5EF4-FFF2-40B4-BE49-F238E27FC236}">
                <a16:creationId xmlns:a16="http://schemas.microsoft.com/office/drawing/2014/main" id="{F51A22C4-3993-4141-8F63-B99E70B11C69}"/>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137158" y="138935"/>
            <a:ext cx="612068" cy="608777"/>
          </a:xfrm>
          <a:prstGeom prst="rect">
            <a:avLst/>
          </a:prstGeom>
        </p:spPr>
      </p:pic>
      <p:sp>
        <p:nvSpPr>
          <p:cNvPr id="19"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E0CC1915-B4D0-45E1-AF77-3D4A7985E7DF}"/>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1559234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TP">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40786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6" name="TextBox 5"/>
          <p:cNvSpPr txBox="1"/>
          <p:nvPr/>
        </p:nvSpPr>
        <p:spPr>
          <a:xfrm>
            <a:off x="3657606" y="4922756"/>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CERRID #######</a:t>
            </a:r>
          </a:p>
        </p:txBody>
      </p:sp>
      <p:sp>
        <p:nvSpPr>
          <p:cNvPr id="7" name="TextBox 6"/>
          <p:cNvSpPr txBox="1"/>
          <p:nvPr/>
        </p:nvSpPr>
        <p:spPr>
          <a:xfrm>
            <a:off x="3657606" y="4778739"/>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PAGE </a:t>
            </a:r>
            <a:fld id="{35D626B2-6E6C-455B-A75E-0A26EDB1E798}" type="slidenum">
              <a:rPr lang="en-CA" sz="800" smtClean="0">
                <a:solidFill>
                  <a:schemeClr val="bg1"/>
                </a:solidFill>
                <a:latin typeface="Helvetica" pitchFamily="34" charset="0"/>
              </a:rPr>
              <a:t>‹#›</a:t>
            </a:fld>
            <a:endParaRPr lang="en-CA" sz="80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4"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2" y="4872812"/>
            <a:ext cx="1648067" cy="162485"/>
          </a:xfrm>
          <a:prstGeom prst="rect">
            <a:avLst/>
          </a:prstGeom>
        </p:spPr>
      </p:pic>
      <p:sp>
        <p:nvSpPr>
          <p:cNvPr id="12" name="Rectangle 11"/>
          <p:cNvSpPr/>
          <p:nvPr userDrawn="1"/>
        </p:nvSpPr>
        <p:spPr>
          <a:xfrm>
            <a:off x="0" y="4743414"/>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5" name="TextBox 14">
            <a:extLst>
              <a:ext uri="{FF2B5EF4-FFF2-40B4-BE49-F238E27FC236}">
                <a16:creationId xmlns:a16="http://schemas.microsoft.com/office/drawing/2014/main" id="{49E77E07-695E-4730-8FFB-5F10ECF5F710}"/>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17" name="Picture 16">
            <a:extLst>
              <a:ext uri="{FF2B5EF4-FFF2-40B4-BE49-F238E27FC236}">
                <a16:creationId xmlns:a16="http://schemas.microsoft.com/office/drawing/2014/main" id="{C998AEF1-6413-48F3-8964-7F93447BA0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pic>
        <p:nvPicPr>
          <p:cNvPr id="18" name="Picture 17">
            <a:extLst>
              <a:ext uri="{FF2B5EF4-FFF2-40B4-BE49-F238E27FC236}">
                <a16:creationId xmlns:a16="http://schemas.microsoft.com/office/drawing/2014/main" id="{4CA19B33-35E9-490D-A6D9-58B4F8E281A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3737" y="4876175"/>
            <a:ext cx="2269379" cy="164592"/>
          </a:xfrm>
          <a:prstGeom prst="rect">
            <a:avLst/>
          </a:prstGeom>
        </p:spPr>
      </p:pic>
      <p:sp>
        <p:nvSpPr>
          <p:cNvPr id="20" name="Text Placeholder 13">
            <a:extLst>
              <a:ext uri="{FF2B5EF4-FFF2-40B4-BE49-F238E27FC236}">
                <a16:creationId xmlns:a16="http://schemas.microsoft.com/office/drawing/2014/main" id="{55886523-D4B9-4E3D-8537-E8EAF86F62C1}"/>
              </a:ext>
            </a:extLst>
          </p:cNvPr>
          <p:cNvSpPr>
            <a:spLocks noGrp="1"/>
          </p:cNvSpPr>
          <p:nvPr>
            <p:ph type="body" sz="quarter" idx="10"/>
          </p:nvPr>
        </p:nvSpPr>
        <p:spPr>
          <a:xfrm>
            <a:off x="137160" y="4191929"/>
            <a:ext cx="8869680" cy="514981"/>
          </a:xfrm>
        </p:spPr>
        <p:txBody>
          <a:bodyPr anchor="b"/>
          <a:lstStyle>
            <a:lvl1pPr marL="0" indent="0">
              <a:buNone/>
              <a:defRPr sz="1260" i="1"/>
            </a:lvl1pPr>
          </a:lstStyle>
          <a:p>
            <a:pPr lvl="0"/>
            <a:r>
              <a:rPr lang="en-US" dirty="0"/>
              <a:t>Click to edit Master text styles</a:t>
            </a:r>
          </a:p>
        </p:txBody>
      </p:sp>
      <p:pic>
        <p:nvPicPr>
          <p:cNvPr id="21" name="Picture 20">
            <a:extLst>
              <a:ext uri="{FF2B5EF4-FFF2-40B4-BE49-F238E27FC236}">
                <a16:creationId xmlns:a16="http://schemas.microsoft.com/office/drawing/2014/main" id="{4A3D8DA2-2ED6-439C-B5AB-C02822FB7039}"/>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138803" y="138935"/>
            <a:ext cx="608777" cy="608777"/>
          </a:xfrm>
          <a:prstGeom prst="rect">
            <a:avLst/>
          </a:prstGeom>
        </p:spPr>
      </p:pic>
      <p:sp>
        <p:nvSpPr>
          <p:cNvPr id="19"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9DCE08F7-430C-4609-ADC6-FDF155240AA6}"/>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2506943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lvl1pPr>
          </a:lstStyle>
          <a:p>
            <a:r>
              <a:rPr lang="en-US" dirty="0"/>
              <a:t>CLICK TO EDIT MASTER TITLE STYLE</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6" name="TextBox 5"/>
          <p:cNvSpPr txBox="1"/>
          <p:nvPr/>
        </p:nvSpPr>
        <p:spPr>
          <a:xfrm>
            <a:off x="3657606" y="4922756"/>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CERRID #######</a:t>
            </a:r>
          </a:p>
        </p:txBody>
      </p:sp>
      <p:sp>
        <p:nvSpPr>
          <p:cNvPr id="7" name="TextBox 6"/>
          <p:cNvSpPr txBox="1"/>
          <p:nvPr/>
        </p:nvSpPr>
        <p:spPr>
          <a:xfrm>
            <a:off x="3657606" y="4778739"/>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PAGE </a:t>
            </a:r>
            <a:fld id="{35D626B2-6E6C-455B-A75E-0A26EDB1E798}" type="slidenum">
              <a:rPr lang="en-CA" sz="800" smtClean="0">
                <a:solidFill>
                  <a:schemeClr val="bg1"/>
                </a:solidFill>
                <a:latin typeface="Helvetica" pitchFamily="34" charset="0"/>
              </a:rPr>
              <a:t>‹#›</a:t>
            </a:fld>
            <a:endParaRPr lang="en-CA" sz="80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4"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2" y="4872812"/>
            <a:ext cx="1648067" cy="162485"/>
          </a:xfrm>
          <a:prstGeom prst="rect">
            <a:avLst/>
          </a:prstGeom>
        </p:spPr>
      </p:pic>
      <p:sp>
        <p:nvSpPr>
          <p:cNvPr id="12" name="Rectangle 11"/>
          <p:cNvSpPr/>
          <p:nvPr userDrawn="1"/>
        </p:nvSpPr>
        <p:spPr>
          <a:xfrm>
            <a:off x="0" y="4743414"/>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5" name="TextBox 14">
            <a:extLst>
              <a:ext uri="{FF2B5EF4-FFF2-40B4-BE49-F238E27FC236}">
                <a16:creationId xmlns:a16="http://schemas.microsoft.com/office/drawing/2014/main" id="{49E77E07-695E-4730-8FFB-5F10ECF5F710}"/>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17" name="Picture 16">
            <a:extLst>
              <a:ext uri="{FF2B5EF4-FFF2-40B4-BE49-F238E27FC236}">
                <a16:creationId xmlns:a16="http://schemas.microsoft.com/office/drawing/2014/main" id="{C998AEF1-6413-48F3-8964-7F93447BA0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pic>
        <p:nvPicPr>
          <p:cNvPr id="18" name="Picture 17">
            <a:extLst>
              <a:ext uri="{FF2B5EF4-FFF2-40B4-BE49-F238E27FC236}">
                <a16:creationId xmlns:a16="http://schemas.microsoft.com/office/drawing/2014/main" id="{4CA19B33-35E9-490D-A6D9-58B4F8E281A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3737" y="4876175"/>
            <a:ext cx="2269379" cy="164592"/>
          </a:xfrm>
          <a:prstGeom prst="rect">
            <a:avLst/>
          </a:prstGeom>
        </p:spPr>
      </p:pic>
      <p:sp>
        <p:nvSpPr>
          <p:cNvPr id="20" name="Text Placeholder 13">
            <a:extLst>
              <a:ext uri="{FF2B5EF4-FFF2-40B4-BE49-F238E27FC236}">
                <a16:creationId xmlns:a16="http://schemas.microsoft.com/office/drawing/2014/main" id="{55886523-D4B9-4E3D-8537-E8EAF86F62C1}"/>
              </a:ext>
            </a:extLst>
          </p:cNvPr>
          <p:cNvSpPr>
            <a:spLocks noGrp="1"/>
          </p:cNvSpPr>
          <p:nvPr>
            <p:ph type="body" sz="quarter" idx="10"/>
          </p:nvPr>
        </p:nvSpPr>
        <p:spPr>
          <a:xfrm>
            <a:off x="137160" y="4191929"/>
            <a:ext cx="8869680" cy="514981"/>
          </a:xfrm>
        </p:spPr>
        <p:txBody>
          <a:bodyPr anchor="b"/>
          <a:lstStyle>
            <a:lvl1pPr marL="0" indent="0">
              <a:buNone/>
              <a:defRPr sz="1260" i="1"/>
            </a:lvl1pPr>
          </a:lstStyle>
          <a:p>
            <a:pPr lvl="0"/>
            <a:r>
              <a:rPr lang="en-US" dirty="0"/>
              <a:t>Click to edit Master text styles</a:t>
            </a:r>
          </a:p>
        </p:txBody>
      </p:sp>
      <p:sp>
        <p:nvSpPr>
          <p:cNvPr id="16"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C98DAB7A-D22A-4EAE-A2A1-3F20854E2FE5}"/>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3565913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11" name="Title Placeholder 1"/>
          <p:cNvSpPr>
            <a:spLocks noGrp="1"/>
          </p:cNvSpPr>
          <p:nvPr>
            <p:ph type="title"/>
          </p:nvPr>
        </p:nvSpPr>
        <p:spPr>
          <a:xfrm>
            <a:off x="137160" y="256401"/>
            <a:ext cx="8869680" cy="365760"/>
          </a:xfrm>
          <a:prstGeom prst="rect">
            <a:avLst/>
          </a:prstGeom>
        </p:spPr>
        <p:txBody>
          <a:bodyPr vert="horz" lIns="91440" tIns="0" rIns="91440" bIns="0" rtlCol="0" anchor="t" anchorCtr="0">
            <a:noAutofit/>
          </a:bodyPr>
          <a:lstStyle/>
          <a:p>
            <a:r>
              <a:rPr lang="en-US" dirty="0"/>
              <a:t>Click to edit Master title style</a:t>
            </a:r>
            <a:endParaRPr lang="en-CA" dirty="0"/>
          </a:p>
        </p:txBody>
      </p:sp>
      <p:sp>
        <p:nvSpPr>
          <p:cNvPr id="12" name="Text Placeholder 2"/>
          <p:cNvSpPr>
            <a:spLocks noGrp="1"/>
          </p:cNvSpPr>
          <p:nvPr>
            <p:ph type="body" idx="1"/>
          </p:nvPr>
        </p:nvSpPr>
        <p:spPr>
          <a:xfrm>
            <a:off x="137160" y="771550"/>
            <a:ext cx="8869680" cy="38884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3" name="Rectangle 12"/>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4" name="TextBox 13"/>
          <p:cNvSpPr txBox="1"/>
          <p:nvPr/>
        </p:nvSpPr>
        <p:spPr>
          <a:xfrm>
            <a:off x="3657604" y="4922755"/>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CERRID #######</a:t>
            </a:r>
          </a:p>
        </p:txBody>
      </p:sp>
      <p:sp>
        <p:nvSpPr>
          <p:cNvPr id="16" name="TextBox 15"/>
          <p:cNvSpPr txBox="1"/>
          <p:nvPr/>
        </p:nvSpPr>
        <p:spPr>
          <a:xfrm>
            <a:off x="3657604" y="4778739"/>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PAGE </a:t>
            </a:r>
            <a:fld id="{35D626B2-6E6C-455B-A75E-0A26EDB1E798}" type="slidenum">
              <a:rPr lang="en-CA" sz="800" smtClean="0">
                <a:solidFill>
                  <a:schemeClr val="bg1"/>
                </a:solidFill>
                <a:latin typeface="Helvetica" pitchFamily="34" charset="0"/>
              </a:rPr>
              <a:t>‹#›</a:t>
            </a:fld>
            <a:endParaRPr lang="en-CA" sz="800" dirty="0">
              <a:solidFill>
                <a:schemeClr val="bg1"/>
              </a:solidFill>
              <a:latin typeface="Helvetica" pitchFamily="34" charset="0"/>
            </a:endParaRPr>
          </a:p>
        </p:txBody>
      </p:sp>
      <p:pic>
        <p:nvPicPr>
          <p:cNvPr id="18" name="Picture 1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085124" y="4835179"/>
            <a:ext cx="887712" cy="210312"/>
          </a:xfrm>
          <a:prstGeom prst="rect">
            <a:avLst/>
          </a:prstGeom>
        </p:spPr>
      </p:pic>
      <p:pic>
        <p:nvPicPr>
          <p:cNvPr id="22" name="Picture 2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73740" y="4872811"/>
            <a:ext cx="1648067" cy="162485"/>
          </a:xfrm>
          <a:prstGeom prst="rect">
            <a:avLst/>
          </a:prstGeom>
        </p:spPr>
      </p:pic>
      <p:sp>
        <p:nvSpPr>
          <p:cNvPr id="17" name="Rectangle 16"/>
          <p:cNvSpPr/>
          <p:nvPr/>
        </p:nvSpPr>
        <p:spPr>
          <a:xfrm>
            <a:off x="1" y="4747055"/>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29" name="TextBox 28">
            <a:extLst>
              <a:ext uri="{FF2B5EF4-FFF2-40B4-BE49-F238E27FC236}">
                <a16:creationId xmlns:a16="http://schemas.microsoft.com/office/drawing/2014/main" id="{BCD93E7E-CBAA-4F73-AC53-184820A49C18}"/>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31" name="Picture 30">
            <a:extLst>
              <a:ext uri="{FF2B5EF4-FFF2-40B4-BE49-F238E27FC236}">
                <a16:creationId xmlns:a16="http://schemas.microsoft.com/office/drawing/2014/main" id="{FCAFB4A4-B1CB-40DC-A5BF-7D4CE75DDE7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pic>
        <p:nvPicPr>
          <p:cNvPr id="37" name="Picture 36">
            <a:extLst>
              <a:ext uri="{FF2B5EF4-FFF2-40B4-BE49-F238E27FC236}">
                <a16:creationId xmlns:a16="http://schemas.microsoft.com/office/drawing/2014/main" id="{84B90DBC-6EFB-4BBB-B4C1-6A8DC056EE00}"/>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73737" y="4876175"/>
            <a:ext cx="2269379" cy="164592"/>
          </a:xfrm>
          <a:prstGeom prst="rect">
            <a:avLst/>
          </a:prstGeom>
        </p:spPr>
      </p:pic>
      <p:sp>
        <p:nvSpPr>
          <p:cNvPr id="3"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EA29E21B-05DE-4C1F-8B46-2C6142868F1E}"/>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1577443627"/>
      </p:ext>
    </p:extLst>
  </p:cSld>
  <p:clrMap bg1="lt1" tx1="dk1" bg2="lt2" tx2="dk2" accent1="accent1" accent2="accent2" accent3="accent3" accent4="accent4" accent5="accent5" accent6="accent6" hlink="hlink" folHlink="folHlink"/>
  <p:sldLayoutIdLst>
    <p:sldLayoutId id="2147483673" r:id="rId1"/>
    <p:sldLayoutId id="2147483664" r:id="rId2"/>
    <p:sldLayoutId id="2147483674" r:id="rId3"/>
    <p:sldLayoutId id="2147483665" r:id="rId4"/>
    <p:sldLayoutId id="2147483675" r:id="rId5"/>
    <p:sldLayoutId id="2147483676" r:id="rId6"/>
    <p:sldLayoutId id="2147483678" r:id="rId7"/>
    <p:sldLayoutId id="2147483677" r:id="rId8"/>
    <p:sldLayoutId id="2147483679" r:id="rId9"/>
    <p:sldLayoutId id="2147483680" r:id="rId10"/>
    <p:sldLayoutId id="2147483682" r:id="rId11"/>
    <p:sldLayoutId id="2147483667" r:id="rId12"/>
    <p:sldLayoutId id="2147483681" r:id="rId13"/>
  </p:sldLayoutIdLst>
  <p:txStyles>
    <p:titleStyle>
      <a:lvl1pPr algn="ctr" defTabSz="914400" rtl="0" eaLnBrk="1" latinLnBrk="0" hangingPunct="1">
        <a:spcBef>
          <a:spcPct val="0"/>
        </a:spcBef>
        <a:buNone/>
        <a:defRPr sz="2800" b="1" kern="1200">
          <a:solidFill>
            <a:srgbClr val="1F2A44"/>
          </a:solidFill>
          <a:latin typeface="Rajdhani" panose="02000000000000000000" pitchFamily="2" charset="0"/>
          <a:ea typeface="+mj-ea"/>
          <a:cs typeface="Rajdhani" panose="02000000000000000000" pitchFamily="2" charset="0"/>
        </a:defRPr>
      </a:lvl1pPr>
    </p:titleStyle>
    <p:bodyStyle>
      <a:lvl1pPr marL="342900" indent="-342900" algn="l" defTabSz="914400" rtl="0" eaLnBrk="1" latinLnBrk="0" hangingPunct="1">
        <a:spcBef>
          <a:spcPct val="20000"/>
        </a:spcBef>
        <a:buClr>
          <a:srgbClr val="DE4B20"/>
        </a:buClr>
        <a:buSzPct val="75000"/>
        <a:buFont typeface="Wingdings" panose="05000000000000000000" pitchFamily="2" charset="2"/>
        <a:buChar char=""/>
        <a:defRPr sz="2400" kern="1200">
          <a:solidFill>
            <a:srgbClr val="1F2A44"/>
          </a:solidFill>
          <a:latin typeface="Roboto Condensed" panose="02000000000000000000" pitchFamily="2" charset="0"/>
          <a:ea typeface="Roboto Condensed" panose="02000000000000000000" pitchFamily="2" charset="0"/>
          <a:cs typeface="+mn-cs"/>
        </a:defRPr>
      </a:lvl1pPr>
      <a:lvl2pPr marL="742950" indent="-285750" algn="l" defTabSz="914400" rtl="0" eaLnBrk="1" latinLnBrk="0" hangingPunct="1">
        <a:spcBef>
          <a:spcPct val="20000"/>
        </a:spcBef>
        <a:buClr>
          <a:srgbClr val="4891BC"/>
        </a:buClr>
        <a:buFont typeface="Arial" panose="020B0604020202020204" pitchFamily="34" charset="0"/>
        <a:buChar char="●"/>
        <a:defRPr sz="2000" kern="1200">
          <a:solidFill>
            <a:srgbClr val="1F2A44"/>
          </a:solidFill>
          <a:latin typeface="Roboto Condensed" panose="02000000000000000000" pitchFamily="2" charset="0"/>
          <a:ea typeface="Roboto Condensed" panose="02000000000000000000" pitchFamily="2" charset="0"/>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rgbClr val="1F2A44"/>
          </a:solidFill>
          <a:latin typeface="Roboto Condensed" panose="02000000000000000000" pitchFamily="2" charset="0"/>
          <a:ea typeface="Roboto Condensed" panose="02000000000000000000" pitchFamily="2" charset="0"/>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rgbClr val="1F2A44"/>
          </a:solidFill>
          <a:latin typeface="Roboto Condensed" panose="02000000000000000000" pitchFamily="2" charset="0"/>
          <a:ea typeface="Roboto Condensed" panose="02000000000000000000" pitchFamily="2" charset="0"/>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rgbClr val="1F2A44"/>
          </a:solidFill>
          <a:latin typeface="Roboto Condensed" panose="02000000000000000000" pitchFamily="2" charset="0"/>
          <a:ea typeface="Roboto Condensed" panose="02000000000000000000" pitchFamily="2"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1.xml"/><Relationship Id="rId16" Type="http://schemas.openxmlformats.org/officeDocument/2006/relationships/diagramColors" Target="../diagrams/colors3.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brave.com/google-gdpr-workaround/" TargetMode="External"/><Relationship Id="rId5" Type="http://schemas.openxmlformats.org/officeDocument/2006/relationships/hyperlink" Target="https://nakedsecurity.sophos.com/2019/05/24/google-ad-exchange-in-data-privacy-probe/" TargetMode="Externa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justice.gc.ca/fra/sjc-csj/pl/charte-charter/c11.html"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hyperlink" Target="https://priv.gc.ca/fr/"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cyber.gc.ca/fr/orientation/utilisation-de-comptes-personnels-de-medias-sociaux-au-travail-itsap00066"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habilomedias.ca/sites/default/files/guides/guide-civilite-en-ligne.pdf"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hyperlink" Target="https://www.odni.gov/files/NCSC/documents/campaign/DoD_IAPM_Guide_March_2021.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cisa.gov/uscert/publications/securing-your-web-browser"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hyperlink" Target="https://backgroundchecks.org/justdeleteme/"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cira.ca/fr/services-de-cybersecurite/bouclier-canadien-de-CIRA"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cnn.com/videos/business/2020/02/10/clearview-ai-facial-recognition-orig.cnn-business" TargetMode="External"/><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washingtonpost.com/technology/2019/12/24/colleges-are-turning-students-phones-into-surveillance-machines-tracking-locations-hundreds-thousands/"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www.cnn.com/2020/04/04/tech/location-tracking-florida-coronavirus/index.html"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9.xml"/><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cyber.gc.ca/fr/carrefour-de-lapprentissage"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hyperlink" Target="https://www.cyber.gc.ca/fr/publication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hyperlink" Target="https://cyber.gc.ca/fr/carrefour-de-lapprentissage" TargetMode="External"/><Relationship Id="rId5" Type="http://schemas.openxmlformats.org/officeDocument/2006/relationships/hyperlink" Target="mailto:education@cyber.gc.ca" TargetMode="Externa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7.png"/><Relationship Id="rId2" Type="http://schemas.openxmlformats.org/officeDocument/2006/relationships/slideLayout" Target="../slideLayouts/slideLayout9.xml"/><Relationship Id="rId1" Type="http://schemas.openxmlformats.org/officeDocument/2006/relationships/tags" Target="../tags/tag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fr-CA" sz="2400" dirty="0"/>
              <a:t>Carrefour de l’apprentissage</a:t>
            </a:r>
          </a:p>
          <a:p>
            <a:r>
              <a:rPr lang="fr-CA" sz="2400" dirty="0"/>
              <a:t>Présentation courte – 152</a:t>
            </a:r>
          </a:p>
          <a:p>
            <a:endParaRPr lang="en-CA" sz="2400" dirty="0"/>
          </a:p>
          <a:p>
            <a:r>
              <a:rPr lang="fr-CA" sz="2400" dirty="0"/>
              <a:t>Protection des renseignements personnels numériques</a:t>
            </a:r>
          </a:p>
          <a:p>
            <a:endParaRPr lang="en-CA" sz="2400" dirty="0"/>
          </a:p>
        </p:txBody>
      </p:sp>
    </p:spTree>
    <p:extLst>
      <p:ext uri="{BB962C8B-B14F-4D97-AF65-F5344CB8AC3E}">
        <p14:creationId xmlns:p14="http://schemas.microsoft.com/office/powerpoint/2010/main" val="3209143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9E15A-7FD3-4717-A53D-40FD4F357096}"/>
              </a:ext>
            </a:extLst>
          </p:cNvPr>
          <p:cNvSpPr>
            <a:spLocks noGrp="1"/>
          </p:cNvSpPr>
          <p:nvPr>
            <p:ph type="title"/>
          </p:nvPr>
        </p:nvSpPr>
        <p:spPr/>
        <p:txBody>
          <a:bodyPr/>
          <a:lstStyle/>
          <a:p>
            <a:r>
              <a:rPr lang="fr-CA" spc="-1">
                <a:latin typeface="Rajdhani"/>
              </a:rPr>
              <a:t>Que contient un profil numérique ou une empreinte digitale numérique</a:t>
            </a:r>
            <a:endParaRPr lang="fr-CA"/>
          </a:p>
        </p:txBody>
      </p:sp>
      <p:sp>
        <p:nvSpPr>
          <p:cNvPr id="3" name="Content Placeholder 2">
            <a:extLst>
              <a:ext uri="{FF2B5EF4-FFF2-40B4-BE49-F238E27FC236}">
                <a16:creationId xmlns:a16="http://schemas.microsoft.com/office/drawing/2014/main" id="{1D6628A0-C3E6-429C-B567-B7544F16DC40}"/>
              </a:ext>
            </a:extLst>
          </p:cNvPr>
          <p:cNvSpPr>
            <a:spLocks noGrp="1"/>
          </p:cNvSpPr>
          <p:nvPr>
            <p:ph idx="1"/>
          </p:nvPr>
        </p:nvSpPr>
        <p:spPr>
          <a:xfrm>
            <a:off x="137160" y="1119554"/>
            <a:ext cx="8683312" cy="3534742"/>
          </a:xfrm>
        </p:spPr>
        <p:txBody>
          <a:bodyPr>
            <a:normAutofit fontScale="92500"/>
          </a:bodyPr>
          <a:lstStyle/>
          <a:p>
            <a:pPr marL="308772" indent="-308124">
              <a:spcBef>
                <a:spcPts val="431"/>
              </a:spcBef>
              <a:buFont typeface="Wingdings" charset="2"/>
              <a:buChar char=""/>
            </a:pPr>
            <a:r>
              <a:rPr lang="fr-CA" spc="-1" dirty="0">
                <a:latin typeface="Roboto Condensed"/>
                <a:ea typeface="Roboto Condensed"/>
              </a:rPr>
              <a:t>Les profils et empreintes digitales numériques regroupent de précieuses informations personnelles incluant:</a:t>
            </a:r>
          </a:p>
          <a:p>
            <a:pPr lvl="1"/>
            <a:r>
              <a:rPr lang="fr-CA" spc="-1" dirty="0">
                <a:latin typeface="Roboto Condensed"/>
                <a:ea typeface="Roboto Condensed"/>
              </a:rPr>
              <a:t>votre apparence: voix, ethnicité, détails physiques, et toute biométrie;</a:t>
            </a:r>
          </a:p>
          <a:p>
            <a:pPr lvl="1"/>
            <a:r>
              <a:rPr lang="fr-CA" spc="-1" dirty="0">
                <a:latin typeface="Roboto Condensed"/>
                <a:ea typeface="Roboto Condensed"/>
              </a:rPr>
              <a:t>état de santé: restriction alimentaires, condition physique et objectifs de conditionnement, problèmes de santé;</a:t>
            </a:r>
            <a:endParaRPr lang="fr-CA" spc="-1" dirty="0">
              <a:latin typeface="Arial"/>
            </a:endParaRPr>
          </a:p>
          <a:p>
            <a:pPr lvl="1"/>
            <a:r>
              <a:rPr lang="fr-CA" spc="-1" dirty="0">
                <a:latin typeface="Roboto Condensed"/>
                <a:ea typeface="Roboto Condensed"/>
              </a:rPr>
              <a:t>situation financière: objectifs de carrière, bilan financier, objectifs d’investissement;</a:t>
            </a:r>
            <a:endParaRPr lang="fr-CA" spc="-1" dirty="0">
              <a:latin typeface="Arial"/>
            </a:endParaRPr>
          </a:p>
          <a:p>
            <a:pPr lvl="1"/>
            <a:r>
              <a:rPr lang="fr-CA" spc="-1" dirty="0">
                <a:latin typeface="Roboto Condensed"/>
                <a:ea typeface="Roboto Condensed"/>
              </a:rPr>
              <a:t>préoccupations: grossesse, voyage, achat de maison;</a:t>
            </a:r>
            <a:endParaRPr lang="fr-CA" spc="-1" dirty="0">
              <a:latin typeface="Arial"/>
            </a:endParaRPr>
          </a:p>
          <a:p>
            <a:pPr lvl="1"/>
            <a:r>
              <a:rPr lang="fr-CA" spc="-1" dirty="0">
                <a:latin typeface="Roboto Condensed"/>
                <a:ea typeface="Roboto Condensed"/>
              </a:rPr>
              <a:t>intérêts: passe-temps, possessions courantes ou désirées, sujets d’intérêt;</a:t>
            </a:r>
            <a:endParaRPr lang="fr-CA" spc="-1" dirty="0">
              <a:latin typeface="Arial"/>
            </a:endParaRPr>
          </a:p>
          <a:p>
            <a:pPr lvl="1"/>
            <a:r>
              <a:rPr lang="fr-CA" spc="-1" dirty="0">
                <a:latin typeface="Roboto Condensed"/>
                <a:ea typeface="Roboto Condensed"/>
              </a:rPr>
              <a:t>connections sociales: famille, amis, rassemblement, plans futurs, rendez-vous.</a:t>
            </a:r>
          </a:p>
        </p:txBody>
      </p:sp>
    </p:spTree>
    <p:extLst>
      <p:ext uri="{BB962C8B-B14F-4D97-AF65-F5344CB8AC3E}">
        <p14:creationId xmlns:p14="http://schemas.microsoft.com/office/powerpoint/2010/main" val="220163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Collecte et agrégation de données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3508941"/>
              </p:ext>
            </p:extLst>
          </p:nvPr>
        </p:nvGraphicFramePr>
        <p:xfrm>
          <a:off x="-297754" y="628650"/>
          <a:ext cx="4176464"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4200577646"/>
              </p:ext>
            </p:extLst>
          </p:nvPr>
        </p:nvGraphicFramePr>
        <p:xfrm>
          <a:off x="2705651" y="1534835"/>
          <a:ext cx="3732699" cy="34232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Content Placeholder 3">
            <a:extLst>
              <a:ext uri="{FF2B5EF4-FFF2-40B4-BE49-F238E27FC236}">
                <a16:creationId xmlns:a16="http://schemas.microsoft.com/office/drawing/2014/main" id="{A369F444-CB3F-4C0A-8E8A-979346B923B3}"/>
              </a:ext>
            </a:extLst>
          </p:cNvPr>
          <p:cNvGraphicFramePr>
            <a:graphicFrameLocks/>
          </p:cNvGraphicFramePr>
          <p:nvPr>
            <p:extLst>
              <p:ext uri="{D42A27DB-BD31-4B8C-83A1-F6EECF244321}">
                <p14:modId xmlns:p14="http://schemas.microsoft.com/office/powerpoint/2010/main" val="1719409473"/>
              </p:ext>
            </p:extLst>
          </p:nvPr>
        </p:nvGraphicFramePr>
        <p:xfrm>
          <a:off x="5265291" y="987574"/>
          <a:ext cx="3732699" cy="342326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5690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Bulle de filtrage</a:t>
            </a:r>
          </a:p>
        </p:txBody>
      </p:sp>
      <p:sp>
        <p:nvSpPr>
          <p:cNvPr id="3" name="Content Placeholder 2"/>
          <p:cNvSpPr>
            <a:spLocks noGrp="1"/>
          </p:cNvSpPr>
          <p:nvPr>
            <p:ph idx="1"/>
          </p:nvPr>
        </p:nvSpPr>
        <p:spPr/>
        <p:txBody>
          <a:bodyPr>
            <a:normAutofit fontScale="92500"/>
          </a:bodyPr>
          <a:lstStyle/>
          <a:p>
            <a:r>
              <a:rPr lang="fr-CA" dirty="0"/>
              <a:t>Navigation filtrée : les sites Web adaptent le contenu:</a:t>
            </a:r>
          </a:p>
          <a:p>
            <a:pPr lvl="1"/>
            <a:r>
              <a:rPr lang="fr-CA" dirty="0"/>
              <a:t>résultats de recherche, publicités, discussions, grands titres, messages politiques.</a:t>
            </a:r>
          </a:p>
          <a:p>
            <a:r>
              <a:rPr lang="fr-CA" dirty="0"/>
              <a:t>En fonction du profil numérique de l’utilisateur.</a:t>
            </a:r>
          </a:p>
          <a:p>
            <a:r>
              <a:rPr lang="fr-CA" dirty="0"/>
              <a:t>Elle crée un isolement intellectuel au sein des bulles culturelles ou idéologiques d’une personne (chambre d’écho).</a:t>
            </a:r>
          </a:p>
          <a:p>
            <a:r>
              <a:rPr lang="fr-CA" dirty="0"/>
              <a:t>Exemples frappants :</a:t>
            </a:r>
          </a:p>
          <a:p>
            <a:pPr lvl="1"/>
            <a:r>
              <a:rPr lang="fr-CA" dirty="0"/>
              <a:t>Résultats de recherches personnalisées dans Google;</a:t>
            </a:r>
          </a:p>
          <a:p>
            <a:pPr lvl="1"/>
            <a:r>
              <a:rPr lang="fr-CA" dirty="0"/>
              <a:t>Fil d’actualité personnalisé de Facebook;</a:t>
            </a:r>
          </a:p>
          <a:p>
            <a:pPr lvl="1"/>
            <a:r>
              <a:rPr lang="fr-CA" dirty="0"/>
              <a:t>Variation d’escomptes en fonction du profil.</a:t>
            </a:r>
          </a:p>
          <a:p>
            <a:r>
              <a:rPr lang="fr-CA" dirty="0"/>
              <a:t>Incidence discutable sur le discours social.</a:t>
            </a:r>
          </a:p>
        </p:txBody>
      </p:sp>
    </p:spTree>
    <p:extLst>
      <p:ext uri="{BB962C8B-B14F-4D97-AF65-F5344CB8AC3E}">
        <p14:creationId xmlns:p14="http://schemas.microsoft.com/office/powerpoint/2010/main" val="361877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Utilité par rapport à confidentialité</a:t>
            </a:r>
          </a:p>
        </p:txBody>
      </p:sp>
      <p:sp>
        <p:nvSpPr>
          <p:cNvPr id="3" name="Content Placeholder 2"/>
          <p:cNvSpPr>
            <a:spLocks noGrp="1"/>
          </p:cNvSpPr>
          <p:nvPr>
            <p:ph idx="1"/>
          </p:nvPr>
        </p:nvSpPr>
        <p:spPr/>
        <p:txBody>
          <a:bodyPr>
            <a:normAutofit fontScale="92500" lnSpcReduction="10000"/>
          </a:bodyPr>
          <a:lstStyle/>
          <a:p>
            <a:r>
              <a:rPr lang="fr-CA" dirty="0"/>
              <a:t>Les services en ligne sont robustes et le paiement pour services fournis inclut régulièrement la collecte de nos données personnelles.</a:t>
            </a:r>
          </a:p>
          <a:p>
            <a:r>
              <a:rPr lang="fr-CA" dirty="0"/>
              <a:t>La relation est convenue en acceptant les « conditions d’utilisation » et les « politiques en matière de protection des renseignements personnels ».</a:t>
            </a:r>
          </a:p>
          <a:p>
            <a:r>
              <a:rPr lang="fr-CA" dirty="0"/>
              <a:t>Les clients pour les fournisseurs sont : des annonceurs, des entreprises de marketing, etc. </a:t>
            </a:r>
          </a:p>
          <a:p>
            <a:r>
              <a:rPr lang="fr-CA" dirty="0"/>
              <a:t>Les fournisseurs de service ont accès à des données privées :</a:t>
            </a:r>
          </a:p>
          <a:p>
            <a:pPr lvl="1"/>
            <a:r>
              <a:rPr lang="fr-CA" dirty="0"/>
              <a:t>Quelles sont les conditions d’utilisation?</a:t>
            </a:r>
          </a:p>
          <a:p>
            <a:pPr lvl="1"/>
            <a:r>
              <a:rPr lang="fr-CA" dirty="0"/>
              <a:t>Quel tiers aura accès à ces données?</a:t>
            </a:r>
          </a:p>
          <a:p>
            <a:pPr lvl="1"/>
            <a:r>
              <a:rPr lang="fr-CA" dirty="0"/>
              <a:t>Les données sont-elles anonymisées?</a:t>
            </a:r>
          </a:p>
          <a:p>
            <a:pPr lvl="1"/>
            <a:r>
              <a:rPr lang="fr-CA" dirty="0"/>
              <a:t>Combien de temps sont-elles conservées?</a:t>
            </a:r>
          </a:p>
          <a:p>
            <a:endParaRPr lang="fr-CA" dirty="0"/>
          </a:p>
          <a:p>
            <a:pPr marL="0" indent="0">
              <a:buNone/>
            </a:pPr>
            <a:endParaRPr lang="en-CA" dirty="0"/>
          </a:p>
        </p:txBody>
      </p:sp>
    </p:spTree>
    <p:extLst>
      <p:ext uri="{BB962C8B-B14F-4D97-AF65-F5344CB8AC3E}">
        <p14:creationId xmlns:p14="http://schemas.microsoft.com/office/powerpoint/2010/main" val="14377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8808" y="2014679"/>
            <a:ext cx="1291855" cy="1291855"/>
          </a:xfrm>
          <a:prstGeom prst="rect">
            <a:avLst/>
          </a:prstGeom>
        </p:spPr>
      </p:pic>
      <p:sp>
        <p:nvSpPr>
          <p:cNvPr id="12" name="8-Point Star 11"/>
          <p:cNvSpPr/>
          <p:nvPr/>
        </p:nvSpPr>
        <p:spPr>
          <a:xfrm>
            <a:off x="3567895" y="2029219"/>
            <a:ext cx="1284413" cy="82538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200" dirty="0"/>
              <a:t>Pub</a:t>
            </a:r>
          </a:p>
        </p:txBody>
      </p:sp>
      <p:sp>
        <p:nvSpPr>
          <p:cNvPr id="2" name="Title 1"/>
          <p:cNvSpPr>
            <a:spLocks noGrp="1"/>
          </p:cNvSpPr>
          <p:nvPr>
            <p:ph type="title"/>
          </p:nvPr>
        </p:nvSpPr>
        <p:spPr/>
        <p:txBody>
          <a:bodyPr/>
          <a:lstStyle/>
          <a:p>
            <a:r>
              <a:rPr lang="fr-CA"/>
              <a:t>Ad Exchange de Google</a:t>
            </a: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976617" y="1852346"/>
            <a:ext cx="800393" cy="800393"/>
          </a:xfrm>
        </p:spPr>
      </p:pic>
      <p:sp>
        <p:nvSpPr>
          <p:cNvPr id="6" name="Text Placeholder 5">
            <a:extLst>
              <a:ext uri="{FF2B5EF4-FFF2-40B4-BE49-F238E27FC236}">
                <a16:creationId xmlns:a16="http://schemas.microsoft.com/office/drawing/2014/main" id="{9C1C0957-DA51-44B2-9745-DAD05A6A50EA}"/>
              </a:ext>
            </a:extLst>
          </p:cNvPr>
          <p:cNvSpPr>
            <a:spLocks noGrp="1"/>
          </p:cNvSpPr>
          <p:nvPr>
            <p:ph type="body" sz="quarter" idx="10"/>
          </p:nvPr>
        </p:nvSpPr>
        <p:spPr/>
        <p:txBody>
          <a:bodyPr/>
          <a:lstStyle/>
          <a:p>
            <a:r>
              <a:rPr lang="fr-CA" i="0" dirty="0"/>
              <a:t>Source : </a:t>
            </a:r>
            <a:r>
              <a:rPr lang="fr-CA" i="0" dirty="0">
                <a:hlinkClick r:id="rId5"/>
              </a:rPr>
              <a:t>https://nakedsecurity.sophos.com/2019/05/24/google-ad-exchange-in-data-privacy-probe/</a:t>
            </a:r>
            <a:r>
              <a:rPr lang="fr-CA" i="0" dirty="0"/>
              <a:t> (Anglais seulement)</a:t>
            </a:r>
          </a:p>
          <a:p>
            <a:r>
              <a:rPr lang="fr-CA" i="0" dirty="0"/>
              <a:t>Source : </a:t>
            </a:r>
            <a:r>
              <a:rPr lang="fr-CA" i="0" dirty="0">
                <a:hlinkClick r:id="rId6"/>
              </a:rPr>
              <a:t>https://brave.com/google-gdpr-workaround/</a:t>
            </a:r>
            <a:r>
              <a:rPr lang="fr-CA" i="0" dirty="0"/>
              <a:t> (Anglais seulement)</a:t>
            </a: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22789" y="1242036"/>
            <a:ext cx="633947" cy="633947"/>
          </a:xfrm>
          <a:prstGeom prst="rect">
            <a:avLst/>
          </a:prstGeom>
        </p:spPr>
      </p:pic>
      <p:cxnSp>
        <p:nvCxnSpPr>
          <p:cNvPr id="7" name="Straight Arrow Connector 6"/>
          <p:cNvCxnSpPr/>
          <p:nvPr/>
        </p:nvCxnSpPr>
        <p:spPr>
          <a:xfrm flipV="1">
            <a:off x="1720485" y="1559009"/>
            <a:ext cx="2144503" cy="593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65761" y="1509348"/>
            <a:ext cx="1337486" cy="313932"/>
          </a:xfrm>
          <a:prstGeom prst="rect">
            <a:avLst/>
          </a:prstGeom>
          <a:noFill/>
        </p:spPr>
        <p:txBody>
          <a:bodyPr wrap="square" rtlCol="0">
            <a:spAutoFit/>
          </a:bodyPr>
          <a:lstStyle/>
          <a:p>
            <a:r>
              <a:rPr lang="fr-CA" sz="1440">
                <a:latin typeface="Roboto Condensed" panose="02000000000000000000" pitchFamily="2" charset="0"/>
                <a:ea typeface="Roboto Condensed" panose="02000000000000000000" pitchFamily="2" charset="0"/>
              </a:rPr>
              <a:t>Profil en ligne</a:t>
            </a:r>
          </a:p>
        </p:txBody>
      </p:sp>
      <p:sp>
        <p:nvSpPr>
          <p:cNvPr id="10" name="TextBox 9"/>
          <p:cNvSpPr txBox="1"/>
          <p:nvPr/>
        </p:nvSpPr>
        <p:spPr>
          <a:xfrm>
            <a:off x="3340663" y="927912"/>
            <a:ext cx="1749794" cy="313932"/>
          </a:xfrm>
          <a:prstGeom prst="rect">
            <a:avLst/>
          </a:prstGeom>
          <a:noFill/>
        </p:spPr>
        <p:txBody>
          <a:bodyPr wrap="square" rtlCol="0">
            <a:spAutoFit/>
          </a:bodyPr>
          <a:lstStyle/>
          <a:p>
            <a:pPr algn="ctr"/>
            <a:r>
              <a:rPr lang="fr-CA" sz="1440">
                <a:latin typeface="Roboto Condensed" panose="02000000000000000000" pitchFamily="2" charset="0"/>
                <a:ea typeface="Roboto Condensed" panose="02000000000000000000" pitchFamily="2" charset="0"/>
              </a:rPr>
              <a:t>8,4 M de sites Web</a:t>
            </a:r>
          </a:p>
        </p:txBody>
      </p:sp>
      <p:sp>
        <p:nvSpPr>
          <p:cNvPr id="11" name="TextBox 10"/>
          <p:cNvSpPr txBox="1"/>
          <p:nvPr/>
        </p:nvSpPr>
        <p:spPr>
          <a:xfrm>
            <a:off x="5134592" y="1392809"/>
            <a:ext cx="1017056" cy="316690"/>
          </a:xfrm>
          <a:prstGeom prst="rect">
            <a:avLst/>
          </a:prstGeom>
          <a:noFill/>
        </p:spPr>
        <p:txBody>
          <a:bodyPr wrap="square" rtlCol="0">
            <a:spAutoFit/>
          </a:bodyPr>
          <a:lstStyle/>
          <a:p>
            <a:r>
              <a:rPr lang="fr-CA" sz="1458">
                <a:latin typeface="Roboto Condensed" panose="02000000000000000000" pitchFamily="2" charset="0"/>
                <a:ea typeface="Roboto Condensed" panose="02000000000000000000" pitchFamily="2" charset="0"/>
              </a:rPr>
              <a:t>Enchère</a:t>
            </a:r>
          </a:p>
        </p:txBody>
      </p:sp>
      <p:sp>
        <p:nvSpPr>
          <p:cNvPr id="13" name="TextBox 12"/>
          <p:cNvSpPr txBox="1"/>
          <p:nvPr/>
        </p:nvSpPr>
        <p:spPr>
          <a:xfrm>
            <a:off x="5155265" y="1729258"/>
            <a:ext cx="1555373" cy="2031325"/>
          </a:xfrm>
          <a:prstGeom prst="rect">
            <a:avLst/>
          </a:prstGeom>
          <a:solidFill>
            <a:schemeClr val="bg1">
              <a:lumMod val="95000"/>
            </a:schemeClr>
          </a:solidFill>
          <a:ln>
            <a:solidFill>
              <a:schemeClr val="tx1"/>
            </a:solidFill>
          </a:ln>
        </p:spPr>
        <p:txBody>
          <a:bodyPr wrap="square" rtlCol="0">
            <a:spAutoFit/>
          </a:bodyPr>
          <a:lstStyle/>
          <a:p>
            <a:r>
              <a:rPr lang="fr-CA" sz="1260">
                <a:latin typeface="Roboto Condensed" panose="02000000000000000000" pitchFamily="2" charset="0"/>
                <a:ea typeface="Roboto Condensed" panose="02000000000000000000" pitchFamily="2" charset="0"/>
              </a:rPr>
              <a:t>Âge</a:t>
            </a:r>
          </a:p>
          <a:p>
            <a:r>
              <a:rPr lang="fr-CA" sz="1260">
                <a:latin typeface="Roboto Condensed" panose="02000000000000000000" pitchFamily="2" charset="0"/>
                <a:ea typeface="Roboto Condensed" panose="02000000000000000000" pitchFamily="2" charset="0"/>
              </a:rPr>
              <a:t>Revenu</a:t>
            </a:r>
          </a:p>
          <a:p>
            <a:r>
              <a:rPr lang="fr-CA" sz="1260">
                <a:latin typeface="Roboto Condensed" panose="02000000000000000000" pitchFamily="2" charset="0"/>
                <a:ea typeface="Roboto Condensed" panose="02000000000000000000" pitchFamily="2" charset="0"/>
              </a:rPr>
              <a:t>Passe-temps</a:t>
            </a:r>
          </a:p>
          <a:p>
            <a:r>
              <a:rPr lang="fr-CA" sz="1260">
                <a:latin typeface="Roboto Condensed" panose="02000000000000000000" pitchFamily="2" charset="0"/>
                <a:ea typeface="Roboto Condensed" panose="02000000000000000000" pitchFamily="2" charset="0"/>
              </a:rPr>
              <a:t>Affiliation politique</a:t>
            </a:r>
          </a:p>
          <a:p>
            <a:r>
              <a:rPr lang="fr-CA" sz="1260">
                <a:latin typeface="Roboto Condensed" panose="02000000000000000000" pitchFamily="2" charset="0"/>
                <a:ea typeface="Roboto Condensed" panose="02000000000000000000" pitchFamily="2" charset="0"/>
              </a:rPr>
              <a:t>Problèmes de santé</a:t>
            </a:r>
          </a:p>
          <a:p>
            <a:r>
              <a:rPr lang="fr-CA" sz="1260">
                <a:latin typeface="Roboto Condensed" panose="02000000000000000000" pitchFamily="2" charset="0"/>
                <a:ea typeface="Roboto Condensed" panose="02000000000000000000" pitchFamily="2" charset="0"/>
              </a:rPr>
              <a:t>Religion</a:t>
            </a:r>
          </a:p>
          <a:p>
            <a:r>
              <a:rPr lang="fr-CA" sz="1260">
                <a:latin typeface="Roboto Condensed" panose="02000000000000000000" pitchFamily="2" charset="0"/>
                <a:ea typeface="Roboto Condensed" panose="02000000000000000000" pitchFamily="2" charset="0"/>
              </a:rPr>
              <a:t>Adresse IP</a:t>
            </a:r>
          </a:p>
          <a:p>
            <a:r>
              <a:rPr lang="fr-CA" sz="1260">
                <a:latin typeface="Roboto Condensed" panose="02000000000000000000" pitchFamily="2" charset="0"/>
                <a:ea typeface="Roboto Condensed" panose="02000000000000000000" pitchFamily="2" charset="0"/>
              </a:rPr>
              <a:t>Coordonnées</a:t>
            </a:r>
          </a:p>
          <a:p>
            <a:r>
              <a:rPr lang="fr-CA" sz="1260">
                <a:latin typeface="Roboto Condensed" panose="02000000000000000000" pitchFamily="2" charset="0"/>
                <a:ea typeface="Roboto Condensed" panose="02000000000000000000" pitchFamily="2" charset="0"/>
              </a:rPr>
              <a:t>Identifiant publicitaire</a:t>
            </a:r>
          </a:p>
          <a:p>
            <a:r>
              <a:rPr lang="fr-CA" sz="1260">
                <a:latin typeface="Roboto Condensed" panose="02000000000000000000" pitchFamily="2" charset="0"/>
                <a:ea typeface="Roboto Condensed" panose="02000000000000000000" pitchFamily="2" charset="0"/>
              </a:rPr>
              <a:t>…</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1023" y="1988485"/>
            <a:ext cx="1291855" cy="1291855"/>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3979" y="2252543"/>
            <a:ext cx="1291855" cy="1291855"/>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1023" y="2445726"/>
            <a:ext cx="1291855" cy="1291855"/>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4541" y="2640846"/>
            <a:ext cx="1291855" cy="1291855"/>
          </a:xfrm>
          <a:prstGeom prst="rect">
            <a:avLst/>
          </a:prstGeom>
        </p:spPr>
      </p:pic>
      <p:sp>
        <p:nvSpPr>
          <p:cNvPr id="19" name="TextBox 18"/>
          <p:cNvSpPr txBox="1"/>
          <p:nvPr/>
        </p:nvSpPr>
        <p:spPr>
          <a:xfrm>
            <a:off x="6885254" y="1709782"/>
            <a:ext cx="1331293" cy="316690"/>
          </a:xfrm>
          <a:prstGeom prst="rect">
            <a:avLst/>
          </a:prstGeom>
          <a:noFill/>
        </p:spPr>
        <p:txBody>
          <a:bodyPr wrap="square" rtlCol="0">
            <a:spAutoFit/>
          </a:bodyPr>
          <a:lstStyle/>
          <a:p>
            <a:r>
              <a:rPr lang="fr-CA" sz="1458">
                <a:latin typeface="Roboto Condensed" panose="02000000000000000000" pitchFamily="2" charset="0"/>
                <a:ea typeface="Roboto Condensed" panose="02000000000000000000" pitchFamily="2" charset="0"/>
              </a:rPr>
              <a:t>Annonceurs</a:t>
            </a:r>
          </a:p>
        </p:txBody>
      </p:sp>
      <p:cxnSp>
        <p:nvCxnSpPr>
          <p:cNvPr id="22" name="Straight Arrow Connector 21"/>
          <p:cNvCxnSpPr/>
          <p:nvPr/>
        </p:nvCxnSpPr>
        <p:spPr>
          <a:xfrm flipH="1" flipV="1">
            <a:off x="1720483" y="2312521"/>
            <a:ext cx="1749794" cy="1332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776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10" grpId="0"/>
      <p:bldP spid="11" grpId="0"/>
      <p:bldP spid="13"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Risques impliquant les données personnelles en ligne</a:t>
            </a:r>
          </a:p>
        </p:txBody>
      </p:sp>
      <p:sp>
        <p:nvSpPr>
          <p:cNvPr id="3" name="Content Placeholder 2"/>
          <p:cNvSpPr>
            <a:spLocks noGrp="1"/>
          </p:cNvSpPr>
          <p:nvPr>
            <p:ph idx="1"/>
          </p:nvPr>
        </p:nvSpPr>
        <p:spPr/>
        <p:txBody>
          <a:bodyPr>
            <a:normAutofit fontScale="92500" lnSpcReduction="20000"/>
          </a:bodyPr>
          <a:lstStyle/>
          <a:p>
            <a:pPr marL="308772" indent="-308124">
              <a:spcBef>
                <a:spcPts val="431"/>
              </a:spcBef>
              <a:buFont typeface="Wingdings" charset="2"/>
              <a:buChar char=""/>
            </a:pPr>
            <a:r>
              <a:rPr lang="fr-CA" spc="-1" dirty="0">
                <a:latin typeface="Roboto Condensed"/>
                <a:ea typeface="Roboto Condensed"/>
              </a:rPr>
              <a:t>L’information liée au profil numérique et à l’empreinte digitale numérique provient de :</a:t>
            </a:r>
          </a:p>
          <a:p>
            <a:pPr lvl="1"/>
            <a:r>
              <a:rPr lang="fr-CA" spc="-1" dirty="0">
                <a:latin typeface="Roboto Condensed"/>
                <a:ea typeface="Roboto Condensed"/>
              </a:rPr>
              <a:t>ce que vous publiez et ce que d’autres personnes publient à propos de vous sur les médias sociaux, les sites de partage, les forums, blogues, et les sites de nouvelles;</a:t>
            </a:r>
          </a:p>
          <a:p>
            <a:pPr lvl="1"/>
            <a:r>
              <a:rPr lang="fr-CA" spc="-1" dirty="0">
                <a:latin typeface="Roboto Condensed"/>
                <a:ea typeface="Roboto Condensed"/>
              </a:rPr>
              <a:t>vos activités en ligne incluant le magasinage en ligne;</a:t>
            </a:r>
          </a:p>
          <a:p>
            <a:pPr lvl="1"/>
            <a:r>
              <a:rPr lang="fr-CA" spc="-1" dirty="0">
                <a:latin typeface="Roboto Condensed"/>
                <a:ea typeface="Roboto Condensed"/>
              </a:rPr>
              <a:t>vos habitudes de navigation.</a:t>
            </a:r>
          </a:p>
          <a:p>
            <a:r>
              <a:rPr lang="fr-CA" dirty="0"/>
              <a:t>Ces données personnelles ont une grande valeur pour :</a:t>
            </a:r>
          </a:p>
          <a:p>
            <a:pPr lvl="1"/>
            <a:r>
              <a:rPr lang="fr-CA" dirty="0"/>
              <a:t>des compagnies (géants de la technologie) qui créent et utilisent les profils pour vendre des la publicité;</a:t>
            </a:r>
          </a:p>
          <a:p>
            <a:pPr lvl="1"/>
            <a:r>
              <a:rPr lang="fr-CA" dirty="0"/>
              <a:t>des firmes publicitaires qui ciblent des clients potentiels;</a:t>
            </a:r>
          </a:p>
          <a:p>
            <a:pPr lvl="1"/>
            <a:r>
              <a:rPr lang="fr-CA" dirty="0"/>
              <a:t>des auteurs de menaces qui désire utiliser l’information afin de concevoir des attaques d’ingénierie sociale personnalisées ou utiliser la plateforme pour lancer des attaques, manipuler les gens et répandre de l’information manipulatrice.</a:t>
            </a:r>
          </a:p>
        </p:txBody>
      </p:sp>
    </p:spTree>
    <p:extLst>
      <p:ext uri="{BB962C8B-B14F-4D97-AF65-F5344CB8AC3E}">
        <p14:creationId xmlns:p14="http://schemas.microsoft.com/office/powerpoint/2010/main" val="184006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Protection législative des données personnelles</a:t>
            </a:r>
          </a:p>
        </p:txBody>
      </p:sp>
      <p:sp>
        <p:nvSpPr>
          <p:cNvPr id="3" name="Content Placeholder 2"/>
          <p:cNvSpPr>
            <a:spLocks noGrp="1"/>
          </p:cNvSpPr>
          <p:nvPr>
            <p:ph idx="1"/>
          </p:nvPr>
        </p:nvSpPr>
        <p:spPr/>
        <p:txBody>
          <a:bodyPr>
            <a:normAutofit/>
          </a:bodyPr>
          <a:lstStyle/>
          <a:p>
            <a:r>
              <a:rPr lang="fr-CA" dirty="0"/>
              <a:t>Loi sur la protection des renseignements personnels et les documents électroniques (LPRPDE):</a:t>
            </a:r>
          </a:p>
          <a:p>
            <a:pPr lvl="1"/>
            <a:r>
              <a:rPr lang="fr-CA" dirty="0"/>
              <a:t>Loi fédérale sur la protection des données dans le secteur privé au Canada;</a:t>
            </a:r>
          </a:p>
          <a:p>
            <a:pPr lvl="1"/>
            <a:r>
              <a:rPr lang="fr-CA" dirty="0"/>
              <a:t>Basée sur les principes du consentement, de la limitation de l’acquisition de données, protection et accès;</a:t>
            </a:r>
          </a:p>
          <a:p>
            <a:pPr lvl="1"/>
            <a:r>
              <a:rPr lang="fr-CA" dirty="0"/>
              <a:t>Modifiée en 2018 pour imposer le signalement des atteintes à la protection des données;</a:t>
            </a:r>
          </a:p>
          <a:p>
            <a:pPr lvl="1"/>
            <a:r>
              <a:rPr lang="fr-CA" dirty="0"/>
              <a:t>Nouveau projet de loi déposé au Parlement comprenant de nouvelles amendes et mesures.</a:t>
            </a:r>
          </a:p>
          <a:p>
            <a:endParaRPr lang="en-CA" dirty="0"/>
          </a:p>
        </p:txBody>
      </p:sp>
      <p:sp>
        <p:nvSpPr>
          <p:cNvPr id="4" name="Text Placeholder 3">
            <a:extLst>
              <a:ext uri="{FF2B5EF4-FFF2-40B4-BE49-F238E27FC236}">
                <a16:creationId xmlns:a16="http://schemas.microsoft.com/office/drawing/2014/main" id="{C20E68EA-2132-486A-97A6-7805C1146B5D}"/>
              </a:ext>
            </a:extLst>
          </p:cNvPr>
          <p:cNvSpPr>
            <a:spLocks noGrp="1"/>
          </p:cNvSpPr>
          <p:nvPr>
            <p:ph type="body" sz="quarter" idx="10"/>
          </p:nvPr>
        </p:nvSpPr>
        <p:spPr/>
        <p:txBody>
          <a:bodyPr/>
          <a:lstStyle/>
          <a:p>
            <a:r>
              <a:rPr lang="fr-CA" i="0" dirty="0"/>
              <a:t>Source: </a:t>
            </a:r>
            <a:r>
              <a:rPr lang="fr-FR" i="0" dirty="0">
                <a:hlinkClick r:id="rId3"/>
              </a:rPr>
              <a:t>Projet de loi C-11. Système de justice canadien. 2 décembre 2020.</a:t>
            </a:r>
            <a:r>
              <a:rPr lang="fr-CA" i="0" dirty="0"/>
              <a:t> </a:t>
            </a:r>
          </a:p>
          <a:p>
            <a:r>
              <a:rPr lang="fr-CA" i="0" dirty="0"/>
              <a:t>Référence: </a:t>
            </a:r>
            <a:r>
              <a:rPr lang="fr-CA" i="0" dirty="0">
                <a:hlinkClick r:id="rId4"/>
              </a:rPr>
              <a:t>Commissariat à la protection de la vie privée du Canada. 16 août 2022.</a:t>
            </a:r>
            <a:r>
              <a:rPr lang="fr-CA" i="0" dirty="0"/>
              <a:t> </a:t>
            </a:r>
          </a:p>
        </p:txBody>
      </p:sp>
      <p:sp>
        <p:nvSpPr>
          <p:cNvPr id="6" name="Text Placeholder 3">
            <a:extLst>
              <a:ext uri="{FF2B5EF4-FFF2-40B4-BE49-F238E27FC236}">
                <a16:creationId xmlns:a16="http://schemas.microsoft.com/office/drawing/2014/main" id="{BCC813A7-F040-4215-B919-E79C100FCDC7}"/>
              </a:ext>
            </a:extLst>
          </p:cNvPr>
          <p:cNvSpPr txBox="1">
            <a:spLocks/>
          </p:cNvSpPr>
          <p:nvPr/>
        </p:nvSpPr>
        <p:spPr>
          <a:xfrm>
            <a:off x="137160" y="4191930"/>
            <a:ext cx="8869680" cy="522440"/>
          </a:xfrm>
          <a:prstGeom prst="rect">
            <a:avLst/>
          </a:prstGeom>
        </p:spPr>
        <p:txBody>
          <a:bodyPr/>
          <a:lstStyle>
            <a:lvl1pPr marL="342900" indent="-342900" algn="l" defTabSz="914400" rtl="0" eaLnBrk="1" latinLnBrk="0" hangingPunct="1">
              <a:spcBef>
                <a:spcPct val="20000"/>
              </a:spcBef>
              <a:buClr>
                <a:srgbClr val="DE4B20"/>
              </a:buClr>
              <a:buSzPct val="75000"/>
              <a:buFont typeface="Wingdings" panose="05000000000000000000" pitchFamily="2" charset="2"/>
              <a:buChar char=""/>
              <a:defRPr sz="2400" kern="1200">
                <a:solidFill>
                  <a:srgbClr val="1F2A44"/>
                </a:solidFill>
                <a:latin typeface="Roboto Condensed" panose="02000000000000000000" pitchFamily="2" charset="0"/>
                <a:ea typeface="Roboto Condensed" panose="02000000000000000000" pitchFamily="2" charset="0"/>
                <a:cs typeface="+mn-cs"/>
              </a:defRPr>
            </a:lvl1pPr>
            <a:lvl2pPr marL="742950" indent="-285750" algn="l" defTabSz="914400" rtl="0" eaLnBrk="1" latinLnBrk="0" hangingPunct="1">
              <a:spcBef>
                <a:spcPct val="20000"/>
              </a:spcBef>
              <a:buClr>
                <a:srgbClr val="4891BC"/>
              </a:buClr>
              <a:buFont typeface="Arial" panose="020B0604020202020204" pitchFamily="34" charset="0"/>
              <a:buChar char="●"/>
              <a:defRPr sz="2000" kern="1200">
                <a:solidFill>
                  <a:srgbClr val="1F2A44"/>
                </a:solidFill>
                <a:latin typeface="Roboto Condensed" panose="02000000000000000000" pitchFamily="2" charset="0"/>
                <a:ea typeface="Roboto Condensed" panose="02000000000000000000" pitchFamily="2" charset="0"/>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rgbClr val="1F2A44"/>
                </a:solidFill>
                <a:latin typeface="Roboto Condensed" panose="02000000000000000000" pitchFamily="2" charset="0"/>
                <a:ea typeface="Roboto Condensed" panose="02000000000000000000" pitchFamily="2" charset="0"/>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rgbClr val="1F2A44"/>
                </a:solidFill>
                <a:latin typeface="Roboto Condensed" panose="02000000000000000000" pitchFamily="2" charset="0"/>
                <a:ea typeface="Roboto Condensed" panose="02000000000000000000" pitchFamily="2" charset="0"/>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rgbClr val="1F2A44"/>
                </a:solidFill>
                <a:latin typeface="Roboto Condensed" panose="02000000000000000000" pitchFamily="2" charset="0"/>
                <a:ea typeface="Roboto Condensed" panose="02000000000000000000" pitchFamily="2"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1260" i="1" dirty="0"/>
          </a:p>
          <a:p>
            <a:pPr marL="0" indent="0">
              <a:buNone/>
            </a:pPr>
            <a:endParaRPr lang="fr-CA" sz="1260" i="1" dirty="0"/>
          </a:p>
        </p:txBody>
      </p:sp>
    </p:spTree>
    <p:extLst>
      <p:ext uri="{BB962C8B-B14F-4D97-AF65-F5344CB8AC3E}">
        <p14:creationId xmlns:p14="http://schemas.microsoft.com/office/powerpoint/2010/main" val="17233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CA" dirty="0"/>
              <a:t>Partie 3 – Meilleures pratiques</a:t>
            </a:r>
          </a:p>
        </p:txBody>
      </p:sp>
      <p:sp>
        <p:nvSpPr>
          <p:cNvPr id="6" name="Content Placeholder 5">
            <a:extLst>
              <a:ext uri="{FF2B5EF4-FFF2-40B4-BE49-F238E27FC236}">
                <a16:creationId xmlns:a16="http://schemas.microsoft.com/office/drawing/2014/main" id="{578C47BB-B87B-415F-8930-3DEFBDEE8756}"/>
              </a:ext>
            </a:extLst>
          </p:cNvPr>
          <p:cNvSpPr>
            <a:spLocks noGrp="1"/>
          </p:cNvSpPr>
          <p:nvPr>
            <p:ph idx="1"/>
          </p:nvPr>
        </p:nvSpPr>
        <p:spPr/>
        <p:txBody>
          <a:bodyPr/>
          <a:lstStyle/>
          <a:p>
            <a:r>
              <a:rPr lang="fr-CA" dirty="0"/>
              <a:t>Meilleures pratiques pour les comptes en ligne</a:t>
            </a:r>
          </a:p>
          <a:p>
            <a:r>
              <a:rPr lang="fr-CA" dirty="0"/>
              <a:t>Meilleures pratiques pour les réseaux sociaux</a:t>
            </a:r>
          </a:p>
          <a:p>
            <a:r>
              <a:rPr lang="fr-CA" dirty="0"/>
              <a:t>Meilleures pratiques pour la navigation en ligne</a:t>
            </a:r>
          </a:p>
          <a:p>
            <a:r>
              <a:rPr lang="fr-CA" dirty="0"/>
              <a:t>Moyens techniques pour rehausser la vie privée en ligne</a:t>
            </a:r>
          </a:p>
        </p:txBody>
      </p:sp>
    </p:spTree>
    <p:extLst>
      <p:ext uri="{BB962C8B-B14F-4D97-AF65-F5344CB8AC3E}">
        <p14:creationId xmlns:p14="http://schemas.microsoft.com/office/powerpoint/2010/main" val="185843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18580-0336-43A6-A903-6B2942A2F07D}"/>
              </a:ext>
            </a:extLst>
          </p:cNvPr>
          <p:cNvSpPr>
            <a:spLocks noGrp="1"/>
          </p:cNvSpPr>
          <p:nvPr>
            <p:ph type="title"/>
          </p:nvPr>
        </p:nvSpPr>
        <p:spPr/>
        <p:txBody>
          <a:bodyPr/>
          <a:lstStyle/>
          <a:p>
            <a:r>
              <a:rPr lang="fr-CA" dirty="0"/>
              <a:t>Meilleures pratiques pour les comptes en ligne</a:t>
            </a:r>
            <a:br>
              <a:rPr lang="fr-CA" dirty="0">
                <a:latin typeface="Arial"/>
              </a:rPr>
            </a:br>
            <a:endParaRPr lang="fr-CA" dirty="0">
              <a:latin typeface="Arial"/>
            </a:endParaRPr>
          </a:p>
        </p:txBody>
      </p:sp>
      <p:sp>
        <p:nvSpPr>
          <p:cNvPr id="3" name="Content Placeholder 2">
            <a:extLst>
              <a:ext uri="{FF2B5EF4-FFF2-40B4-BE49-F238E27FC236}">
                <a16:creationId xmlns:a16="http://schemas.microsoft.com/office/drawing/2014/main" id="{45A9381C-0622-4D7D-9F49-860D6F33E23E}"/>
              </a:ext>
            </a:extLst>
          </p:cNvPr>
          <p:cNvSpPr>
            <a:spLocks noGrp="1"/>
          </p:cNvSpPr>
          <p:nvPr>
            <p:ph idx="1"/>
          </p:nvPr>
        </p:nvSpPr>
        <p:spPr/>
        <p:txBody>
          <a:bodyPr/>
          <a:lstStyle/>
          <a:p>
            <a:pPr marL="308772" indent="-308124">
              <a:spcBef>
                <a:spcPts val="431"/>
              </a:spcBef>
              <a:buFont typeface="Wingdings" charset="2"/>
              <a:buChar char=""/>
            </a:pPr>
            <a:r>
              <a:rPr lang="fr-CA" dirty="0">
                <a:latin typeface="Roboto Condensed"/>
                <a:ea typeface="Roboto Condensed"/>
              </a:rPr>
              <a:t>Supprimer les comptes non utilisés (lorsque cela est possible).</a:t>
            </a:r>
          </a:p>
          <a:p>
            <a:pPr marL="308772" indent="-308124">
              <a:spcBef>
                <a:spcPts val="431"/>
              </a:spcBef>
              <a:buFont typeface="Wingdings" charset="2"/>
              <a:buChar char=""/>
            </a:pPr>
            <a:r>
              <a:rPr lang="fr-CA" dirty="0">
                <a:latin typeface="Roboto Condensed"/>
                <a:ea typeface="Roboto Condensed"/>
              </a:rPr>
              <a:t>Utiliser l’approche de « compromission présumée ».</a:t>
            </a:r>
          </a:p>
          <a:p>
            <a:pPr marL="343548">
              <a:spcBef>
                <a:spcPts val="431"/>
              </a:spcBef>
            </a:pPr>
            <a:r>
              <a:rPr lang="fr-CA" dirty="0">
                <a:latin typeface="Roboto Condensed"/>
                <a:ea typeface="Roboto Condensed"/>
              </a:rPr>
              <a:t>Utiliser des mots de passe complexes, aléatoires, et unique à chaque compte.</a:t>
            </a:r>
          </a:p>
          <a:p>
            <a:pPr marL="308772" indent="-308124">
              <a:spcBef>
                <a:spcPts val="431"/>
              </a:spcBef>
              <a:buFont typeface="Wingdings" charset="2"/>
              <a:buChar char=""/>
            </a:pPr>
            <a:r>
              <a:rPr lang="fr-CA" dirty="0">
                <a:latin typeface="Roboto Condensed"/>
                <a:ea typeface="Roboto Condensed"/>
              </a:rPr>
              <a:t>Considérer les questions de sécurité ou les indices de mot de passe comme s’ils étaient des mots de passe.</a:t>
            </a:r>
          </a:p>
          <a:p>
            <a:pPr marL="308772" indent="-308124">
              <a:spcBef>
                <a:spcPts val="431"/>
              </a:spcBef>
              <a:buFont typeface="Wingdings" charset="2"/>
              <a:buChar char=""/>
            </a:pPr>
            <a:r>
              <a:rPr lang="fr-CA" dirty="0">
                <a:latin typeface="Roboto Condensed"/>
                <a:ea typeface="Roboto Condensed"/>
              </a:rPr>
              <a:t>En cas de compromission, modifier immédiatement le mot de passe.</a:t>
            </a:r>
          </a:p>
          <a:p>
            <a:endParaRPr lang="en-US" dirty="0"/>
          </a:p>
        </p:txBody>
      </p:sp>
    </p:spTree>
    <p:extLst>
      <p:ext uri="{BB962C8B-B14F-4D97-AF65-F5344CB8AC3E}">
        <p14:creationId xmlns:p14="http://schemas.microsoft.com/office/powerpoint/2010/main" val="313817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EE530-9E3D-4466-97C4-FEF746BB61EC}"/>
              </a:ext>
            </a:extLst>
          </p:cNvPr>
          <p:cNvSpPr>
            <a:spLocks noGrp="1"/>
          </p:cNvSpPr>
          <p:nvPr>
            <p:ph type="title"/>
          </p:nvPr>
        </p:nvSpPr>
        <p:spPr/>
        <p:txBody>
          <a:bodyPr/>
          <a:lstStyle/>
          <a:p>
            <a:r>
              <a:rPr lang="fr-CA" dirty="0"/>
              <a:t>Meilleures pratiques reliées aux réseaux sociaux</a:t>
            </a:r>
          </a:p>
        </p:txBody>
      </p:sp>
      <p:sp>
        <p:nvSpPr>
          <p:cNvPr id="3" name="Content Placeholder 2">
            <a:extLst>
              <a:ext uri="{FF2B5EF4-FFF2-40B4-BE49-F238E27FC236}">
                <a16:creationId xmlns:a16="http://schemas.microsoft.com/office/drawing/2014/main" id="{96B672E3-DEDB-4522-9B37-0181767095AF}"/>
              </a:ext>
            </a:extLst>
          </p:cNvPr>
          <p:cNvSpPr>
            <a:spLocks noGrp="1"/>
          </p:cNvSpPr>
          <p:nvPr>
            <p:ph idx="1"/>
          </p:nvPr>
        </p:nvSpPr>
        <p:spPr>
          <a:xfrm>
            <a:off x="137160" y="768096"/>
            <a:ext cx="5802992" cy="3598750"/>
          </a:xfrm>
        </p:spPr>
        <p:txBody>
          <a:bodyPr>
            <a:normAutofit fontScale="92500" lnSpcReduction="10000"/>
          </a:bodyPr>
          <a:lstStyle/>
          <a:p>
            <a:r>
              <a:rPr lang="fr-CA" dirty="0"/>
              <a:t>Passez en revue et appliquer les options pour la sécurité et la protection de la vie privée pour votre compte.</a:t>
            </a:r>
          </a:p>
          <a:p>
            <a:r>
              <a:rPr lang="fr-CA" dirty="0"/>
              <a:t>Utilisez un mot de passe unique à chaque compte.</a:t>
            </a:r>
          </a:p>
          <a:p>
            <a:r>
              <a:rPr lang="fr-CA" dirty="0"/>
              <a:t>Soyez prudents en accédant en utilisant des liens vers des sites inconnus ou en ouvrant des pièces jointes.</a:t>
            </a:r>
          </a:p>
          <a:p>
            <a:r>
              <a:rPr lang="fr-CA" dirty="0"/>
              <a:t>Soyez aux aguets pour de la désinformation, de l’ingénierie sociale, et de la fraude.</a:t>
            </a:r>
          </a:p>
          <a:p>
            <a:endParaRPr lang="fr-CA" dirty="0"/>
          </a:p>
          <a:p>
            <a:endParaRPr lang="fr-CA" dirty="0"/>
          </a:p>
        </p:txBody>
      </p:sp>
      <p:sp>
        <p:nvSpPr>
          <p:cNvPr id="4" name="Text Placeholder 3">
            <a:extLst>
              <a:ext uri="{FF2B5EF4-FFF2-40B4-BE49-F238E27FC236}">
                <a16:creationId xmlns:a16="http://schemas.microsoft.com/office/drawing/2014/main" id="{96BB38E7-2EE9-4D32-BEFB-5761AEC1BC67}"/>
              </a:ext>
            </a:extLst>
          </p:cNvPr>
          <p:cNvSpPr>
            <a:spLocks noGrp="1"/>
          </p:cNvSpPr>
          <p:nvPr>
            <p:ph type="body" sz="quarter" idx="10"/>
          </p:nvPr>
        </p:nvSpPr>
        <p:spPr>
          <a:xfrm>
            <a:off x="137159" y="4155926"/>
            <a:ext cx="8869681" cy="558444"/>
          </a:xfrm>
        </p:spPr>
        <p:txBody>
          <a:bodyPr>
            <a:normAutofit/>
          </a:bodyPr>
          <a:lstStyle/>
          <a:p>
            <a:r>
              <a:rPr lang="fr-FR" i="0" dirty="0"/>
              <a:t>Référence: </a:t>
            </a:r>
            <a:r>
              <a:rPr lang="fr-FR" i="0" dirty="0">
                <a:hlinkClick r:id="rId3"/>
              </a:rPr>
              <a:t>Utilisation de comptes personnels de médias sociaux au travail (ITSAP.00.066), Centre canadien de la cybersécurité, Mars 2019.</a:t>
            </a:r>
            <a:r>
              <a:rPr lang="fr-FR" i="0" dirty="0"/>
              <a:t> </a:t>
            </a:r>
            <a:endParaRPr lang="en-CA" i="0" dirty="0"/>
          </a:p>
        </p:txBody>
      </p:sp>
      <p:pic>
        <p:nvPicPr>
          <p:cNvPr id="2050" name="Picture 2" descr="image">
            <a:extLst>
              <a:ext uri="{FF2B5EF4-FFF2-40B4-BE49-F238E27FC236}">
                <a16:creationId xmlns:a16="http://schemas.microsoft.com/office/drawing/2014/main" id="{E45E53F4-9E61-451B-AB5A-90CA0624CB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1327601"/>
            <a:ext cx="3041923" cy="1980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48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a:t>Sommaire de la présentation</a:t>
            </a:r>
          </a:p>
        </p:txBody>
      </p:sp>
      <p:sp>
        <p:nvSpPr>
          <p:cNvPr id="5" name="Content Placeholder 4">
            <a:extLst>
              <a:ext uri="{FF2B5EF4-FFF2-40B4-BE49-F238E27FC236}">
                <a16:creationId xmlns:a16="http://schemas.microsoft.com/office/drawing/2014/main" id="{7375A0FE-C887-42BB-B1F7-5B656F3A833C}"/>
              </a:ext>
            </a:extLst>
          </p:cNvPr>
          <p:cNvSpPr>
            <a:spLocks noGrp="1"/>
          </p:cNvSpPr>
          <p:nvPr>
            <p:ph idx="1"/>
          </p:nvPr>
        </p:nvSpPr>
        <p:spPr/>
        <p:txBody>
          <a:bodyPr/>
          <a:lstStyle/>
          <a:p>
            <a:r>
              <a:rPr lang="fr-CA" dirty="0"/>
              <a:t>Partie 1 – Identités numériques et compromis en ligne</a:t>
            </a:r>
          </a:p>
          <a:p>
            <a:r>
              <a:rPr lang="fr-CA" dirty="0"/>
              <a:t>Partie 2 – Profils numériques, repérage des usagers, et géants de l’industrie</a:t>
            </a:r>
          </a:p>
          <a:p>
            <a:r>
              <a:rPr lang="fr-CA" dirty="0"/>
              <a:t>Partie 3 – Meilleures pratiques</a:t>
            </a:r>
          </a:p>
          <a:p>
            <a:r>
              <a:rPr lang="fr-CA" dirty="0"/>
              <a:t>Partie 4 – Études de cas</a:t>
            </a:r>
          </a:p>
        </p:txBody>
      </p:sp>
    </p:spTree>
    <p:extLst>
      <p:ext uri="{BB962C8B-B14F-4D97-AF65-F5344CB8AC3E}">
        <p14:creationId xmlns:p14="http://schemas.microsoft.com/office/powerpoint/2010/main" val="69932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EE530-9E3D-4466-97C4-FEF746BB61EC}"/>
              </a:ext>
            </a:extLst>
          </p:cNvPr>
          <p:cNvSpPr>
            <a:spLocks noGrp="1"/>
          </p:cNvSpPr>
          <p:nvPr>
            <p:ph type="title"/>
          </p:nvPr>
        </p:nvSpPr>
        <p:spPr/>
        <p:txBody>
          <a:bodyPr/>
          <a:lstStyle/>
          <a:p>
            <a:r>
              <a:rPr lang="fr-CA" dirty="0"/>
              <a:t>Meilleures pratiques reliées aux réseaux sociaux (suite)</a:t>
            </a:r>
            <a:endParaRPr lang="en-CA" dirty="0"/>
          </a:p>
        </p:txBody>
      </p:sp>
      <p:sp>
        <p:nvSpPr>
          <p:cNvPr id="3" name="Content Placeholder 2">
            <a:extLst>
              <a:ext uri="{FF2B5EF4-FFF2-40B4-BE49-F238E27FC236}">
                <a16:creationId xmlns:a16="http://schemas.microsoft.com/office/drawing/2014/main" id="{96B672E3-DEDB-4522-9B37-0181767095AF}"/>
              </a:ext>
            </a:extLst>
          </p:cNvPr>
          <p:cNvSpPr>
            <a:spLocks noGrp="1"/>
          </p:cNvSpPr>
          <p:nvPr>
            <p:ph idx="1"/>
          </p:nvPr>
        </p:nvSpPr>
        <p:spPr>
          <a:xfrm>
            <a:off x="137160" y="768096"/>
            <a:ext cx="8683312" cy="3423834"/>
          </a:xfrm>
        </p:spPr>
        <p:txBody>
          <a:bodyPr>
            <a:normAutofit fontScale="70000" lnSpcReduction="20000"/>
          </a:bodyPr>
          <a:lstStyle/>
          <a:p>
            <a:r>
              <a:rPr lang="fr-CA" dirty="0"/>
              <a:t>Soyez prudent à propos de ce que vous partagez en ligne; minimisez votre présence sur les réseaux sociaux.</a:t>
            </a:r>
          </a:p>
          <a:p>
            <a:r>
              <a:rPr lang="fr-CA" dirty="0"/>
              <a:t>Réfléchissez avant de vous liez; sachez avec qui vous vous connectez.</a:t>
            </a:r>
          </a:p>
          <a:p>
            <a:r>
              <a:rPr lang="fr-CA" dirty="0"/>
              <a:t>Les renseignements privés ont une grande valeur; ils ne devraient pas être distribués gratuitement.</a:t>
            </a:r>
          </a:p>
          <a:p>
            <a:r>
              <a:rPr lang="fr-CA" dirty="0"/>
              <a:t>Plusieurs applis et sites traquent l’utilisation de l’internet et l’emplacement géographique des usagers.</a:t>
            </a:r>
          </a:p>
          <a:p>
            <a:r>
              <a:rPr lang="fr-CA" dirty="0"/>
              <a:t>L’information que vous publiez en ligne restera disponible pour une très longue période et peut être copiée et vue par quiconque.</a:t>
            </a:r>
          </a:p>
          <a:p>
            <a:r>
              <a:rPr lang="fr-CA" dirty="0"/>
              <a:t>Avant de publier en ligne, demandez-vous :</a:t>
            </a:r>
          </a:p>
          <a:p>
            <a:pPr lvl="1"/>
            <a:r>
              <a:rPr lang="fr-CA" dirty="0"/>
              <a:t>Est-ce ainsi que je désire être perçu?</a:t>
            </a:r>
          </a:p>
          <a:p>
            <a:pPr lvl="1"/>
            <a:r>
              <a:rPr lang="fr-CA" dirty="0"/>
              <a:t>Est-ce que ceci pourrait être utilisé pour me causer du tort?</a:t>
            </a:r>
          </a:p>
          <a:p>
            <a:pPr lvl="1"/>
            <a:r>
              <a:rPr lang="fr-CA" dirty="0"/>
              <a:t>Quel est le pire qui puisse arriver si je partage ceci?</a:t>
            </a:r>
          </a:p>
        </p:txBody>
      </p:sp>
      <p:sp>
        <p:nvSpPr>
          <p:cNvPr id="4" name="Text Placeholder 3">
            <a:extLst>
              <a:ext uri="{FF2B5EF4-FFF2-40B4-BE49-F238E27FC236}">
                <a16:creationId xmlns:a16="http://schemas.microsoft.com/office/drawing/2014/main" id="{96BB38E7-2EE9-4D32-BEFB-5761AEC1BC67}"/>
              </a:ext>
            </a:extLst>
          </p:cNvPr>
          <p:cNvSpPr>
            <a:spLocks noGrp="1"/>
          </p:cNvSpPr>
          <p:nvPr>
            <p:ph type="body" sz="quarter" idx="10"/>
          </p:nvPr>
        </p:nvSpPr>
        <p:spPr>
          <a:xfrm>
            <a:off x="137160" y="4191930"/>
            <a:ext cx="8869680" cy="522440"/>
          </a:xfrm>
        </p:spPr>
        <p:txBody>
          <a:bodyPr>
            <a:normAutofit/>
          </a:bodyPr>
          <a:lstStyle/>
          <a:p>
            <a:r>
              <a:rPr lang="fr-CA" i="0" dirty="0"/>
              <a:t>Référence: </a:t>
            </a:r>
            <a:r>
              <a:rPr lang="fr-FR" i="0" dirty="0">
                <a:hlinkClick r:id="rId3" tooltip="guide-civilite-en-ligne.pdf"/>
              </a:rPr>
              <a:t>Guide de civilité en ligne à l’intention des parents. Media </a:t>
            </a:r>
            <a:r>
              <a:rPr lang="fr-FR" i="0" dirty="0" err="1">
                <a:hlinkClick r:id="rId3" tooltip="guide-civilite-en-ligne.pdf"/>
              </a:rPr>
              <a:t>Smarts</a:t>
            </a:r>
            <a:r>
              <a:rPr lang="fr-FR" i="0" dirty="0">
                <a:hlinkClick r:id="rId3" tooltip="guide-civilite-en-ligne.pdf"/>
              </a:rPr>
              <a:t>. 2017.</a:t>
            </a:r>
            <a:r>
              <a:rPr lang="fr-FR" i="0" dirty="0"/>
              <a:t> </a:t>
            </a:r>
          </a:p>
          <a:p>
            <a:r>
              <a:rPr lang="fr-CA" i="0" dirty="0"/>
              <a:t>Référence: </a:t>
            </a:r>
            <a:r>
              <a:rPr lang="fr-CA" i="0" dirty="0">
                <a:hlinkClick r:id="rId4"/>
              </a:rPr>
              <a:t>US DoD Identity </a:t>
            </a:r>
            <a:r>
              <a:rPr lang="fr-CA" i="0" dirty="0" err="1">
                <a:hlinkClick r:id="rId4"/>
              </a:rPr>
              <a:t>Awareness</a:t>
            </a:r>
            <a:r>
              <a:rPr lang="fr-CA" i="0" dirty="0">
                <a:hlinkClick r:id="rId4"/>
              </a:rPr>
              <a:t>, Protection and Management Guide. U.S. </a:t>
            </a:r>
            <a:r>
              <a:rPr lang="fr-CA" i="0" dirty="0" err="1">
                <a:hlinkClick r:id="rId4"/>
              </a:rPr>
              <a:t>Department</a:t>
            </a:r>
            <a:r>
              <a:rPr lang="fr-CA" i="0" dirty="0">
                <a:hlinkClick r:id="rId4"/>
              </a:rPr>
              <a:t> Of </a:t>
            </a:r>
            <a:r>
              <a:rPr lang="fr-CA" i="0" dirty="0" err="1">
                <a:hlinkClick r:id="rId4"/>
              </a:rPr>
              <a:t>Defense</a:t>
            </a:r>
            <a:r>
              <a:rPr lang="fr-CA" i="0" dirty="0">
                <a:hlinkClick r:id="rId4"/>
              </a:rPr>
              <a:t>. Mars 2021.</a:t>
            </a:r>
            <a:r>
              <a:rPr lang="fr-CA" i="0" baseline="0" dirty="0"/>
              <a:t>  (Anglais seulement)</a:t>
            </a:r>
          </a:p>
        </p:txBody>
      </p:sp>
    </p:spTree>
    <p:extLst>
      <p:ext uri="{BB962C8B-B14F-4D97-AF65-F5344CB8AC3E}">
        <p14:creationId xmlns:p14="http://schemas.microsoft.com/office/powerpoint/2010/main" val="325582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Meilleures pratiques pour la navigation</a:t>
            </a:r>
            <a:endParaRPr lang="en-CA" dirty="0"/>
          </a:p>
        </p:txBody>
      </p:sp>
      <p:sp>
        <p:nvSpPr>
          <p:cNvPr id="3" name="Content Placeholder 2"/>
          <p:cNvSpPr>
            <a:spLocks noGrp="1"/>
          </p:cNvSpPr>
          <p:nvPr>
            <p:ph idx="1"/>
          </p:nvPr>
        </p:nvSpPr>
        <p:spPr>
          <a:xfrm>
            <a:off x="137159" y="768096"/>
            <a:ext cx="6236213" cy="3423834"/>
          </a:xfrm>
        </p:spPr>
        <p:txBody>
          <a:bodyPr>
            <a:normAutofit fontScale="92500"/>
          </a:bodyPr>
          <a:lstStyle/>
          <a:p>
            <a:pPr marL="308772" indent="-308124">
              <a:spcBef>
                <a:spcPts val="431"/>
              </a:spcBef>
              <a:buFont typeface="Wingdings" charset="2"/>
              <a:buChar char=""/>
            </a:pPr>
            <a:r>
              <a:rPr lang="fr-CA" spc="-1" dirty="0">
                <a:latin typeface="Roboto Condensed"/>
                <a:ea typeface="Roboto Condensed"/>
              </a:rPr>
              <a:t>Gardez votre navigateur à jour.</a:t>
            </a:r>
          </a:p>
          <a:p>
            <a:pPr marL="308772" indent="-308124">
              <a:spcBef>
                <a:spcPts val="431"/>
              </a:spcBef>
              <a:buFont typeface="Wingdings" charset="2"/>
              <a:buChar char=""/>
            </a:pPr>
            <a:r>
              <a:rPr lang="fr-CA" spc="-1" dirty="0">
                <a:latin typeface="Roboto Condensed"/>
                <a:ea typeface="Roboto Condensed"/>
              </a:rPr>
              <a:t>Trouvez un tutoriel expliquant comment ajuster les privilèges, les paramètres de vie privée et la sécurité de votre navigateur, applis, et services en ligne.</a:t>
            </a:r>
          </a:p>
          <a:p>
            <a:pPr marL="308772" indent="-308124">
              <a:spcBef>
                <a:spcPts val="431"/>
              </a:spcBef>
              <a:buFont typeface="Wingdings" charset="2"/>
              <a:buChar char=""/>
            </a:pPr>
            <a:r>
              <a:rPr lang="fr-CA" spc="-1" dirty="0">
                <a:latin typeface="Roboto Condensed"/>
                <a:ea typeface="Roboto Condensed"/>
              </a:rPr>
              <a:t>Désactivez la </a:t>
            </a:r>
            <a:r>
              <a:rPr lang="fr-CA" spc="-1" dirty="0" err="1">
                <a:latin typeface="Roboto Condensed"/>
                <a:ea typeface="Roboto Condensed"/>
              </a:rPr>
              <a:t>fonctionalité</a:t>
            </a:r>
            <a:r>
              <a:rPr lang="fr-CA" spc="-1" dirty="0">
                <a:latin typeface="Roboto Condensed"/>
                <a:ea typeface="Roboto Condensed"/>
              </a:rPr>
              <a:t> « Souvenez-vous de moi » sur les sites web et désactivez le remplissage automatisé de formulaires.</a:t>
            </a:r>
          </a:p>
          <a:p>
            <a:pPr marL="308772" indent="-308124">
              <a:spcBef>
                <a:spcPts val="431"/>
              </a:spcBef>
              <a:buFont typeface="Wingdings" charset="2"/>
              <a:buChar char=""/>
            </a:pPr>
            <a:r>
              <a:rPr lang="fr-CA" dirty="0"/>
              <a:t>Supprimez vos comptes inutilisés (lorsque possible).</a:t>
            </a:r>
          </a:p>
          <a:p>
            <a:pPr marL="308772" indent="-308124">
              <a:spcBef>
                <a:spcPts val="431"/>
              </a:spcBef>
              <a:buFont typeface="Wingdings" charset="2"/>
              <a:buChar char=""/>
            </a:pPr>
            <a:endParaRPr lang="fr-CA" spc="-1" dirty="0">
              <a:latin typeface="Arial"/>
            </a:endParaRPr>
          </a:p>
        </p:txBody>
      </p:sp>
      <p:sp>
        <p:nvSpPr>
          <p:cNvPr id="4" name="Text Placeholder 3">
            <a:extLst>
              <a:ext uri="{FF2B5EF4-FFF2-40B4-BE49-F238E27FC236}">
                <a16:creationId xmlns:a16="http://schemas.microsoft.com/office/drawing/2014/main" id="{BA531069-ED09-4F70-9D77-0321E0A466BC}"/>
              </a:ext>
            </a:extLst>
          </p:cNvPr>
          <p:cNvSpPr>
            <a:spLocks noGrp="1"/>
          </p:cNvSpPr>
          <p:nvPr>
            <p:ph type="body" sz="quarter" idx="10"/>
          </p:nvPr>
        </p:nvSpPr>
        <p:spPr/>
        <p:txBody>
          <a:bodyPr/>
          <a:lstStyle/>
          <a:p>
            <a:r>
              <a:rPr lang="fr-CA" i="0" dirty="0"/>
              <a:t>Référence: </a:t>
            </a:r>
            <a:r>
              <a:rPr lang="fr-CA" i="0" dirty="0" err="1">
                <a:hlinkClick r:id="rId3"/>
              </a:rPr>
              <a:t>Securing</a:t>
            </a:r>
            <a:r>
              <a:rPr lang="fr-CA" i="0" dirty="0">
                <a:hlinkClick r:id="rId3"/>
              </a:rPr>
              <a:t> </a:t>
            </a:r>
            <a:r>
              <a:rPr lang="fr-CA" i="0" dirty="0" err="1">
                <a:hlinkClick r:id="rId3"/>
              </a:rPr>
              <a:t>Your</a:t>
            </a:r>
            <a:r>
              <a:rPr lang="fr-CA" i="0" dirty="0">
                <a:hlinkClick r:id="rId3"/>
              </a:rPr>
              <a:t> Web Browser. </a:t>
            </a:r>
            <a:r>
              <a:rPr lang="fr-CA" i="0" dirty="0" err="1">
                <a:hlinkClick r:id="rId3"/>
              </a:rPr>
              <a:t>Cybersecurity</a:t>
            </a:r>
            <a:r>
              <a:rPr lang="fr-CA" i="0" dirty="0">
                <a:hlinkClick r:id="rId3"/>
              </a:rPr>
              <a:t> &amp; Infrastructure Security Agency. 8 Septembre 2015.</a:t>
            </a:r>
            <a:r>
              <a:rPr lang="fr-CA" i="0" dirty="0"/>
              <a:t> (Anglais seulement)</a:t>
            </a:r>
          </a:p>
          <a:p>
            <a:r>
              <a:rPr lang="fr-CA" i="0" dirty="0"/>
              <a:t>Référence: </a:t>
            </a:r>
            <a:r>
              <a:rPr lang="fr-CA" i="0" dirty="0">
                <a:hlinkClick r:id="rId4"/>
              </a:rPr>
              <a:t>Just </a:t>
            </a:r>
            <a:r>
              <a:rPr lang="fr-CA" i="0" dirty="0" err="1">
                <a:hlinkClick r:id="rId4"/>
              </a:rPr>
              <a:t>delete</a:t>
            </a:r>
            <a:r>
              <a:rPr lang="fr-CA" i="0" dirty="0">
                <a:hlinkClick r:id="rId4"/>
              </a:rPr>
              <a:t> me. Background Checks.</a:t>
            </a:r>
            <a:r>
              <a:rPr lang="fr-CA" i="0" dirty="0"/>
              <a:t> (Anglais seulement)</a:t>
            </a:r>
          </a:p>
        </p:txBody>
      </p:sp>
      <p:pic>
        <p:nvPicPr>
          <p:cNvPr id="1026" name="Picture 2" descr="image">
            <a:extLst>
              <a:ext uri="{FF2B5EF4-FFF2-40B4-BE49-F238E27FC236}">
                <a16:creationId xmlns:a16="http://schemas.microsoft.com/office/drawing/2014/main" id="{86380048-BD3E-45E2-BA6B-262AB90B3D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3373" y="803671"/>
            <a:ext cx="2247900" cy="336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31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Moyens techniques pour rehausser la vie privée en ligne</a:t>
            </a:r>
          </a:p>
        </p:txBody>
      </p:sp>
      <p:sp>
        <p:nvSpPr>
          <p:cNvPr id="3" name="Content Placeholder 2"/>
          <p:cNvSpPr>
            <a:spLocks noGrp="1"/>
          </p:cNvSpPr>
          <p:nvPr>
            <p:ph idx="1"/>
          </p:nvPr>
        </p:nvSpPr>
        <p:spPr/>
        <p:txBody>
          <a:bodyPr>
            <a:normAutofit fontScale="92500" lnSpcReduction="20000"/>
          </a:bodyPr>
          <a:lstStyle/>
          <a:p>
            <a:pPr marL="308772" indent="-308124">
              <a:spcBef>
                <a:spcPts val="431"/>
              </a:spcBef>
              <a:buFont typeface="Wingdings" charset="2"/>
              <a:buChar char=""/>
            </a:pPr>
            <a:r>
              <a:rPr lang="fr-CA" dirty="0"/>
              <a:t>Les moyens techniques pour rehausser la protection de la vie privée peuvent aider les usagers à minimiser le recueillement de leurs données personnelles, à comprendre comment leur information est utilisée et où elle va, augmenter leur anonymité en ligne et mieux contrôler leur information personnelle.</a:t>
            </a:r>
          </a:p>
          <a:p>
            <a:pPr marL="308772" indent="-308124">
              <a:spcBef>
                <a:spcPts val="431"/>
              </a:spcBef>
              <a:buFont typeface="Wingdings" charset="2"/>
              <a:buChar char=""/>
            </a:pPr>
            <a:r>
              <a:rPr lang="fr-CA" dirty="0"/>
              <a:t>Par exemple:</a:t>
            </a:r>
          </a:p>
          <a:p>
            <a:pPr lvl="1"/>
            <a:r>
              <a:rPr lang="fr-CA" dirty="0"/>
              <a:t>les bloqueurs de publicité et de suivi qui limitent l’usage de témoins de connexion recueillant de l’information à propos de votre navigation;</a:t>
            </a:r>
          </a:p>
          <a:p>
            <a:pPr lvl="1"/>
            <a:r>
              <a:rPr lang="fr-CA" dirty="0"/>
              <a:t>les navigateurs avec des fonctionnalités ciblant la protection de la vie privée et des engins de recherche qui limitent le suivi et procurent davantage de sécurité;</a:t>
            </a:r>
          </a:p>
          <a:p>
            <a:pPr lvl="1"/>
            <a:r>
              <a:rPr lang="fr-CA" dirty="0"/>
              <a:t>l’utilisation de la navigation en mode « privé » et de la fonctionnalité « ne pas suivre » du navigateur afin de limiter l’information recueillie et conservée;</a:t>
            </a:r>
          </a:p>
          <a:p>
            <a:pPr lvl="1"/>
            <a:r>
              <a:rPr lang="fr-CA" dirty="0"/>
              <a:t>l’usage d’un Réseau Privé Virtuel (RPV) qui chiffrent les données que vous soumettez et recevez en ligne.</a:t>
            </a:r>
          </a:p>
          <a:p>
            <a:pPr marL="308772" indent="-308124">
              <a:spcBef>
                <a:spcPts val="431"/>
              </a:spcBef>
              <a:buFont typeface="Wingdings" charset="2"/>
              <a:buChar char=""/>
            </a:pPr>
            <a:endParaRPr lang="fr-CA" dirty="0"/>
          </a:p>
          <a:p>
            <a:pPr marL="308772" indent="-308124">
              <a:spcBef>
                <a:spcPts val="431"/>
              </a:spcBef>
              <a:buFont typeface="Wingdings" charset="2"/>
              <a:buChar char=""/>
            </a:pPr>
            <a:endParaRPr lang="fr-CA" spc="-1" dirty="0">
              <a:latin typeface="Arial"/>
            </a:endParaRPr>
          </a:p>
        </p:txBody>
      </p:sp>
    </p:spTree>
    <p:extLst>
      <p:ext uri="{BB962C8B-B14F-4D97-AF65-F5344CB8AC3E}">
        <p14:creationId xmlns:p14="http://schemas.microsoft.com/office/powerpoint/2010/main" val="141933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F73D3-1EC2-46CF-8955-86891D6AFF54}"/>
              </a:ext>
            </a:extLst>
          </p:cNvPr>
          <p:cNvSpPr>
            <a:spLocks noGrp="1"/>
          </p:cNvSpPr>
          <p:nvPr>
            <p:ph type="title"/>
          </p:nvPr>
        </p:nvSpPr>
        <p:spPr/>
        <p:txBody>
          <a:bodyPr/>
          <a:lstStyle/>
          <a:p>
            <a:r>
              <a:rPr lang="fr-CA" dirty="0"/>
              <a:t>Bouclier canadien de CIRA</a:t>
            </a:r>
          </a:p>
        </p:txBody>
      </p:sp>
      <p:sp>
        <p:nvSpPr>
          <p:cNvPr id="3" name="Content Placeholder 2">
            <a:extLst>
              <a:ext uri="{FF2B5EF4-FFF2-40B4-BE49-F238E27FC236}">
                <a16:creationId xmlns:a16="http://schemas.microsoft.com/office/drawing/2014/main" id="{41F4F9EC-CDEF-4BAB-84E8-6F20CA2A8D8F}"/>
              </a:ext>
            </a:extLst>
          </p:cNvPr>
          <p:cNvSpPr>
            <a:spLocks noGrp="1"/>
          </p:cNvSpPr>
          <p:nvPr>
            <p:ph idx="1"/>
          </p:nvPr>
        </p:nvSpPr>
        <p:spPr>
          <a:xfrm>
            <a:off x="137160" y="768097"/>
            <a:ext cx="8869680" cy="3041904"/>
          </a:xfrm>
        </p:spPr>
        <p:txBody>
          <a:bodyPr>
            <a:normAutofit fontScale="92500" lnSpcReduction="20000"/>
          </a:bodyPr>
          <a:lstStyle/>
          <a:p>
            <a:r>
              <a:rPr lang="fr-CA" dirty="0"/>
              <a:t>Le Bouclier canadien de CIRA est un résolveur DNS public.</a:t>
            </a:r>
          </a:p>
          <a:p>
            <a:r>
              <a:rPr lang="fr-CA" dirty="0"/>
              <a:t>Lors de la résolution, une vérification est effectuée pour voir s’il n’y a pas de présence malveillante.</a:t>
            </a:r>
          </a:p>
          <a:p>
            <a:r>
              <a:rPr lang="fr-CA" dirty="0"/>
              <a:t>Il protège des logiciels malveillants et des tentatives d’hameçonnage.</a:t>
            </a:r>
          </a:p>
          <a:p>
            <a:r>
              <a:rPr lang="fr-CA" dirty="0"/>
              <a:t>Il bloque les sites d’arnaques, en plus des </a:t>
            </a:r>
            <a:r>
              <a:rPr lang="fr-CA" dirty="0" err="1"/>
              <a:t>maliciels</a:t>
            </a:r>
            <a:r>
              <a:rPr lang="fr-CA" dirty="0"/>
              <a:t> et des sites d’hameçonnage, et les sites présentant une forte probabilité d’être associé à de la fraude.</a:t>
            </a:r>
          </a:p>
          <a:p>
            <a:r>
              <a:rPr lang="fr-CA" dirty="0"/>
              <a:t>Disponible par configuration du routeur, par appli et par plugiciel de navigateur.</a:t>
            </a:r>
          </a:p>
        </p:txBody>
      </p:sp>
      <p:sp>
        <p:nvSpPr>
          <p:cNvPr id="6" name="Text Placeholder 5">
            <a:extLst>
              <a:ext uri="{FF2B5EF4-FFF2-40B4-BE49-F238E27FC236}">
                <a16:creationId xmlns:a16="http://schemas.microsoft.com/office/drawing/2014/main" id="{26446B50-E248-4E3D-A0D0-DE03AA9DF230}"/>
              </a:ext>
            </a:extLst>
          </p:cNvPr>
          <p:cNvSpPr>
            <a:spLocks noGrp="1"/>
          </p:cNvSpPr>
          <p:nvPr>
            <p:ph type="body" sz="quarter" idx="10"/>
          </p:nvPr>
        </p:nvSpPr>
        <p:spPr/>
        <p:txBody>
          <a:bodyPr/>
          <a:lstStyle/>
          <a:p>
            <a:r>
              <a:rPr lang="fr-CA" sz="1400" i="0"/>
              <a:t>Référence: </a:t>
            </a:r>
            <a:r>
              <a:rPr lang="fr-CA" sz="1400" i="0">
                <a:hlinkClick r:id="rId3"/>
              </a:rPr>
              <a:t>Bouclier canadien de CIRA</a:t>
            </a:r>
            <a:endParaRPr lang="fr-CA" sz="1400" i="0"/>
          </a:p>
        </p:txBody>
      </p:sp>
      <p:grpSp>
        <p:nvGrpSpPr>
          <p:cNvPr id="8" name="Group 7">
            <a:extLst>
              <a:ext uri="{FF2B5EF4-FFF2-40B4-BE49-F238E27FC236}">
                <a16:creationId xmlns:a16="http://schemas.microsoft.com/office/drawing/2014/main" id="{DE7965CD-1E75-4A06-BBE4-63783DC7BA30}"/>
              </a:ext>
            </a:extLst>
          </p:cNvPr>
          <p:cNvGrpSpPr/>
          <p:nvPr/>
        </p:nvGrpSpPr>
        <p:grpSpPr>
          <a:xfrm>
            <a:off x="3779912" y="3445038"/>
            <a:ext cx="4297427" cy="1008112"/>
            <a:chOff x="1619672" y="3183818"/>
            <a:chExt cx="4297427" cy="1008112"/>
          </a:xfrm>
        </p:grpSpPr>
        <p:pic>
          <p:nvPicPr>
            <p:cNvPr id="7" name="Picture 6" descr="A picture containing icon&#10;&#10;Description automatically generated">
              <a:extLst>
                <a:ext uri="{FF2B5EF4-FFF2-40B4-BE49-F238E27FC236}">
                  <a16:creationId xmlns:a16="http://schemas.microsoft.com/office/drawing/2014/main" id="{D52410AD-816A-4001-9F72-497C3ACB92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8003" y="3446418"/>
              <a:ext cx="1509096" cy="482911"/>
            </a:xfrm>
            <a:prstGeom prst="rect">
              <a:avLst/>
            </a:prstGeom>
          </p:spPr>
        </p:pic>
        <p:pic>
          <p:nvPicPr>
            <p:cNvPr id="5" name="Picture 4">
              <a:extLst>
                <a:ext uri="{FF2B5EF4-FFF2-40B4-BE49-F238E27FC236}">
                  <a16:creationId xmlns:a16="http://schemas.microsoft.com/office/drawing/2014/main" id="{B871D4FF-E3D1-4209-9342-A930EB027095}"/>
                </a:ext>
              </a:extLst>
            </p:cNvPr>
            <p:cNvPicPr>
              <a:picLocks noChangeAspect="1"/>
            </p:cNvPicPr>
            <p:nvPr/>
          </p:nvPicPr>
          <p:blipFill rotWithShape="1">
            <a:blip r:embed="rId5"/>
            <a:srcRect l="35038" t="15440" r="35825" b="64400"/>
            <a:stretch/>
          </p:blipFill>
          <p:spPr>
            <a:xfrm>
              <a:off x="1619672" y="3183818"/>
              <a:ext cx="2664296" cy="1008112"/>
            </a:xfrm>
            <a:prstGeom prst="rect">
              <a:avLst/>
            </a:prstGeom>
          </p:spPr>
        </p:pic>
      </p:grpSp>
    </p:spTree>
    <p:extLst>
      <p:ext uri="{BB962C8B-B14F-4D97-AF65-F5344CB8AC3E}">
        <p14:creationId xmlns:p14="http://schemas.microsoft.com/office/powerpoint/2010/main" val="2620656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CA" dirty="0"/>
              <a:t>Partie 4 – Études de cas</a:t>
            </a:r>
          </a:p>
        </p:txBody>
      </p:sp>
      <p:sp>
        <p:nvSpPr>
          <p:cNvPr id="6" name="Content Placeholder 5">
            <a:extLst>
              <a:ext uri="{FF2B5EF4-FFF2-40B4-BE49-F238E27FC236}">
                <a16:creationId xmlns:a16="http://schemas.microsoft.com/office/drawing/2014/main" id="{578C47BB-B87B-415F-8930-3DEFBDEE8756}"/>
              </a:ext>
            </a:extLst>
          </p:cNvPr>
          <p:cNvSpPr>
            <a:spLocks noGrp="1"/>
          </p:cNvSpPr>
          <p:nvPr>
            <p:ph idx="1"/>
          </p:nvPr>
        </p:nvSpPr>
        <p:spPr/>
        <p:txBody>
          <a:bodyPr/>
          <a:lstStyle/>
          <a:p>
            <a:pPr>
              <a:spcBef>
                <a:spcPts val="431"/>
              </a:spcBef>
            </a:pPr>
            <a:r>
              <a:rPr lang="fr-CA">
                <a:latin typeface="Roboto Condensed"/>
                <a:ea typeface="Roboto Condensed"/>
              </a:rPr>
              <a:t>Reconnaissance faciale</a:t>
            </a:r>
          </a:p>
          <a:p>
            <a:pPr>
              <a:spcBef>
                <a:spcPts val="431"/>
              </a:spcBef>
            </a:pPr>
            <a:r>
              <a:rPr lang="fr-CA">
                <a:latin typeface="Roboto Condensed"/>
                <a:ea typeface="Roboto Condensed"/>
              </a:rPr>
              <a:t>Suivi de téléphone cellulaire</a:t>
            </a:r>
          </a:p>
          <a:p>
            <a:pPr>
              <a:spcBef>
                <a:spcPts val="431"/>
              </a:spcBef>
            </a:pPr>
            <a:r>
              <a:rPr lang="fr-CA">
                <a:latin typeface="Roboto Condensed"/>
                <a:ea typeface="Roboto Condensed"/>
              </a:rPr>
              <a:t>Suivi de localisation</a:t>
            </a:r>
          </a:p>
        </p:txBody>
      </p:sp>
    </p:spTree>
    <p:extLst>
      <p:ext uri="{BB962C8B-B14F-4D97-AF65-F5344CB8AC3E}">
        <p14:creationId xmlns:p14="http://schemas.microsoft.com/office/powerpoint/2010/main" val="263975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E0C025-1D34-40AE-9902-1754EFA22B95}"/>
              </a:ext>
            </a:extLst>
          </p:cNvPr>
          <p:cNvPicPr>
            <a:picLocks noChangeAspect="1"/>
          </p:cNvPicPr>
          <p:nvPr/>
        </p:nvPicPr>
        <p:blipFill rotWithShape="1">
          <a:blip r:embed="rId2"/>
          <a:srcRect t="9401" r="5113" b="17800"/>
          <a:stretch/>
        </p:blipFill>
        <p:spPr>
          <a:xfrm>
            <a:off x="457200" y="857960"/>
            <a:ext cx="7808810" cy="3369974"/>
          </a:xfrm>
          <a:prstGeom prst="rect">
            <a:avLst/>
          </a:prstGeom>
        </p:spPr>
      </p:pic>
      <p:sp>
        <p:nvSpPr>
          <p:cNvPr id="4" name="Title 3">
            <a:extLst>
              <a:ext uri="{FF2B5EF4-FFF2-40B4-BE49-F238E27FC236}">
                <a16:creationId xmlns:a16="http://schemas.microsoft.com/office/drawing/2014/main" id="{07F7589B-AA30-4809-8B44-570A14E285B9}"/>
              </a:ext>
            </a:extLst>
          </p:cNvPr>
          <p:cNvSpPr>
            <a:spLocks noGrp="1"/>
          </p:cNvSpPr>
          <p:nvPr>
            <p:ph type="title"/>
          </p:nvPr>
        </p:nvSpPr>
        <p:spPr/>
        <p:txBody>
          <a:bodyPr/>
          <a:lstStyle/>
          <a:p>
            <a:r>
              <a:rPr lang="fr-CA"/>
              <a:t>Étude de cas : Reconnaissance faciale</a:t>
            </a:r>
          </a:p>
        </p:txBody>
      </p:sp>
      <p:sp>
        <p:nvSpPr>
          <p:cNvPr id="5" name="Text Placeholder 4">
            <a:extLst>
              <a:ext uri="{FF2B5EF4-FFF2-40B4-BE49-F238E27FC236}">
                <a16:creationId xmlns:a16="http://schemas.microsoft.com/office/drawing/2014/main" id="{26FF2F84-C782-45DD-ABDF-615332E0F511}"/>
              </a:ext>
            </a:extLst>
          </p:cNvPr>
          <p:cNvSpPr>
            <a:spLocks noGrp="1"/>
          </p:cNvSpPr>
          <p:nvPr>
            <p:ph type="body" sz="quarter" idx="10"/>
          </p:nvPr>
        </p:nvSpPr>
        <p:spPr/>
        <p:txBody>
          <a:bodyPr/>
          <a:lstStyle/>
          <a:p>
            <a:r>
              <a:rPr lang="fr-CA" sz="1260" i="0" dirty="0"/>
              <a:t>Source : </a:t>
            </a:r>
            <a:r>
              <a:rPr lang="fr-CA" sz="1260" i="0" dirty="0">
                <a:hlinkClick r:id="rId3"/>
              </a:rPr>
              <a:t>https://www.cnn.com/videos/business/2020/02/10/clearview-ai-facial-recognition-orig.cnn-business</a:t>
            </a:r>
            <a:r>
              <a:rPr lang="fr-CA" sz="1260" i="0" dirty="0"/>
              <a:t> (Anglais seulement) </a:t>
            </a:r>
          </a:p>
        </p:txBody>
      </p:sp>
    </p:spTree>
    <p:extLst>
      <p:ext uri="{BB962C8B-B14F-4D97-AF65-F5344CB8AC3E}">
        <p14:creationId xmlns:p14="http://schemas.microsoft.com/office/powerpoint/2010/main" val="3861761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Étude de cas : Surveillance basée sur la technologie</a:t>
            </a:r>
          </a:p>
        </p:txBody>
      </p:sp>
      <p:sp>
        <p:nvSpPr>
          <p:cNvPr id="7" name="Content Placeholder 6">
            <a:extLst>
              <a:ext uri="{FF2B5EF4-FFF2-40B4-BE49-F238E27FC236}">
                <a16:creationId xmlns:a16="http://schemas.microsoft.com/office/drawing/2014/main" id="{6662070D-B439-4BE6-8B2E-94613C3C6F0F}"/>
              </a:ext>
            </a:extLst>
          </p:cNvPr>
          <p:cNvSpPr>
            <a:spLocks noGrp="1"/>
          </p:cNvSpPr>
          <p:nvPr>
            <p:ph idx="1"/>
          </p:nvPr>
        </p:nvSpPr>
        <p:spPr/>
        <p:txBody>
          <a:bodyPr>
            <a:normAutofit fontScale="92500" lnSpcReduction="10000"/>
          </a:bodyPr>
          <a:lstStyle/>
          <a:p>
            <a:r>
              <a:rPr lang="fr-CA"/>
              <a:t>Des dizaines d’écoles aux États-Unis font un suivi électronique d’étudiants.</a:t>
            </a:r>
          </a:p>
          <a:p>
            <a:r>
              <a:rPr lang="fr-CA"/>
              <a:t>Les balises Bluetooth font le suivi de l’assistance aux cours.</a:t>
            </a:r>
          </a:p>
          <a:p>
            <a:r>
              <a:rPr lang="fr-CA"/>
              <a:t>Le Wi-Fi permet le suivi des étudiants sur tout le campus.</a:t>
            </a:r>
          </a:p>
          <a:p>
            <a:r>
              <a:rPr lang="fr-CA"/>
              <a:t>Plusieurs indicateurs de comportement font l’objet d’un suivi :</a:t>
            </a:r>
          </a:p>
          <a:p>
            <a:pPr lvl="1"/>
            <a:r>
              <a:rPr lang="fr-CA"/>
              <a:t>le temps passé dans la chambre en résidence;</a:t>
            </a:r>
          </a:p>
          <a:p>
            <a:pPr lvl="1"/>
            <a:r>
              <a:rPr lang="fr-CA"/>
              <a:t>les habitudes de sommeil et alimentaires;</a:t>
            </a:r>
          </a:p>
          <a:p>
            <a:pPr lvl="1"/>
            <a:r>
              <a:rPr lang="fr-CA"/>
              <a:t>les activités physiques;</a:t>
            </a:r>
          </a:p>
          <a:p>
            <a:pPr lvl="1"/>
            <a:r>
              <a:rPr lang="fr-CA"/>
              <a:t>les interactions sociales.</a:t>
            </a:r>
          </a:p>
          <a:p>
            <a:r>
              <a:rPr lang="fr-CA"/>
              <a:t>Les étudiants qui n’adhèrent pas sont pénaliés.</a:t>
            </a:r>
          </a:p>
        </p:txBody>
      </p:sp>
      <p:sp>
        <p:nvSpPr>
          <p:cNvPr id="9" name="Text Placeholder 8">
            <a:extLst>
              <a:ext uri="{FF2B5EF4-FFF2-40B4-BE49-F238E27FC236}">
                <a16:creationId xmlns:a16="http://schemas.microsoft.com/office/drawing/2014/main" id="{CD0BDBAD-DDF1-477C-B0B1-9A847A5F58BA}"/>
              </a:ext>
            </a:extLst>
          </p:cNvPr>
          <p:cNvSpPr>
            <a:spLocks noGrp="1"/>
          </p:cNvSpPr>
          <p:nvPr>
            <p:ph type="body" sz="quarter" idx="10"/>
          </p:nvPr>
        </p:nvSpPr>
        <p:spPr/>
        <p:txBody>
          <a:bodyPr/>
          <a:lstStyle/>
          <a:p>
            <a:r>
              <a:rPr lang="fr-CA" i="0" dirty="0"/>
              <a:t>Source : </a:t>
            </a:r>
            <a:r>
              <a:rPr lang="fr-CA" i="0" dirty="0">
                <a:hlinkClick r:id="rId3"/>
              </a:rPr>
              <a:t>https://www.washingtonpost.com/technology/2019/12/24/colleges-are-turning-students-phones-into-surveillance-machines-tracking-locations-hundreds-thousands/</a:t>
            </a:r>
            <a:r>
              <a:rPr lang="fr-CA" i="0" dirty="0"/>
              <a:t> (Anglais seulement)</a:t>
            </a:r>
          </a:p>
        </p:txBody>
      </p:sp>
      <p:pic>
        <p:nvPicPr>
          <p:cNvPr id="6" name="Picture 5">
            <a:extLst>
              <a:ext uri="{FF2B5EF4-FFF2-40B4-BE49-F238E27FC236}">
                <a16:creationId xmlns:a16="http://schemas.microsoft.com/office/drawing/2014/main" id="{C21AAC81-1319-4197-997F-EE5F44A24F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7919" y="2429682"/>
            <a:ext cx="2423557" cy="1616967"/>
          </a:xfrm>
          <a:prstGeom prst="rect">
            <a:avLst/>
          </a:prstGeom>
        </p:spPr>
      </p:pic>
    </p:spTree>
    <p:extLst>
      <p:ext uri="{BB962C8B-B14F-4D97-AF65-F5344CB8AC3E}">
        <p14:creationId xmlns:p14="http://schemas.microsoft.com/office/powerpoint/2010/main" val="2278413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63BFC-5115-4EA3-B535-7D66966C3260}"/>
              </a:ext>
            </a:extLst>
          </p:cNvPr>
          <p:cNvSpPr>
            <a:spLocks noGrp="1"/>
          </p:cNvSpPr>
          <p:nvPr>
            <p:ph type="title"/>
          </p:nvPr>
        </p:nvSpPr>
        <p:spPr/>
        <p:txBody>
          <a:bodyPr/>
          <a:lstStyle/>
          <a:p>
            <a:r>
              <a:rPr lang="fr-CA"/>
              <a:t>Étude de cas : Suivi de localisation</a:t>
            </a:r>
          </a:p>
        </p:txBody>
      </p:sp>
      <p:sp>
        <p:nvSpPr>
          <p:cNvPr id="7" name="Text Placeholder 6">
            <a:extLst>
              <a:ext uri="{FF2B5EF4-FFF2-40B4-BE49-F238E27FC236}">
                <a16:creationId xmlns:a16="http://schemas.microsoft.com/office/drawing/2014/main" id="{3A38A5C5-2B04-4B98-A360-C31F21F09625}"/>
              </a:ext>
            </a:extLst>
          </p:cNvPr>
          <p:cNvSpPr>
            <a:spLocks noGrp="1"/>
          </p:cNvSpPr>
          <p:nvPr>
            <p:ph type="body" sz="quarter" idx="10"/>
          </p:nvPr>
        </p:nvSpPr>
        <p:spPr/>
        <p:txBody>
          <a:bodyPr/>
          <a:lstStyle/>
          <a:p>
            <a:r>
              <a:rPr lang="fr-CA" i="0" dirty="0"/>
              <a:t>Source : </a:t>
            </a:r>
            <a:r>
              <a:rPr lang="fr-CA" i="0" dirty="0">
                <a:hlinkClick r:id="rId3"/>
              </a:rPr>
              <a:t>https://www.cnn.com/2020/04/04/tech/location-tracking-florida-coronavirus/index.html</a:t>
            </a:r>
            <a:r>
              <a:rPr lang="fr-CA" i="0" dirty="0"/>
              <a:t> (Anglais seulement) </a:t>
            </a:r>
          </a:p>
        </p:txBody>
      </p:sp>
      <p:pic>
        <p:nvPicPr>
          <p:cNvPr id="4" name="Picture 3">
            <a:extLst>
              <a:ext uri="{FF2B5EF4-FFF2-40B4-BE49-F238E27FC236}">
                <a16:creationId xmlns:a16="http://schemas.microsoft.com/office/drawing/2014/main" id="{094DAC76-3AAF-4736-8957-F04F9927459E}"/>
              </a:ext>
            </a:extLst>
          </p:cNvPr>
          <p:cNvPicPr>
            <a:picLocks noChangeAspect="1"/>
          </p:cNvPicPr>
          <p:nvPr/>
        </p:nvPicPr>
        <p:blipFill rotWithShape="1">
          <a:blip r:embed="rId4"/>
          <a:srcRect t="9401" r="5113" b="11743"/>
          <a:stretch/>
        </p:blipFill>
        <p:spPr>
          <a:xfrm>
            <a:off x="667595" y="746564"/>
            <a:ext cx="7808810" cy="3650371"/>
          </a:xfrm>
          <a:prstGeom prst="rect">
            <a:avLst/>
          </a:prstGeom>
        </p:spPr>
      </p:pic>
    </p:spTree>
    <p:extLst>
      <p:ext uri="{BB962C8B-B14F-4D97-AF65-F5344CB8AC3E}">
        <p14:creationId xmlns:p14="http://schemas.microsoft.com/office/powerpoint/2010/main" val="1571960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3DBAC-21B9-45B9-8509-D685D4A766AD}"/>
              </a:ext>
            </a:extLst>
          </p:cNvPr>
          <p:cNvSpPr>
            <a:spLocks noGrp="1"/>
          </p:cNvSpPr>
          <p:nvPr>
            <p:ph type="title"/>
          </p:nvPr>
        </p:nvSpPr>
        <p:spPr/>
        <p:txBody>
          <a:bodyPr/>
          <a:lstStyle/>
          <a:p>
            <a:r>
              <a:rPr lang="fr-CA"/>
              <a:t>Conclusion</a:t>
            </a:r>
          </a:p>
        </p:txBody>
      </p:sp>
      <p:sp>
        <p:nvSpPr>
          <p:cNvPr id="3" name="Content Placeholder 2">
            <a:extLst>
              <a:ext uri="{FF2B5EF4-FFF2-40B4-BE49-F238E27FC236}">
                <a16:creationId xmlns:a16="http://schemas.microsoft.com/office/drawing/2014/main" id="{5A922B27-2922-4460-B078-B1D76A69D2A9}"/>
              </a:ext>
            </a:extLst>
          </p:cNvPr>
          <p:cNvSpPr>
            <a:spLocks noGrp="1"/>
          </p:cNvSpPr>
          <p:nvPr>
            <p:ph idx="1"/>
          </p:nvPr>
        </p:nvSpPr>
        <p:spPr/>
        <p:txBody>
          <a:bodyPr>
            <a:normAutofit/>
          </a:bodyPr>
          <a:lstStyle/>
          <a:p>
            <a:pPr marL="0" indent="0">
              <a:buNone/>
            </a:pPr>
            <a:r>
              <a:rPr lang="fr-CA" dirty="0"/>
              <a:t>Résumé :</a:t>
            </a:r>
          </a:p>
          <a:p>
            <a:r>
              <a:rPr lang="fr-CA" dirty="0"/>
              <a:t>Identités numériques et compromis en ligne</a:t>
            </a:r>
          </a:p>
          <a:p>
            <a:r>
              <a:rPr lang="fr-CA" dirty="0"/>
              <a:t>Profils numériques, repérage des usagers, et géants de l’industrie</a:t>
            </a:r>
          </a:p>
          <a:p>
            <a:r>
              <a:rPr lang="fr-CA" dirty="0"/>
              <a:t>Meilleures pratiques</a:t>
            </a:r>
          </a:p>
          <a:p>
            <a:r>
              <a:rPr lang="fr-CA" dirty="0"/>
              <a:t>Études de cas</a:t>
            </a:r>
          </a:p>
          <a:p>
            <a:endParaRPr lang="fr-CA" dirty="0"/>
          </a:p>
        </p:txBody>
      </p:sp>
    </p:spTree>
    <p:extLst>
      <p:ext uri="{BB962C8B-B14F-4D97-AF65-F5344CB8AC3E}">
        <p14:creationId xmlns:p14="http://schemas.microsoft.com/office/powerpoint/2010/main" val="195549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CA"/>
              <a:t>Questions</a:t>
            </a:r>
          </a:p>
        </p:txBody>
      </p:sp>
      <p:grpSp>
        <p:nvGrpSpPr>
          <p:cNvPr id="5" name="Group 4">
            <a:extLst>
              <a:ext uri="{FF2B5EF4-FFF2-40B4-BE49-F238E27FC236}">
                <a16:creationId xmlns:a16="http://schemas.microsoft.com/office/drawing/2014/main" id="{1AA084C9-289C-4EB0-B1B8-450DED8EE542}"/>
              </a:ext>
            </a:extLst>
          </p:cNvPr>
          <p:cNvGrpSpPr/>
          <p:nvPr/>
        </p:nvGrpSpPr>
        <p:grpSpPr>
          <a:xfrm>
            <a:off x="2760667" y="1285875"/>
            <a:ext cx="3622665" cy="2571750"/>
            <a:chOff x="2702768" y="998257"/>
            <a:chExt cx="3622665" cy="2571750"/>
          </a:xfrm>
        </p:grpSpPr>
        <p:pic>
          <p:nvPicPr>
            <p:cNvPr id="3" name="Picture 2" descr="A picture containing shape&#10;&#10;Description automatically generated">
              <a:extLst>
                <a:ext uri="{FF2B5EF4-FFF2-40B4-BE49-F238E27FC236}">
                  <a16:creationId xmlns:a16="http://schemas.microsoft.com/office/drawing/2014/main" id="{1120B4ED-0097-4F80-9318-2FC4B3A8A5F1}"/>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077458">
              <a:off x="3753683" y="998257"/>
              <a:ext cx="2571750" cy="2571750"/>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B6CF07CC-B19E-439F-B766-833E9DF24575}"/>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20945457">
              <a:off x="2702768" y="1423012"/>
              <a:ext cx="1722241" cy="1722241"/>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C86E37AA-9A43-4308-BCA0-6B5DE04EA42F}"/>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83667">
              <a:off x="3786690" y="1960112"/>
              <a:ext cx="1223275" cy="1223275"/>
            </a:xfrm>
            <a:prstGeom prst="rect">
              <a:avLst/>
            </a:prstGeom>
          </p:spPr>
        </p:pic>
      </p:grpSp>
    </p:spTree>
    <p:extLst>
      <p:ext uri="{BB962C8B-B14F-4D97-AF65-F5344CB8AC3E}">
        <p14:creationId xmlns:p14="http://schemas.microsoft.com/office/powerpoint/2010/main" val="1346553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CA" dirty="0"/>
              <a:t>Partie 1 – Identités numériques et compromis en ligne</a:t>
            </a:r>
          </a:p>
        </p:txBody>
      </p:sp>
      <p:sp>
        <p:nvSpPr>
          <p:cNvPr id="6" name="Content Placeholder 5">
            <a:extLst>
              <a:ext uri="{FF2B5EF4-FFF2-40B4-BE49-F238E27FC236}">
                <a16:creationId xmlns:a16="http://schemas.microsoft.com/office/drawing/2014/main" id="{578C47BB-B87B-415F-8930-3DEFBDEE8756}"/>
              </a:ext>
            </a:extLst>
          </p:cNvPr>
          <p:cNvSpPr>
            <a:spLocks noGrp="1"/>
          </p:cNvSpPr>
          <p:nvPr>
            <p:ph idx="1"/>
          </p:nvPr>
        </p:nvSpPr>
        <p:spPr/>
        <p:txBody>
          <a:bodyPr/>
          <a:lstStyle/>
          <a:p>
            <a:r>
              <a:rPr lang="fr-CA" dirty="0"/>
              <a:t>Qu’est-ce qu’une identité numérique?</a:t>
            </a:r>
          </a:p>
          <a:p>
            <a:r>
              <a:rPr lang="fr-CA" dirty="0"/>
              <a:t>Impact d’un compte de courriel compromis</a:t>
            </a:r>
          </a:p>
          <a:p>
            <a:r>
              <a:rPr lang="fr-CA" dirty="0"/>
              <a:t>Ciblage indirect et pirates opportunistes</a:t>
            </a:r>
          </a:p>
          <a:p>
            <a:endParaRPr lang="en-US" dirty="0"/>
          </a:p>
        </p:txBody>
      </p:sp>
    </p:spTree>
    <p:extLst>
      <p:ext uri="{BB962C8B-B14F-4D97-AF65-F5344CB8AC3E}">
        <p14:creationId xmlns:p14="http://schemas.microsoft.com/office/powerpoint/2010/main" val="268008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C6141-F5E3-4E4C-9D21-1D3ED528D2DD}"/>
              </a:ext>
            </a:extLst>
          </p:cNvPr>
          <p:cNvSpPr>
            <a:spLocks noGrp="1"/>
          </p:cNvSpPr>
          <p:nvPr>
            <p:ph type="title"/>
          </p:nvPr>
        </p:nvSpPr>
        <p:spPr/>
        <p:txBody>
          <a:bodyPr/>
          <a:lstStyle/>
          <a:p>
            <a:r>
              <a:rPr lang="fr-CA"/>
              <a:t>Prochaines étapes</a:t>
            </a:r>
          </a:p>
        </p:txBody>
      </p:sp>
      <p:sp>
        <p:nvSpPr>
          <p:cNvPr id="3" name="Content Placeholder 2">
            <a:extLst>
              <a:ext uri="{FF2B5EF4-FFF2-40B4-BE49-F238E27FC236}">
                <a16:creationId xmlns:a16="http://schemas.microsoft.com/office/drawing/2014/main" id="{9B318EF9-B1A9-4661-A630-ACC81F10BCEA}"/>
              </a:ext>
            </a:extLst>
          </p:cNvPr>
          <p:cNvSpPr>
            <a:spLocks noGrp="1"/>
          </p:cNvSpPr>
          <p:nvPr>
            <p:ph idx="1"/>
          </p:nvPr>
        </p:nvSpPr>
        <p:spPr/>
        <p:txBody>
          <a:bodyPr/>
          <a:lstStyle/>
          <a:p>
            <a:r>
              <a:rPr lang="fr-CA" dirty="0"/>
              <a:t>Approfondissez vos connaissances :</a:t>
            </a:r>
          </a:p>
          <a:p>
            <a:pPr lvl="1"/>
            <a:r>
              <a:rPr lang="fr-CA" dirty="0">
                <a:hlinkClick r:id="rId3"/>
              </a:rPr>
              <a:t>Calendrier des cours</a:t>
            </a:r>
          </a:p>
          <a:p>
            <a:pPr lvl="1"/>
            <a:r>
              <a:rPr lang="fr-CA" dirty="0">
                <a:hlinkClick r:id="rId4"/>
              </a:rPr>
              <a:t>Publications du Centre pour la cybersécurité </a:t>
            </a:r>
          </a:p>
          <a:p>
            <a:r>
              <a:rPr lang="fr-FR" dirty="0"/>
              <a:t>Consultez la section « Les nouveautés » de notre site Web pour connaître les activités de formation à venir</a:t>
            </a:r>
            <a:endParaRPr lang="fr-CA" dirty="0">
              <a:hlinkClick r:id="rId4"/>
            </a:endParaRPr>
          </a:p>
          <a:p>
            <a:pPr lvl="1"/>
            <a:endParaRPr lang="en-US" dirty="0"/>
          </a:p>
          <a:p>
            <a:endParaRPr lang="en-CA" dirty="0"/>
          </a:p>
        </p:txBody>
      </p:sp>
    </p:spTree>
    <p:extLst>
      <p:ext uri="{BB962C8B-B14F-4D97-AF65-F5344CB8AC3E}">
        <p14:creationId xmlns:p14="http://schemas.microsoft.com/office/powerpoint/2010/main" val="2240907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916477" y="2234512"/>
            <a:ext cx="5311045" cy="667338"/>
          </a:xfrm>
          <a:ln w="28575">
            <a:solidFill>
              <a:srgbClr val="DF4B20"/>
            </a:solidFill>
          </a:ln>
        </p:spPr>
        <p:txBody>
          <a:bodyPr/>
          <a:lstStyle/>
          <a:p>
            <a:r>
              <a:rPr lang="fr-CA" sz="3600" dirty="0"/>
              <a:t>COMMUNIQUEZ AVEC NOUS</a:t>
            </a:r>
          </a:p>
        </p:txBody>
      </p:sp>
      <p:pic>
        <p:nvPicPr>
          <p:cNvPr id="7" name="Picture 6"/>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283913" y="3455845"/>
            <a:ext cx="304799" cy="197478"/>
          </a:xfrm>
          <a:prstGeom prst="rect">
            <a:avLst/>
          </a:prstGeom>
        </p:spPr>
      </p:pic>
      <p:pic>
        <p:nvPicPr>
          <p:cNvPr id="8" name="Picture 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283913" y="3761341"/>
            <a:ext cx="304799" cy="250624"/>
          </a:xfrm>
          <a:prstGeom prst="rect">
            <a:avLst/>
          </a:prstGeom>
        </p:spPr>
      </p:pic>
      <p:sp>
        <p:nvSpPr>
          <p:cNvPr id="3" name="TextBox 2"/>
          <p:cNvSpPr txBox="1"/>
          <p:nvPr/>
        </p:nvSpPr>
        <p:spPr>
          <a:xfrm>
            <a:off x="3571817" y="3376639"/>
            <a:ext cx="4176464" cy="590931"/>
          </a:xfrm>
          <a:prstGeom prst="rect">
            <a:avLst/>
          </a:prstGeom>
          <a:noFill/>
        </p:spPr>
        <p:txBody>
          <a:bodyPr wrap="square" rtlCol="0">
            <a:spAutoFit/>
          </a:bodyPr>
          <a:lstStyle/>
          <a:p>
            <a:r>
              <a:rPr lang="fr-CA">
                <a:solidFill>
                  <a:schemeClr val="bg1"/>
                </a:solidFill>
                <a:latin typeface="Roboto Condensed" panose="02000000000000000000" pitchFamily="2" charset="0"/>
                <a:ea typeface="Roboto Condensed" panose="02000000000000000000" pitchFamily="2" charset="0"/>
                <a:hlinkClick r:id="rId5">
                  <a:extLst>
                    <a:ext uri="{A12FA001-AC4F-418D-AE19-62706E023703}">
                      <ahyp:hlinkClr xmlns:ahyp="http://schemas.microsoft.com/office/drawing/2018/hyperlinkcolor" val="tx"/>
                    </a:ext>
                  </a:extLst>
                </a:hlinkClick>
              </a:rPr>
              <a:t>education@cyber.gc.ca</a:t>
            </a:r>
          </a:p>
          <a:p>
            <a:endParaRPr lang="en-CA" dirty="0">
              <a:solidFill>
                <a:schemeClr val="bg1"/>
              </a:solidFill>
              <a:latin typeface="Roboto Condensed" panose="02000000000000000000" pitchFamily="2" charset="0"/>
              <a:ea typeface="Roboto Condensed" panose="02000000000000000000" pitchFamily="2" charset="0"/>
            </a:endParaRPr>
          </a:p>
        </p:txBody>
      </p:sp>
      <p:sp>
        <p:nvSpPr>
          <p:cNvPr id="9" name="TextBox 8"/>
          <p:cNvSpPr txBox="1"/>
          <p:nvPr/>
        </p:nvSpPr>
        <p:spPr>
          <a:xfrm>
            <a:off x="3571817" y="3696242"/>
            <a:ext cx="4176464" cy="341632"/>
          </a:xfrm>
          <a:prstGeom prst="rect">
            <a:avLst/>
          </a:prstGeom>
          <a:noFill/>
        </p:spPr>
        <p:txBody>
          <a:bodyPr wrap="square" rtlCol="0">
            <a:spAutoFit/>
          </a:bodyPr>
          <a:lstStyle/>
          <a:p>
            <a:r>
              <a:rPr lang="fr-CA">
                <a:solidFill>
                  <a:schemeClr val="bg1"/>
                </a:solidFill>
                <a:latin typeface="Roboto Condensed" panose="02000000000000000000" pitchFamily="2" charset="0"/>
                <a:ea typeface="Roboto Condensed" panose="02000000000000000000" pitchFamily="2" charset="0"/>
                <a:hlinkClick r:id="rId6">
                  <a:extLst>
                    <a:ext uri="{A12FA001-AC4F-418D-AE19-62706E023703}">
                      <ahyp:hlinkClr xmlns:ahyp="http://schemas.microsoft.com/office/drawing/2018/hyperlinkcolor" val="tx"/>
                    </a:ext>
                  </a:extLst>
                </a:hlinkClick>
              </a:rPr>
              <a:t>https://cyber.gc.ca/fr/carrefour-de-lapprentissage</a:t>
            </a:r>
          </a:p>
        </p:txBody>
      </p:sp>
      <p:pic>
        <p:nvPicPr>
          <p:cNvPr id="15" name="Picture 14" descr="Icon&#10;&#10;Description automatically generated">
            <a:extLst>
              <a:ext uri="{FF2B5EF4-FFF2-40B4-BE49-F238E27FC236}">
                <a16:creationId xmlns:a16="http://schemas.microsoft.com/office/drawing/2014/main" id="{2B800D94-D0F6-493D-B4B7-AF3DC0C2C8C6}"/>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242265" y="3038255"/>
            <a:ext cx="380039" cy="380039"/>
          </a:xfrm>
          <a:prstGeom prst="rect">
            <a:avLst/>
          </a:prstGeom>
        </p:spPr>
      </p:pic>
      <p:sp>
        <p:nvSpPr>
          <p:cNvPr id="18" name="TextBox 17">
            <a:extLst>
              <a:ext uri="{FF2B5EF4-FFF2-40B4-BE49-F238E27FC236}">
                <a16:creationId xmlns:a16="http://schemas.microsoft.com/office/drawing/2014/main" id="{C3B98CFC-8193-4295-A1B5-821E0ECA0E2E}"/>
              </a:ext>
            </a:extLst>
          </p:cNvPr>
          <p:cNvSpPr txBox="1"/>
          <p:nvPr/>
        </p:nvSpPr>
        <p:spPr>
          <a:xfrm>
            <a:off x="3575214" y="3105311"/>
            <a:ext cx="1800200" cy="590931"/>
          </a:xfrm>
          <a:prstGeom prst="rect">
            <a:avLst/>
          </a:prstGeom>
          <a:noFill/>
        </p:spPr>
        <p:txBody>
          <a:bodyPr wrap="square" rtlCol="0">
            <a:spAutoFit/>
          </a:bodyPr>
          <a:lstStyle/>
          <a:p>
            <a:r>
              <a:rPr lang="fr-CA">
                <a:solidFill>
                  <a:schemeClr val="bg1"/>
                </a:solidFill>
                <a:latin typeface="Roboto Condensed" panose="02000000000000000000" pitchFamily="2" charset="0"/>
                <a:ea typeface="Roboto Condensed" panose="02000000000000000000" pitchFamily="2" charset="0"/>
              </a:rPr>
              <a:t>833-645-3276</a:t>
            </a:r>
          </a:p>
          <a:p>
            <a:endParaRPr lang="en-CA" dirty="0"/>
          </a:p>
        </p:txBody>
      </p:sp>
    </p:spTree>
    <p:extLst>
      <p:ext uri="{BB962C8B-B14F-4D97-AF65-F5344CB8AC3E}">
        <p14:creationId xmlns:p14="http://schemas.microsoft.com/office/powerpoint/2010/main" val="4115212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Identité numérique</a:t>
            </a:r>
          </a:p>
        </p:txBody>
      </p:sp>
      <p:sp>
        <p:nvSpPr>
          <p:cNvPr id="3" name="Content Placeholder 2"/>
          <p:cNvSpPr>
            <a:spLocks noGrp="1"/>
          </p:cNvSpPr>
          <p:nvPr>
            <p:ph idx="1"/>
          </p:nvPr>
        </p:nvSpPr>
        <p:spPr/>
        <p:txBody>
          <a:bodyPr/>
          <a:lstStyle/>
          <a:p>
            <a:pPr marL="0" indent="0">
              <a:buNone/>
            </a:pPr>
            <a:r>
              <a:rPr lang="fr-CA"/>
              <a:t>Les comptes de courriel et les numéros de téléphone cellulaire sont couramment utilisés pour :</a:t>
            </a:r>
          </a:p>
          <a:p>
            <a:r>
              <a:rPr lang="fr-CA"/>
              <a:t>représenter notre identité (création de compte, communications);</a:t>
            </a:r>
          </a:p>
          <a:p>
            <a:r>
              <a:rPr lang="fr-CA"/>
              <a:t>confirmer notre identité (confirmation de courriel, réinitialisation de mot de passe);</a:t>
            </a:r>
          </a:p>
          <a:p>
            <a:r>
              <a:rPr lang="fr-CA"/>
              <a:t>communiquer avec nous (alertes, publicités);</a:t>
            </a:r>
          </a:p>
          <a:p>
            <a:r>
              <a:rPr lang="fr-CA"/>
              <a:t>échanger des communications privées (famille, amis, collègues);</a:t>
            </a:r>
          </a:p>
          <a:p>
            <a:r>
              <a:rPr lang="fr-CA"/>
              <a:t>effectuer des transactions.</a:t>
            </a:r>
          </a:p>
        </p:txBody>
      </p:sp>
    </p:spTree>
    <p:extLst>
      <p:ext uri="{BB962C8B-B14F-4D97-AF65-F5344CB8AC3E}">
        <p14:creationId xmlns:p14="http://schemas.microsoft.com/office/powerpoint/2010/main" val="143006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Impact d’un compte compromis</a:t>
            </a:r>
          </a:p>
        </p:txBody>
      </p:sp>
      <p:sp>
        <p:nvSpPr>
          <p:cNvPr id="3" name="Content Placeholder 2"/>
          <p:cNvSpPr>
            <a:spLocks noGrp="1"/>
          </p:cNvSpPr>
          <p:nvPr>
            <p:ph idx="1"/>
          </p:nvPr>
        </p:nvSpPr>
        <p:spPr/>
        <p:txBody>
          <a:bodyPr/>
          <a:lstStyle/>
          <a:p>
            <a:pPr marL="0" indent="0">
              <a:buNone/>
            </a:pPr>
            <a:r>
              <a:rPr lang="fr-CA" dirty="0"/>
              <a:t>Entre les mains d’auteurs malveillants, notre identité numérique peut être utilisée pour :</a:t>
            </a:r>
          </a:p>
          <a:p>
            <a:r>
              <a:rPr lang="fr-CA" dirty="0"/>
              <a:t>créer de nouveaux comptes en ligne;</a:t>
            </a:r>
          </a:p>
          <a:p>
            <a:r>
              <a:rPr lang="fr-CA" dirty="0"/>
              <a:t>réinitialiser des mots de passe de comptes existants;</a:t>
            </a:r>
          </a:p>
          <a:p>
            <a:r>
              <a:rPr lang="fr-CA" dirty="0"/>
              <a:t>frauder ou pirater nos contacts;</a:t>
            </a:r>
          </a:p>
          <a:p>
            <a:r>
              <a:rPr lang="fr-CA" dirty="0"/>
              <a:t>exposer nos habitudes, emplacements, comportements;</a:t>
            </a:r>
          </a:p>
          <a:p>
            <a:r>
              <a:rPr lang="fr-CA" dirty="0"/>
              <a:t>divulguer des données personnelles et privées;</a:t>
            </a:r>
          </a:p>
          <a:p>
            <a:r>
              <a:rPr lang="fr-CA" dirty="0"/>
              <a:t>prévenir l’accès à nos outils de recouvrement.</a:t>
            </a:r>
          </a:p>
          <a:p>
            <a:pPr marL="0" indent="0">
              <a:buNone/>
            </a:pPr>
            <a:endParaRPr lang="en-CA" dirty="0"/>
          </a:p>
        </p:txBody>
      </p:sp>
    </p:spTree>
    <p:extLst>
      <p:ext uri="{BB962C8B-B14F-4D97-AF65-F5344CB8AC3E}">
        <p14:creationId xmlns:p14="http://schemas.microsoft.com/office/powerpoint/2010/main" val="299192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Compromission de compte</a:t>
            </a:r>
          </a:p>
        </p:txBody>
      </p:sp>
      <p:sp>
        <p:nvSpPr>
          <p:cNvPr id="3" name="Content Placeholder 2"/>
          <p:cNvSpPr>
            <a:spLocks noGrp="1"/>
          </p:cNvSpPr>
          <p:nvPr>
            <p:ph idx="1"/>
          </p:nvPr>
        </p:nvSpPr>
        <p:spPr/>
        <p:txBody>
          <a:bodyPr>
            <a:normAutofit fontScale="92500"/>
          </a:bodyPr>
          <a:lstStyle/>
          <a:p>
            <a:r>
              <a:rPr lang="fr-CA" dirty="0"/>
              <a:t>Presque tous les jours, des fournisseurs de services en ligne sont victimes de compromis pouvant affecter jusqu’à des milliards de comptes.</a:t>
            </a:r>
          </a:p>
          <a:p>
            <a:r>
              <a:rPr lang="fr-CA" dirty="0">
                <a:latin typeface="Roboto Condensed"/>
                <a:ea typeface="Roboto Condensed"/>
              </a:rPr>
              <a:t>Les comptes ne sont pas ciblés, mais compromis à grande échelle et les intrusions peuvent se propager à d’autres comptes.</a:t>
            </a:r>
          </a:p>
          <a:p>
            <a:r>
              <a:rPr lang="fr-CA" dirty="0"/>
              <a:t>Un compte oublié pourrait révéler des renseignements critiques, et </a:t>
            </a:r>
            <a:r>
              <a:rPr lang="fr-CA" dirty="0">
                <a:latin typeface="Roboto Condensed"/>
                <a:ea typeface="Roboto Condensed"/>
              </a:rPr>
              <a:t>chaque compte peut être un point d’entrée potentiel.</a:t>
            </a:r>
            <a:endParaRPr lang="fr-CA" dirty="0"/>
          </a:p>
          <a:p>
            <a:r>
              <a:rPr lang="fr-CA" dirty="0"/>
              <a:t>Les mécanismes de sécurité sont souvent insuffisants et les faiblesse des mots de passe (simples/courants/réutilisés) sont une vulnérabilité.</a:t>
            </a:r>
          </a:p>
          <a:p>
            <a:r>
              <a:rPr lang="fr-CA" dirty="0"/>
              <a:t>Les compromissions peuvent divulguer des questions de sécurité ou des indices de mot de passe, ou même des mots de passe en texte clair.</a:t>
            </a:r>
          </a:p>
        </p:txBody>
      </p:sp>
    </p:spTree>
    <p:extLst>
      <p:ext uri="{BB962C8B-B14F-4D97-AF65-F5344CB8AC3E}">
        <p14:creationId xmlns:p14="http://schemas.microsoft.com/office/powerpoint/2010/main" val="13014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A15A219C-C5D1-48C3-9F9D-971FA647D240}"/>
              </a:ext>
            </a:extLst>
          </p:cNvPr>
          <p:cNvGrpSpPr/>
          <p:nvPr/>
        </p:nvGrpSpPr>
        <p:grpSpPr>
          <a:xfrm>
            <a:off x="5215630" y="1145992"/>
            <a:ext cx="1506400" cy="1029569"/>
            <a:chOff x="5795144" y="1273324"/>
            <a:chExt cx="1673778" cy="1143966"/>
          </a:xfrm>
        </p:grpSpPr>
        <p:pic>
          <p:nvPicPr>
            <p:cNvPr id="11" name="Picture 10">
              <a:extLst>
                <a:ext uri="{FF2B5EF4-FFF2-40B4-BE49-F238E27FC236}">
                  <a16:creationId xmlns:a16="http://schemas.microsoft.com/office/drawing/2014/main" id="{8E441F69-4098-4BE8-97EB-D68C109B92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0120" y="1273324"/>
              <a:ext cx="931168" cy="931168"/>
            </a:xfrm>
            <a:prstGeom prst="rect">
              <a:avLst/>
            </a:prstGeom>
          </p:spPr>
        </p:pic>
        <p:sp>
          <p:nvSpPr>
            <p:cNvPr id="23" name="TextBox 22">
              <a:extLst>
                <a:ext uri="{FF2B5EF4-FFF2-40B4-BE49-F238E27FC236}">
                  <a16:creationId xmlns:a16="http://schemas.microsoft.com/office/drawing/2014/main" id="{FDC1795B-5516-4AE9-97CF-D68FEE3161B6}"/>
                </a:ext>
              </a:extLst>
            </p:cNvPr>
            <p:cNvSpPr txBox="1"/>
            <p:nvPr/>
          </p:nvSpPr>
          <p:spPr>
            <a:xfrm>
              <a:off x="5795144" y="2065412"/>
              <a:ext cx="1673778" cy="351878"/>
            </a:xfrm>
            <a:prstGeom prst="rect">
              <a:avLst/>
            </a:prstGeom>
            <a:noFill/>
          </p:spPr>
          <p:txBody>
            <a:bodyPr wrap="square" rtlCol="0">
              <a:spAutoFit/>
            </a:bodyPr>
            <a:lstStyle/>
            <a:p>
              <a:pPr algn="ctr"/>
              <a:r>
                <a:rPr lang="fr-CA" sz="1458"/>
                <a:t>Serveur A</a:t>
              </a:r>
            </a:p>
          </p:txBody>
        </p:sp>
      </p:grpSp>
      <p:sp>
        <p:nvSpPr>
          <p:cNvPr id="4" name="Title 3">
            <a:extLst>
              <a:ext uri="{FF2B5EF4-FFF2-40B4-BE49-F238E27FC236}">
                <a16:creationId xmlns:a16="http://schemas.microsoft.com/office/drawing/2014/main" id="{98F961C8-CAB4-4B6C-ABFB-0ED4C5D347BD}"/>
              </a:ext>
            </a:extLst>
          </p:cNvPr>
          <p:cNvSpPr>
            <a:spLocks noGrp="1"/>
          </p:cNvSpPr>
          <p:nvPr>
            <p:ph type="title"/>
          </p:nvPr>
        </p:nvSpPr>
        <p:spPr/>
        <p:txBody>
          <a:bodyPr/>
          <a:lstStyle/>
          <a:p>
            <a:r>
              <a:rPr lang="fr-CA"/>
              <a:t>Compromission de service en ligne</a:t>
            </a:r>
          </a:p>
        </p:txBody>
      </p:sp>
      <p:pic>
        <p:nvPicPr>
          <p:cNvPr id="7" name="Picture 6">
            <a:extLst>
              <a:ext uri="{FF2B5EF4-FFF2-40B4-BE49-F238E27FC236}">
                <a16:creationId xmlns:a16="http://schemas.microsoft.com/office/drawing/2014/main" id="{C1813DC7-9390-40C6-9892-1F86021BF9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5335" y="1145992"/>
            <a:ext cx="838051" cy="838051"/>
          </a:xfrm>
          <a:prstGeom prst="rect">
            <a:avLst/>
          </a:prstGeom>
        </p:spPr>
      </p:pic>
      <p:pic>
        <p:nvPicPr>
          <p:cNvPr id="9" name="Picture 8">
            <a:extLst>
              <a:ext uri="{FF2B5EF4-FFF2-40B4-BE49-F238E27FC236}">
                <a16:creationId xmlns:a16="http://schemas.microsoft.com/office/drawing/2014/main" id="{7811C677-25DF-4EED-AF2C-D3D812C2DB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0869" y="1664450"/>
            <a:ext cx="1277102" cy="999471"/>
          </a:xfrm>
          <a:prstGeom prst="rect">
            <a:avLst/>
          </a:prstGeom>
        </p:spPr>
      </p:pic>
      <p:sp>
        <p:nvSpPr>
          <p:cNvPr id="15" name="Arrow: Left-Right 14">
            <a:extLst>
              <a:ext uri="{FF2B5EF4-FFF2-40B4-BE49-F238E27FC236}">
                <a16:creationId xmlns:a16="http://schemas.microsoft.com/office/drawing/2014/main" id="{891CEA4D-65AF-47AD-AC39-9831C4FFED41}"/>
              </a:ext>
            </a:extLst>
          </p:cNvPr>
          <p:cNvSpPr/>
          <p:nvPr/>
        </p:nvSpPr>
        <p:spPr>
          <a:xfrm>
            <a:off x="6388240" y="1403924"/>
            <a:ext cx="682697" cy="31685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8"/>
          </a:p>
        </p:txBody>
      </p:sp>
      <p:pic>
        <p:nvPicPr>
          <p:cNvPr id="16" name="Picture 15">
            <a:extLst>
              <a:ext uri="{FF2B5EF4-FFF2-40B4-BE49-F238E27FC236}">
                <a16:creationId xmlns:a16="http://schemas.microsoft.com/office/drawing/2014/main" id="{D42AC343-4271-4BE2-822B-6366C19564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178" y="2830979"/>
            <a:ext cx="838051" cy="838051"/>
          </a:xfrm>
          <a:prstGeom prst="rect">
            <a:avLst/>
          </a:prstGeom>
        </p:spPr>
      </p:pic>
      <p:pic>
        <p:nvPicPr>
          <p:cNvPr id="18" name="Picture 17">
            <a:extLst>
              <a:ext uri="{FF2B5EF4-FFF2-40B4-BE49-F238E27FC236}">
                <a16:creationId xmlns:a16="http://schemas.microsoft.com/office/drawing/2014/main" id="{DE155B36-A41A-4DEB-A69D-CD7D032FD5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2797" y="2960593"/>
            <a:ext cx="838051" cy="838051"/>
          </a:xfrm>
          <a:prstGeom prst="rect">
            <a:avLst/>
          </a:prstGeom>
        </p:spPr>
      </p:pic>
      <p:pic>
        <p:nvPicPr>
          <p:cNvPr id="17" name="Picture 16">
            <a:extLst>
              <a:ext uri="{FF2B5EF4-FFF2-40B4-BE49-F238E27FC236}">
                <a16:creationId xmlns:a16="http://schemas.microsoft.com/office/drawing/2014/main" id="{B4AD862A-8A77-422F-BB11-D763D8C97D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984" y="3090208"/>
            <a:ext cx="838051" cy="838051"/>
          </a:xfrm>
          <a:prstGeom prst="rect">
            <a:avLst/>
          </a:prstGeom>
        </p:spPr>
      </p:pic>
      <p:sp>
        <p:nvSpPr>
          <p:cNvPr id="19" name="Arrow: Left-Right 18">
            <a:extLst>
              <a:ext uri="{FF2B5EF4-FFF2-40B4-BE49-F238E27FC236}">
                <a16:creationId xmlns:a16="http://schemas.microsoft.com/office/drawing/2014/main" id="{7238DA1D-C536-4F17-887D-4D4D054889D0}"/>
              </a:ext>
            </a:extLst>
          </p:cNvPr>
          <p:cNvSpPr/>
          <p:nvPr/>
        </p:nvSpPr>
        <p:spPr>
          <a:xfrm rot="1145231">
            <a:off x="2883634" y="2686817"/>
            <a:ext cx="1539365" cy="41643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8"/>
          </a:p>
        </p:txBody>
      </p:sp>
      <p:sp>
        <p:nvSpPr>
          <p:cNvPr id="20" name="Arrow: Left-Right 19">
            <a:extLst>
              <a:ext uri="{FF2B5EF4-FFF2-40B4-BE49-F238E27FC236}">
                <a16:creationId xmlns:a16="http://schemas.microsoft.com/office/drawing/2014/main" id="{E72003BD-FC7D-4E16-B332-545BDF79862A}"/>
              </a:ext>
            </a:extLst>
          </p:cNvPr>
          <p:cNvSpPr/>
          <p:nvPr/>
        </p:nvSpPr>
        <p:spPr>
          <a:xfrm rot="20803122">
            <a:off x="2757982" y="1720741"/>
            <a:ext cx="2796935" cy="3326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8"/>
          </a:p>
        </p:txBody>
      </p:sp>
      <p:pic>
        <p:nvPicPr>
          <p:cNvPr id="22" name="Picture 21">
            <a:extLst>
              <a:ext uri="{FF2B5EF4-FFF2-40B4-BE49-F238E27FC236}">
                <a16:creationId xmlns:a16="http://schemas.microsoft.com/office/drawing/2014/main" id="{25BE3FB2-F574-4705-A06B-52D0D941D4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356800">
            <a:off x="7025065" y="988180"/>
            <a:ext cx="601403" cy="601403"/>
          </a:xfrm>
          <a:prstGeom prst="rect">
            <a:avLst/>
          </a:prstGeom>
        </p:spPr>
      </p:pic>
      <p:grpSp>
        <p:nvGrpSpPr>
          <p:cNvPr id="25" name="Group 24">
            <a:extLst>
              <a:ext uri="{FF2B5EF4-FFF2-40B4-BE49-F238E27FC236}">
                <a16:creationId xmlns:a16="http://schemas.microsoft.com/office/drawing/2014/main" id="{831EF54A-7877-42D7-A3CF-EC8CF2A4646D}"/>
              </a:ext>
            </a:extLst>
          </p:cNvPr>
          <p:cNvGrpSpPr/>
          <p:nvPr/>
        </p:nvGrpSpPr>
        <p:grpSpPr>
          <a:xfrm>
            <a:off x="4081294" y="2864833"/>
            <a:ext cx="1506400" cy="1029569"/>
            <a:chOff x="5795144" y="1273324"/>
            <a:chExt cx="1673778" cy="1143966"/>
          </a:xfrm>
        </p:grpSpPr>
        <p:pic>
          <p:nvPicPr>
            <p:cNvPr id="26" name="Picture 25">
              <a:extLst>
                <a:ext uri="{FF2B5EF4-FFF2-40B4-BE49-F238E27FC236}">
                  <a16:creationId xmlns:a16="http://schemas.microsoft.com/office/drawing/2014/main" id="{2D40253D-2F0E-478F-A310-667B6D39CC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0120" y="1273324"/>
              <a:ext cx="931168" cy="931168"/>
            </a:xfrm>
            <a:prstGeom prst="rect">
              <a:avLst/>
            </a:prstGeom>
          </p:spPr>
        </p:pic>
        <p:sp>
          <p:nvSpPr>
            <p:cNvPr id="27" name="TextBox 26">
              <a:extLst>
                <a:ext uri="{FF2B5EF4-FFF2-40B4-BE49-F238E27FC236}">
                  <a16:creationId xmlns:a16="http://schemas.microsoft.com/office/drawing/2014/main" id="{CB7CAD89-8CA3-4977-B4EC-2853751B77C0}"/>
                </a:ext>
              </a:extLst>
            </p:cNvPr>
            <p:cNvSpPr txBox="1"/>
            <p:nvPr/>
          </p:nvSpPr>
          <p:spPr>
            <a:xfrm>
              <a:off x="5795144" y="2065412"/>
              <a:ext cx="1673778" cy="351878"/>
            </a:xfrm>
            <a:prstGeom prst="rect">
              <a:avLst/>
            </a:prstGeom>
            <a:noFill/>
          </p:spPr>
          <p:txBody>
            <a:bodyPr wrap="square" rtlCol="0">
              <a:spAutoFit/>
            </a:bodyPr>
            <a:lstStyle/>
            <a:p>
              <a:pPr algn="ctr"/>
              <a:r>
                <a:rPr lang="fr-CA" sz="1458"/>
                <a:t>Serveur B</a:t>
              </a:r>
            </a:p>
          </p:txBody>
        </p:sp>
      </p:grpSp>
      <p:pic>
        <p:nvPicPr>
          <p:cNvPr id="28" name="Picture 27">
            <a:extLst>
              <a:ext uri="{FF2B5EF4-FFF2-40B4-BE49-F238E27FC236}">
                <a16:creationId xmlns:a16="http://schemas.microsoft.com/office/drawing/2014/main" id="{ACC0C3A6-D060-4249-91FE-ED0770874C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356800">
            <a:off x="766301" y="2959330"/>
            <a:ext cx="601403" cy="601403"/>
          </a:xfrm>
          <a:prstGeom prst="rect">
            <a:avLst/>
          </a:prstGeom>
        </p:spPr>
      </p:pic>
      <p:sp>
        <p:nvSpPr>
          <p:cNvPr id="29" name="TextBox 28">
            <a:extLst>
              <a:ext uri="{FF2B5EF4-FFF2-40B4-BE49-F238E27FC236}">
                <a16:creationId xmlns:a16="http://schemas.microsoft.com/office/drawing/2014/main" id="{7036E4C9-E1FD-43D8-8B4B-1446970856C1}"/>
              </a:ext>
            </a:extLst>
          </p:cNvPr>
          <p:cNvSpPr txBox="1"/>
          <p:nvPr/>
        </p:nvSpPr>
        <p:spPr>
          <a:xfrm>
            <a:off x="7049257" y="2000378"/>
            <a:ext cx="1841777" cy="1438471"/>
          </a:xfrm>
          <a:prstGeom prst="rect">
            <a:avLst/>
          </a:prstGeom>
          <a:solidFill>
            <a:schemeClr val="accent2">
              <a:lumMod val="20000"/>
              <a:lumOff val="80000"/>
            </a:schemeClr>
          </a:solidFill>
        </p:spPr>
        <p:txBody>
          <a:bodyPr wrap="square" rtlCol="0">
            <a:spAutoFit/>
          </a:bodyPr>
          <a:lstStyle/>
          <a:p>
            <a:r>
              <a:rPr lang="fr-CA" sz="1458" dirty="0"/>
              <a:t>Courriel</a:t>
            </a:r>
          </a:p>
          <a:p>
            <a:r>
              <a:rPr lang="fr-CA" sz="1458" dirty="0"/>
              <a:t>Mot de passe</a:t>
            </a:r>
          </a:p>
          <a:p>
            <a:r>
              <a:rPr lang="fr-CA" sz="1458" dirty="0"/>
              <a:t>Questions de sécurité</a:t>
            </a:r>
          </a:p>
          <a:p>
            <a:r>
              <a:rPr lang="fr-CA" sz="1458" dirty="0"/>
              <a:t>Adresses IP</a:t>
            </a:r>
          </a:p>
          <a:p>
            <a:r>
              <a:rPr lang="fr-CA" sz="1458" dirty="0"/>
              <a:t>Données financières</a:t>
            </a:r>
          </a:p>
          <a:p>
            <a:r>
              <a:rPr lang="fr-CA" sz="1458" dirty="0"/>
              <a:t>Données privées</a:t>
            </a:r>
          </a:p>
        </p:txBody>
      </p:sp>
    </p:spTree>
    <p:custDataLst>
      <p:tags r:id="rId1"/>
    </p:custDataLst>
    <p:extLst>
      <p:ext uri="{BB962C8B-B14F-4D97-AF65-F5344CB8AC3E}">
        <p14:creationId xmlns:p14="http://schemas.microsoft.com/office/powerpoint/2010/main" val="27967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9">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9">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wipe(left)">
                                      <p:cBhvr>
                                        <p:cTn id="8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0"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CA" dirty="0"/>
              <a:t>Partie 2 – Profils numériques, repérage des usagers, et géants de l’industrie</a:t>
            </a:r>
          </a:p>
        </p:txBody>
      </p:sp>
      <p:sp>
        <p:nvSpPr>
          <p:cNvPr id="6" name="Content Placeholder 5">
            <a:extLst>
              <a:ext uri="{FF2B5EF4-FFF2-40B4-BE49-F238E27FC236}">
                <a16:creationId xmlns:a16="http://schemas.microsoft.com/office/drawing/2014/main" id="{578C47BB-B87B-415F-8930-3DEFBDEE8756}"/>
              </a:ext>
            </a:extLst>
          </p:cNvPr>
          <p:cNvSpPr>
            <a:spLocks noGrp="1"/>
          </p:cNvSpPr>
          <p:nvPr>
            <p:ph idx="1"/>
          </p:nvPr>
        </p:nvSpPr>
        <p:spPr>
          <a:xfrm>
            <a:off x="137160" y="1084384"/>
            <a:ext cx="8869680" cy="3569911"/>
          </a:xfrm>
        </p:spPr>
        <p:txBody>
          <a:bodyPr/>
          <a:lstStyle/>
          <a:p>
            <a:pPr marL="308772" indent="-308124">
              <a:spcBef>
                <a:spcPts val="431"/>
              </a:spcBef>
              <a:buFont typeface="Wingdings" charset="2"/>
              <a:buChar char=""/>
            </a:pPr>
            <a:r>
              <a:rPr lang="fr-CA" dirty="0">
                <a:latin typeface="Roboto Condensed"/>
                <a:ea typeface="Roboto Condensed"/>
              </a:rPr>
              <a:t>Profils numériques et empreintes numériques</a:t>
            </a:r>
          </a:p>
          <a:p>
            <a:pPr marL="308772" indent="-308124">
              <a:spcBef>
                <a:spcPts val="431"/>
              </a:spcBef>
              <a:buFont typeface="Wingdings" charset="2"/>
              <a:buChar char=""/>
            </a:pPr>
            <a:r>
              <a:rPr lang="fr-CA" dirty="0">
                <a:latin typeface="Roboto Condensed"/>
                <a:ea typeface="Roboto Condensed"/>
              </a:rPr>
              <a:t>Collecte de données à grande échelle</a:t>
            </a:r>
          </a:p>
          <a:p>
            <a:pPr marL="308772" indent="-308124">
              <a:spcBef>
                <a:spcPts val="431"/>
              </a:spcBef>
              <a:buFont typeface="Wingdings" charset="2"/>
              <a:buChar char=""/>
            </a:pPr>
            <a:r>
              <a:rPr lang="fr-CA" dirty="0">
                <a:latin typeface="Roboto Condensed"/>
                <a:ea typeface="Roboto Condensed"/>
              </a:rPr>
              <a:t>Monétisation de renseignements privés</a:t>
            </a:r>
          </a:p>
          <a:p>
            <a:pPr marL="308772" indent="-308124">
              <a:spcBef>
                <a:spcPts val="431"/>
              </a:spcBef>
              <a:buFont typeface="Wingdings" charset="2"/>
              <a:buChar char=""/>
            </a:pPr>
            <a:r>
              <a:rPr lang="fr-CA" dirty="0">
                <a:latin typeface="Roboto Condensed"/>
                <a:ea typeface="Roboto Condensed"/>
              </a:rPr>
              <a:t>Protection légale des renseignement personnels</a:t>
            </a:r>
          </a:p>
        </p:txBody>
      </p:sp>
    </p:spTree>
    <p:extLst>
      <p:ext uri="{BB962C8B-B14F-4D97-AF65-F5344CB8AC3E}">
        <p14:creationId xmlns:p14="http://schemas.microsoft.com/office/powerpoint/2010/main" val="296524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CA" spc="-1" dirty="0">
                <a:latin typeface="Rajdhani"/>
              </a:rPr>
              <a:t>Définitions and Contexte</a:t>
            </a:r>
            <a:endParaRPr lang="fr-CA" dirty="0"/>
          </a:p>
        </p:txBody>
      </p:sp>
      <p:sp>
        <p:nvSpPr>
          <p:cNvPr id="5" name="Content Placeholder 4"/>
          <p:cNvSpPr>
            <a:spLocks noGrp="1"/>
          </p:cNvSpPr>
          <p:nvPr>
            <p:ph idx="1"/>
          </p:nvPr>
        </p:nvSpPr>
        <p:spPr/>
        <p:txBody>
          <a:bodyPr>
            <a:normAutofit lnSpcReduction="10000"/>
          </a:bodyPr>
          <a:lstStyle/>
          <a:p>
            <a:pPr marL="308772" indent="-308124">
              <a:spcBef>
                <a:spcPts val="431"/>
              </a:spcBef>
              <a:buFont typeface="Wingdings" charset="2"/>
              <a:buChar char=""/>
            </a:pPr>
            <a:r>
              <a:rPr lang="fr-CA" b="1" spc="-1" dirty="0">
                <a:latin typeface="Roboto Condensed"/>
                <a:ea typeface="Roboto Condensed"/>
              </a:rPr>
              <a:t>Profil numérique </a:t>
            </a:r>
            <a:r>
              <a:rPr lang="fr-CA" spc="-1" dirty="0">
                <a:latin typeface="Roboto Condensed"/>
                <a:ea typeface="Roboto Condensed"/>
              </a:rPr>
              <a:t>– </a:t>
            </a:r>
            <a:r>
              <a:rPr lang="fr-CA" dirty="0">
                <a:latin typeface="Roboto Condensed"/>
                <a:ea typeface="Roboto Condensed"/>
              </a:rPr>
              <a:t>Un ensemble de caractéristiques associées à un utilisateur:</a:t>
            </a:r>
            <a:endParaRPr lang="fr-CA" spc="-1" dirty="0">
              <a:latin typeface="Roboto Condensed"/>
              <a:ea typeface="Roboto Condensed"/>
            </a:endParaRPr>
          </a:p>
          <a:p>
            <a:pPr lvl="1"/>
            <a:r>
              <a:rPr lang="fr-CA" dirty="0">
                <a:latin typeface="Roboto Condensed"/>
                <a:ea typeface="Roboto Condensed"/>
              </a:rPr>
              <a:t>Les données accumulées sont liées au profil</a:t>
            </a:r>
            <a:r>
              <a:rPr lang="fr-CA" spc="-1" dirty="0">
                <a:latin typeface="Roboto Condensed"/>
                <a:ea typeface="Roboto Condensed"/>
              </a:rPr>
              <a:t>, </a:t>
            </a:r>
            <a:r>
              <a:rPr lang="fr-CA" dirty="0">
                <a:latin typeface="Roboto Condensed"/>
                <a:ea typeface="Roboto Condensed"/>
              </a:rPr>
              <a:t>adaptées, incorporées et vendues inlassablement</a:t>
            </a:r>
            <a:endParaRPr lang="fr-CA" spc="-1" dirty="0">
              <a:latin typeface="Roboto Condensed"/>
              <a:ea typeface="Roboto Condensed"/>
            </a:endParaRPr>
          </a:p>
          <a:p>
            <a:pPr marL="308772" indent="-308124">
              <a:spcBef>
                <a:spcPts val="431"/>
              </a:spcBef>
              <a:buFont typeface="Wingdings" charset="2"/>
              <a:buChar char=""/>
            </a:pPr>
            <a:r>
              <a:rPr lang="fr-CA" b="1" spc="-1" dirty="0">
                <a:latin typeface="Roboto Condensed"/>
                <a:ea typeface="Roboto Condensed"/>
              </a:rPr>
              <a:t>Empreinte digitale numérique </a:t>
            </a:r>
            <a:r>
              <a:rPr lang="fr-CA" spc="-1" dirty="0">
                <a:latin typeface="Roboto Condensed"/>
                <a:ea typeface="Roboto Condensed"/>
              </a:rPr>
              <a:t>– Sans même être authentifié à un compte, une empreinte digitale numérique peut être constituée et repérée en ligne:</a:t>
            </a:r>
            <a:endParaRPr lang="fr-CA" spc="-1" dirty="0">
              <a:highlight>
                <a:srgbClr val="FFFF00"/>
              </a:highlight>
              <a:latin typeface="Roboto Condensed"/>
              <a:ea typeface="Roboto Condensed"/>
            </a:endParaRPr>
          </a:p>
          <a:p>
            <a:pPr lvl="1"/>
            <a:r>
              <a:rPr lang="fr-CA" spc="-1" dirty="0">
                <a:latin typeface="Roboto Condensed"/>
                <a:ea typeface="Roboto Condensed"/>
              </a:rPr>
              <a:t>L’empreinte digitale numérique est reliée à des données incluant l’adresse IP, le navigateur et le système d’exploitation, le fuseau horaire, le langage, etc.</a:t>
            </a:r>
          </a:p>
          <a:p>
            <a:pPr lvl="1"/>
            <a:r>
              <a:rPr lang="fr-CA" dirty="0"/>
              <a:t>L’information est recueillie par des témoins, scripts de suivi, etc.</a:t>
            </a:r>
            <a:endParaRPr lang="fr-CA" spc="-1" dirty="0">
              <a:latin typeface="Roboto Condensed"/>
              <a:ea typeface="Roboto Condensed"/>
            </a:endParaRPr>
          </a:p>
          <a:p>
            <a:pPr>
              <a:spcBef>
                <a:spcPts val="431"/>
              </a:spcBef>
            </a:pPr>
            <a:r>
              <a:rPr lang="fr-CA" dirty="0">
                <a:latin typeface="Roboto Condensed"/>
                <a:ea typeface="Roboto Condensed"/>
              </a:rPr>
              <a:t>Vous n’êtes pas le </a:t>
            </a:r>
            <a:r>
              <a:rPr lang="fr-CA" b="1" dirty="0">
                <a:latin typeface="Roboto Condensed"/>
                <a:ea typeface="Roboto Condensed"/>
              </a:rPr>
              <a:t>client, </a:t>
            </a:r>
            <a:r>
              <a:rPr lang="fr-CA" dirty="0">
                <a:latin typeface="Roboto Condensed"/>
                <a:ea typeface="Roboto Condensed"/>
              </a:rPr>
              <a:t>vous êtes le </a:t>
            </a:r>
            <a:r>
              <a:rPr lang="fr-CA" b="1" dirty="0">
                <a:latin typeface="Roboto Condensed"/>
                <a:ea typeface="Roboto Condensed"/>
              </a:rPr>
              <a:t>produit !</a:t>
            </a:r>
            <a:endParaRPr lang="fr-CA" spc="-1" dirty="0">
              <a:latin typeface="Arial"/>
            </a:endParaRPr>
          </a:p>
          <a:p>
            <a:endParaRPr lang="fr-CA" dirty="0"/>
          </a:p>
        </p:txBody>
      </p:sp>
    </p:spTree>
    <p:extLst>
      <p:ext uri="{BB962C8B-B14F-4D97-AF65-F5344CB8AC3E}">
        <p14:creationId xmlns:p14="http://schemas.microsoft.com/office/powerpoint/2010/main" val="77328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8|2.7|6|13.5|2.3|1.4|9.9|1.3|6|3.6|7.9|1|5.9|7|8|0.9|43.1|3.9|4.5"/>
</p:tagLst>
</file>

<file path=ppt/theme/theme1.xml><?xml version="1.0" encoding="utf-8"?>
<a:theme xmlns:a="http://schemas.openxmlformats.org/drawingml/2006/main" name="canadian-centre-for-cyber-security-powerpoint-template-no-url-e-1">
  <a:themeElements>
    <a:clrScheme name="Custom 2">
      <a:dk1>
        <a:srgbClr val="000000"/>
      </a:dk1>
      <a:lt1>
        <a:srgbClr val="FFFFFF"/>
      </a:lt1>
      <a:dk2>
        <a:srgbClr val="1F2A44"/>
      </a:dk2>
      <a:lt2>
        <a:srgbClr val="DFE1DF"/>
      </a:lt2>
      <a:accent1>
        <a:srgbClr val="4891BC"/>
      </a:accent1>
      <a:accent2>
        <a:srgbClr val="DE4B20"/>
      </a:accent2>
      <a:accent3>
        <a:srgbClr val="2D2929"/>
      </a:accent3>
      <a:accent4>
        <a:srgbClr val="1F2A44"/>
      </a:accent4>
      <a:accent5>
        <a:srgbClr val="DFE1DF"/>
      </a:accent5>
      <a:accent6>
        <a:srgbClr val="FFFFFF"/>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anadian-centre-for-cyber-security-powerpoint-template-no-url-e" id="{9CC036A7-D385-4317-9B53-FD1852FDA44C}" vid="{8CC2D4EA-1F83-4810-A4FB-AFD9DBAE8D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814</TotalTime>
  <Words>2194</Words>
  <Application>Microsoft Office PowerPoint</Application>
  <PresentationFormat>On-screen Show (16:9)</PresentationFormat>
  <Paragraphs>248</Paragraphs>
  <Slides>31</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Arial Narrow</vt:lpstr>
      <vt:lpstr>Calibri</vt:lpstr>
      <vt:lpstr>Helvetica</vt:lpstr>
      <vt:lpstr>Rajdhani</vt:lpstr>
      <vt:lpstr>Roboto Condensed</vt:lpstr>
      <vt:lpstr>Wingdings</vt:lpstr>
      <vt:lpstr>canadian-centre-for-cyber-security-powerpoint-template-no-url-e-1</vt:lpstr>
      <vt:lpstr>PowerPoint Presentation</vt:lpstr>
      <vt:lpstr>Sommaire de la présentation</vt:lpstr>
      <vt:lpstr>Partie 1 – Identités numériques et compromis en ligne</vt:lpstr>
      <vt:lpstr>Identité numérique</vt:lpstr>
      <vt:lpstr>Impact d’un compte compromis</vt:lpstr>
      <vt:lpstr>Compromission de compte</vt:lpstr>
      <vt:lpstr>Compromission de service en ligne</vt:lpstr>
      <vt:lpstr>Partie 2 – Profils numériques, repérage des usagers, et géants de l’industrie</vt:lpstr>
      <vt:lpstr>Définitions and Contexte</vt:lpstr>
      <vt:lpstr>Que contient un profil numérique ou une empreinte digitale numérique</vt:lpstr>
      <vt:lpstr>Collecte et agrégation de données</vt:lpstr>
      <vt:lpstr>Bulle de filtrage</vt:lpstr>
      <vt:lpstr>Utilité par rapport à confidentialité</vt:lpstr>
      <vt:lpstr>Ad Exchange de Google</vt:lpstr>
      <vt:lpstr>Risques impliquant les données personnelles en ligne</vt:lpstr>
      <vt:lpstr>Protection législative des données personnelles</vt:lpstr>
      <vt:lpstr>Partie 3 – Meilleures pratiques</vt:lpstr>
      <vt:lpstr>Meilleures pratiques pour les comptes en ligne </vt:lpstr>
      <vt:lpstr>Meilleures pratiques reliées aux réseaux sociaux</vt:lpstr>
      <vt:lpstr>Meilleures pratiques reliées aux réseaux sociaux (suite)</vt:lpstr>
      <vt:lpstr>Meilleures pratiques pour la navigation</vt:lpstr>
      <vt:lpstr>Moyens techniques pour rehausser la vie privée en ligne</vt:lpstr>
      <vt:lpstr>Bouclier canadien de CIRA</vt:lpstr>
      <vt:lpstr>Partie 4 – Études de cas</vt:lpstr>
      <vt:lpstr>Étude de cas : Reconnaissance faciale</vt:lpstr>
      <vt:lpstr>Étude de cas : Surveillance basée sur la technologie</vt:lpstr>
      <vt:lpstr>Étude de cas : Suivi de localisation</vt:lpstr>
      <vt:lpstr>Conclusion</vt:lpstr>
      <vt:lpstr>Questions</vt:lpstr>
      <vt:lpstr>Prochaines étapes</vt:lpstr>
      <vt:lpstr>COMMUNIQUEZ AVEC NOUS</vt:lpstr>
    </vt:vector>
  </TitlesOfParts>
  <Company>CSE - Canadian Centre for Cyber Security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152 - Protéger les renseignements personnels numériques</dc:title>
  <dc:subject>Vie privée numérique en ligne</dc:subject>
  <dc:creator>Jonathan.Joynt@cyber.gc.ca;Steve.Vaillancourt@cyber.gc.ca</dc:creator>
  <cp:keywords>vie privée, confidentialité, contrôles de sécurité</cp:keywords>
  <cp:lastModifiedBy>Victoria Weng</cp:lastModifiedBy>
  <cp:revision>58</cp:revision>
  <dcterms:created xsi:type="dcterms:W3CDTF">2018-10-23T14:28:51Z</dcterms:created>
  <dcterms:modified xsi:type="dcterms:W3CDTF">2022-10-17T15:32:29Z</dcterms:modified>
  <cp:category>Cyber Security Stream</cp:category>
  <cp:contentStatus>Complete</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dd2c6e0-f1e3-4cf2-bd0b-256ab4cff3af_Enabled">
    <vt:lpwstr>true</vt:lpwstr>
  </property>
  <property fmtid="{D5CDD505-2E9C-101B-9397-08002B2CF9AE}" pid="3" name="MSIP_Label_4dd2c6e0-f1e3-4cf2-bd0b-256ab4cff3af_SetDate">
    <vt:lpwstr>2022-10-11T14:33:42Z</vt:lpwstr>
  </property>
  <property fmtid="{D5CDD505-2E9C-101B-9397-08002B2CF9AE}" pid="4" name="MSIP_Label_4dd2c6e0-f1e3-4cf2-bd0b-256ab4cff3af_Method">
    <vt:lpwstr>Privileged</vt:lpwstr>
  </property>
  <property fmtid="{D5CDD505-2E9C-101B-9397-08002B2CF9AE}" pid="5" name="MSIP_Label_4dd2c6e0-f1e3-4cf2-bd0b-256ab4cff3af_Name">
    <vt:lpwstr>UNCLASSIFIED</vt:lpwstr>
  </property>
  <property fmtid="{D5CDD505-2E9C-101B-9397-08002B2CF9AE}" pid="6" name="MSIP_Label_4dd2c6e0-f1e3-4cf2-bd0b-256ab4cff3af_SiteId">
    <vt:lpwstr>da9cbe40-ec1e-4997-afb3-17d87574571a</vt:lpwstr>
  </property>
  <property fmtid="{D5CDD505-2E9C-101B-9397-08002B2CF9AE}" pid="7" name="MSIP_Label_4dd2c6e0-f1e3-4cf2-bd0b-256ab4cff3af_ActionId">
    <vt:lpwstr>df186fe3-b3c7-43ca-9d67-ba070d4b4f73</vt:lpwstr>
  </property>
  <property fmtid="{D5CDD505-2E9C-101B-9397-08002B2CF9AE}" pid="8" name="MSIP_Label_4dd2c6e0-f1e3-4cf2-bd0b-256ab4cff3af_ContentBits">
    <vt:lpwstr>1</vt:lpwstr>
  </property>
</Properties>
</file>