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ED7"/>
    <a:srgbClr val="2B4D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690" autoAdjust="0"/>
  </p:normalViewPr>
  <p:slideViewPr>
    <p:cSldViewPr snapToGrid="0">
      <p:cViewPr varScale="1">
        <p:scale>
          <a:sx n="61" d="100"/>
          <a:sy n="61" d="100"/>
        </p:scale>
        <p:origin x="100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B99F9-A3E8-DD8B-4DF8-280115783F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A869EE-FCA2-55A0-4440-300AEAA08D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3319E-6061-6CF8-C794-2B51AB8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F1CE-86D0-4F3E-B40C-B868B432BF9C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EDF5-A38B-5EFF-D836-D50881FA6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62CB8-1E1B-C2E1-6436-A57FA336C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A0B0-FE9E-4F20-896F-EC8A7E192C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772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77C24-E1F4-DB62-EB39-DC76A8EE8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F7F340-9CCB-DFCB-7E2B-D31E6E1E27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43604-8589-572C-34C0-64BF9B6AC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F1CE-86D0-4F3E-B40C-B868B432BF9C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157B4-B5EF-0DC0-1530-62B870783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7F646-C5DA-B947-7B52-ABAB39091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A0B0-FE9E-4F20-896F-EC8A7E192C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8434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5CFB81-6692-28FA-DF60-482B12AB9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4708B6-4F50-D4FC-59BB-B861A0866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A63E4-3203-CEDC-2B7A-DA4AF4394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F1CE-86D0-4F3E-B40C-B868B432BF9C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B9E6F-9F1B-1F4C-9A0B-3F9CC5259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AECFB-89F4-43DB-0245-34C6A3DF3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A0B0-FE9E-4F20-896F-EC8A7E192C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47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0F0B5-5DE9-27AF-E4EF-5B3C8C2E3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363AC-E41B-0BBC-5A7C-0FACFCF67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EC288-C6CC-B1B7-EF83-4F02EF827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F1CE-86D0-4F3E-B40C-B868B432BF9C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D326F-43F1-DC35-82A0-02C50FC41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D41D1-847C-5554-EA97-650B66CCD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A0B0-FE9E-4F20-896F-EC8A7E192C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697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99D9F-40DC-DE4F-1B01-68B7652D5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20981-89DF-7169-C40A-B9A412138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C97D5-D30D-67A2-2F3A-E83C90826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F1CE-86D0-4F3E-B40C-B868B432BF9C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84BB3-B57E-B39D-CA26-90789F9C4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E349A-BDA6-B573-F16B-E801B0955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A0B0-FE9E-4F20-896F-EC8A7E192C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8688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27E9D-62AE-3AE3-D3E9-2DB088DF1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5841A-0ACA-7664-732A-C517123043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041D55-8454-3E1C-C4F0-FDF6CD124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159344-D1B0-51FA-A2CA-C104C906C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F1CE-86D0-4F3E-B40C-B868B432BF9C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D667C-5719-5443-B494-B8AD5B571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FA747B-E5E5-F243-D6EA-A94931C22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A0B0-FE9E-4F20-896F-EC8A7E192C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74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A84CF-3DA9-85AD-68B2-0CBE90BA7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997E5-42FC-543A-3F39-D04297289D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EC8004-B898-225E-52E5-9303D2CFA3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725607-B288-601A-5514-647E676126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5A2BE9-76D1-718D-7060-EE10D74D7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6FAFC1-A444-77D6-32E2-AD3EA4140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F1CE-86D0-4F3E-B40C-B868B432BF9C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5607F0-6730-2BFC-39FD-4A4F97B9B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8BF60E-EACF-3F07-06A2-7FE84EEBE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A0B0-FE9E-4F20-896F-EC8A7E192C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665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63354-AEE7-C7EB-1BFE-CD9B60277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73F7AC-A2FC-52F3-CED1-8D56A6557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F1CE-86D0-4F3E-B40C-B868B432BF9C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4DB05E-985A-F491-C7CE-21E4195E0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B286B7-D595-07EC-87CE-8C2C749F9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A0B0-FE9E-4F20-896F-EC8A7E192C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9659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A2476F-D150-D3D1-093A-1B420E0FF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F1CE-86D0-4F3E-B40C-B868B432BF9C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95854C-01DF-D548-555F-68CD33297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4A9B8-BD8C-812E-D12B-4720D9A98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A0B0-FE9E-4F20-896F-EC8A7E192C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523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E2501-02A8-E994-1F12-D9719EAA5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F34BE-0E3C-83D5-4453-4827E8DF8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551051-8794-3FA1-7D66-9B3E6378D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2F191-6285-0797-4C3E-1B3FD5E8E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F1CE-86D0-4F3E-B40C-B868B432BF9C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D44305-C889-FB0E-D6A9-93F8F471D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5DDC35-6A12-FFBF-9398-8A0D1E5FB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A0B0-FE9E-4F20-896F-EC8A7E192C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462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46A88-6D63-031F-2348-2ADE01B22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D3966A-2268-536C-D5F2-0208CC0C70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0CDCCA-6F77-28A1-C5B0-463868F38A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C3B493-FCAD-8493-4B83-19B4CA0C9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F1CE-86D0-4F3E-B40C-B868B432BF9C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A6F0A8-CDE0-D44B-43AF-4C115E358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67E422-545B-08AB-3223-E1EC67A10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A0B0-FE9E-4F20-896F-EC8A7E192C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881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3D81B4-ACFB-DF68-35AE-4116388C8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C71E8-33C8-F79B-A30E-99200730B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E73E0-5A6C-286F-E706-9C079BEECD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5F1CE-86D0-4F3E-B40C-B868B432BF9C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10F78-C9A6-F4BE-5B69-2978438B2E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83947-BB21-AF65-D902-C6F0683F2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7A0B0-FE9E-4F20-896F-EC8A7E192C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29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cef-irc.org/publications/pdf/Ethics-Toolkit-for-your-applied-behavioural-science-project.pdf" TargetMode="External"/><Relationship Id="rId7" Type="http://schemas.openxmlformats.org/officeDocument/2006/relationships/hyperlink" Target="https://psychologicalgovernance.wordpress.com/resources/silver-bullets-need-a-careful-aim-dilemmas-in-applying-behavioural-insights/" TargetMode="External"/><Relationship Id="rId2" Type="http://schemas.openxmlformats.org/officeDocument/2006/relationships/hyperlink" Target="https://www.cambridge.org/core/journals/behavioural-public-policy/article/nudge-forgood/06BC9E9032521954E8325798390A998A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s://www.oecd.org/regreform/tools-and-ethics-for-applied-behavioural-insights-the-basic-toolkit-9ea76a8f-en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FADE7A1-8067-110E-0704-EFA57C9329CA}"/>
              </a:ext>
            </a:extLst>
          </p:cNvPr>
          <p:cNvSpPr txBox="1">
            <a:spLocks/>
          </p:cNvSpPr>
          <p:nvPr/>
        </p:nvSpPr>
        <p:spPr>
          <a:xfrm>
            <a:off x="-2546244" y="-78238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Ethics Frameworks and Toolkits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246B6F-DE45-F07C-ACA6-4F17C4361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70354" y="543181"/>
            <a:ext cx="7799002" cy="3906809"/>
          </a:xfrm>
          <a:prstGeom prst="rect">
            <a:avLst/>
          </a:prstGeom>
          <a:solidFill>
            <a:schemeClr val="accent2">
              <a:lumMod val="75000"/>
              <a:alpha val="30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95A1C9-8B6C-874E-8860-B0E81542CA83}"/>
              </a:ext>
            </a:extLst>
          </p:cNvPr>
          <p:cNvSpPr txBox="1"/>
          <p:nvPr/>
        </p:nvSpPr>
        <p:spPr>
          <a:xfrm>
            <a:off x="325479" y="719627"/>
            <a:ext cx="7515238" cy="3139321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Fairness: </a:t>
            </a:r>
            <a:r>
              <a:rPr lang="en-GB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Does the behavioural policy have undesired redistributive effects?</a:t>
            </a:r>
          </a:p>
          <a:p>
            <a:r>
              <a:rPr lang="en-GB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Openness: </a:t>
            </a:r>
            <a:r>
              <a:rPr lang="en-GB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Is the behavioural policy open or hidden and manipulative?</a:t>
            </a:r>
          </a:p>
          <a:p>
            <a:r>
              <a:rPr lang="en-GB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Respect: </a:t>
            </a:r>
            <a:r>
              <a:rPr lang="en-GB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Does the policy respect people’s autonomy, dignity, freedom of choice and privacy?</a:t>
            </a:r>
          </a:p>
          <a:p>
            <a:r>
              <a:rPr lang="en-GB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Goals: </a:t>
            </a:r>
            <a:r>
              <a:rPr lang="en-GB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Does the behavioural policy serve good and legitimate goals?</a:t>
            </a:r>
          </a:p>
          <a:p>
            <a:r>
              <a:rPr lang="en-GB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Opinions: </a:t>
            </a:r>
            <a:r>
              <a:rPr lang="en-GB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 people accept the means and the ends of the behavioural policy?</a:t>
            </a:r>
          </a:p>
          <a:p>
            <a:r>
              <a:rPr lang="en-GB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Options: </a:t>
            </a:r>
            <a:r>
              <a:rPr lang="en-GB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 better policies exist and are they warranted?</a:t>
            </a:r>
          </a:p>
          <a:p>
            <a:r>
              <a:rPr lang="en-GB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Delegation: </a:t>
            </a:r>
            <a:r>
              <a:rPr lang="en-GB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 the policy-makers have the right and the ability to nudge using the power delegated to them?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DB1840-D54D-F495-B561-DD4230FBA3EF}"/>
              </a:ext>
            </a:extLst>
          </p:cNvPr>
          <p:cNvSpPr txBox="1"/>
          <p:nvPr/>
        </p:nvSpPr>
        <p:spPr>
          <a:xfrm>
            <a:off x="325479" y="3982962"/>
            <a:ext cx="72609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800" b="1" dirty="0">
                <a:latin typeface="Arial "/>
                <a:cs typeface="Arabic Typesetting" panose="020B0604020202020204" pitchFamily="66" charset="-7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LINK: </a:t>
            </a:r>
            <a:r>
              <a:rPr lang="en-GB" sz="1800" dirty="0">
                <a:latin typeface="Arial "/>
                <a:cs typeface="Arabic Typesetting" panose="020B0604020202020204" pitchFamily="66" charset="-7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Lades and Delaney 2020 Nudge FORGOOD</a:t>
            </a:r>
            <a:endParaRPr lang="en-GB" sz="1800" dirty="0">
              <a:latin typeface="Arial "/>
              <a:cs typeface="Arabic Typesetting" panose="020B0604020202020204" pitchFamily="66" charset="-7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F436F9-A656-F814-88E3-F4CEA40E9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8511" y="4489346"/>
            <a:ext cx="3995977" cy="13793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95E2E98C-B167-D376-8085-F1F94ECDFA88}"/>
              </a:ext>
            </a:extLst>
          </p:cNvPr>
          <p:cNvSpPr txBox="1">
            <a:spLocks/>
          </p:cNvSpPr>
          <p:nvPr/>
        </p:nvSpPr>
        <p:spPr>
          <a:xfrm>
            <a:off x="64270" y="4704214"/>
            <a:ext cx="4212492" cy="9180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18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United Nations International Children’s Emergency Fund (UNICEF) Ethics Toolkit </a:t>
            </a:r>
            <a:endParaRPr lang="en-GB" sz="18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5C003D5-1629-8994-1E41-F04E335A0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0354" y="5876468"/>
            <a:ext cx="3974134" cy="966270"/>
          </a:xfrm>
          <a:prstGeom prst="rect">
            <a:avLst/>
          </a:prstGeom>
          <a:solidFill>
            <a:srgbClr val="7F9E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2F87FDE-9BE6-3B62-3B2D-B32B77084C5F}"/>
              </a:ext>
            </a:extLst>
          </p:cNvPr>
          <p:cNvSpPr txBox="1"/>
          <p:nvPr/>
        </p:nvSpPr>
        <p:spPr>
          <a:xfrm>
            <a:off x="-189541" y="5977440"/>
            <a:ext cx="46720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LINK: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 Behavioural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oals and Interventions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uestions 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B597E24-E569-6BC3-E6AE-2E8A59ED0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64338" y="4489346"/>
            <a:ext cx="7779152" cy="235339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02BEBB8-9F1E-74AC-9071-C732C77D0B48}"/>
              </a:ext>
            </a:extLst>
          </p:cNvPr>
          <p:cNvSpPr txBox="1"/>
          <p:nvPr/>
        </p:nvSpPr>
        <p:spPr>
          <a:xfrm>
            <a:off x="4286208" y="4590613"/>
            <a:ext cx="597971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3 General Principles: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All Behavioural Insight interventions require ethical evaluation;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Public acceptance is not the same as “ethically permissible”;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Consider consent and awareness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23 considerations in the 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Organization for Economic Cooperation and Development (OECD) 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2019 BASIC Framework (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LINK)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book">
            <a:extLst>
              <a:ext uri="{FF2B5EF4-FFF2-40B4-BE49-F238E27FC236}">
                <a16:creationId xmlns:a16="http://schemas.microsoft.com/office/drawing/2014/main" id="{5C10BE22-F739-4CE2-3349-B0F7463F6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6473" y="4579682"/>
            <a:ext cx="1648601" cy="2196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ED1795FF-B1BB-E154-3E17-5352D16674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66173" y="543181"/>
            <a:ext cx="3897165" cy="3879627"/>
          </a:xfrm>
          <a:prstGeom prst="rect">
            <a:avLst/>
          </a:prstGeom>
          <a:solidFill>
            <a:srgbClr val="F9B9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277F15-0EF0-466A-BD0C-DA1A901E50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13647" y="609738"/>
            <a:ext cx="2749691" cy="2749691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5086DF08-A5E8-11E6-F6B7-59326E6A26A3}"/>
              </a:ext>
            </a:extLst>
          </p:cNvPr>
          <p:cNvSpPr txBox="1"/>
          <p:nvPr/>
        </p:nvSpPr>
        <p:spPr>
          <a:xfrm>
            <a:off x="8166173" y="1376053"/>
            <a:ext cx="1818655" cy="175432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Transparency,</a:t>
            </a:r>
          </a:p>
          <a:p>
            <a:r>
              <a:rPr lang="en-GB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Autonomy,</a:t>
            </a:r>
            <a:endParaRPr lang="en-GB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‘Good’</a:t>
            </a:r>
          </a:p>
          <a:p>
            <a:r>
              <a:rPr lang="en-GB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Behaviour,</a:t>
            </a:r>
          </a:p>
          <a:p>
            <a:r>
              <a:rPr lang="en-GB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Utility,</a:t>
            </a:r>
            <a:endParaRPr lang="en-GB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Framing</a:t>
            </a:r>
            <a:endParaRPr lang="en-GB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A5E280D-7508-8082-249C-F5A1689C243D}"/>
              </a:ext>
            </a:extLst>
          </p:cNvPr>
          <p:cNvSpPr txBox="1"/>
          <p:nvPr/>
        </p:nvSpPr>
        <p:spPr>
          <a:xfrm>
            <a:off x="8124481" y="3526971"/>
            <a:ext cx="389716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LINK: 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Behavioral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Insights Ethical Dilemmas card deck (Pykett and Johnson 2015)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925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521B1F7D84CD4AA0412A643B2A9333" ma:contentTypeVersion="10" ma:contentTypeDescription="Crée un document." ma:contentTypeScope="" ma:versionID="4099a8e1caed23b150257606f8ac8cec">
  <xsd:schema xmlns:xsd="http://www.w3.org/2001/XMLSchema" xmlns:xs="http://www.w3.org/2001/XMLSchema" xmlns:p="http://schemas.microsoft.com/office/2006/metadata/properties" xmlns:ns2="a38c54ab-02c0-49f7-b90e-4874203929ba" xmlns:ns3="76a6c18e-094a-4f08-b836-8bba975a8636" targetNamespace="http://schemas.microsoft.com/office/2006/metadata/properties" ma:root="true" ma:fieldsID="25e7e67d5311de9b89753c919ff47cd5" ns2:_="" ns3:_="">
    <xsd:import namespace="a38c54ab-02c0-49f7-b90e-4874203929ba"/>
    <xsd:import namespace="76a6c18e-094a-4f08-b836-8bba975a8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8c54ab-02c0-49f7-b90e-487420392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alises d’images" ma:readOnly="false" ma:fieldId="{5cf76f15-5ced-4ddc-b409-7134ff3c332f}" ma:taxonomyMulti="true" ma:sspId="c4e2fad2-47b1-4724-b92c-1944d3ff5d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a6c18e-094a-4f08-b836-8bba975a863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e4901dca-e5a2-44f4-813b-4e1fa3167205}" ma:internalName="TaxCatchAll" ma:showField="CatchAllData" ma:web="76a6c18e-094a-4f08-b836-8bba975a86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474F2B-F219-4416-9E91-AB161E5B7A0E}"/>
</file>

<file path=customXml/itemProps2.xml><?xml version="1.0" encoding="utf-8"?>
<ds:datastoreItem xmlns:ds="http://schemas.openxmlformats.org/officeDocument/2006/customXml" ds:itemID="{E6108BCC-C78C-435D-B0E7-829534FC58D8}"/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202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</vt:lpstr>
      <vt:lpstr>Calibri</vt:lpstr>
      <vt:lpstr>Calibri Light</vt:lpstr>
      <vt:lpstr>Office Theme</vt:lpstr>
      <vt:lpstr>PowerPoint Presentation</vt:lpstr>
    </vt:vector>
  </TitlesOfParts>
  <Company>Government of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Bertina Lou (CSPS-EFPC)</dc:creator>
  <cp:lastModifiedBy>Bertina Lou (CSPS-EFPC)</cp:lastModifiedBy>
  <cp:revision>14</cp:revision>
  <dcterms:created xsi:type="dcterms:W3CDTF">2023-05-26T13:58:39Z</dcterms:created>
  <dcterms:modified xsi:type="dcterms:W3CDTF">2023-05-26T16:34:10Z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-41433445</vt:i4>
  </property>
  <property fmtid="{D5CDD505-2E9C-101B-9397-08002B2CF9AE}" pid="3" name="_NewReviewCycle">
    <vt:lpwstr/>
  </property>
  <property fmtid="{D5CDD505-2E9C-101B-9397-08002B2CF9AE}" pid="4" name="_EmailSubject">
    <vt:lpwstr>Request CSPS-230526-009 has been completed</vt:lpwstr>
  </property>
  <property fmtid="{D5CDD505-2E9C-101B-9397-08002B2CF9AE}" pid="5" name="_AuthorEmail">
    <vt:lpwstr>Danika.Brazeau@csps-efpc.gc.ca</vt:lpwstr>
  </property>
  <property fmtid="{D5CDD505-2E9C-101B-9397-08002B2CF9AE}" pid="6" name="_AuthorEmailDisplayName">
    <vt:lpwstr>Danika Brazeau (CSPS-EFPC)</vt:lpwstr>
  </property>
  <property fmtid="{D5CDD505-2E9C-101B-9397-08002B2CF9AE}" pid="7" name="_PreviousAdHocReviewCycleID">
    <vt:i4>-1890573752</vt:i4>
  </property>
</Properties>
</file>