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notesMasterIdLst>
    <p:notesMasterId r:id="rId9"/>
  </p:notesMasterIdLst>
  <p:sldIdLst>
    <p:sldId id="257" r:id="rId2"/>
    <p:sldId id="264" r:id="rId3"/>
    <p:sldId id="267" r:id="rId4"/>
    <p:sldId id="259" r:id="rId5"/>
    <p:sldId id="256" r:id="rId6"/>
    <p:sldId id="265" r:id="rId7"/>
    <p:sldId id="266" r:id="rId8"/>
  </p:sldIdLst>
  <p:sldSz cx="15544800" cy="100584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yna Simister" initials="MS" lastIdx="7" clrIdx="0">
    <p:extLst>
      <p:ext uri="{19B8F6BF-5375-455C-9EA6-DF929625EA0E}">
        <p15:presenceInfo xmlns:p15="http://schemas.microsoft.com/office/powerpoint/2012/main" userId="S::Melayna.Simister@tpsgc-pwgsc.gc.ca::bb452cf1-5c77-4899-8522-6651ad6795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13" autoAdjust="0"/>
  </p:normalViewPr>
  <p:slideViewPr>
    <p:cSldViewPr snapToGrid="0">
      <p:cViewPr varScale="1">
        <p:scale>
          <a:sx n="46" d="100"/>
          <a:sy n="46" d="100"/>
        </p:scale>
        <p:origin x="2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60E34-F288-49AB-94F3-C4D2D8381547}" type="datetimeFigureOut">
              <a:rPr lang="en-CA" smtClean="0"/>
              <a:t>2021-09-13</a:t>
            </a:fld>
            <a:endParaRPr lang="en-CA"/>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FCDA6-1768-4737-AFC1-0E122EF5A882}" type="slidenum">
              <a:rPr lang="en-CA" smtClean="0"/>
              <a:t>‹#›</a:t>
            </a:fld>
            <a:endParaRPr lang="en-CA"/>
          </a:p>
        </p:txBody>
      </p:sp>
    </p:spTree>
    <p:extLst>
      <p:ext uri="{BB962C8B-B14F-4D97-AF65-F5344CB8AC3E}">
        <p14:creationId xmlns:p14="http://schemas.microsoft.com/office/powerpoint/2010/main" val="194255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1</a:t>
            </a:fld>
            <a:endParaRPr lang="en-CA"/>
          </a:p>
        </p:txBody>
      </p:sp>
    </p:spTree>
    <p:extLst>
      <p:ext uri="{BB962C8B-B14F-4D97-AF65-F5344CB8AC3E}">
        <p14:creationId xmlns:p14="http://schemas.microsoft.com/office/powerpoint/2010/main" val="53721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baseline="0" dirty="0" err="1">
                <a:solidFill>
                  <a:srgbClr val="000000"/>
                </a:solidFill>
                <a:latin typeface="Tw Cen MT" panose="020B0602020104020603" pitchFamily="34" charset="0"/>
              </a:rPr>
              <a:t>GCworkplace</a:t>
            </a:r>
            <a:r>
              <a:rPr lang="en-CA" sz="1200" b="0" i="0" u="none" strike="noStrike" baseline="0" dirty="0">
                <a:solidFill>
                  <a:srgbClr val="000000"/>
                </a:solidFill>
                <a:latin typeface="Tw Cen MT" panose="020B0602020104020603" pitchFamily="34" charset="0"/>
              </a:rPr>
              <a:t> is planned in a way that noise-generating </a:t>
            </a:r>
            <a:r>
              <a:rPr lang="en-CA" sz="1200" b="0" i="0" u="none" strike="noStrike" baseline="0" dirty="0" err="1">
                <a:solidFill>
                  <a:srgbClr val="FF0000"/>
                </a:solidFill>
                <a:latin typeface="Tw Cen MT" panose="020B0602020104020603" pitchFamily="34" charset="0"/>
              </a:rPr>
              <a:t>workpoints</a:t>
            </a:r>
            <a:r>
              <a:rPr lang="en-CA" sz="1200" b="0" i="0" u="none" strike="noStrike" baseline="0" dirty="0">
                <a:solidFill>
                  <a:srgbClr val="FF0000"/>
                </a:solidFill>
                <a:latin typeface="Tw Cen MT" panose="020B0602020104020603" pitchFamily="34" charset="0"/>
              </a:rPr>
              <a:t> </a:t>
            </a:r>
            <a:r>
              <a:rPr lang="en-CA" sz="1200" b="0" i="1" u="none" strike="noStrike" baseline="0" dirty="0">
                <a:solidFill>
                  <a:srgbClr val="FF0000"/>
                </a:solidFill>
                <a:latin typeface="Tw Cen MT" panose="020B0602020104020603" pitchFamily="34" charset="0"/>
              </a:rPr>
              <a:t>and support spaces (lockers, kitchens…)</a:t>
            </a:r>
            <a:r>
              <a:rPr lang="en-CA" sz="1200" b="0" i="1" u="none" strike="noStrike" baseline="0" dirty="0">
                <a:solidFill>
                  <a:srgbClr val="000000"/>
                </a:solidFill>
                <a:latin typeface="Tw Cen MT" panose="020B0602020104020603" pitchFamily="34" charset="0"/>
              </a:rPr>
              <a:t>, </a:t>
            </a:r>
            <a:r>
              <a:rPr lang="en-CA" sz="1200" b="0" i="0" u="none" strike="noStrike" baseline="0" dirty="0">
                <a:solidFill>
                  <a:srgbClr val="000000"/>
                </a:solidFill>
                <a:latin typeface="Tw Cen MT" panose="020B0602020104020603" pitchFamily="34" charset="0"/>
              </a:rPr>
              <a:t>such as collaborative </a:t>
            </a:r>
            <a:r>
              <a:rPr lang="en-CA" sz="1200" b="0" i="0" u="none" strike="noStrike" baseline="0" dirty="0" err="1">
                <a:solidFill>
                  <a:srgbClr val="000000"/>
                </a:solidFill>
                <a:latin typeface="Tw Cen MT" panose="020B0602020104020603" pitchFamily="34" charset="0"/>
              </a:rPr>
              <a:t>workpoints</a:t>
            </a:r>
            <a:r>
              <a:rPr lang="en-CA" sz="1200" b="0" i="0" u="none" strike="noStrike" baseline="0" dirty="0">
                <a:solidFill>
                  <a:srgbClr val="000000"/>
                </a:solidFill>
                <a:latin typeface="Tw Cen MT" panose="020B0602020104020603" pitchFamily="34" charset="0"/>
              </a:rPr>
              <a:t>, are away from individual </a:t>
            </a:r>
            <a:r>
              <a:rPr lang="en-CA" sz="1200" b="0" i="0" u="none" strike="noStrike" baseline="0" dirty="0" err="1">
                <a:solidFill>
                  <a:srgbClr val="000000"/>
                </a:solidFill>
                <a:latin typeface="Tw Cen MT" panose="020B0602020104020603" pitchFamily="34" charset="0"/>
              </a:rPr>
              <a:t>workpoints</a:t>
            </a:r>
            <a:r>
              <a:rPr lang="en-CA" sz="1200" b="0" i="0" u="none" strike="noStrike" baseline="0" dirty="0">
                <a:solidFill>
                  <a:srgbClr val="000000"/>
                </a:solidFill>
                <a:latin typeface="Tw Cen MT" panose="020B0602020104020603" pitchFamily="34" charset="0"/>
              </a:rPr>
              <a:t> in order to manage acoustics, </a:t>
            </a:r>
            <a:r>
              <a:rPr lang="en-CA" sz="1200" b="0" i="1" u="none" strike="noStrike" baseline="0" dirty="0">
                <a:solidFill>
                  <a:srgbClr val="000000"/>
                </a:solidFill>
                <a:latin typeface="Tw Cen MT" panose="020B0602020104020603" pitchFamily="34" charset="0"/>
              </a:rPr>
              <a:t>flow of circulation, </a:t>
            </a:r>
            <a:r>
              <a:rPr lang="en-CA" sz="1200" b="0" i="0" u="none" strike="noStrike" baseline="0" dirty="0">
                <a:solidFill>
                  <a:srgbClr val="000000"/>
                </a:solidFill>
                <a:latin typeface="Tw Cen MT" panose="020B0602020104020603" pitchFamily="34" charset="0"/>
              </a:rPr>
              <a:t>and better </a:t>
            </a:r>
            <a:r>
              <a:rPr lang="en-CA" sz="1200" b="1" i="0" u="none" strike="noStrike" baseline="0" dirty="0">
                <a:solidFill>
                  <a:srgbClr val="000000"/>
                </a:solidFill>
                <a:latin typeface="Tw Cen MT" panose="020B0602020104020603" pitchFamily="34" charset="0"/>
              </a:rPr>
              <a:t>support concentration and collaboration</a:t>
            </a:r>
            <a:r>
              <a:rPr lang="en-CA" sz="1200" b="0" i="0" u="none" strike="noStrike" baseline="0" dirty="0">
                <a:solidFill>
                  <a:srgbClr val="000000"/>
                </a:solidFill>
                <a:latin typeface="Tw Cen MT" panose="020B0602020104020603" pitchFamily="34" charset="0"/>
              </a:rPr>
              <a:t>. </a:t>
            </a:r>
            <a:r>
              <a:rPr lang="en-CA" sz="1200" b="0" i="0" u="none" strike="noStrike" baseline="0" dirty="0" err="1">
                <a:solidFill>
                  <a:srgbClr val="000000"/>
                </a:solidFill>
                <a:latin typeface="Tw Cen MT" panose="020B0602020104020603" pitchFamily="34" charset="0"/>
              </a:rPr>
              <a:t>GCworkplace</a:t>
            </a:r>
            <a:r>
              <a:rPr lang="en-CA" sz="1200" b="0" i="0" u="none" strike="noStrike" baseline="0" dirty="0">
                <a:solidFill>
                  <a:srgbClr val="000000"/>
                </a:solidFill>
                <a:latin typeface="Tw Cen MT" panose="020B0602020104020603" pitchFamily="34" charset="0"/>
              </a:rPr>
              <a:t> is designed in three functional zones –Quiet, Transitional and Interactive -which ensures that activities are grouped together to </a:t>
            </a:r>
            <a:r>
              <a:rPr lang="en-CA" sz="1200" b="0" i="1" u="none" strike="noStrike" baseline="0" dirty="0">
                <a:solidFill>
                  <a:srgbClr val="000000"/>
                </a:solidFill>
                <a:latin typeface="Tw Cen MT" panose="020B0602020104020603" pitchFamily="34" charset="0"/>
              </a:rPr>
              <a:t>support functional requirements and </a:t>
            </a:r>
            <a:r>
              <a:rPr lang="en-CA" sz="1200" b="0" i="0" u="none" strike="noStrike" baseline="0" dirty="0">
                <a:solidFill>
                  <a:srgbClr val="000000"/>
                </a:solidFill>
                <a:latin typeface="Tw Cen MT" panose="020B0602020104020603" pitchFamily="34" charset="0"/>
              </a:rPr>
              <a:t>reduce noise disruptions. </a:t>
            </a:r>
          </a:p>
          <a:p>
            <a:endParaRPr lang="en-CA" sz="1200" dirty="0">
              <a:effectLst/>
              <a:latin typeface="Arial" panose="020B0604020202020204" pitchFamily="34" charset="0"/>
              <a:ea typeface="Calibri" panose="020F0502020204030204" pitchFamily="34" charset="0"/>
            </a:endParaRPr>
          </a:p>
          <a:p>
            <a:r>
              <a:rPr lang="en-CA" sz="1200" dirty="0">
                <a:effectLst/>
                <a:latin typeface="Arial" panose="020B0604020202020204" pitchFamily="34" charset="0"/>
                <a:ea typeface="Calibri" panose="020F0502020204030204" pitchFamily="34" charset="0"/>
              </a:rPr>
              <a:t>You can click on the link (top page) to see a video tour of the floor. </a:t>
            </a:r>
          </a:p>
          <a:p>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2</a:t>
            </a:fld>
            <a:endParaRPr lang="en-CA"/>
          </a:p>
        </p:txBody>
      </p:sp>
    </p:spTree>
    <p:extLst>
      <p:ext uri="{BB962C8B-B14F-4D97-AF65-F5344CB8AC3E}">
        <p14:creationId xmlns:p14="http://schemas.microsoft.com/office/powerpoint/2010/main" val="354931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Calibri" panose="020F0502020204030204" pitchFamily="34" charset="0"/>
              </a:rPr>
              <a:t>The space is divided into 3 </a:t>
            </a:r>
            <a:r>
              <a:rPr lang="en-CA" sz="1800" dirty="0">
                <a:solidFill>
                  <a:srgbClr val="009999"/>
                </a:solidFill>
                <a:effectLst/>
                <a:latin typeface="Arial" panose="020B0604020202020204" pitchFamily="34" charset="0"/>
                <a:ea typeface="Calibri" panose="020F0502020204030204" pitchFamily="34" charset="0"/>
              </a:rPr>
              <a:t>zones</a:t>
            </a:r>
            <a:r>
              <a:rPr lang="en-CA" sz="1800" dirty="0">
                <a:effectLst/>
                <a:latin typeface="Arial" panose="020B0604020202020204" pitchFamily="34" charset="0"/>
                <a:ea typeface="Calibri" panose="020F0502020204030204" pitchFamily="34" charset="0"/>
              </a:rPr>
              <a:t>: a quiet zone, a transitional zone and an interactive zone. The various zones dictate the type of work that can be performed in these areas as well as the behaviors that are expected from employees working in these zones, mostly as it relates to noise levels.</a:t>
            </a:r>
          </a:p>
          <a:p>
            <a:endParaRPr lang="en-CA" sz="1800" dirty="0">
              <a:effectLst/>
              <a:latin typeface="Arial" panose="020B0604020202020204" pitchFamily="34" charset="0"/>
            </a:endParaRPr>
          </a:p>
          <a:p>
            <a:r>
              <a:rPr lang="en-US" sz="1800" dirty="0">
                <a:solidFill>
                  <a:srgbClr val="009999"/>
                </a:solidFill>
                <a:effectLst/>
                <a:latin typeface="Arial" panose="020B0604020202020204" pitchFamily="34" charset="0"/>
                <a:ea typeface="Calibri" panose="020F0502020204030204" pitchFamily="34" charset="0"/>
              </a:rPr>
              <a:t>We also have lockers</a:t>
            </a:r>
            <a:r>
              <a:rPr lang="en-US" sz="1800" dirty="0">
                <a:effectLst/>
                <a:latin typeface="Arial" panose="020B0604020202020204" pitchFamily="34" charset="0"/>
                <a:ea typeface="Calibri" panose="020F0502020204030204" pitchFamily="34" charset="0"/>
              </a:rPr>
              <a:t> that are keypad enabled – which removes the requirement for a dedicated role for key management. They are used as storage space by employees to store their personal belongings.</a:t>
            </a:r>
          </a:p>
          <a:p>
            <a:endParaRPr lang="en-US" sz="1800" dirty="0">
              <a:effectLst/>
              <a:latin typeface="Arial" panose="020B0604020202020204" pitchFamily="34" charset="0"/>
            </a:endParaRPr>
          </a:p>
          <a:p>
            <a:r>
              <a:rPr lang="en-US" sz="1800" i="0" dirty="0">
                <a:effectLst/>
                <a:latin typeface="Arial" panose="020B0604020202020204" pitchFamily="34" charset="0"/>
              </a:rPr>
              <a:t>The main entry is purposely large and spacious to allow employees and visitors space to gather before and after larger meetings, with drop-down areas (lounge seats, small table and larger bar counter) to continue discussions – a key functional adjacency to the large boardroom and project rooms that open off the space. </a:t>
            </a:r>
          </a:p>
          <a:p>
            <a:r>
              <a:rPr lang="en-US" sz="1800" i="0" dirty="0">
                <a:effectLst/>
                <a:latin typeface="Arial" panose="020B0604020202020204" pitchFamily="34" charset="0"/>
              </a:rPr>
              <a:t>This area can also be used for social gatherings or client engagements.</a:t>
            </a:r>
            <a:endParaRPr lang="en-CA" i="0" dirty="0"/>
          </a:p>
        </p:txBody>
      </p:sp>
      <p:sp>
        <p:nvSpPr>
          <p:cNvPr id="4" name="Slide Number Placeholder 3"/>
          <p:cNvSpPr>
            <a:spLocks noGrp="1"/>
          </p:cNvSpPr>
          <p:nvPr>
            <p:ph type="sldNum" sz="quarter" idx="5"/>
          </p:nvPr>
        </p:nvSpPr>
        <p:spPr/>
        <p:txBody>
          <a:bodyPr/>
          <a:lstStyle/>
          <a:p>
            <a:fld id="{603FCDA6-1768-4737-AFC1-0E122EF5A882}" type="slidenum">
              <a:rPr lang="en-CA" smtClean="0"/>
              <a:t>3</a:t>
            </a:fld>
            <a:endParaRPr lang="en-CA"/>
          </a:p>
        </p:txBody>
      </p:sp>
    </p:spTree>
    <p:extLst>
      <p:ext uri="{BB962C8B-B14F-4D97-AF65-F5344CB8AC3E}">
        <p14:creationId xmlns:p14="http://schemas.microsoft.com/office/powerpoint/2010/main" val="151424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The layout of this space has allowed the designers to propose the alignment of most enclosed meeting rooms. Mainly since the </a:t>
            </a:r>
            <a:r>
              <a:rPr lang="en-US" sz="1800" dirty="0">
                <a:solidFill>
                  <a:srgbClr val="009999"/>
                </a:solidFill>
                <a:effectLst/>
                <a:latin typeface="Arial" panose="020B0604020202020204" pitchFamily="34" charset="0"/>
                <a:ea typeface="Calibri" panose="020F0502020204030204" pitchFamily="34" charset="0"/>
              </a:rPr>
              <a:t>natural light </a:t>
            </a:r>
            <a:r>
              <a:rPr lang="en-US" sz="1800" dirty="0">
                <a:effectLst/>
                <a:latin typeface="Arial" panose="020B0604020202020204" pitchFamily="34" charset="0"/>
                <a:ea typeface="Calibri" panose="020F0502020204030204" pitchFamily="34" charset="0"/>
              </a:rPr>
              <a:t>comes in from where most </a:t>
            </a:r>
            <a:r>
              <a:rPr lang="en-US" sz="1800" dirty="0" err="1">
                <a:effectLst/>
                <a:latin typeface="Arial" panose="020B0604020202020204" pitchFamily="34" charset="0"/>
                <a:ea typeface="Calibri" panose="020F0502020204030204" pitchFamily="34" charset="0"/>
              </a:rPr>
              <a:t>workpoints</a:t>
            </a:r>
            <a:r>
              <a:rPr lang="en-US" sz="1800" dirty="0">
                <a:effectLst/>
                <a:latin typeface="Arial" panose="020B0604020202020204" pitchFamily="34" charset="0"/>
                <a:ea typeface="Calibri" panose="020F0502020204030204" pitchFamily="34" charset="0"/>
              </a:rPr>
              <a:t> are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The capacity of the meeting rooms in the meeting corridor reduces once getting closer to the quiet zone. This helps to manage the noise level in this zone and has allowed the designers to propose the alignment of most enclosed meeting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All meeting rooms are equipped with </a:t>
            </a:r>
            <a:r>
              <a:rPr lang="en-US" sz="1800" dirty="0">
                <a:solidFill>
                  <a:srgbClr val="009999"/>
                </a:solidFill>
                <a:effectLst/>
                <a:latin typeface="Arial" panose="020B0604020202020204" pitchFamily="34" charset="0"/>
                <a:ea typeface="Calibri" panose="020F0502020204030204" pitchFamily="34" charset="0"/>
              </a:rPr>
              <a:t>AV</a:t>
            </a:r>
            <a:r>
              <a:rPr lang="en-US" sz="1800" dirty="0">
                <a:effectLst/>
                <a:latin typeface="Arial" panose="020B0604020202020204" pitchFamily="34" charset="0"/>
                <a:ea typeface="Calibri" panose="020F0502020204030204" pitchFamily="34" charset="0"/>
              </a:rPr>
              <a:t> and the </a:t>
            </a:r>
            <a:r>
              <a:rPr lang="en-US" sz="1800" dirty="0" err="1">
                <a:solidFill>
                  <a:srgbClr val="009999"/>
                </a:solidFill>
                <a:effectLst/>
                <a:latin typeface="Arial" panose="020B0604020202020204" pitchFamily="34" charset="0"/>
                <a:ea typeface="Calibri" panose="020F0502020204030204" pitchFamily="34" charset="0"/>
              </a:rPr>
              <a:t>ClickShare</a:t>
            </a:r>
            <a:r>
              <a:rPr lang="en-US" sz="1800" dirty="0">
                <a:solidFill>
                  <a:srgbClr val="009999"/>
                </a:solidFill>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technology and there is one meeting room equipped with videoconference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The larger meeting rooms are </a:t>
            </a:r>
            <a:r>
              <a:rPr lang="en-US" sz="1800" dirty="0">
                <a:solidFill>
                  <a:srgbClr val="009999"/>
                </a:solidFill>
                <a:effectLst/>
                <a:latin typeface="Arial" panose="020B0604020202020204" pitchFamily="34" charset="0"/>
                <a:ea typeface="Calibri" panose="020F0502020204030204" pitchFamily="34" charset="0"/>
              </a:rPr>
              <a:t>bookable </a:t>
            </a:r>
            <a:r>
              <a:rPr lang="en-US" sz="1800" dirty="0">
                <a:effectLst/>
                <a:latin typeface="Arial" panose="020B0604020202020204" pitchFamily="34" charset="0"/>
                <a:ea typeface="Calibri" panose="020F0502020204030204" pitchFamily="34" charset="0"/>
              </a:rPr>
              <a:t>through Outlook while the others are meant to be used more spontaneously. </a:t>
            </a:r>
            <a:r>
              <a:rPr lang="en-US" sz="1800" dirty="0">
                <a:solidFill>
                  <a:srgbClr val="009999"/>
                </a:solidFill>
                <a:effectLst/>
                <a:latin typeface="Arial" panose="020B0604020202020204" pitchFamily="34" charset="0"/>
                <a:ea typeface="Calibri" panose="020F0502020204030204" pitchFamily="34" charset="0"/>
              </a:rPr>
              <a:t>Wi-Fi </a:t>
            </a:r>
            <a:r>
              <a:rPr lang="en-US" sz="1800" dirty="0">
                <a:effectLst/>
                <a:latin typeface="Arial" panose="020B0604020202020204" pitchFamily="34" charset="0"/>
                <a:ea typeface="Calibri" panose="020F0502020204030204" pitchFamily="34" charset="0"/>
              </a:rPr>
              <a:t>is available everywhere on the floor.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This part of the floor also includes the </a:t>
            </a:r>
            <a:r>
              <a:rPr lang="en-US" sz="1800" dirty="0">
                <a:solidFill>
                  <a:srgbClr val="009999"/>
                </a:solidFill>
                <a:effectLst/>
                <a:latin typeface="Arial" panose="020B0604020202020204" pitchFamily="34" charset="0"/>
                <a:ea typeface="Calibri" panose="020F0502020204030204" pitchFamily="34" charset="0"/>
              </a:rPr>
              <a:t>Business Center</a:t>
            </a:r>
            <a:r>
              <a:rPr lang="en-US" sz="1800" dirty="0">
                <a:effectLst/>
                <a:latin typeface="Arial" panose="020B0604020202020204" pitchFamily="34" charset="0"/>
                <a:ea typeface="Calibri" panose="020F0502020204030204" pitchFamily="34" charset="0"/>
              </a:rPr>
              <a:t>. Employees can find a multi-functional device (printer with fax and scanner), supplies and common work tools in this location. </a:t>
            </a:r>
            <a:endParaRPr lang="en-US" sz="1800" i="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Arial" panose="020B0604020202020204" pitchFamily="34" charset="0"/>
                <a:ea typeface="Calibri" panose="020F0502020204030204" pitchFamily="34" charset="0"/>
              </a:rPr>
              <a:t>In addition to more traditional meeting rooms with a large table and chairs, there is a project room that features lounge seating, writeable walls and furniture that can be reconfigured for various team activities (left image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Arial" panose="020B0604020202020204" pitchFamily="34" charset="0"/>
                <a:ea typeface="Calibri" panose="020F0502020204030204" pitchFamily="34" charset="0"/>
              </a:rPr>
              <a:t>In the large boardroom (right image above), a screen descends from the ceiling for presentations, and the walls at the far end open up to expand capacity for townhalls/all-staff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4</a:t>
            </a:fld>
            <a:endParaRPr lang="en-CA"/>
          </a:p>
        </p:txBody>
      </p:sp>
    </p:spTree>
    <p:extLst>
      <p:ext uri="{BB962C8B-B14F-4D97-AF65-F5344CB8AC3E}">
        <p14:creationId xmlns:p14="http://schemas.microsoft.com/office/powerpoint/2010/main" val="317650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We will now proceed to the </a:t>
            </a:r>
            <a:r>
              <a:rPr lang="en-US" sz="1800" b="1" dirty="0">
                <a:solidFill>
                  <a:srgbClr val="009999"/>
                </a:solidFill>
                <a:effectLst/>
                <a:latin typeface="Arial" panose="020B0604020202020204" pitchFamily="34" charset="0"/>
                <a:ea typeface="Calibri" panose="020F0502020204030204" pitchFamily="34" charset="0"/>
              </a:rPr>
              <a:t>Quiet Zone</a:t>
            </a:r>
            <a:r>
              <a:rPr lang="en-US" sz="1800" dirty="0">
                <a:effectLst/>
                <a:latin typeface="Arial" panose="020B0604020202020204" pitchFamily="34" charset="0"/>
                <a:ea typeface="Calibri" panose="020F0502020204030204" pitchFamily="34" charset="0"/>
              </a:rPr>
              <a:t>.</a:t>
            </a:r>
            <a:endParaRPr lang="en-CA" sz="1800" b="0" i="0" u="none" strike="noStrike" baseline="0" dirty="0">
              <a:solidFill>
                <a:srgbClr val="000000"/>
              </a:solidFill>
              <a:latin typeface="Tw Cen MT" panose="020B0602020104020603" pitchFamily="34" charset="0"/>
            </a:endParaRPr>
          </a:p>
          <a:p>
            <a:endParaRPr lang="en-CA" sz="1800" b="0" i="0" u="none" strike="noStrike" baseline="0" dirty="0">
              <a:solidFill>
                <a:srgbClr val="000000"/>
              </a:solidFill>
              <a:latin typeface="Tw Cen MT" panose="020B0602020104020603" pitchFamily="34" charset="0"/>
            </a:endParaRPr>
          </a:p>
          <a:p>
            <a:r>
              <a:rPr lang="en-US" sz="1800" dirty="0">
                <a:effectLst/>
                <a:latin typeface="Arial" panose="020B0604020202020204" pitchFamily="34" charset="0"/>
                <a:ea typeface="Calibri" panose="020F0502020204030204" pitchFamily="34" charset="0"/>
              </a:rPr>
              <a:t>Determining zones and identifying them as such help inform users</a:t>
            </a:r>
            <a:r>
              <a:rPr lang="en-US" sz="1800" dirty="0">
                <a:solidFill>
                  <a:srgbClr val="009999"/>
                </a:solidFill>
                <a:effectLst/>
                <a:latin typeface="Arial" panose="020B0604020202020204" pitchFamily="34" charset="0"/>
                <a:ea typeface="Calibri" panose="020F0502020204030204" pitchFamily="34" charset="0"/>
              </a:rPr>
              <a:t> how the space should be used. </a:t>
            </a:r>
            <a:endParaRPr lang="en-CA" sz="1800" b="0" i="0" u="none" strike="noStrike" baseline="0" dirty="0">
              <a:solidFill>
                <a:srgbClr val="000000"/>
              </a:solidFill>
              <a:effectLst/>
              <a:latin typeface="Tw Cen MT" panose="020B0602020104020603" pitchFamily="34" charset="0"/>
              <a:ea typeface="Calibri" panose="020F0502020204030204" pitchFamily="34" charset="0"/>
            </a:endParaRPr>
          </a:p>
          <a:p>
            <a:endParaRPr lang="en-CA" sz="1800" b="0" i="0" u="none" strike="noStrike" baseline="0" dirty="0">
              <a:solidFill>
                <a:srgbClr val="000000"/>
              </a:solidFill>
              <a:effectLst/>
              <a:latin typeface="Tw Cen MT" panose="020B0602020104020603" pitchFamily="34" charset="0"/>
            </a:endParaRPr>
          </a:p>
          <a:p>
            <a:r>
              <a:rPr lang="en-US" sz="1800" dirty="0">
                <a:effectLst/>
                <a:latin typeface="Arial" panose="020B0604020202020204" pitchFamily="34" charset="0"/>
                <a:ea typeface="Calibri" panose="020F0502020204030204" pitchFamily="34" charset="0"/>
              </a:rPr>
              <a:t>The Quiet Zone includes open, semi-enclosed and enclosed individual </a:t>
            </a:r>
            <a:r>
              <a:rPr lang="en-US" sz="1800" dirty="0" err="1">
                <a:effectLst/>
                <a:latin typeface="Arial" panose="020B0604020202020204" pitchFamily="34" charset="0"/>
                <a:ea typeface="Calibri" panose="020F0502020204030204" pitchFamily="34" charset="0"/>
              </a:rPr>
              <a:t>workpoints</a:t>
            </a:r>
            <a:r>
              <a:rPr lang="en-US" sz="1800" dirty="0">
                <a:effectLst/>
                <a:latin typeface="Arial" panose="020B0604020202020204" pitchFamily="34" charset="0"/>
                <a:ea typeface="Calibri" panose="020F0502020204030204" pitchFamily="34" charset="0"/>
              </a:rPr>
              <a:t>, such as focus pods and focus rooms. In these zones, the intent is to encourage </a:t>
            </a:r>
            <a:r>
              <a:rPr lang="en-US" sz="1800" dirty="0">
                <a:solidFill>
                  <a:srgbClr val="009999"/>
                </a:solidFill>
                <a:effectLst/>
                <a:latin typeface="Arial" panose="020B0604020202020204" pitchFamily="34" charset="0"/>
                <a:ea typeface="Calibri" panose="020F0502020204030204" pitchFamily="34" charset="0"/>
              </a:rPr>
              <a:t>individual focus work</a:t>
            </a:r>
            <a:r>
              <a:rPr lang="en-US" sz="1800" dirty="0">
                <a:effectLst/>
                <a:latin typeface="Arial" panose="020B0604020202020204" pitchFamily="34" charset="0"/>
                <a:ea typeface="Calibri" panose="020F0502020204030204" pitchFamily="34" charset="0"/>
              </a:rPr>
              <a:t>, to support the need for quiet or private spaces, in an area that should be free of distractions.</a:t>
            </a:r>
            <a:endParaRPr lang="en-CA" sz="1800" b="0" i="0" u="none" strike="noStrike" baseline="0" dirty="0">
              <a:solidFill>
                <a:srgbClr val="000000"/>
              </a:solidFill>
              <a:effectLst/>
              <a:latin typeface="Tw Cen MT" panose="020B0602020104020603" pitchFamily="34" charset="0"/>
              <a:ea typeface="Calibri" panose="020F0502020204030204" pitchFamily="34" charset="0"/>
            </a:endParaRPr>
          </a:p>
          <a:p>
            <a:endParaRPr lang="en-CA" sz="1800" b="0" i="0" u="none" strike="noStrike" baseline="0" dirty="0">
              <a:solidFill>
                <a:srgbClr val="000000"/>
              </a:solidFill>
              <a:effectLst/>
              <a:latin typeface="Tw Cen MT" panose="020B0602020104020603" pitchFamily="34" charset="0"/>
            </a:endParaRPr>
          </a:p>
          <a:p>
            <a:r>
              <a:rPr lang="en-CA" sz="1800" dirty="0">
                <a:solidFill>
                  <a:srgbClr val="009999"/>
                </a:solidFill>
                <a:effectLst/>
                <a:latin typeface="Arial" panose="020B0604020202020204" pitchFamily="34" charset="0"/>
                <a:ea typeface="Calibri" panose="020F0502020204030204" pitchFamily="34" charset="0"/>
              </a:rPr>
              <a:t>Noise levels </a:t>
            </a:r>
            <a:r>
              <a:rPr lang="en-CA" sz="1800" dirty="0">
                <a:effectLst/>
                <a:latin typeface="Arial" panose="020B0604020202020204" pitchFamily="34" charset="0"/>
                <a:ea typeface="Calibri" panose="020F0502020204030204" pitchFamily="34" charset="0"/>
              </a:rPr>
              <a:t>here are expected to be lower than anywhere else on the floor. </a:t>
            </a:r>
          </a:p>
          <a:p>
            <a:endParaRPr lang="en-C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latin typeface="Tw Cen MT" panose="020B0602020104020603" pitchFamily="34" charset="0"/>
              </a:rPr>
              <a:t>By recognizing that all employees can benefit from an environment that </a:t>
            </a:r>
            <a:r>
              <a:rPr lang="en-CA" sz="1800" b="1" i="0" u="none" strike="noStrike" baseline="0" dirty="0">
                <a:solidFill>
                  <a:srgbClr val="000000"/>
                </a:solidFill>
                <a:latin typeface="Tw Cen MT" panose="020B0602020104020603" pitchFamily="34" charset="0"/>
              </a:rPr>
              <a:t>supports focus work or time to recharge</a:t>
            </a:r>
            <a:r>
              <a:rPr lang="en-CA" sz="1800" b="0" i="0" u="none" strike="noStrike" baseline="0" dirty="0">
                <a:solidFill>
                  <a:srgbClr val="000000"/>
                </a:solidFill>
                <a:latin typeface="Tw Cen MT" panose="020B0602020104020603" pitchFamily="34" charset="0"/>
              </a:rPr>
              <a:t>, </a:t>
            </a:r>
            <a:r>
              <a:rPr lang="en-CA" sz="1800" b="0" i="0" u="none" strike="noStrike" baseline="0" dirty="0" err="1">
                <a:solidFill>
                  <a:srgbClr val="000000"/>
                </a:solidFill>
                <a:latin typeface="Tw Cen MT" panose="020B0602020104020603" pitchFamily="34" charset="0"/>
              </a:rPr>
              <a:t>GCworkplace</a:t>
            </a:r>
            <a:r>
              <a:rPr lang="en-CA" sz="1800" b="0" i="0" u="none" strike="noStrike" baseline="0" dirty="0">
                <a:solidFill>
                  <a:srgbClr val="000000"/>
                </a:solidFill>
                <a:latin typeface="Tw Cen MT" panose="020B0602020104020603" pitchFamily="34" charset="0"/>
              </a:rPr>
              <a:t> is designed to support all 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latin typeface="Tw Cen MT" panose="020B0602020104020603" pitchFamily="34" charset="0"/>
              </a:rPr>
              <a:t>By providing proper zoning, </a:t>
            </a:r>
            <a:r>
              <a:rPr lang="en-CA" sz="1800" b="0" i="0" u="none" strike="noStrike" baseline="0" dirty="0" err="1">
                <a:solidFill>
                  <a:srgbClr val="000000"/>
                </a:solidFill>
                <a:latin typeface="Tw Cen MT" panose="020B0602020104020603" pitchFamily="34" charset="0"/>
              </a:rPr>
              <a:t>GCworkplace</a:t>
            </a:r>
            <a:r>
              <a:rPr lang="en-CA" sz="1800" b="0" i="0" u="none" strike="noStrike" baseline="0" dirty="0">
                <a:solidFill>
                  <a:srgbClr val="000000"/>
                </a:solidFill>
                <a:latin typeface="Tw Cen MT" panose="020B0602020104020603" pitchFamily="34" charset="0"/>
              </a:rPr>
              <a:t> ensures that noisier and more collaborative activities are performed away from quieter activities to minimize disruption. </a:t>
            </a:r>
          </a:p>
          <a:p>
            <a:endParaRPr lang="en-CA" sz="1800" dirty="0">
              <a:effectLst/>
              <a:latin typeface="Arial" panose="020B0604020202020204" pitchFamily="34" charset="0"/>
              <a:ea typeface="Calibri" panose="020F0502020204030204" pitchFamily="34" charset="0"/>
            </a:endParaRPr>
          </a:p>
          <a:p>
            <a:endParaRPr lang="en-CA" sz="1800" b="0" i="0" u="none" strike="noStrike" baseline="0" dirty="0">
              <a:solidFill>
                <a:srgbClr val="000000"/>
              </a:solidFill>
              <a:effectLst/>
              <a:latin typeface="Tw Cen MT" panose="020B0602020104020603" pitchFamily="34" charset="0"/>
              <a:ea typeface="Calibri" panose="020F0502020204030204" pitchFamily="34" charset="0"/>
            </a:endParaRPr>
          </a:p>
          <a:p>
            <a:endParaRPr lang="en-CA" sz="1800" b="0" i="0" u="none" strike="noStrike" baseline="0" dirty="0">
              <a:solidFill>
                <a:srgbClr val="000000"/>
              </a:solidFill>
              <a:latin typeface="Tw Cen MT" panose="020B0602020104020603" pitchFamily="34" charset="0"/>
            </a:endParaRPr>
          </a:p>
          <a:p>
            <a:endParaRPr lang="en-CA" sz="1800" b="0" i="0" u="none" strike="noStrike" baseline="0" dirty="0">
              <a:solidFill>
                <a:srgbClr val="000000"/>
              </a:solidFill>
              <a:latin typeface="Tw Cen MT" panose="020B0602020104020603" pitchFamily="34" charset="0"/>
            </a:endParaRPr>
          </a:p>
          <a:p>
            <a:endParaRPr lang="en-CA" sz="1800" b="0" i="0" u="none" strike="noStrike" baseline="0" dirty="0">
              <a:solidFill>
                <a:srgbClr val="000000"/>
              </a:solidFill>
              <a:latin typeface="Tw Cen MT" panose="020B0602020104020603" pitchFamily="34" charset="0"/>
            </a:endParaRPr>
          </a:p>
        </p:txBody>
      </p:sp>
      <p:sp>
        <p:nvSpPr>
          <p:cNvPr id="4" name="Slide Number Placeholder 3"/>
          <p:cNvSpPr>
            <a:spLocks noGrp="1"/>
          </p:cNvSpPr>
          <p:nvPr>
            <p:ph type="sldNum" sz="quarter" idx="5"/>
          </p:nvPr>
        </p:nvSpPr>
        <p:spPr/>
        <p:txBody>
          <a:bodyPr/>
          <a:lstStyle/>
          <a:p>
            <a:fld id="{603FCDA6-1768-4737-AFC1-0E122EF5A882}" type="slidenum">
              <a:rPr lang="en-CA" smtClean="0"/>
              <a:t>5</a:t>
            </a:fld>
            <a:endParaRPr lang="en-CA"/>
          </a:p>
        </p:txBody>
      </p:sp>
    </p:spTree>
    <p:extLst>
      <p:ext uri="{BB962C8B-B14F-4D97-AF65-F5344CB8AC3E}">
        <p14:creationId xmlns:p14="http://schemas.microsoft.com/office/powerpoint/2010/main" val="95276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This is what we call our </a:t>
            </a:r>
            <a:r>
              <a:rPr lang="en-US" sz="1800" b="1" dirty="0">
                <a:effectLst/>
                <a:latin typeface="Arial" panose="020B0604020202020204" pitchFamily="34" charset="0"/>
                <a:ea typeface="Calibri" panose="020F0502020204030204" pitchFamily="34" charset="0"/>
              </a:rPr>
              <a:t>Transitional Zone</a:t>
            </a:r>
            <a:r>
              <a:rPr lang="en-US" sz="1800" dirty="0">
                <a:effectLst/>
                <a:latin typeface="Arial" panose="020B0604020202020204" pitchFamily="34" charset="0"/>
                <a:ea typeface="Calibri" panose="020F0502020204030204" pitchFamily="34" charset="0"/>
              </a:rPr>
              <a:t>. It includes a variety of open and semi-enclosed spaces.  </a:t>
            </a:r>
            <a:r>
              <a:rPr lang="fr-CA" sz="1800" dirty="0" err="1">
                <a:effectLst/>
                <a:latin typeface="Arial" panose="020B0604020202020204" pitchFamily="34" charset="0"/>
                <a:ea typeface="Calibri" panose="020F0502020204030204" pitchFamily="34" charset="0"/>
              </a:rPr>
              <a:t>We</a:t>
            </a:r>
            <a:r>
              <a:rPr lang="fr-CA" sz="1800" dirty="0">
                <a:effectLst/>
                <a:latin typeface="Arial" panose="020B0604020202020204" pitchFamily="34" charset="0"/>
                <a:ea typeface="Calibri" panose="020F0502020204030204" pitchFamily="34" charset="0"/>
              </a:rPr>
              <a:t> can </a:t>
            </a:r>
            <a:r>
              <a:rPr lang="fr-CA" sz="1800" dirty="0" err="1">
                <a:effectLst/>
                <a:latin typeface="Arial" panose="020B0604020202020204" pitchFamily="34" charset="0"/>
                <a:ea typeface="Calibri" panose="020F0502020204030204" pitchFamily="34" charset="0"/>
              </a:rPr>
              <a:t>find</a:t>
            </a:r>
            <a:r>
              <a:rPr lang="fr-CA" sz="1800" dirty="0">
                <a:effectLst/>
                <a:latin typeface="Arial" panose="020B0604020202020204" pitchFamily="34" charset="0"/>
                <a:ea typeface="Calibri" panose="020F0502020204030204" pitchFamily="34" charset="0"/>
              </a:rPr>
              <a:t> </a:t>
            </a:r>
            <a:r>
              <a:rPr lang="fr-CA" sz="1800" dirty="0" err="1">
                <a:effectLst/>
                <a:latin typeface="Arial" panose="020B0604020202020204" pitchFamily="34" charset="0"/>
                <a:ea typeface="Calibri" panose="020F0502020204030204" pitchFamily="34" charset="0"/>
              </a:rPr>
              <a:t>huddles</a:t>
            </a:r>
            <a:r>
              <a:rPr lang="fr-CA" sz="1800" dirty="0">
                <a:effectLst/>
                <a:latin typeface="Arial" panose="020B0604020202020204" pitchFamily="34" charset="0"/>
                <a:ea typeface="Calibri" panose="020F0502020204030204" pitchFamily="34" charset="0"/>
              </a:rPr>
              <a:t>, chat points or open </a:t>
            </a:r>
            <a:r>
              <a:rPr lang="fr-CA" sz="1800" dirty="0" err="1">
                <a:effectLst/>
                <a:latin typeface="Arial" panose="020B0604020202020204" pitchFamily="34" charset="0"/>
                <a:ea typeface="Calibri" panose="020F0502020204030204" pitchFamily="34" charset="0"/>
              </a:rPr>
              <a:t>workstations</a:t>
            </a:r>
            <a:r>
              <a:rPr lang="fr-CA" sz="1800" dirty="0">
                <a:effectLst/>
                <a:latin typeface="Arial" panose="020B0604020202020204" pitchFamily="34" charset="0"/>
                <a:ea typeface="Calibri" panose="020F0502020204030204" pitchFamily="34" charset="0"/>
              </a:rPr>
              <a:t>.</a:t>
            </a:r>
          </a:p>
          <a:p>
            <a:endParaRPr lang="fr-CA" sz="1800" dirty="0">
              <a:effectLst/>
              <a:latin typeface="Arial" panose="020B0604020202020204" pitchFamily="34" charset="0"/>
              <a:ea typeface="Calibri" panose="020F0502020204030204" pitchFamily="34" charset="0"/>
            </a:endParaRPr>
          </a:p>
          <a:p>
            <a:r>
              <a:rPr lang="en-CA" sz="1800" dirty="0">
                <a:effectLst/>
                <a:latin typeface="Arial" panose="020B0604020202020204" pitchFamily="34" charset="0"/>
                <a:ea typeface="Calibri" panose="020F0502020204030204" pitchFamily="34" charset="0"/>
              </a:rPr>
              <a:t>In a transitional zone, less intense concentration is supported. </a:t>
            </a:r>
          </a:p>
          <a:p>
            <a:endParaRPr lang="en-CA" sz="1800" dirty="0">
              <a:effectLst/>
              <a:latin typeface="Arial" panose="020B0604020202020204" pitchFamily="34" charset="0"/>
              <a:ea typeface="Calibri" panose="020F0502020204030204" pitchFamily="34" charset="0"/>
            </a:endParaRPr>
          </a:p>
          <a:p>
            <a:r>
              <a:rPr lang="en-CA" sz="1800" dirty="0">
                <a:effectLst/>
                <a:latin typeface="Arial" panose="020B0604020202020204" pitchFamily="34" charset="0"/>
                <a:ea typeface="Calibri" panose="020F0502020204030204" pitchFamily="34" charset="0"/>
              </a:rPr>
              <a:t>Noise levels can be a little higher than the tranquility expected in the quiet zone, partly due to its proximity to the collaborative zone. </a:t>
            </a:r>
          </a:p>
          <a:p>
            <a:endParaRPr lang="en-CA"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Noise cancelling fabric panels are installed to help control noise levels. </a:t>
            </a:r>
            <a:endParaRPr lang="en-CA" sz="1800" dirty="0">
              <a:effectLst/>
              <a:latin typeface="Arial" panose="020B0604020202020204" pitchFamily="34" charset="0"/>
              <a:ea typeface="Calibri" panose="020F0502020204030204" pitchFamily="34" charset="0"/>
            </a:endParaRPr>
          </a:p>
          <a:p>
            <a:endParaRPr lang="fr-CA" sz="1800" dirty="0">
              <a:effectLst/>
              <a:latin typeface="Arial" panose="020B0604020202020204" pitchFamily="34" charset="0"/>
              <a:ea typeface="Calibri" panose="020F0502020204030204" pitchFamily="34" charset="0"/>
            </a:endParaRPr>
          </a:p>
          <a:p>
            <a:r>
              <a:rPr lang="en-CA" sz="1800" b="0" i="0" u="none" strike="noStrike" baseline="0" dirty="0" err="1">
                <a:solidFill>
                  <a:srgbClr val="000000"/>
                </a:solidFill>
                <a:latin typeface="Tw Cen MT" panose="020B0602020104020603" pitchFamily="34" charset="0"/>
              </a:rPr>
              <a:t>GCworkplace</a:t>
            </a:r>
            <a:r>
              <a:rPr lang="en-CA" sz="1800" b="0" i="0" u="none" strike="noStrike" baseline="0" dirty="0">
                <a:solidFill>
                  <a:srgbClr val="000000"/>
                </a:solidFill>
                <a:latin typeface="Tw Cen MT" panose="020B0602020104020603" pitchFamily="34" charset="0"/>
              </a:rPr>
              <a:t> is designed to better facilitate collaboration by planning for a balance of individual and shared spaces. Collaboration can be encouraged by incorporating </a:t>
            </a:r>
            <a:r>
              <a:rPr lang="en-CA" sz="1800" b="1" i="0" u="none" strike="noStrike" baseline="0" dirty="0">
                <a:solidFill>
                  <a:srgbClr val="000000"/>
                </a:solidFill>
                <a:latin typeface="Tw Cen MT" panose="020B0602020104020603" pitchFamily="34" charset="0"/>
              </a:rPr>
              <a:t>flexible furnishings </a:t>
            </a:r>
            <a:r>
              <a:rPr lang="en-CA" sz="1800" b="0" i="0" u="none" strike="noStrike" baseline="0" dirty="0">
                <a:solidFill>
                  <a:srgbClr val="000000"/>
                </a:solidFill>
                <a:latin typeface="Tw Cen MT" panose="020B0602020104020603" pitchFamily="34" charset="0"/>
              </a:rPr>
              <a:t>and </a:t>
            </a:r>
            <a:r>
              <a:rPr lang="en-CA" sz="1800" b="1" i="0" u="none" strike="noStrike" baseline="0" dirty="0">
                <a:solidFill>
                  <a:srgbClr val="000000"/>
                </a:solidFill>
                <a:latin typeface="Tw Cen MT" panose="020B0602020104020603" pitchFamily="34" charset="0"/>
              </a:rPr>
              <a:t>technological tools </a:t>
            </a:r>
            <a:r>
              <a:rPr lang="en-CA" sz="1800" b="0" i="0" u="none" strike="noStrike" baseline="0" dirty="0">
                <a:solidFill>
                  <a:srgbClr val="000000"/>
                </a:solidFill>
                <a:latin typeface="Tw Cen MT" panose="020B0602020104020603" pitchFamily="34" charset="0"/>
              </a:rPr>
              <a:t>for sharing ideas and co-creating, as well as planning informal collision points for spontaneous interaction. </a:t>
            </a:r>
          </a:p>
          <a:p>
            <a:endParaRPr lang="en-CA" sz="1800" b="0" i="0" u="none" strike="noStrike" baseline="0" dirty="0">
              <a:solidFill>
                <a:srgbClr val="000000"/>
              </a:solidFill>
              <a:latin typeface="Tw Cen MT" panose="020B0602020104020603" pitchFamily="34" charset="0"/>
            </a:endParaRPr>
          </a:p>
          <a:p>
            <a:r>
              <a:rPr lang="en-CA" sz="1800" b="0" i="0" u="none" strike="noStrike" baseline="0" dirty="0">
                <a:solidFill>
                  <a:srgbClr val="000000"/>
                </a:solidFill>
                <a:latin typeface="Tw Cen MT" panose="020B0602020104020603" pitchFamily="34" charset="0"/>
              </a:rPr>
              <a:t>Since </a:t>
            </a:r>
            <a:r>
              <a:rPr lang="en-CA" sz="1800" b="0" i="1" u="none" strike="noStrike" baseline="0" dirty="0">
                <a:solidFill>
                  <a:srgbClr val="000000"/>
                </a:solidFill>
                <a:latin typeface="Tw Cen MT" panose="020B0602020104020603" pitchFamily="34" charset="0"/>
              </a:rPr>
              <a:t>open collaborative </a:t>
            </a:r>
            <a:r>
              <a:rPr lang="en-CA" sz="1800" b="0" i="1" u="none" strike="noStrike" baseline="0" dirty="0" err="1">
                <a:solidFill>
                  <a:srgbClr val="000000"/>
                </a:solidFill>
                <a:latin typeface="Tw Cen MT" panose="020B0602020104020603" pitchFamily="34" charset="0"/>
              </a:rPr>
              <a:t>workpoints</a:t>
            </a:r>
            <a:r>
              <a:rPr lang="en-CA" sz="1800" b="0" i="1" u="none" strike="noStrike" baseline="0" dirty="0">
                <a:solidFill>
                  <a:srgbClr val="000000"/>
                </a:solidFill>
                <a:latin typeface="Tw Cen MT" panose="020B0602020104020603" pitchFamily="34" charset="0"/>
              </a:rPr>
              <a:t> </a:t>
            </a:r>
            <a:r>
              <a:rPr lang="en-CA" sz="1800" b="0" i="0" u="none" strike="noStrike" baseline="0" dirty="0">
                <a:solidFill>
                  <a:srgbClr val="000000"/>
                </a:solidFill>
                <a:latin typeface="Tw Cen MT" panose="020B0602020104020603" pitchFamily="34" charset="0"/>
              </a:rPr>
              <a:t>tend to be used by multiple people, they can be disruptive to others if not strategically located. The plan is to have enclosed and open collaborative </a:t>
            </a:r>
            <a:r>
              <a:rPr lang="en-CA" sz="1800" b="0" i="0" u="none" strike="noStrike" baseline="0" dirty="0" err="1">
                <a:solidFill>
                  <a:srgbClr val="000000"/>
                </a:solidFill>
                <a:latin typeface="Tw Cen MT" panose="020B0602020104020603" pitchFamily="34" charset="0"/>
              </a:rPr>
              <a:t>workpoints</a:t>
            </a:r>
            <a:r>
              <a:rPr lang="en-CA" sz="1800" b="0" i="0" u="none" strike="noStrike" baseline="0" dirty="0">
                <a:solidFill>
                  <a:srgbClr val="000000"/>
                </a:solidFill>
                <a:latin typeface="Tw Cen MT" panose="020B0602020104020603" pitchFamily="34" charset="0"/>
              </a:rPr>
              <a:t> grouped together and have flexible furnishings used to define space in open areas. </a:t>
            </a:r>
          </a:p>
          <a:p>
            <a:endParaRPr lang="en-CA" sz="1800" b="0" i="0" u="none" strike="noStrike" baseline="0" dirty="0">
              <a:solidFill>
                <a:srgbClr val="000000"/>
              </a:solidFill>
              <a:latin typeface="Tw Cen MT" panose="020B0602020104020603" pitchFamily="34" charset="0"/>
            </a:endParaRPr>
          </a:p>
          <a:p>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6</a:t>
            </a:fld>
            <a:endParaRPr lang="en-CA"/>
          </a:p>
        </p:txBody>
      </p:sp>
    </p:spTree>
    <p:extLst>
      <p:ext uri="{BB962C8B-B14F-4D97-AF65-F5344CB8AC3E}">
        <p14:creationId xmlns:p14="http://schemas.microsoft.com/office/powerpoint/2010/main" val="228545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rPr>
              <a:t>In </a:t>
            </a:r>
            <a:r>
              <a:rPr lang="en-CA" sz="1800" b="1" dirty="0">
                <a:solidFill>
                  <a:srgbClr val="009999"/>
                </a:solidFill>
                <a:effectLst/>
                <a:latin typeface="Arial" panose="020B0604020202020204" pitchFamily="34" charset="0"/>
                <a:ea typeface="Calibri" panose="020F0502020204030204" pitchFamily="34" charset="0"/>
              </a:rPr>
              <a:t>Interactive Zones </a:t>
            </a:r>
            <a:r>
              <a:rPr lang="en-CA" sz="1800" dirty="0">
                <a:effectLst/>
                <a:latin typeface="Arial" panose="020B0604020202020204" pitchFamily="34" charset="0"/>
                <a:ea typeface="Calibri" panose="020F0502020204030204" pitchFamily="34" charset="0"/>
              </a:rPr>
              <a:t>such as this one, socialization and group collaboration are promoted and strongly encouraged.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rPr>
              <a:t>Providing a variety of group </a:t>
            </a:r>
            <a:r>
              <a:rPr lang="en-CA" sz="1800" dirty="0" err="1">
                <a:effectLst/>
                <a:latin typeface="Arial" panose="020B0604020202020204" pitchFamily="34" charset="0"/>
                <a:ea typeface="Calibri" panose="020F0502020204030204" pitchFamily="34" charset="0"/>
              </a:rPr>
              <a:t>workpoints</a:t>
            </a:r>
            <a:r>
              <a:rPr lang="en-CA" sz="1800" dirty="0">
                <a:effectLst/>
                <a:latin typeface="Arial" panose="020B0604020202020204" pitchFamily="34" charset="0"/>
                <a:ea typeface="Calibri" panose="020F0502020204030204" pitchFamily="34" charset="0"/>
              </a:rPr>
              <a:t> and locating these activities away from the Quiet Zone, it is possible to achieve a balance within the workplace which supports all types of work activities and work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rPr>
              <a:t>Seating in the kitchen</a:t>
            </a:r>
            <a:r>
              <a:rPr lang="en-US" sz="1800" dirty="0" err="1">
                <a:effectLst/>
                <a:latin typeface="Arial" panose="020B0604020202020204" pitchFamily="34" charset="0"/>
                <a:ea typeface="Calibri" panose="020F0502020204030204" pitchFamily="34" charset="0"/>
              </a:rPr>
              <a:t>ette</a:t>
            </a:r>
            <a:r>
              <a:rPr lang="en-CA" sz="1800" dirty="0">
                <a:effectLst/>
                <a:latin typeface="Arial" panose="020B0604020202020204" pitchFamily="34" charset="0"/>
                <a:ea typeface="Calibri" panose="020F0502020204030204" pitchFamily="34" charset="0"/>
              </a:rPr>
              <a:t> can be used as </a:t>
            </a:r>
            <a:r>
              <a:rPr lang="en-CA" sz="1800" dirty="0" err="1">
                <a:effectLst/>
                <a:latin typeface="Arial" panose="020B0604020202020204" pitchFamily="34" charset="0"/>
                <a:ea typeface="Calibri" panose="020F0502020204030204" pitchFamily="34" charset="0"/>
              </a:rPr>
              <a:t>workpoints</a:t>
            </a:r>
            <a:r>
              <a:rPr lang="en-CA" sz="1800" dirty="0">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rPr>
              <a:t>The lounge is available for socializing but can also be used to host team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baseline="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effectLst/>
                <a:latin typeface="Arial" panose="020B0604020202020204" pitchFamily="34" charset="0"/>
              </a:rPr>
              <a:t>Large suspended light fixtures and ceiling panels with sound absorptive materials offer additional acoustic management in this large open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effectLst/>
                <a:latin typeface="Arial" panose="020B0604020202020204" pitchFamily="34" charset="0"/>
              </a:rPr>
              <a:t>Collaborative </a:t>
            </a:r>
            <a:r>
              <a:rPr lang="en-CA" sz="1800" b="0" i="0" u="none" strike="noStrike" baseline="0" dirty="0" err="1">
                <a:solidFill>
                  <a:srgbClr val="000000"/>
                </a:solidFill>
                <a:effectLst/>
                <a:latin typeface="Arial" panose="020B0604020202020204" pitchFamily="34" charset="0"/>
              </a:rPr>
              <a:t>workpoints</a:t>
            </a:r>
            <a:r>
              <a:rPr lang="en-CA" sz="1800" b="0" i="0" u="none" strike="noStrike" baseline="0" dirty="0">
                <a:solidFill>
                  <a:srgbClr val="000000"/>
                </a:solidFill>
                <a:effectLst/>
                <a:latin typeface="Arial" panose="020B0604020202020204" pitchFamily="34" charset="0"/>
              </a:rPr>
              <a:t> are supported by a variety of tools such as mobile monitors and whiteboard to facilitate team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effectLst/>
                <a:latin typeface="Arial" panose="020B0604020202020204" pitchFamily="34" charset="0"/>
              </a:rPr>
              <a:t>Proximity to the shared kitchen and dining lounge area creates more opportunities for impromptu interaction and informal exchanges between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baseline="0" dirty="0">
                <a:solidFill>
                  <a:srgbClr val="000000"/>
                </a:solidFill>
                <a:effectLst/>
                <a:latin typeface="Arial" panose="020B0604020202020204" pitchFamily="34" charset="0"/>
              </a:rPr>
              <a:t>This open lounge area also doubles as extra seating to the large boardroom when the walls that separate them are opened up (</a:t>
            </a:r>
            <a:r>
              <a:rPr lang="en-CA" sz="1800" b="0" i="0" u="none" strike="noStrike" baseline="0" dirty="0" err="1">
                <a:solidFill>
                  <a:srgbClr val="000000"/>
                </a:solidFill>
                <a:effectLst/>
                <a:latin typeface="Arial" panose="020B0604020202020204" pitchFamily="34" charset="0"/>
              </a:rPr>
              <a:t>ie</a:t>
            </a:r>
            <a:r>
              <a:rPr lang="en-CA" sz="1800" b="0" i="0" u="none" strike="noStrike" baseline="0" dirty="0">
                <a:solidFill>
                  <a:srgbClr val="000000"/>
                </a:solidFill>
                <a:effectLst/>
                <a:latin typeface="Arial" panose="020B0604020202020204" pitchFamily="34" charset="0"/>
              </a:rPr>
              <a:t>. Townhall or all-staff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7</a:t>
            </a:fld>
            <a:endParaRPr lang="en-CA"/>
          </a:p>
        </p:txBody>
      </p:sp>
    </p:spTree>
    <p:extLst>
      <p:ext uri="{BB962C8B-B14F-4D97-AF65-F5344CB8AC3E}">
        <p14:creationId xmlns:p14="http://schemas.microsoft.com/office/powerpoint/2010/main" val="138678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4392" y="-12419"/>
            <a:ext cx="15588667" cy="1008323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922013" y="3526650"/>
            <a:ext cx="9905422" cy="2414576"/>
          </a:xfrm>
        </p:spPr>
        <p:txBody>
          <a:bodyPr anchor="b">
            <a:noAutofit/>
          </a:bodyPr>
          <a:lstStyle>
            <a:lvl1pPr algn="r">
              <a:defRPr sz="79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922013" y="5941224"/>
            <a:ext cx="9905422" cy="1608785"/>
          </a:xfrm>
        </p:spPr>
        <p:txBody>
          <a:bodyPr anchor="t"/>
          <a:lstStyle>
            <a:lvl1pPr marL="0" indent="0" algn="r">
              <a:buNone/>
              <a:defRPr>
                <a:solidFill>
                  <a:schemeClr val="tx1">
                    <a:lumMod val="50000"/>
                    <a:lumOff val="50000"/>
                  </a:schemeClr>
                </a:solidFill>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6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20" y="894080"/>
            <a:ext cx="10791114" cy="4991947"/>
          </a:xfrm>
        </p:spPr>
        <p:txBody>
          <a:bodyPr anchor="ctr">
            <a:normAutofit/>
          </a:bodyPr>
          <a:lstStyle>
            <a:lvl1pPr algn="l">
              <a:defRPr sz="6453" b="0" cap="none"/>
            </a:lvl1pPr>
          </a:lstStyle>
          <a:p>
            <a:r>
              <a:rPr lang="en-US"/>
              <a:t>Click to edit Master title style</a:t>
            </a:r>
            <a:endParaRPr lang="en-US" dirty="0"/>
          </a:p>
        </p:txBody>
      </p:sp>
      <p:sp>
        <p:nvSpPr>
          <p:cNvPr id="3" name="Text Placeholder 2"/>
          <p:cNvSpPr>
            <a:spLocks noGrp="1"/>
          </p:cNvSpPr>
          <p:nvPr>
            <p:ph type="body" idx="1"/>
          </p:nvPr>
        </p:nvSpPr>
        <p:spPr>
          <a:xfrm>
            <a:off x="1036320" y="6556586"/>
            <a:ext cx="10791114" cy="2304078"/>
          </a:xfrm>
        </p:spPr>
        <p:txBody>
          <a:bodyPr anchor="ctr">
            <a:normAutofit/>
          </a:bodyPr>
          <a:lstStyle>
            <a:lvl1pPr marL="0" indent="0" algn="l">
              <a:buNone/>
              <a:defRPr sz="2640">
                <a:solidFill>
                  <a:schemeClr val="tx1">
                    <a:lumMod val="75000"/>
                    <a:lumOff val="2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623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7305" y="894080"/>
            <a:ext cx="10322709" cy="4433147"/>
          </a:xfrm>
        </p:spPr>
        <p:txBody>
          <a:bodyPr anchor="ctr">
            <a:normAutofit/>
          </a:bodyPr>
          <a:lstStyle>
            <a:lvl1pPr algn="l">
              <a:defRPr sz="645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871826" y="5327227"/>
            <a:ext cx="9213667" cy="558800"/>
          </a:xfrm>
        </p:spPr>
        <p:txBody>
          <a:bodyPr anchor="ctr">
            <a:noAutofit/>
          </a:bodyPr>
          <a:lstStyle>
            <a:lvl1pPr marL="0" indent="0">
              <a:buFontTx/>
              <a:buNone/>
              <a:defRPr sz="2347">
                <a:solidFill>
                  <a:schemeClr val="tx1">
                    <a:lumMod val="50000"/>
                    <a:lumOff val="50000"/>
                  </a:schemeClr>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1036317" y="6556586"/>
            <a:ext cx="10791116" cy="2304078"/>
          </a:xfrm>
        </p:spPr>
        <p:txBody>
          <a:bodyPr anchor="ctr">
            <a:normAutofit/>
          </a:bodyPr>
          <a:lstStyle>
            <a:lvl1pPr marL="0" indent="0" algn="l">
              <a:buNone/>
              <a:defRPr sz="2640">
                <a:solidFill>
                  <a:schemeClr val="tx1">
                    <a:lumMod val="75000"/>
                    <a:lumOff val="2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820610" y="1159221"/>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471089" y="4233616"/>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87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6317" y="2833582"/>
            <a:ext cx="10791116" cy="3806675"/>
          </a:xfrm>
        </p:spPr>
        <p:txBody>
          <a:bodyPr anchor="b">
            <a:normAutofit/>
          </a:bodyPr>
          <a:lstStyle>
            <a:lvl1pPr algn="l">
              <a:defRPr sz="6453" b="0" cap="none"/>
            </a:lvl1pPr>
          </a:lstStyle>
          <a:p>
            <a:r>
              <a:rPr lang="en-US"/>
              <a:t>Click to edit Master title style</a:t>
            </a:r>
            <a:endParaRPr lang="en-US" dirty="0"/>
          </a:p>
        </p:txBody>
      </p:sp>
      <p:sp>
        <p:nvSpPr>
          <p:cNvPr id="3" name="Text Placeholder 2"/>
          <p:cNvSpPr>
            <a:spLocks noGrp="1"/>
          </p:cNvSpPr>
          <p:nvPr>
            <p:ph type="body" idx="1"/>
          </p:nvPr>
        </p:nvSpPr>
        <p:spPr>
          <a:xfrm>
            <a:off x="1036317" y="6640257"/>
            <a:ext cx="10791116" cy="2220407"/>
          </a:xfrm>
        </p:spPr>
        <p:txBody>
          <a:bodyPr anchor="t">
            <a:normAutofit/>
          </a:bodyPr>
          <a:lstStyle>
            <a:lvl1pPr marL="0" indent="0" algn="l">
              <a:buNone/>
              <a:defRPr sz="2640">
                <a:solidFill>
                  <a:schemeClr val="tx1">
                    <a:lumMod val="75000"/>
                    <a:lumOff val="2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275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17305" y="894080"/>
            <a:ext cx="10322709" cy="4433147"/>
          </a:xfrm>
        </p:spPr>
        <p:txBody>
          <a:bodyPr anchor="ctr">
            <a:normAutofit/>
          </a:bodyPr>
          <a:lstStyle>
            <a:lvl1pPr algn="l">
              <a:defRPr sz="645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36315" y="5886027"/>
            <a:ext cx="10791117" cy="754230"/>
          </a:xfrm>
        </p:spPr>
        <p:txBody>
          <a:bodyPr anchor="b">
            <a:noAutofit/>
          </a:bodyPr>
          <a:lstStyle>
            <a:lvl1pPr marL="0" indent="0">
              <a:buFontTx/>
              <a:buNone/>
              <a:defRPr sz="3520">
                <a:solidFill>
                  <a:schemeClr val="tx1">
                    <a:lumMod val="75000"/>
                    <a:lumOff val="25000"/>
                  </a:schemeClr>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1036317" y="6640257"/>
            <a:ext cx="10791116" cy="2220407"/>
          </a:xfrm>
        </p:spPr>
        <p:txBody>
          <a:bodyPr anchor="t">
            <a:normAutofit/>
          </a:bodyPr>
          <a:lstStyle>
            <a:lvl1pPr marL="0" indent="0" algn="l">
              <a:buNone/>
              <a:defRPr sz="2640">
                <a:solidFill>
                  <a:schemeClr val="tx1">
                    <a:lumMod val="50000"/>
                    <a:lumOff val="50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820610" y="1159221"/>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471089" y="4233616"/>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014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46942" y="894080"/>
            <a:ext cx="10780491" cy="4433147"/>
          </a:xfrm>
        </p:spPr>
        <p:txBody>
          <a:bodyPr anchor="ctr">
            <a:normAutofit/>
          </a:bodyPr>
          <a:lstStyle>
            <a:lvl1pPr algn="l">
              <a:defRPr sz="645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36315" y="5886027"/>
            <a:ext cx="10791117" cy="754230"/>
          </a:xfrm>
        </p:spPr>
        <p:txBody>
          <a:bodyPr anchor="b">
            <a:noAutofit/>
          </a:bodyPr>
          <a:lstStyle>
            <a:lvl1pPr marL="0" indent="0">
              <a:buFontTx/>
              <a:buNone/>
              <a:defRPr sz="3520">
                <a:solidFill>
                  <a:schemeClr val="accent1"/>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1036317" y="6640257"/>
            <a:ext cx="10791116" cy="2220407"/>
          </a:xfrm>
        </p:spPr>
        <p:txBody>
          <a:bodyPr anchor="t">
            <a:normAutofit/>
          </a:bodyPr>
          <a:lstStyle>
            <a:lvl1pPr marL="0" indent="0" algn="l">
              <a:buNone/>
              <a:defRPr sz="2640">
                <a:solidFill>
                  <a:schemeClr val="tx1">
                    <a:lumMod val="50000"/>
                    <a:lumOff val="50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52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606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1431" y="894081"/>
            <a:ext cx="1663980" cy="770212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36318" y="894081"/>
            <a:ext cx="8831544" cy="7702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54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831975" y="719455"/>
            <a:ext cx="7287895" cy="850265"/>
          </a:xfrm>
          <a:prstGeom prst="rect">
            <a:avLst/>
          </a:prstGeom>
          <a:noFill/>
          <a:ln w="0" cmpd="sng">
            <a:noFill/>
            <a:prstDash val="solid"/>
          </a:ln>
        </p:spPr>
        <p:txBody>
          <a:bodyPr vert="horz" lIns="0" tIns="41910" rIns="0" bIns="0" anchor="t"/>
          <a:lstStyle/>
          <a:p>
            <a:pPr marL="0" marR="0" indent="0" algn="l">
              <a:lnSpc>
                <a:spcPts val="3200"/>
              </a:lnSpc>
              <a:spcAft>
                <a:spcPts val="0"/>
              </a:spcAft>
            </a:pPr>
            <a:r>
              <a:rPr lang="en-US" sz="2900" b="1" spc="-20">
                <a:solidFill>
                  <a:srgbClr val="277852"/>
                </a:solidFill>
                <a:latin typeface="Calibri" panose="02020603050405020304" pitchFamily="2"/>
              </a:rPr>
              <a:t>PUBLIC SERVICES AND PROCUREMENT CANADA </a:t>
            </a:r>
          </a:p>
          <a:p>
            <a:pPr marL="0" marR="0" indent="0" algn="r">
              <a:lnSpc>
                <a:spcPts val="2400"/>
              </a:lnSpc>
              <a:spcBef>
                <a:spcPts val="680"/>
              </a:spcBef>
              <a:spcAft>
                <a:spcPts val="0"/>
              </a:spcAft>
            </a:pPr>
            <a:r>
              <a:rPr lang="en-US" sz="2400" b="1" i="1" spc="0">
                <a:solidFill>
                  <a:srgbClr val="277852"/>
                </a:solidFill>
                <a:latin typeface="Calibri" panose="02020603050405020304" pitchFamily="2"/>
              </a:rPr>
              <a:t>Place Chaudière, 25 Eddy, suite 226 Gatineau, QC </a:t>
            </a:r>
          </a:p>
        </p:txBody>
      </p:sp>
      <p:sp>
        <p:nvSpPr>
          <p:cNvPr id="5" name="Text Placeholder 4"/>
          <p:cNvSpPr>
            <a:spLocks noGrp="1"/>
          </p:cNvSpPr>
          <p:nvPr>
            <p:ph type="body" idx="10"/>
          </p:nvPr>
        </p:nvSpPr>
        <p:spPr>
          <a:xfrm>
            <a:off x="1103630" y="1583055"/>
            <a:ext cx="612140" cy="203835"/>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450" b="1" spc="-135">
                <a:solidFill>
                  <a:srgbClr val="277852"/>
                </a:solidFill>
                <a:latin typeface="Arial" panose="02020603050405020304" pitchFamily="2"/>
              </a:rPr>
              <a:t>SCOPE </a:t>
            </a:r>
          </a:p>
        </p:txBody>
      </p:sp>
      <p:sp>
        <p:nvSpPr>
          <p:cNvPr id="6" name="Text Placeholder 5"/>
          <p:cNvSpPr>
            <a:spLocks noGrp="1"/>
          </p:cNvSpPr>
          <p:nvPr>
            <p:ph type="body" idx="10"/>
          </p:nvPr>
        </p:nvSpPr>
        <p:spPr>
          <a:xfrm>
            <a:off x="2045335" y="2374900"/>
            <a:ext cx="5065395" cy="591185"/>
          </a:xfrm>
          <a:prstGeom prst="rect">
            <a:avLst/>
          </a:prstGeom>
          <a:noFill/>
          <a:ln w="0" cmpd="sng">
            <a:noFill/>
            <a:prstDash val="solid"/>
          </a:ln>
        </p:spPr>
        <p:txBody>
          <a:bodyPr vert="horz" lIns="0" tIns="15875" rIns="0" bIns="0" anchor="t"/>
          <a:lstStyle/>
          <a:p>
            <a:pPr marL="0" marR="0" indent="228600" algn="l">
              <a:lnSpc>
                <a:spcPts val="1600"/>
              </a:lnSpc>
              <a:spcAft>
                <a:spcPts val="0"/>
              </a:spcAft>
              <a:buFont typeface="Symbol"/>
              <a:buChar char="·"/>
            </a:pPr>
            <a:r>
              <a:rPr lang="en-US" sz="1450" spc="-20">
                <a:solidFill>
                  <a:srgbClr val="000000"/>
                </a:solidFill>
                <a:latin typeface="Calibri" panose="02020603050405020304" pitchFamily="2"/>
              </a:rPr>
              <a:t>Demonstration floor for the GCworkplace program </a:t>
            </a:r>
          </a:p>
          <a:p>
            <a:pPr marL="0" marR="0" indent="228600" algn="l">
              <a:lnSpc>
                <a:spcPts val="1600"/>
              </a:lnSpc>
              <a:spcBef>
                <a:spcPts val="1015"/>
              </a:spcBef>
              <a:spcAft>
                <a:spcPts val="235"/>
              </a:spcAft>
              <a:buFont typeface="Symbol"/>
              <a:buChar char="·"/>
            </a:pPr>
            <a:r>
              <a:rPr lang="en-US" sz="1450" spc="-30">
                <a:solidFill>
                  <a:srgbClr val="000000"/>
                </a:solidFill>
                <a:latin typeface="Calibri" panose="02020603050405020304" pitchFamily="2"/>
              </a:rPr>
              <a:t>Workplace fully designed based on the activties of the organization </a:t>
            </a:r>
          </a:p>
        </p:txBody>
      </p:sp>
      <p:sp>
        <p:nvSpPr>
          <p:cNvPr id="7" name="Text Placeholder 6"/>
          <p:cNvSpPr>
            <a:spLocks noGrp="1"/>
          </p:cNvSpPr>
          <p:nvPr>
            <p:ph type="body" idx="10"/>
          </p:nvPr>
        </p:nvSpPr>
        <p:spPr>
          <a:xfrm>
            <a:off x="871855" y="3399155"/>
            <a:ext cx="1087755" cy="203835"/>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450" b="1" spc="-90">
                <a:solidFill>
                  <a:srgbClr val="51B49F"/>
                </a:solidFill>
                <a:latin typeface="Arial" panose="02020603050405020304" pitchFamily="2"/>
              </a:rPr>
              <a:t>HIGHLIGHTS </a:t>
            </a:r>
          </a:p>
        </p:txBody>
      </p:sp>
      <p:sp>
        <p:nvSpPr>
          <p:cNvPr id="8" name="Text Placeholder 7"/>
          <p:cNvSpPr>
            <a:spLocks noGrp="1"/>
          </p:cNvSpPr>
          <p:nvPr>
            <p:ph type="body" idx="10"/>
          </p:nvPr>
        </p:nvSpPr>
        <p:spPr>
          <a:xfrm>
            <a:off x="2121535" y="3439160"/>
            <a:ext cx="4017010" cy="1721485"/>
          </a:xfrm>
          <a:prstGeom prst="rect">
            <a:avLst/>
          </a:prstGeom>
          <a:noFill/>
          <a:ln w="0" cmpd="sng">
            <a:noFill/>
            <a:prstDash val="solid"/>
          </a:ln>
        </p:spPr>
        <p:txBody>
          <a:bodyPr vert="horz" lIns="0" tIns="12700" rIns="0" bIns="0" anchor="t">
            <a:normAutofit fontScale="85000"/>
          </a:bodyPr>
          <a:lstStyle/>
          <a:p>
            <a:pPr marL="0" marR="0" indent="228600" algn="l">
              <a:lnSpc>
                <a:spcPts val="1600"/>
              </a:lnSpc>
              <a:spcAft>
                <a:spcPts val="0"/>
              </a:spcAft>
              <a:buFont typeface="Symbol"/>
              <a:buChar char="·"/>
            </a:pPr>
            <a:r>
              <a:rPr lang="en-US" sz="1450" spc="-20">
                <a:solidFill>
                  <a:srgbClr val="000000"/>
                </a:solidFill>
                <a:latin typeface="Calibri" panose="02020603050405020304" pitchFamily="2"/>
              </a:rPr>
              <a:t>2 monitors at all individual workstation </a:t>
            </a:r>
          </a:p>
          <a:p>
            <a:pPr marL="0" marR="0" indent="228600" algn="l">
              <a:lnSpc>
                <a:spcPts val="1600"/>
              </a:lnSpc>
              <a:spcBef>
                <a:spcPts val="700"/>
              </a:spcBef>
              <a:spcAft>
                <a:spcPts val="0"/>
              </a:spcAft>
              <a:buFont typeface="Symbol"/>
              <a:buChar char="·"/>
            </a:pPr>
            <a:r>
              <a:rPr lang="en-US" sz="1450" spc="-15">
                <a:solidFill>
                  <a:srgbClr val="000000"/>
                </a:solidFill>
                <a:latin typeface="Calibri" panose="02020603050405020304" pitchFamily="2"/>
              </a:rPr>
              <a:t>Integration of accoustic panels </a:t>
            </a:r>
          </a:p>
          <a:p>
            <a:pPr marL="0" marR="0" indent="228600" algn="l">
              <a:lnSpc>
                <a:spcPts val="1600"/>
              </a:lnSpc>
              <a:spcBef>
                <a:spcPts val="755"/>
              </a:spcBef>
              <a:spcAft>
                <a:spcPts val="0"/>
              </a:spcAft>
              <a:buFont typeface="Symbol"/>
              <a:buChar char="·"/>
            </a:pPr>
            <a:r>
              <a:rPr lang="en-US" sz="1450" spc="-20">
                <a:solidFill>
                  <a:srgbClr val="000000"/>
                </a:solidFill>
                <a:latin typeface="Calibri" panose="02020603050405020304" pitchFamily="2"/>
              </a:rPr>
              <a:t>Integration of wood panneling into the space </a:t>
            </a:r>
          </a:p>
          <a:p>
            <a:pPr marL="0" marR="0" indent="228600" algn="l">
              <a:lnSpc>
                <a:spcPts val="1800"/>
              </a:lnSpc>
              <a:spcBef>
                <a:spcPts val="625"/>
              </a:spcBef>
              <a:spcAft>
                <a:spcPts val="0"/>
              </a:spcAft>
              <a:buFont typeface="Symbol"/>
              <a:buChar char="·"/>
            </a:pPr>
            <a:r>
              <a:rPr lang="en-US" sz="1450" spc="-15">
                <a:solidFill>
                  <a:srgbClr val="000000"/>
                </a:solidFill>
                <a:latin typeface="Calibri" panose="02020603050405020304" pitchFamily="2"/>
              </a:rPr>
              <a:t>3 zones </a:t>
            </a:r>
            <a:r>
              <a:rPr lang="en-US" sz="1500" spc="-15">
                <a:solidFill>
                  <a:srgbClr val="000000"/>
                </a:solidFill>
                <a:latin typeface="Calibri" panose="02020603050405020304" pitchFamily="2"/>
              </a:rPr>
              <a:t>– </a:t>
            </a:r>
            <a:r>
              <a:rPr lang="en-US" sz="1450" spc="-15">
                <a:solidFill>
                  <a:srgbClr val="000000"/>
                </a:solidFill>
                <a:latin typeface="Calibri" panose="02020603050405020304" pitchFamily="2"/>
              </a:rPr>
              <a:t>Quiet, transitional and collaborative </a:t>
            </a:r>
          </a:p>
          <a:p>
            <a:pPr marL="0" marR="0" indent="228600" algn="l">
              <a:lnSpc>
                <a:spcPts val="1500"/>
              </a:lnSpc>
              <a:spcBef>
                <a:spcPts val="640"/>
              </a:spcBef>
              <a:spcAft>
                <a:spcPts val="0"/>
              </a:spcAft>
              <a:buFont typeface="Symbol"/>
              <a:buChar char="·"/>
            </a:pPr>
            <a:r>
              <a:rPr lang="en-US" sz="1450" spc="-15">
                <a:solidFill>
                  <a:srgbClr val="000000"/>
                </a:solidFill>
                <a:latin typeface="Calibri" panose="02020603050405020304" pitchFamily="2"/>
              </a:rPr>
              <a:t>Flexible seating in the collaborative zone </a:t>
            </a:r>
          </a:p>
          <a:p>
            <a:pPr marL="0" marR="0" indent="228600" algn="l">
              <a:lnSpc>
                <a:spcPts val="1600"/>
              </a:lnSpc>
              <a:spcBef>
                <a:spcPts val="755"/>
              </a:spcBef>
              <a:spcAft>
                <a:spcPts val="235"/>
              </a:spcAft>
              <a:buFont typeface="Symbol"/>
              <a:buChar char="·"/>
            </a:pPr>
            <a:r>
              <a:rPr lang="en-US" sz="1450" spc="-35">
                <a:solidFill>
                  <a:srgbClr val="000000"/>
                </a:solidFill>
                <a:latin typeface="Calibri" panose="02020603050405020304" pitchFamily="2"/>
              </a:rPr>
              <a:t>Multifunctional meeting room with retractable walls </a:t>
            </a:r>
          </a:p>
        </p:txBody>
      </p:sp>
      <p:sp>
        <p:nvSpPr>
          <p:cNvPr id="9" name="Text Placeholder 8"/>
          <p:cNvSpPr>
            <a:spLocks noGrp="1"/>
          </p:cNvSpPr>
          <p:nvPr>
            <p:ph type="body" idx="10"/>
          </p:nvPr>
        </p:nvSpPr>
        <p:spPr>
          <a:xfrm>
            <a:off x="1874520" y="5563235"/>
            <a:ext cx="8266430" cy="243840"/>
          </a:xfrm>
          <a:prstGeom prst="rect">
            <a:avLst/>
          </a:prstGeom>
          <a:noFill/>
          <a:ln w="0" cmpd="sng">
            <a:noFill/>
            <a:prstDash val="solid"/>
          </a:ln>
        </p:spPr>
        <p:txBody>
          <a:bodyPr vert="horz" lIns="0" tIns="12700" rIns="0" bIns="0" anchor="t"/>
          <a:lstStyle/>
          <a:p>
            <a:pPr marL="0" marR="0" indent="0" algn="l">
              <a:lnSpc>
                <a:spcPts val="1600"/>
              </a:lnSpc>
              <a:spcAft>
                <a:spcPts val="185"/>
              </a:spcAft>
              <a:tabLst>
                <a:tab pos="2880360" algn="l"/>
                <a:tab pos="8275320" algn="r"/>
              </a:tabLst>
            </a:pPr>
            <a:r>
              <a:rPr lang="en-US" sz="1450" spc="0">
                <a:solidFill>
                  <a:srgbClr val="51B49F"/>
                </a:solidFill>
                <a:latin typeface="Arial" panose="02020603050405020304" pitchFamily="2"/>
              </a:rPr>
              <a:t>QUIET ZONE</a:t>
            </a:r>
            <a:r>
              <a:rPr lang="en-US" sz="100" spc="0">
                <a:solidFill>
                  <a:srgbClr val="F5AC1E"/>
                </a:solidFill>
                <a:latin typeface="Arial" panose="02020603050405020304" pitchFamily="2"/>
              </a:rPr>
              <a:t> </a:t>
            </a:r>
            <a:r>
              <a:rPr lang="en-US" sz="1450" spc="0">
                <a:solidFill>
                  <a:srgbClr val="F5AC1E"/>
                </a:solidFill>
                <a:latin typeface="Arial" panose="02020603050405020304" pitchFamily="2"/>
              </a:rPr>
              <a:t>TRANSITION ZONE</a:t>
            </a:r>
            <a:r>
              <a:rPr lang="en-US" sz="100" spc="0">
                <a:solidFill>
                  <a:srgbClr val="277852"/>
                </a:solidFill>
                <a:latin typeface="Arial" panose="02020603050405020304" pitchFamily="2"/>
              </a:rPr>
              <a:t> </a:t>
            </a:r>
            <a:r>
              <a:rPr lang="en-US" sz="1450" spc="0">
                <a:solidFill>
                  <a:srgbClr val="277852"/>
                </a:solidFill>
                <a:latin typeface="Arial" panose="02020603050405020304" pitchFamily="2"/>
              </a:rPr>
              <a:t>COLLABORATIVE ZONE </a:t>
            </a:r>
          </a:p>
        </p:txBody>
      </p:sp>
      <p:sp>
        <p:nvSpPr>
          <p:cNvPr id="10" name="Text Placeholder 9"/>
          <p:cNvSpPr>
            <a:spLocks noGrp="1"/>
          </p:cNvSpPr>
          <p:nvPr>
            <p:ph type="body" idx="10"/>
          </p:nvPr>
        </p:nvSpPr>
        <p:spPr>
          <a:xfrm>
            <a:off x="12097385" y="5303520"/>
            <a:ext cx="2298065" cy="913765"/>
          </a:xfrm>
          <a:prstGeom prst="rect">
            <a:avLst/>
          </a:prstGeom>
          <a:noFill/>
          <a:ln w="0" cmpd="sng">
            <a:noFill/>
            <a:prstDash val="solid"/>
          </a:ln>
        </p:spPr>
        <p:txBody>
          <a:bodyPr vert="horz" lIns="0" tIns="0" rIns="0" bIns="0" anchor="t"/>
          <a:lstStyle/>
          <a:p>
            <a:pPr marL="0" marR="0" indent="0" algn="l">
              <a:lnSpc>
                <a:spcPts val="2000"/>
              </a:lnSpc>
              <a:spcAft>
                <a:spcPts val="0"/>
              </a:spcAft>
            </a:pPr>
            <a:r>
              <a:rPr lang="en-US" sz="1800" b="1" spc="-35">
                <a:solidFill>
                  <a:srgbClr val="277852"/>
                </a:solidFill>
                <a:latin typeface="Arial" panose="02020603050405020304" pitchFamily="2"/>
              </a:rPr>
              <a:t>62 EMPLOYEES AND </a:t>
            </a:r>
          </a:p>
          <a:p>
            <a:pPr marL="0" marR="0" indent="0" algn="l">
              <a:lnSpc>
                <a:spcPts val="2400"/>
              </a:lnSpc>
              <a:spcBef>
                <a:spcPts val="330"/>
              </a:spcBef>
              <a:spcAft>
                <a:spcPts val="0"/>
              </a:spcAft>
            </a:pPr>
            <a:r>
              <a:rPr lang="en-US" sz="1800" b="1" spc="0">
                <a:solidFill>
                  <a:srgbClr val="277852"/>
                </a:solidFill>
                <a:latin typeface="Arial" panose="02020603050405020304" pitchFamily="2"/>
              </a:rPr>
              <a:t>A VARIETY OF WORKPOINTS </a:t>
            </a:r>
          </a:p>
        </p:txBody>
      </p:sp>
      <p:sp>
        <p:nvSpPr>
          <p:cNvPr id="11" name="Text Placeholder 10"/>
          <p:cNvSpPr>
            <a:spLocks noGrp="1"/>
          </p:cNvSpPr>
          <p:nvPr>
            <p:ph type="body" idx="10"/>
          </p:nvPr>
        </p:nvSpPr>
        <p:spPr>
          <a:xfrm>
            <a:off x="10676890" y="6335395"/>
            <a:ext cx="3469005" cy="2478405"/>
          </a:xfrm>
          <a:prstGeom prst="rect">
            <a:avLst/>
          </a:prstGeom>
          <a:noFill/>
          <a:ln w="0" cmpd="sng">
            <a:noFill/>
            <a:prstDash val="solid"/>
          </a:ln>
        </p:spPr>
        <p:txBody>
          <a:bodyPr vert="horz" lIns="0" tIns="16510" rIns="0" bIns="0" anchor="t"/>
          <a:lstStyle/>
          <a:p>
            <a:pPr marL="0" marR="0" indent="228600" algn="l">
              <a:lnSpc>
                <a:spcPts val="2100"/>
              </a:lnSpc>
              <a:spcAft>
                <a:spcPts val="0"/>
              </a:spcAft>
              <a:buFont typeface="Symbol"/>
              <a:buChar char="·"/>
            </a:pPr>
            <a:r>
              <a:rPr lang="en-US" sz="1750" b="1" spc="-25">
                <a:solidFill>
                  <a:srgbClr val="000000"/>
                </a:solidFill>
                <a:latin typeface="Calibri" panose="02020603050405020304" pitchFamily="2"/>
              </a:rPr>
              <a:t>34 </a:t>
            </a:r>
            <a:r>
              <a:rPr lang="en-US" sz="1800" spc="-20">
                <a:solidFill>
                  <a:srgbClr val="000000"/>
                </a:solidFill>
                <a:latin typeface="Calibri" panose="02020603050405020304" pitchFamily="2"/>
              </a:rPr>
              <a:t>individual workstations </a:t>
            </a:r>
          </a:p>
          <a:p>
            <a:pPr marL="0" marR="0" indent="228600" algn="l">
              <a:lnSpc>
                <a:spcPts val="2100"/>
              </a:lnSpc>
              <a:spcBef>
                <a:spcPts val="35"/>
              </a:spcBef>
              <a:spcAft>
                <a:spcPts val="0"/>
              </a:spcAft>
              <a:buFont typeface="Symbol"/>
              <a:buChar char="·"/>
            </a:pPr>
            <a:r>
              <a:rPr lang="en-US" sz="1750" b="1" spc="-30">
                <a:solidFill>
                  <a:srgbClr val="000000"/>
                </a:solidFill>
                <a:latin typeface="Calibri" panose="02020603050405020304" pitchFamily="2"/>
              </a:rPr>
              <a:t>4 </a:t>
            </a:r>
            <a:r>
              <a:rPr lang="en-US" sz="1800" spc="-25">
                <a:solidFill>
                  <a:srgbClr val="000000"/>
                </a:solidFill>
                <a:latin typeface="Calibri" panose="02020603050405020304" pitchFamily="2"/>
              </a:rPr>
              <a:t>pods with privacy elements </a:t>
            </a:r>
          </a:p>
          <a:p>
            <a:pPr marL="0" marR="0" indent="228600" algn="l">
              <a:lnSpc>
                <a:spcPts val="2100"/>
              </a:lnSpc>
              <a:spcBef>
                <a:spcPts val="80"/>
              </a:spcBef>
              <a:spcAft>
                <a:spcPts val="0"/>
              </a:spcAft>
              <a:buFont typeface="Symbol"/>
              <a:buChar char="·"/>
            </a:pPr>
            <a:r>
              <a:rPr lang="en-US" sz="1750" b="1" spc="-30">
                <a:solidFill>
                  <a:srgbClr val="000000"/>
                </a:solidFill>
                <a:latin typeface="Calibri" panose="02020603050405020304" pitchFamily="2"/>
              </a:rPr>
              <a:t>6 </a:t>
            </a:r>
            <a:r>
              <a:rPr lang="en-US" sz="1800" spc="-25">
                <a:solidFill>
                  <a:srgbClr val="000000"/>
                </a:solidFill>
                <a:latin typeface="Calibri" panose="02020603050405020304" pitchFamily="2"/>
              </a:rPr>
              <a:t>collaboration spaces </a:t>
            </a:r>
          </a:p>
          <a:p>
            <a:pPr marL="0" marR="0" indent="228600" algn="l">
              <a:lnSpc>
                <a:spcPts val="2100"/>
              </a:lnSpc>
              <a:spcBef>
                <a:spcPts val="80"/>
              </a:spcBef>
              <a:spcAft>
                <a:spcPts val="0"/>
              </a:spcAft>
              <a:buFont typeface="Symbol"/>
              <a:buChar char="·"/>
            </a:pPr>
            <a:r>
              <a:rPr lang="en-US" sz="1750" b="1" spc="-30">
                <a:solidFill>
                  <a:srgbClr val="000000"/>
                </a:solidFill>
                <a:latin typeface="Calibri" panose="02020603050405020304" pitchFamily="2"/>
              </a:rPr>
              <a:t>6 </a:t>
            </a:r>
            <a:r>
              <a:rPr lang="en-US" sz="1800" spc="-25">
                <a:solidFill>
                  <a:srgbClr val="000000"/>
                </a:solidFill>
                <a:latin typeface="Calibri" panose="02020603050405020304" pitchFamily="2"/>
              </a:rPr>
              <a:t>meeting rooms </a:t>
            </a:r>
          </a:p>
          <a:p>
            <a:pPr marL="0" marR="0" indent="228600" algn="l">
              <a:lnSpc>
                <a:spcPts val="2100"/>
              </a:lnSpc>
              <a:spcBef>
                <a:spcPts val="80"/>
              </a:spcBef>
              <a:spcAft>
                <a:spcPts val="0"/>
              </a:spcAft>
              <a:buFont typeface="Symbol"/>
              <a:buChar char="·"/>
            </a:pPr>
            <a:r>
              <a:rPr lang="en-US" sz="1750" b="1" spc="-60">
                <a:solidFill>
                  <a:srgbClr val="000000"/>
                </a:solidFill>
                <a:latin typeface="Calibri" panose="02020603050405020304" pitchFamily="2"/>
              </a:rPr>
              <a:t>1 </a:t>
            </a:r>
            <a:r>
              <a:rPr lang="en-US" sz="1800" spc="-50">
                <a:solidFill>
                  <a:srgbClr val="000000"/>
                </a:solidFill>
                <a:latin typeface="Calibri" panose="02020603050405020304" pitchFamily="2"/>
              </a:rPr>
              <a:t>multipurpose meeting room with </a:t>
            </a:r>
          </a:p>
          <a:p>
            <a:pPr marL="228600" marR="0" indent="0" algn="l">
              <a:lnSpc>
                <a:spcPts val="1900"/>
              </a:lnSpc>
              <a:spcBef>
                <a:spcPts val="175"/>
              </a:spcBef>
              <a:spcAft>
                <a:spcPts val="0"/>
              </a:spcAft>
            </a:pPr>
            <a:r>
              <a:rPr lang="en-US" sz="1800" spc="-30">
                <a:solidFill>
                  <a:srgbClr val="000000"/>
                </a:solidFill>
                <a:latin typeface="Calibri" panose="02020603050405020304" pitchFamily="2"/>
              </a:rPr>
              <a:t>retractable walls </a:t>
            </a:r>
          </a:p>
          <a:p>
            <a:pPr marL="0" marR="0" indent="228600" algn="l">
              <a:lnSpc>
                <a:spcPts val="2100"/>
              </a:lnSpc>
              <a:spcBef>
                <a:spcPts val="215"/>
              </a:spcBef>
              <a:spcAft>
                <a:spcPts val="0"/>
              </a:spcAft>
              <a:buFont typeface="Symbol"/>
              <a:buChar char="·"/>
            </a:pPr>
            <a:r>
              <a:rPr lang="en-US" sz="1750" b="1" spc="-35">
                <a:solidFill>
                  <a:srgbClr val="000000"/>
                </a:solidFill>
                <a:latin typeface="Calibri" panose="02020603050405020304" pitchFamily="2"/>
              </a:rPr>
              <a:t>1 </a:t>
            </a:r>
            <a:r>
              <a:rPr lang="en-US" sz="1800" spc="-25">
                <a:solidFill>
                  <a:srgbClr val="000000"/>
                </a:solidFill>
                <a:latin typeface="Calibri" panose="02020603050405020304" pitchFamily="2"/>
              </a:rPr>
              <a:t>phone booth </a:t>
            </a:r>
          </a:p>
          <a:p>
            <a:pPr marL="0" marR="0" indent="228600" algn="l">
              <a:lnSpc>
                <a:spcPts val="2100"/>
              </a:lnSpc>
              <a:spcBef>
                <a:spcPts val="80"/>
              </a:spcBef>
              <a:spcAft>
                <a:spcPts val="0"/>
              </a:spcAft>
              <a:buFont typeface="Symbol"/>
              <a:buChar char="·"/>
            </a:pPr>
            <a:r>
              <a:rPr lang="en-US" sz="1750" b="1" spc="-30">
                <a:solidFill>
                  <a:srgbClr val="000000"/>
                </a:solidFill>
                <a:latin typeface="Calibri" panose="02020603050405020304" pitchFamily="2"/>
              </a:rPr>
              <a:t>4 </a:t>
            </a:r>
            <a:r>
              <a:rPr lang="en-US" sz="1800" spc="-25">
                <a:solidFill>
                  <a:srgbClr val="000000"/>
                </a:solidFill>
                <a:latin typeface="Calibri" panose="02020603050405020304" pitchFamily="2"/>
              </a:rPr>
              <a:t>Quiet rooms </a:t>
            </a:r>
          </a:p>
          <a:p>
            <a:pPr marL="0" marR="0" indent="228600" algn="l">
              <a:lnSpc>
                <a:spcPts val="2000"/>
              </a:lnSpc>
              <a:spcBef>
                <a:spcPts val="80"/>
              </a:spcBef>
              <a:spcAft>
                <a:spcPts val="0"/>
              </a:spcAft>
              <a:buFont typeface="Symbol"/>
              <a:buChar char="·"/>
            </a:pPr>
            <a:r>
              <a:rPr lang="en-US" sz="1750" b="1" spc="-30">
                <a:solidFill>
                  <a:srgbClr val="000000"/>
                </a:solidFill>
                <a:latin typeface="Calibri" panose="02020603050405020304" pitchFamily="2"/>
              </a:rPr>
              <a:t>1 </a:t>
            </a:r>
            <a:r>
              <a:rPr lang="en-US" sz="1800" spc="-25">
                <a:solidFill>
                  <a:srgbClr val="000000"/>
                </a:solidFill>
                <a:latin typeface="Calibri" panose="02020603050405020304" pitchFamily="2"/>
              </a:rPr>
              <a:t>kitchenette </a:t>
            </a:r>
          </a:p>
        </p:txBody>
      </p:sp>
    </p:spTree>
    <p:extLst>
      <p:ext uri="{BB962C8B-B14F-4D97-AF65-F5344CB8AC3E}">
        <p14:creationId xmlns:p14="http://schemas.microsoft.com/office/powerpoint/2010/main" val="66097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817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6317" y="3961274"/>
            <a:ext cx="10791116" cy="2678985"/>
          </a:xfrm>
        </p:spPr>
        <p:txBody>
          <a:bodyPr anchor="b"/>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1036317" y="6640257"/>
            <a:ext cx="10791116" cy="1261920"/>
          </a:xfrm>
        </p:spPr>
        <p:txBody>
          <a:bodyPr anchor="t"/>
          <a:lstStyle>
            <a:lvl1pPr marL="0" indent="0" algn="l">
              <a:buNone/>
              <a:defRPr sz="2933">
                <a:solidFill>
                  <a:schemeClr val="tx1">
                    <a:lumMod val="50000"/>
                    <a:lumOff val="50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36320" y="894080"/>
            <a:ext cx="10791114" cy="193717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36321" y="3168864"/>
            <a:ext cx="5249785" cy="5691799"/>
          </a:xfrm>
        </p:spPr>
        <p:txBody>
          <a:bodyPr>
            <a:normAutofit/>
          </a:bodyPr>
          <a:lstStyle>
            <a:lvl1pPr>
              <a:defRPr sz="2640"/>
            </a:lvl1pPr>
            <a:lvl2pPr>
              <a:defRPr sz="2347"/>
            </a:lvl2pPr>
            <a:lvl3pPr>
              <a:defRPr sz="2053"/>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77647" y="3168866"/>
            <a:ext cx="5249787" cy="5691800"/>
          </a:xfrm>
        </p:spPr>
        <p:txBody>
          <a:bodyPr>
            <a:normAutofit/>
          </a:bodyPr>
          <a:lstStyle>
            <a:lvl1pPr>
              <a:defRPr sz="2640"/>
            </a:lvl1pPr>
            <a:lvl2pPr>
              <a:defRPr sz="2347"/>
            </a:lvl2pPr>
            <a:lvl3pPr>
              <a:defRPr sz="2053"/>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55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6319" y="894080"/>
            <a:ext cx="10791112" cy="193717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36319" y="3169442"/>
            <a:ext cx="5254142"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36319" y="4014628"/>
            <a:ext cx="5254142" cy="484603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73288" y="3169442"/>
            <a:ext cx="5254142"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573288" y="4014628"/>
            <a:ext cx="5254142" cy="484603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574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6318" y="894080"/>
            <a:ext cx="10791114" cy="193717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5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91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19" y="2197953"/>
            <a:ext cx="4743309" cy="1875083"/>
          </a:xfrm>
        </p:spPr>
        <p:txBody>
          <a:bodyPr anchor="b">
            <a:normAutofit/>
          </a:bodyPr>
          <a:lstStyle>
            <a:lvl1pPr>
              <a:defRPr sz="2933"/>
            </a:lvl1pPr>
          </a:lstStyle>
          <a:p>
            <a:r>
              <a:rPr lang="en-US"/>
              <a:t>Click to edit Master title style</a:t>
            </a:r>
            <a:endParaRPr lang="en-US" dirty="0"/>
          </a:p>
        </p:txBody>
      </p:sp>
      <p:sp>
        <p:nvSpPr>
          <p:cNvPr id="3" name="Content Placeholder 2"/>
          <p:cNvSpPr>
            <a:spLocks noGrp="1"/>
          </p:cNvSpPr>
          <p:nvPr>
            <p:ph idx="1"/>
          </p:nvPr>
        </p:nvSpPr>
        <p:spPr>
          <a:xfrm>
            <a:off x="6071168" y="755224"/>
            <a:ext cx="5756263" cy="81054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36319" y="4073035"/>
            <a:ext cx="4743309" cy="3790525"/>
          </a:xfrm>
        </p:spPr>
        <p:txBody>
          <a:bodyPr>
            <a:normAutofit/>
          </a:bodyPr>
          <a:lstStyle>
            <a:lvl1pPr marL="0" indent="0">
              <a:buNone/>
              <a:defRPr sz="2053"/>
            </a:lvl1pPr>
            <a:lvl2pPr marL="502931" indent="0">
              <a:buNone/>
              <a:defRPr sz="1540"/>
            </a:lvl2pPr>
            <a:lvl3pPr marL="1005863" indent="0">
              <a:buNone/>
              <a:defRPr sz="1320"/>
            </a:lvl3pPr>
            <a:lvl4pPr marL="1508794" indent="0">
              <a:buNone/>
              <a:defRPr sz="1100"/>
            </a:lvl4pPr>
            <a:lvl5pPr marL="2011726" indent="0">
              <a:buNone/>
              <a:defRPr sz="1100"/>
            </a:lvl5pPr>
            <a:lvl6pPr marL="2514657" indent="0">
              <a:buNone/>
              <a:defRPr sz="1100"/>
            </a:lvl6pPr>
            <a:lvl7pPr marL="3017589" indent="0">
              <a:buNone/>
              <a:defRPr sz="1100"/>
            </a:lvl7pPr>
            <a:lvl8pPr marL="3520520" indent="0">
              <a:buNone/>
              <a:defRPr sz="1100"/>
            </a:lvl8pPr>
            <a:lvl9pPr marL="4023451"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28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18" y="7040880"/>
            <a:ext cx="10791114" cy="831216"/>
          </a:xfrm>
        </p:spPr>
        <p:txBody>
          <a:bodyPr anchor="b">
            <a:normAutofit/>
          </a:bodyPr>
          <a:lstStyle>
            <a:lvl1pPr algn="l">
              <a:defRPr sz="3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18" y="894080"/>
            <a:ext cx="10791114" cy="5640386"/>
          </a:xfrm>
        </p:spPr>
        <p:txBody>
          <a:bodyPr anchor="t">
            <a:normAutofit/>
          </a:bodyPr>
          <a:lstStyle>
            <a:lvl1pPr marL="0" indent="0" algn="ctr">
              <a:buNone/>
              <a:defRPr sz="2347"/>
            </a:lvl1pPr>
            <a:lvl2pPr marL="670575" indent="0">
              <a:buNone/>
              <a:defRPr sz="2347"/>
            </a:lvl2pPr>
            <a:lvl3pPr marL="1341150" indent="0">
              <a:buNone/>
              <a:defRPr sz="2347"/>
            </a:lvl3pPr>
            <a:lvl4pPr marL="2011726" indent="0">
              <a:buNone/>
              <a:defRPr sz="2347"/>
            </a:lvl4pPr>
            <a:lvl5pPr marL="2682301" indent="0">
              <a:buNone/>
              <a:defRPr sz="2347"/>
            </a:lvl5pPr>
            <a:lvl6pPr marL="3352876" indent="0">
              <a:buNone/>
              <a:defRPr sz="2347"/>
            </a:lvl6pPr>
            <a:lvl7pPr marL="4023451" indent="0">
              <a:buNone/>
              <a:defRPr sz="2347"/>
            </a:lvl7pPr>
            <a:lvl8pPr marL="4694027" indent="0">
              <a:buNone/>
              <a:defRPr sz="2347"/>
            </a:lvl8pPr>
            <a:lvl9pPr marL="5364602" indent="0">
              <a:buNone/>
              <a:defRPr sz="2347"/>
            </a:lvl9pPr>
          </a:lstStyle>
          <a:p>
            <a:r>
              <a:rPr lang="en-US"/>
              <a:t>Click icon to add picture</a:t>
            </a:r>
            <a:endParaRPr lang="en-US" dirty="0"/>
          </a:p>
        </p:txBody>
      </p:sp>
      <p:sp>
        <p:nvSpPr>
          <p:cNvPr id="4" name="Text Placeholder 3"/>
          <p:cNvSpPr>
            <a:spLocks noGrp="1"/>
          </p:cNvSpPr>
          <p:nvPr>
            <p:ph type="body" sz="half" idx="2"/>
          </p:nvPr>
        </p:nvSpPr>
        <p:spPr>
          <a:xfrm>
            <a:off x="1036318" y="7872096"/>
            <a:ext cx="10791114" cy="988569"/>
          </a:xfrm>
        </p:spPr>
        <p:txBody>
          <a:bodyPr>
            <a:normAutofit/>
          </a:bodyPr>
          <a:lstStyle>
            <a:lvl1pPr marL="0" indent="0">
              <a:buNone/>
              <a:defRPr sz="1760"/>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35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4393" y="-12419"/>
            <a:ext cx="15588669" cy="1008323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36319" y="894080"/>
            <a:ext cx="10791112" cy="193717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36318" y="3168866"/>
            <a:ext cx="10791114" cy="5691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88939" y="8860666"/>
            <a:ext cx="1163024" cy="535517"/>
          </a:xfrm>
          <a:prstGeom prst="rect">
            <a:avLst/>
          </a:prstGeom>
        </p:spPr>
        <p:txBody>
          <a:bodyPr vert="horz" lIns="91440" tIns="45720" rIns="91440" bIns="45720" rtlCol="0" anchor="ctr"/>
          <a:lstStyle>
            <a:lvl1pPr algn="r">
              <a:defRPr sz="1320">
                <a:solidFill>
                  <a:schemeClr val="tx1">
                    <a:tint val="75000"/>
                  </a:schemeClr>
                </a:solidFill>
              </a:defRPr>
            </a:lvl1pPr>
          </a:lstStyle>
          <a:p>
            <a:fld id="{B61BEF0D-F0BB-DE4B-95CE-6DB70DBA9567}" type="datetimeFigureOut">
              <a:rPr lang="en-US" smtClean="0"/>
              <a:pPr/>
              <a:t>9/13/2021</a:t>
            </a:fld>
            <a:endParaRPr lang="en-US" dirty="0"/>
          </a:p>
        </p:txBody>
      </p:sp>
      <p:sp>
        <p:nvSpPr>
          <p:cNvPr id="5" name="Footer Placeholder 4"/>
          <p:cNvSpPr>
            <a:spLocks noGrp="1"/>
          </p:cNvSpPr>
          <p:nvPr>
            <p:ph type="ftr" sz="quarter" idx="3"/>
          </p:nvPr>
        </p:nvSpPr>
        <p:spPr>
          <a:xfrm>
            <a:off x="1036319" y="8860666"/>
            <a:ext cx="7859054" cy="535517"/>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55949" y="8860666"/>
            <a:ext cx="871485" cy="535517"/>
          </a:xfrm>
          <a:prstGeom prst="rect">
            <a:avLst/>
          </a:prstGeom>
        </p:spPr>
        <p:txBody>
          <a:bodyPr vert="horz" lIns="91440" tIns="45720" rIns="91440" bIns="45720" rtlCol="0" anchor="ctr"/>
          <a:lstStyle>
            <a:lvl1pPr algn="r">
              <a:defRPr sz="132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2373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670575" rtl="0" eaLnBrk="1" latinLnBrk="0" hangingPunct="1">
        <a:spcBef>
          <a:spcPct val="0"/>
        </a:spcBef>
        <a:buNone/>
        <a:defRPr sz="52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2931" indent="-502931" algn="l" defTabSz="670575" rtl="0" eaLnBrk="1" latinLnBrk="0" hangingPunct="1">
        <a:spcBef>
          <a:spcPts val="1467"/>
        </a:spcBef>
        <a:spcAft>
          <a:spcPts val="0"/>
        </a:spcAft>
        <a:buClr>
          <a:schemeClr val="accent1"/>
        </a:buClr>
        <a:buSzPct val="80000"/>
        <a:buFont typeface="Wingdings 3" charset="2"/>
        <a:buChar char=""/>
        <a:defRPr sz="2640" kern="1200">
          <a:solidFill>
            <a:schemeClr val="tx1">
              <a:lumMod val="75000"/>
              <a:lumOff val="25000"/>
            </a:schemeClr>
          </a:solidFill>
          <a:latin typeface="+mn-lt"/>
          <a:ea typeface="+mn-ea"/>
          <a:cs typeface="+mn-cs"/>
        </a:defRPr>
      </a:lvl1pPr>
      <a:lvl2pPr marL="1089685" indent="-419110" algn="l" defTabSz="670575" rtl="0" eaLnBrk="1" latinLnBrk="0" hangingPunct="1">
        <a:spcBef>
          <a:spcPts val="1467"/>
        </a:spcBef>
        <a:spcAft>
          <a:spcPts val="0"/>
        </a:spcAft>
        <a:buClr>
          <a:schemeClr val="accent1"/>
        </a:buClr>
        <a:buSzPct val="80000"/>
        <a:buFont typeface="Wingdings 3" charset="2"/>
        <a:buChar char=""/>
        <a:defRPr sz="2347" kern="1200">
          <a:solidFill>
            <a:schemeClr val="tx1">
              <a:lumMod val="75000"/>
              <a:lumOff val="25000"/>
            </a:schemeClr>
          </a:solidFill>
          <a:latin typeface="+mn-lt"/>
          <a:ea typeface="+mn-ea"/>
          <a:cs typeface="+mn-cs"/>
        </a:defRPr>
      </a:lvl2pPr>
      <a:lvl3pPr marL="1676438" indent="-335288" algn="l" defTabSz="670575" rtl="0" eaLnBrk="1" latinLnBrk="0" hangingPunct="1">
        <a:spcBef>
          <a:spcPts val="1467"/>
        </a:spcBef>
        <a:spcAft>
          <a:spcPts val="0"/>
        </a:spcAft>
        <a:buClr>
          <a:schemeClr val="accent1"/>
        </a:buClr>
        <a:buSzPct val="80000"/>
        <a:buFont typeface="Wingdings 3" charset="2"/>
        <a:buChar char=""/>
        <a:defRPr sz="2053" kern="1200">
          <a:solidFill>
            <a:schemeClr val="tx1">
              <a:lumMod val="75000"/>
              <a:lumOff val="25000"/>
            </a:schemeClr>
          </a:solidFill>
          <a:latin typeface="+mn-lt"/>
          <a:ea typeface="+mn-ea"/>
          <a:cs typeface="+mn-cs"/>
        </a:defRPr>
      </a:lvl3pPr>
      <a:lvl4pPr marL="2347013"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4pPr>
      <a:lvl5pPr marL="3017589"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5pPr>
      <a:lvl6pPr marL="3688164"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6pPr>
      <a:lvl7pPr marL="4358739"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7pPr>
      <a:lvl8pPr marL="5029314"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8pPr>
      <a:lvl9pPr marL="5699890"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9pPr>
    </p:bodyStyle>
    <p:otherStyle>
      <a:defPPr>
        <a:defRPr lang="en-US"/>
      </a:defPPr>
      <a:lvl1pPr marL="0" algn="l" defTabSz="670575" rtl="0" eaLnBrk="1" latinLnBrk="0" hangingPunct="1">
        <a:defRPr sz="2640" kern="1200">
          <a:solidFill>
            <a:schemeClr val="tx1"/>
          </a:solidFill>
          <a:latin typeface="+mn-lt"/>
          <a:ea typeface="+mn-ea"/>
          <a:cs typeface="+mn-cs"/>
        </a:defRPr>
      </a:lvl1pPr>
      <a:lvl2pPr marL="670575" algn="l" defTabSz="670575" rtl="0" eaLnBrk="1" latinLnBrk="0" hangingPunct="1">
        <a:defRPr sz="2640" kern="1200">
          <a:solidFill>
            <a:schemeClr val="tx1"/>
          </a:solidFill>
          <a:latin typeface="+mn-lt"/>
          <a:ea typeface="+mn-ea"/>
          <a:cs typeface="+mn-cs"/>
        </a:defRPr>
      </a:lvl2pPr>
      <a:lvl3pPr marL="1341150" algn="l" defTabSz="670575" rtl="0" eaLnBrk="1" latinLnBrk="0" hangingPunct="1">
        <a:defRPr sz="2640" kern="1200">
          <a:solidFill>
            <a:schemeClr val="tx1"/>
          </a:solidFill>
          <a:latin typeface="+mn-lt"/>
          <a:ea typeface="+mn-ea"/>
          <a:cs typeface="+mn-cs"/>
        </a:defRPr>
      </a:lvl3pPr>
      <a:lvl4pPr marL="2011726" algn="l" defTabSz="670575" rtl="0" eaLnBrk="1" latinLnBrk="0" hangingPunct="1">
        <a:defRPr sz="2640" kern="1200">
          <a:solidFill>
            <a:schemeClr val="tx1"/>
          </a:solidFill>
          <a:latin typeface="+mn-lt"/>
          <a:ea typeface="+mn-ea"/>
          <a:cs typeface="+mn-cs"/>
        </a:defRPr>
      </a:lvl4pPr>
      <a:lvl5pPr marL="2682301" algn="l" defTabSz="670575" rtl="0" eaLnBrk="1" latinLnBrk="0" hangingPunct="1">
        <a:defRPr sz="2640" kern="1200">
          <a:solidFill>
            <a:schemeClr val="tx1"/>
          </a:solidFill>
          <a:latin typeface="+mn-lt"/>
          <a:ea typeface="+mn-ea"/>
          <a:cs typeface="+mn-cs"/>
        </a:defRPr>
      </a:lvl5pPr>
      <a:lvl6pPr marL="3352876" algn="l" defTabSz="670575" rtl="0" eaLnBrk="1" latinLnBrk="0" hangingPunct="1">
        <a:defRPr sz="2640" kern="1200">
          <a:solidFill>
            <a:schemeClr val="tx1"/>
          </a:solidFill>
          <a:latin typeface="+mn-lt"/>
          <a:ea typeface="+mn-ea"/>
          <a:cs typeface="+mn-cs"/>
        </a:defRPr>
      </a:lvl6pPr>
      <a:lvl7pPr marL="4023451" algn="l" defTabSz="670575" rtl="0" eaLnBrk="1" latinLnBrk="0" hangingPunct="1">
        <a:defRPr sz="2640" kern="1200">
          <a:solidFill>
            <a:schemeClr val="tx1"/>
          </a:solidFill>
          <a:latin typeface="+mn-lt"/>
          <a:ea typeface="+mn-ea"/>
          <a:cs typeface="+mn-cs"/>
        </a:defRPr>
      </a:lvl7pPr>
      <a:lvl8pPr marL="4694027" algn="l" defTabSz="670575" rtl="0" eaLnBrk="1" latinLnBrk="0" hangingPunct="1">
        <a:defRPr sz="2640" kern="1200">
          <a:solidFill>
            <a:schemeClr val="tx1"/>
          </a:solidFill>
          <a:latin typeface="+mn-lt"/>
          <a:ea typeface="+mn-ea"/>
          <a:cs typeface="+mn-cs"/>
        </a:defRPr>
      </a:lvl8pPr>
      <a:lvl9pPr marL="5364602" algn="l" defTabSz="670575"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www.youtube.com/watch?v=VXHuxRXv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47D397-2595-4CDD-857E-A3FB39AB6F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491762"/>
            <a:ext cx="3325495" cy="5677218"/>
          </a:xfrm>
          <a:prstGeom prst="rect">
            <a:avLst/>
          </a:prstGeom>
        </p:spPr>
      </p:pic>
      <p:sp>
        <p:nvSpPr>
          <p:cNvPr id="12" name="TextBox 11">
            <a:extLst>
              <a:ext uri="{FF2B5EF4-FFF2-40B4-BE49-F238E27FC236}">
                <a16:creationId xmlns:a16="http://schemas.microsoft.com/office/drawing/2014/main" id="{A49D81B8-2E48-4709-A642-AEFFAD1ED496}"/>
              </a:ext>
            </a:extLst>
          </p:cNvPr>
          <p:cNvSpPr txBox="1"/>
          <p:nvPr/>
        </p:nvSpPr>
        <p:spPr>
          <a:xfrm>
            <a:off x="390241" y="6265172"/>
            <a:ext cx="8155546" cy="2116798"/>
          </a:xfrm>
          <a:prstGeom prst="rect">
            <a:avLst/>
          </a:prstGeom>
          <a:noFill/>
        </p:spPr>
        <p:txBody>
          <a:bodyPr wrap="square">
            <a:spAutoFit/>
          </a:bodyPr>
          <a:lstStyle/>
          <a:p>
            <a:pPr>
              <a:lnSpc>
                <a:spcPct val="115000"/>
              </a:lnSpc>
              <a:spcAft>
                <a:spcPts val="600"/>
              </a:spcAft>
            </a:pPr>
            <a:r>
              <a:rPr lang="fr-CA" sz="4000" b="1" kern="1400" spc="-50" dirty="0" err="1">
                <a:solidFill>
                  <a:srgbClr val="6C6F72"/>
                </a:solidFill>
                <a:effectLst/>
                <a:latin typeface="Arial" panose="020B0604020202020204" pitchFamily="34" charset="0"/>
                <a:ea typeface="SimSun" panose="02010600030101010101" pitchFamily="2" charset="-122"/>
                <a:cs typeface="Times New Roman" panose="02020603050405020304" pitchFamily="18" charset="0"/>
              </a:rPr>
              <a:t>GCworkplace</a:t>
            </a:r>
            <a:r>
              <a:rPr lang="fr-CA" sz="4000" b="1" kern="1400" spc="-50" dirty="0">
                <a:solidFill>
                  <a:srgbClr val="6C6F72"/>
                </a:solidFill>
                <a:effectLst/>
                <a:latin typeface="Arial" panose="020B0604020202020204" pitchFamily="34" charset="0"/>
                <a:ea typeface="SimSun" panose="02010600030101010101" pitchFamily="2" charset="-122"/>
                <a:cs typeface="Times New Roman" panose="02020603050405020304" pitchFamily="18" charset="0"/>
              </a:rPr>
              <a:t> Tour Program </a:t>
            </a:r>
          </a:p>
          <a:p>
            <a:pPr>
              <a:lnSpc>
                <a:spcPct val="115000"/>
              </a:lnSpc>
              <a:spcAft>
                <a:spcPts val="600"/>
              </a:spcAft>
            </a:pPr>
            <a:r>
              <a:rPr lang="en-CA" sz="4000" b="1" kern="1400" spc="-50" dirty="0">
                <a:solidFill>
                  <a:srgbClr val="6C6F72"/>
                </a:solidFill>
                <a:latin typeface="Arial" panose="020B0604020202020204" pitchFamily="34" charset="0"/>
                <a:ea typeface="SimSun" panose="02010600030101010101" pitchFamily="2" charset="-122"/>
                <a:cs typeface="Times New Roman" panose="02020603050405020304" pitchFamily="18" charset="0"/>
              </a:rPr>
              <a:t>25 Eddy 1st floor</a:t>
            </a:r>
          </a:p>
          <a:p>
            <a:pPr marL="0" marR="0">
              <a:lnSpc>
                <a:spcPct val="115000"/>
              </a:lnSpc>
              <a:spcBef>
                <a:spcPts val="0"/>
              </a:spcBef>
              <a:spcAft>
                <a:spcPts val="600"/>
              </a:spcAft>
            </a:pPr>
            <a:endParaRPr lang="en-CA" sz="2800" b="1"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4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0" y="0"/>
            <a:ext cx="15544800" cy="10058400"/>
          </a:xfrm>
          <a:prstGeom prst="rect">
            <a:avLst/>
          </a:prstGeom>
        </p:spPr>
      </p:pic>
      <p:sp>
        <p:nvSpPr>
          <p:cNvPr id="5" name="Text Placeholder 4"/>
          <p:cNvSpPr>
            <a:spLocks noGrp="1"/>
          </p:cNvSpPr>
          <p:nvPr>
            <p:ph type="body" idx="10"/>
          </p:nvPr>
        </p:nvSpPr>
        <p:spPr>
          <a:xfrm>
            <a:off x="1103630" y="1583055"/>
            <a:ext cx="612140" cy="203835"/>
          </a:xfrm>
          <a:prstGeom prst="rect">
            <a:avLst/>
          </a:prstGeom>
          <a:noFill/>
          <a:ln w="0" cmpd="sng">
            <a:noFill/>
            <a:prstDash val="solid"/>
          </a:ln>
        </p:spPr>
        <p:txBody>
          <a:bodyPr vert="horz" lIns="0" tIns="0" rIns="0" bIns="0" anchor="t">
            <a:normAutofit fontScale="92500"/>
          </a:bodyPr>
          <a:lstStyle/>
          <a:p>
            <a:pPr marL="0" marR="0" indent="0" algn="l">
              <a:lnSpc>
                <a:spcPts val="1600"/>
              </a:lnSpc>
              <a:spcAft>
                <a:spcPts val="0"/>
              </a:spcAft>
            </a:pPr>
            <a:r>
              <a:rPr lang="en-US" sz="1450" b="1" spc="-135" dirty="0">
                <a:solidFill>
                  <a:srgbClr val="277852"/>
                </a:solidFill>
                <a:latin typeface="Arial" panose="02020603050405020304" pitchFamily="2"/>
              </a:rPr>
              <a:t>SCOPE </a:t>
            </a:r>
          </a:p>
        </p:txBody>
      </p:sp>
      <p:sp>
        <p:nvSpPr>
          <p:cNvPr id="6" name="Text Placeholder 5"/>
          <p:cNvSpPr>
            <a:spLocks noGrp="1"/>
          </p:cNvSpPr>
          <p:nvPr>
            <p:ph type="body" idx="10"/>
          </p:nvPr>
        </p:nvSpPr>
        <p:spPr>
          <a:xfrm>
            <a:off x="2045335" y="2374900"/>
            <a:ext cx="5065395" cy="591185"/>
          </a:xfrm>
          <a:prstGeom prst="rect">
            <a:avLst/>
          </a:prstGeom>
          <a:noFill/>
          <a:ln w="0" cmpd="sng">
            <a:noFill/>
            <a:prstDash val="solid"/>
          </a:ln>
        </p:spPr>
        <p:txBody>
          <a:bodyPr vert="horz" lIns="0" tIns="15875" rIns="0" bIns="0" anchor="t"/>
          <a:lstStyle/>
          <a:p>
            <a:pPr marL="0" marR="0" indent="228600" algn="l">
              <a:lnSpc>
                <a:spcPts val="1600"/>
              </a:lnSpc>
              <a:spcAft>
                <a:spcPts val="0"/>
              </a:spcAft>
              <a:buFont typeface="Symbol"/>
              <a:buChar char="·"/>
            </a:pPr>
            <a:r>
              <a:rPr lang="en-US" sz="1450" spc="-20" dirty="0">
                <a:solidFill>
                  <a:srgbClr val="000000"/>
                </a:solidFill>
                <a:latin typeface="Calibri" panose="02020603050405020304" pitchFamily="2"/>
              </a:rPr>
              <a:t>Demonstration floor for the </a:t>
            </a:r>
            <a:r>
              <a:rPr lang="en-US" sz="1450" spc="-20" dirty="0" err="1">
                <a:solidFill>
                  <a:srgbClr val="000000"/>
                </a:solidFill>
                <a:latin typeface="Calibri" panose="02020603050405020304" pitchFamily="2"/>
              </a:rPr>
              <a:t>GCworkplace</a:t>
            </a:r>
            <a:r>
              <a:rPr lang="en-US" sz="1450" spc="-20" dirty="0">
                <a:solidFill>
                  <a:srgbClr val="000000"/>
                </a:solidFill>
                <a:latin typeface="Calibri" panose="02020603050405020304" pitchFamily="2"/>
              </a:rPr>
              <a:t> program </a:t>
            </a:r>
          </a:p>
          <a:p>
            <a:pPr marL="0" marR="0" indent="228600" algn="l">
              <a:lnSpc>
                <a:spcPts val="1600"/>
              </a:lnSpc>
              <a:spcBef>
                <a:spcPts val="1015"/>
              </a:spcBef>
              <a:spcAft>
                <a:spcPts val="235"/>
              </a:spcAft>
              <a:buFont typeface="Symbol"/>
              <a:buChar char="·"/>
            </a:pPr>
            <a:r>
              <a:rPr lang="en-US" sz="1450" spc="-30" dirty="0">
                <a:solidFill>
                  <a:srgbClr val="000000"/>
                </a:solidFill>
                <a:latin typeface="Calibri" panose="02020603050405020304" pitchFamily="2"/>
              </a:rPr>
              <a:t>Workplace fully designed based on the </a:t>
            </a:r>
            <a:r>
              <a:rPr lang="en-US" sz="1450" spc="-30" dirty="0" err="1">
                <a:solidFill>
                  <a:srgbClr val="000000"/>
                </a:solidFill>
                <a:latin typeface="Calibri" panose="02020603050405020304" pitchFamily="2"/>
              </a:rPr>
              <a:t>activties</a:t>
            </a:r>
            <a:r>
              <a:rPr lang="en-US" sz="1450" spc="-30" dirty="0">
                <a:solidFill>
                  <a:srgbClr val="000000"/>
                </a:solidFill>
                <a:latin typeface="Calibri" panose="02020603050405020304" pitchFamily="2"/>
              </a:rPr>
              <a:t> of the organization </a:t>
            </a:r>
          </a:p>
        </p:txBody>
      </p:sp>
      <p:sp>
        <p:nvSpPr>
          <p:cNvPr id="7" name="Text Placeholder 6"/>
          <p:cNvSpPr>
            <a:spLocks noGrp="1"/>
          </p:cNvSpPr>
          <p:nvPr>
            <p:ph type="body" idx="10"/>
          </p:nvPr>
        </p:nvSpPr>
        <p:spPr>
          <a:xfrm>
            <a:off x="871855" y="3399155"/>
            <a:ext cx="1087755" cy="203835"/>
          </a:xfrm>
          <a:prstGeom prst="rect">
            <a:avLst/>
          </a:prstGeom>
          <a:noFill/>
          <a:ln w="0" cmpd="sng">
            <a:noFill/>
            <a:prstDash val="solid"/>
          </a:ln>
        </p:spPr>
        <p:txBody>
          <a:bodyPr vert="horz" lIns="0" tIns="0" rIns="0" bIns="0" anchor="t">
            <a:normAutofit fontScale="92500"/>
          </a:bodyPr>
          <a:lstStyle/>
          <a:p>
            <a:pPr marL="0" marR="0" indent="0" algn="l">
              <a:lnSpc>
                <a:spcPts val="1600"/>
              </a:lnSpc>
              <a:spcAft>
                <a:spcPts val="0"/>
              </a:spcAft>
            </a:pPr>
            <a:r>
              <a:rPr lang="en-US" sz="1450" b="1" spc="-90">
                <a:solidFill>
                  <a:srgbClr val="51B49F"/>
                </a:solidFill>
                <a:latin typeface="Arial" panose="02020603050405020304" pitchFamily="2"/>
              </a:rPr>
              <a:t>HIGHLIGHTS </a:t>
            </a:r>
          </a:p>
        </p:txBody>
      </p:sp>
      <p:sp>
        <p:nvSpPr>
          <p:cNvPr id="8" name="Text Placeholder 7"/>
          <p:cNvSpPr>
            <a:spLocks noGrp="1"/>
          </p:cNvSpPr>
          <p:nvPr>
            <p:ph type="body" idx="10"/>
          </p:nvPr>
        </p:nvSpPr>
        <p:spPr>
          <a:xfrm>
            <a:off x="2121535" y="3439160"/>
            <a:ext cx="4017010" cy="1721485"/>
          </a:xfrm>
          <a:prstGeom prst="rect">
            <a:avLst/>
          </a:prstGeom>
          <a:noFill/>
          <a:ln w="0" cmpd="sng">
            <a:noFill/>
            <a:prstDash val="solid"/>
          </a:ln>
        </p:spPr>
        <p:txBody>
          <a:bodyPr vert="horz" lIns="0" tIns="12700" rIns="0" bIns="0" anchor="t">
            <a:normAutofit/>
          </a:bodyPr>
          <a:lstStyle/>
          <a:p>
            <a:pPr marL="0" marR="0" indent="228600" algn="l">
              <a:lnSpc>
                <a:spcPts val="1600"/>
              </a:lnSpc>
              <a:spcAft>
                <a:spcPts val="0"/>
              </a:spcAft>
              <a:buFont typeface="Symbol"/>
              <a:buChar char="·"/>
            </a:pPr>
            <a:r>
              <a:rPr lang="en-US" sz="1450" spc="-20">
                <a:solidFill>
                  <a:srgbClr val="000000"/>
                </a:solidFill>
                <a:latin typeface="Calibri" panose="02020603050405020304" pitchFamily="2"/>
              </a:rPr>
              <a:t>2 monitors at all individual workstation </a:t>
            </a:r>
          </a:p>
          <a:p>
            <a:pPr marL="0" marR="0" indent="228600" algn="l">
              <a:lnSpc>
                <a:spcPts val="1600"/>
              </a:lnSpc>
              <a:spcBef>
                <a:spcPts val="700"/>
              </a:spcBef>
              <a:spcAft>
                <a:spcPts val="0"/>
              </a:spcAft>
              <a:buFont typeface="Symbol"/>
              <a:buChar char="·"/>
            </a:pPr>
            <a:r>
              <a:rPr lang="en-US" sz="1450" spc="-15">
                <a:solidFill>
                  <a:srgbClr val="000000"/>
                </a:solidFill>
                <a:latin typeface="Calibri" panose="02020603050405020304" pitchFamily="2"/>
              </a:rPr>
              <a:t>Integration of accoustic panels </a:t>
            </a:r>
          </a:p>
          <a:p>
            <a:pPr marL="0" marR="0" indent="228600" algn="l">
              <a:lnSpc>
                <a:spcPts val="1600"/>
              </a:lnSpc>
              <a:spcBef>
                <a:spcPts val="755"/>
              </a:spcBef>
              <a:spcAft>
                <a:spcPts val="0"/>
              </a:spcAft>
              <a:buFont typeface="Symbol"/>
              <a:buChar char="·"/>
            </a:pPr>
            <a:r>
              <a:rPr lang="en-US" sz="1450" spc="-20">
                <a:solidFill>
                  <a:srgbClr val="000000"/>
                </a:solidFill>
                <a:latin typeface="Calibri" panose="02020603050405020304" pitchFamily="2"/>
              </a:rPr>
              <a:t>Integration of wood panneling into the space </a:t>
            </a:r>
          </a:p>
          <a:p>
            <a:pPr marL="0" marR="0" indent="228600" algn="l">
              <a:lnSpc>
                <a:spcPts val="1800"/>
              </a:lnSpc>
              <a:spcBef>
                <a:spcPts val="625"/>
              </a:spcBef>
              <a:spcAft>
                <a:spcPts val="0"/>
              </a:spcAft>
              <a:buFont typeface="Symbol"/>
              <a:buChar char="·"/>
            </a:pPr>
            <a:r>
              <a:rPr lang="en-US" sz="1450" spc="-15">
                <a:solidFill>
                  <a:srgbClr val="000000"/>
                </a:solidFill>
                <a:latin typeface="Calibri" panose="02020603050405020304" pitchFamily="2"/>
              </a:rPr>
              <a:t>3 zones </a:t>
            </a:r>
            <a:r>
              <a:rPr lang="en-US" sz="1500" spc="-15">
                <a:solidFill>
                  <a:srgbClr val="000000"/>
                </a:solidFill>
                <a:latin typeface="Calibri" panose="02020603050405020304" pitchFamily="2"/>
              </a:rPr>
              <a:t>– </a:t>
            </a:r>
            <a:r>
              <a:rPr lang="en-US" sz="1450" spc="-15">
                <a:solidFill>
                  <a:srgbClr val="000000"/>
                </a:solidFill>
                <a:latin typeface="Calibri" panose="02020603050405020304" pitchFamily="2"/>
              </a:rPr>
              <a:t>Quiet, transitional and collaborative </a:t>
            </a:r>
          </a:p>
          <a:p>
            <a:pPr marL="0" marR="0" indent="228600" algn="l">
              <a:lnSpc>
                <a:spcPts val="1500"/>
              </a:lnSpc>
              <a:spcBef>
                <a:spcPts val="640"/>
              </a:spcBef>
              <a:spcAft>
                <a:spcPts val="0"/>
              </a:spcAft>
              <a:buFont typeface="Symbol"/>
              <a:buChar char="·"/>
            </a:pPr>
            <a:r>
              <a:rPr lang="en-US" sz="1450" spc="-15">
                <a:solidFill>
                  <a:srgbClr val="000000"/>
                </a:solidFill>
                <a:latin typeface="Calibri" panose="02020603050405020304" pitchFamily="2"/>
              </a:rPr>
              <a:t>Flexible seating in the collaborative zone </a:t>
            </a:r>
          </a:p>
          <a:p>
            <a:pPr marL="0" marR="0" indent="228600" algn="l">
              <a:lnSpc>
                <a:spcPts val="1600"/>
              </a:lnSpc>
              <a:spcBef>
                <a:spcPts val="755"/>
              </a:spcBef>
              <a:spcAft>
                <a:spcPts val="235"/>
              </a:spcAft>
              <a:buFont typeface="Symbol"/>
              <a:buChar char="·"/>
            </a:pPr>
            <a:r>
              <a:rPr lang="en-US" sz="1450" spc="-35">
                <a:solidFill>
                  <a:srgbClr val="000000"/>
                </a:solidFill>
                <a:latin typeface="Calibri" panose="02020603050405020304" pitchFamily="2"/>
              </a:rPr>
              <a:t>Multifunctional meeting room with retractable walls </a:t>
            </a:r>
          </a:p>
        </p:txBody>
      </p:sp>
      <p:sp>
        <p:nvSpPr>
          <p:cNvPr id="9" name="Text Placeholder 8"/>
          <p:cNvSpPr>
            <a:spLocks noGrp="1"/>
          </p:cNvSpPr>
          <p:nvPr>
            <p:ph type="body" idx="10"/>
          </p:nvPr>
        </p:nvSpPr>
        <p:spPr>
          <a:xfrm>
            <a:off x="2977515" y="5563235"/>
            <a:ext cx="8266430" cy="243840"/>
          </a:xfrm>
          <a:prstGeom prst="rect">
            <a:avLst/>
          </a:prstGeom>
          <a:noFill/>
          <a:ln w="0" cmpd="sng">
            <a:noFill/>
            <a:prstDash val="solid"/>
          </a:ln>
        </p:spPr>
        <p:txBody>
          <a:bodyPr vert="horz" lIns="0" tIns="12700" rIns="0" bIns="0" anchor="t"/>
          <a:lstStyle/>
          <a:p>
            <a:pPr marL="0" marR="0" indent="0" algn="l">
              <a:lnSpc>
                <a:spcPts val="1600"/>
              </a:lnSpc>
              <a:spcAft>
                <a:spcPts val="185"/>
              </a:spcAft>
              <a:tabLst>
                <a:tab pos="2880360" algn="l"/>
                <a:tab pos="8275320" algn="r"/>
              </a:tabLst>
            </a:pPr>
            <a:r>
              <a:rPr lang="en-US" sz="1450" spc="0" dirty="0">
                <a:solidFill>
                  <a:srgbClr val="51B49F"/>
                </a:solidFill>
                <a:latin typeface="Arial" panose="02020603050405020304" pitchFamily="2"/>
              </a:rPr>
              <a:t>QUIET ZONE</a:t>
            </a:r>
            <a:r>
              <a:rPr lang="en-US" sz="100" spc="0" dirty="0">
                <a:solidFill>
                  <a:srgbClr val="F5AC1E"/>
                </a:solidFill>
                <a:latin typeface="Arial" panose="02020603050405020304" pitchFamily="2"/>
              </a:rPr>
              <a:t> </a:t>
            </a:r>
            <a:r>
              <a:rPr lang="en-US" sz="1450" spc="0" dirty="0">
                <a:solidFill>
                  <a:srgbClr val="F5AC1E"/>
                </a:solidFill>
                <a:latin typeface="Arial" panose="02020603050405020304" pitchFamily="2"/>
              </a:rPr>
              <a:t>TRANSITION ZONE</a:t>
            </a:r>
            <a:r>
              <a:rPr lang="en-US" sz="100" spc="0" dirty="0">
                <a:solidFill>
                  <a:srgbClr val="277852"/>
                </a:solidFill>
                <a:latin typeface="Arial" panose="02020603050405020304" pitchFamily="2"/>
              </a:rPr>
              <a:t> </a:t>
            </a:r>
            <a:r>
              <a:rPr lang="en-US" sz="1450" dirty="0">
                <a:solidFill>
                  <a:srgbClr val="277852"/>
                </a:solidFill>
                <a:latin typeface="Arial" panose="02020603050405020304" pitchFamily="2"/>
              </a:rPr>
              <a:t>INTERACTIVE </a:t>
            </a:r>
            <a:r>
              <a:rPr lang="en-US" sz="1450" spc="0" dirty="0">
                <a:solidFill>
                  <a:srgbClr val="277852"/>
                </a:solidFill>
                <a:latin typeface="Arial" panose="02020603050405020304" pitchFamily="2"/>
              </a:rPr>
              <a:t> ZONE </a:t>
            </a:r>
          </a:p>
        </p:txBody>
      </p:sp>
      <p:sp>
        <p:nvSpPr>
          <p:cNvPr id="10" name="Text Placeholder 9"/>
          <p:cNvSpPr>
            <a:spLocks noGrp="1"/>
          </p:cNvSpPr>
          <p:nvPr>
            <p:ph type="body" idx="10"/>
          </p:nvPr>
        </p:nvSpPr>
        <p:spPr>
          <a:xfrm>
            <a:off x="12015470" y="5433377"/>
            <a:ext cx="2298065" cy="503555"/>
          </a:xfrm>
          <a:prstGeom prst="rect">
            <a:avLst/>
          </a:prstGeom>
          <a:noFill/>
          <a:ln w="0" cmpd="sng">
            <a:noFill/>
            <a:prstDash val="solid"/>
          </a:ln>
        </p:spPr>
        <p:txBody>
          <a:bodyPr vert="horz" lIns="0" tIns="0" rIns="0" bIns="0" anchor="t">
            <a:normAutofit/>
          </a:bodyPr>
          <a:lstStyle/>
          <a:p>
            <a:pPr marL="0" marR="0" indent="0" algn="l">
              <a:lnSpc>
                <a:spcPts val="2000"/>
              </a:lnSpc>
              <a:spcAft>
                <a:spcPts val="0"/>
              </a:spcAft>
            </a:pPr>
            <a:r>
              <a:rPr lang="en-US" sz="1200" b="1" spc="0" dirty="0">
                <a:solidFill>
                  <a:srgbClr val="277852"/>
                </a:solidFill>
                <a:latin typeface="Arial" panose="02020603050405020304" pitchFamily="2"/>
              </a:rPr>
              <a:t>VARIETY OF WORKPOINTS </a:t>
            </a:r>
          </a:p>
        </p:txBody>
      </p:sp>
      <p:sp>
        <p:nvSpPr>
          <p:cNvPr id="4" name="Text Placeholder 3"/>
          <p:cNvSpPr>
            <a:spLocks noGrp="1"/>
          </p:cNvSpPr>
          <p:nvPr>
            <p:ph type="body" idx="10"/>
          </p:nvPr>
        </p:nvSpPr>
        <p:spPr>
          <a:xfrm>
            <a:off x="666708" y="531495"/>
            <a:ext cx="14171510" cy="1051560"/>
          </a:xfrm>
          <a:prstGeom prst="rect">
            <a:avLst/>
          </a:prstGeom>
          <a:noFill/>
          <a:ln w="0" cmpd="sng">
            <a:noFill/>
            <a:prstDash val="solid"/>
          </a:ln>
        </p:spPr>
        <p:txBody>
          <a:bodyPr vert="horz" lIns="0" tIns="41910" rIns="0" bIns="0" anchor="t">
            <a:normAutofit/>
          </a:bodyPr>
          <a:lstStyle/>
          <a:p>
            <a:pPr marL="0" marR="0" indent="0" algn="l">
              <a:lnSpc>
                <a:spcPts val="3200"/>
              </a:lnSpc>
              <a:spcAft>
                <a:spcPts val="0"/>
              </a:spcAft>
              <a:buNone/>
            </a:pPr>
            <a:r>
              <a:rPr lang="en-US" sz="3600" b="1" spc="-20" dirty="0">
                <a:solidFill>
                  <a:srgbClr val="277852"/>
                </a:solidFill>
                <a:latin typeface="Calibri" panose="02020603050405020304" pitchFamily="2"/>
              </a:rPr>
              <a:t>***</a:t>
            </a:r>
            <a:r>
              <a:rPr lang="en-US" sz="3200" b="1" spc="-20" dirty="0">
                <a:solidFill>
                  <a:srgbClr val="277852"/>
                </a:solidFill>
                <a:latin typeface="Calibri" panose="02020603050405020304" pitchFamily="2"/>
              </a:rPr>
              <a:t> </a:t>
            </a:r>
            <a:r>
              <a:rPr lang="en-US" sz="3600" b="1" spc="-20" dirty="0">
                <a:solidFill>
                  <a:srgbClr val="277852"/>
                </a:solidFill>
                <a:latin typeface="Calibri" panose="02020603050405020304" pitchFamily="2"/>
              </a:rPr>
              <a:t>Click here to see the video tour of the </a:t>
            </a:r>
            <a:r>
              <a:rPr lang="en-US" sz="3600" b="1" spc="-20" dirty="0">
                <a:solidFill>
                  <a:srgbClr val="277852"/>
                </a:solidFill>
                <a:latin typeface="Calibri" panose="02020603050405020304" pitchFamily="2"/>
                <a:hlinkClick r:id="rId4"/>
              </a:rPr>
              <a:t>25 Eddy 1st floor</a:t>
            </a:r>
            <a:r>
              <a:rPr lang="en-US" sz="3600" b="1" spc="-20" dirty="0">
                <a:solidFill>
                  <a:srgbClr val="277852"/>
                </a:solidFill>
                <a:latin typeface="Calibri" panose="02020603050405020304" pitchFamily="2"/>
              </a:rPr>
              <a:t>***</a:t>
            </a:r>
            <a:endParaRPr lang="en-US" sz="2900" b="1" spc="-20" dirty="0">
              <a:solidFill>
                <a:srgbClr val="277852"/>
              </a:solidFill>
              <a:latin typeface="Calibri" panose="02020603050405020304" pitchFamily="2"/>
            </a:endParaRPr>
          </a:p>
        </p:txBody>
      </p:sp>
      <p:sp>
        <p:nvSpPr>
          <p:cNvPr id="11" name="Text Placeholder 10"/>
          <p:cNvSpPr>
            <a:spLocks noGrp="1"/>
          </p:cNvSpPr>
          <p:nvPr>
            <p:ph type="body" idx="10"/>
          </p:nvPr>
        </p:nvSpPr>
        <p:spPr>
          <a:xfrm>
            <a:off x="10926445" y="6430645"/>
            <a:ext cx="3469005" cy="2478405"/>
          </a:xfrm>
          <a:prstGeom prst="rect">
            <a:avLst/>
          </a:prstGeom>
          <a:noFill/>
          <a:ln w="0" cmpd="sng">
            <a:noFill/>
            <a:prstDash val="solid"/>
          </a:ln>
        </p:spPr>
        <p:txBody>
          <a:bodyPr vert="horz" lIns="0" tIns="16510" rIns="0" bIns="0" anchor="t">
            <a:normAutofit fontScale="77500" lnSpcReduction="20000"/>
          </a:bodyPr>
          <a:lstStyle/>
          <a:p>
            <a:pPr marL="0" marR="0" indent="228600" algn="l">
              <a:lnSpc>
                <a:spcPts val="2100"/>
              </a:lnSpc>
              <a:spcAft>
                <a:spcPts val="0"/>
              </a:spcAft>
              <a:buFont typeface="Symbol"/>
              <a:buChar char="·"/>
            </a:pPr>
            <a:r>
              <a:rPr lang="en-US" sz="1750" b="1" spc="-25" dirty="0">
                <a:solidFill>
                  <a:srgbClr val="000000"/>
                </a:solidFill>
                <a:latin typeface="Calibri" panose="02020603050405020304" pitchFamily="2"/>
              </a:rPr>
              <a:t>34 </a:t>
            </a:r>
            <a:r>
              <a:rPr lang="en-US" sz="1800" spc="-20" dirty="0">
                <a:solidFill>
                  <a:srgbClr val="000000"/>
                </a:solidFill>
                <a:latin typeface="Calibri" panose="02020603050405020304" pitchFamily="2"/>
              </a:rPr>
              <a:t>individual workstations </a:t>
            </a:r>
          </a:p>
          <a:p>
            <a:pPr marL="0" marR="0" indent="228600" algn="l">
              <a:lnSpc>
                <a:spcPts val="2100"/>
              </a:lnSpc>
              <a:spcBef>
                <a:spcPts val="35"/>
              </a:spcBef>
              <a:spcAft>
                <a:spcPts val="0"/>
              </a:spcAft>
              <a:buFont typeface="Symbol"/>
              <a:buChar char="·"/>
            </a:pPr>
            <a:r>
              <a:rPr lang="en-US" sz="1750" b="1" spc="-30" dirty="0">
                <a:solidFill>
                  <a:srgbClr val="000000"/>
                </a:solidFill>
                <a:latin typeface="Calibri" panose="02020603050405020304" pitchFamily="2"/>
              </a:rPr>
              <a:t>4 </a:t>
            </a:r>
            <a:r>
              <a:rPr lang="en-US" sz="1800" spc="-25" dirty="0">
                <a:solidFill>
                  <a:srgbClr val="000000"/>
                </a:solidFill>
                <a:latin typeface="Calibri" panose="02020603050405020304" pitchFamily="2"/>
              </a:rPr>
              <a:t>pods with privacy elements </a:t>
            </a:r>
          </a:p>
          <a:p>
            <a:pPr marL="0" marR="0" indent="228600" algn="l">
              <a:lnSpc>
                <a:spcPts val="2100"/>
              </a:lnSpc>
              <a:spcBef>
                <a:spcPts val="80"/>
              </a:spcBef>
              <a:spcAft>
                <a:spcPts val="0"/>
              </a:spcAft>
              <a:buFont typeface="Symbol"/>
              <a:buChar char="·"/>
            </a:pPr>
            <a:r>
              <a:rPr lang="en-US" sz="1750" b="1" spc="-30" dirty="0">
                <a:solidFill>
                  <a:srgbClr val="000000"/>
                </a:solidFill>
                <a:latin typeface="Calibri" panose="02020603050405020304" pitchFamily="2"/>
              </a:rPr>
              <a:t>6 </a:t>
            </a:r>
            <a:r>
              <a:rPr lang="en-US" sz="1800" spc="-25" dirty="0">
                <a:solidFill>
                  <a:srgbClr val="000000"/>
                </a:solidFill>
                <a:latin typeface="Calibri" panose="02020603050405020304" pitchFamily="2"/>
              </a:rPr>
              <a:t>collaboration spaces </a:t>
            </a:r>
          </a:p>
          <a:p>
            <a:pPr marL="0" marR="0" indent="228600" algn="l">
              <a:lnSpc>
                <a:spcPts val="2100"/>
              </a:lnSpc>
              <a:spcBef>
                <a:spcPts val="80"/>
              </a:spcBef>
              <a:spcAft>
                <a:spcPts val="0"/>
              </a:spcAft>
              <a:buFont typeface="Symbol"/>
              <a:buChar char="·"/>
            </a:pPr>
            <a:r>
              <a:rPr lang="en-US" sz="1750" b="1" spc="-30" dirty="0">
                <a:solidFill>
                  <a:srgbClr val="000000"/>
                </a:solidFill>
                <a:latin typeface="Calibri" panose="02020603050405020304" pitchFamily="2"/>
              </a:rPr>
              <a:t>6 </a:t>
            </a:r>
            <a:r>
              <a:rPr lang="en-US" sz="1800" spc="-25" dirty="0">
                <a:solidFill>
                  <a:srgbClr val="000000"/>
                </a:solidFill>
                <a:latin typeface="Calibri" panose="02020603050405020304" pitchFamily="2"/>
              </a:rPr>
              <a:t>meeting rooms </a:t>
            </a:r>
          </a:p>
          <a:p>
            <a:pPr marL="0" marR="0" indent="228600" algn="l">
              <a:lnSpc>
                <a:spcPts val="2100"/>
              </a:lnSpc>
              <a:spcBef>
                <a:spcPts val="80"/>
              </a:spcBef>
              <a:spcAft>
                <a:spcPts val="0"/>
              </a:spcAft>
              <a:buFont typeface="Symbol"/>
              <a:buChar char="·"/>
            </a:pPr>
            <a:r>
              <a:rPr lang="en-US" sz="1750" b="1" spc="-60" dirty="0">
                <a:solidFill>
                  <a:srgbClr val="000000"/>
                </a:solidFill>
                <a:latin typeface="Calibri" panose="02020603050405020304" pitchFamily="2"/>
              </a:rPr>
              <a:t>1 </a:t>
            </a:r>
            <a:r>
              <a:rPr lang="en-US" sz="1800" spc="-50" dirty="0">
                <a:solidFill>
                  <a:srgbClr val="000000"/>
                </a:solidFill>
                <a:latin typeface="Calibri" panose="02020603050405020304" pitchFamily="2"/>
              </a:rPr>
              <a:t>multipurpose meeting room with </a:t>
            </a:r>
          </a:p>
          <a:p>
            <a:pPr marL="228600" marR="0" indent="0" algn="l">
              <a:lnSpc>
                <a:spcPts val="1900"/>
              </a:lnSpc>
              <a:spcBef>
                <a:spcPts val="175"/>
              </a:spcBef>
              <a:spcAft>
                <a:spcPts val="0"/>
              </a:spcAft>
            </a:pPr>
            <a:r>
              <a:rPr lang="en-US" sz="1800" spc="-30" dirty="0">
                <a:solidFill>
                  <a:srgbClr val="000000"/>
                </a:solidFill>
                <a:latin typeface="Calibri" panose="02020603050405020304" pitchFamily="2"/>
              </a:rPr>
              <a:t>retractable walls </a:t>
            </a:r>
          </a:p>
          <a:p>
            <a:pPr marL="0" marR="0" indent="228600" algn="l">
              <a:lnSpc>
                <a:spcPts val="2100"/>
              </a:lnSpc>
              <a:spcBef>
                <a:spcPts val="215"/>
              </a:spcBef>
              <a:spcAft>
                <a:spcPts val="0"/>
              </a:spcAft>
              <a:buFont typeface="Symbol"/>
              <a:buChar char="·"/>
            </a:pPr>
            <a:r>
              <a:rPr lang="en-US" sz="1750" b="1" spc="-35" dirty="0">
                <a:solidFill>
                  <a:srgbClr val="000000"/>
                </a:solidFill>
                <a:latin typeface="Calibri" panose="02020603050405020304" pitchFamily="2"/>
              </a:rPr>
              <a:t>1 </a:t>
            </a:r>
            <a:r>
              <a:rPr lang="en-US" sz="1800" spc="-25" dirty="0">
                <a:solidFill>
                  <a:srgbClr val="000000"/>
                </a:solidFill>
                <a:latin typeface="Calibri" panose="02020603050405020304" pitchFamily="2"/>
              </a:rPr>
              <a:t>phone booth </a:t>
            </a:r>
          </a:p>
          <a:p>
            <a:pPr marL="0" marR="0" indent="228600" algn="l">
              <a:lnSpc>
                <a:spcPts val="2100"/>
              </a:lnSpc>
              <a:spcBef>
                <a:spcPts val="80"/>
              </a:spcBef>
              <a:spcAft>
                <a:spcPts val="0"/>
              </a:spcAft>
              <a:buFont typeface="Symbol"/>
              <a:buChar char="·"/>
            </a:pPr>
            <a:r>
              <a:rPr lang="en-US" sz="1750" b="1" spc="-30" dirty="0">
                <a:solidFill>
                  <a:srgbClr val="000000"/>
                </a:solidFill>
                <a:latin typeface="Calibri" panose="02020603050405020304" pitchFamily="2"/>
              </a:rPr>
              <a:t>4 </a:t>
            </a:r>
            <a:r>
              <a:rPr lang="en-US" sz="1800" spc="-25" dirty="0">
                <a:solidFill>
                  <a:srgbClr val="000000"/>
                </a:solidFill>
                <a:latin typeface="Calibri" panose="02020603050405020304" pitchFamily="2"/>
              </a:rPr>
              <a:t>Quiet rooms </a:t>
            </a:r>
          </a:p>
          <a:p>
            <a:pPr marL="0" marR="0" indent="228600" algn="l">
              <a:lnSpc>
                <a:spcPts val="2000"/>
              </a:lnSpc>
              <a:spcBef>
                <a:spcPts val="80"/>
              </a:spcBef>
              <a:spcAft>
                <a:spcPts val="0"/>
              </a:spcAft>
              <a:buFont typeface="Symbol"/>
              <a:buChar char="·"/>
            </a:pPr>
            <a:r>
              <a:rPr lang="en-US" sz="1750" b="1" spc="-30" dirty="0">
                <a:solidFill>
                  <a:srgbClr val="000000"/>
                </a:solidFill>
                <a:latin typeface="Calibri" panose="02020603050405020304" pitchFamily="2"/>
              </a:rPr>
              <a:t>1 </a:t>
            </a:r>
            <a:r>
              <a:rPr lang="en-US" sz="1800" spc="-25" dirty="0">
                <a:solidFill>
                  <a:srgbClr val="000000"/>
                </a:solidFill>
                <a:latin typeface="Calibri" panose="02020603050405020304" pitchFamily="2"/>
              </a:rPr>
              <a:t>kitchenette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floor, building, ceiling&#10;&#10;Description automatically generated">
            <a:extLst>
              <a:ext uri="{FF2B5EF4-FFF2-40B4-BE49-F238E27FC236}">
                <a16:creationId xmlns:a16="http://schemas.microsoft.com/office/drawing/2014/main" id="{8F7604D2-F9A6-4246-B95C-CB3E099EC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04008"/>
            <a:ext cx="15544800" cy="8250383"/>
          </a:xfrm>
          <a:prstGeom prst="rect">
            <a:avLst/>
          </a:prstGeom>
        </p:spPr>
      </p:pic>
      <p:sp>
        <p:nvSpPr>
          <p:cNvPr id="12" name="TextBox 11">
            <a:extLst>
              <a:ext uri="{FF2B5EF4-FFF2-40B4-BE49-F238E27FC236}">
                <a16:creationId xmlns:a16="http://schemas.microsoft.com/office/drawing/2014/main" id="{FE70DE5D-DC50-4233-9D06-42074A744373}"/>
              </a:ext>
            </a:extLst>
          </p:cNvPr>
          <p:cNvSpPr txBox="1"/>
          <p:nvPr/>
        </p:nvSpPr>
        <p:spPr>
          <a:xfrm>
            <a:off x="6052929" y="8692726"/>
            <a:ext cx="3438939" cy="461665"/>
          </a:xfrm>
          <a:prstGeom prst="rect">
            <a:avLst/>
          </a:prstGeom>
          <a:noFill/>
        </p:spPr>
        <p:txBody>
          <a:bodyPr wrap="square" rtlCol="0">
            <a:spAutoFit/>
          </a:bodyPr>
          <a:lstStyle/>
          <a:p>
            <a:pPr algn="ctr"/>
            <a:r>
              <a:rPr lang="fr-CA" sz="2400" b="1" dirty="0">
                <a:solidFill>
                  <a:schemeClr val="bg1"/>
                </a:solidFill>
              </a:rPr>
              <a:t>MAIN ENTRANCE</a:t>
            </a:r>
            <a:endParaRPr lang="en-CA" sz="2400" b="1" dirty="0">
              <a:solidFill>
                <a:schemeClr val="bg1"/>
              </a:solidFill>
            </a:endParaRPr>
          </a:p>
        </p:txBody>
      </p:sp>
    </p:spTree>
    <p:extLst>
      <p:ext uri="{BB962C8B-B14F-4D97-AF65-F5344CB8AC3E}">
        <p14:creationId xmlns:p14="http://schemas.microsoft.com/office/powerpoint/2010/main" val="294805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9D8AEC-BF7E-4AF1-960D-71CC81D57A15}"/>
              </a:ext>
            </a:extLst>
          </p:cNvPr>
          <p:cNvSpPr/>
          <p:nvPr/>
        </p:nvSpPr>
        <p:spPr>
          <a:xfrm>
            <a:off x="2601532" y="2228045"/>
            <a:ext cx="2524260" cy="2472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ED02D10F-3166-4C4A-9899-2B6CF1EE8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7772400" cy="6858000"/>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50CD5A5F-5CC9-46BA-AB2F-B03BC69D8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00301"/>
            <a:ext cx="7594810" cy="7658100"/>
          </a:xfrm>
          <a:prstGeom prst="rect">
            <a:avLst/>
          </a:prstGeom>
        </p:spPr>
      </p:pic>
      <p:sp>
        <p:nvSpPr>
          <p:cNvPr id="18" name="TextBox 17">
            <a:extLst>
              <a:ext uri="{FF2B5EF4-FFF2-40B4-BE49-F238E27FC236}">
                <a16:creationId xmlns:a16="http://schemas.microsoft.com/office/drawing/2014/main" id="{B1F79818-C16D-48D4-8DB7-1234E1796549}"/>
              </a:ext>
            </a:extLst>
          </p:cNvPr>
          <p:cNvSpPr txBox="1"/>
          <p:nvPr/>
        </p:nvSpPr>
        <p:spPr>
          <a:xfrm>
            <a:off x="2237167" y="9374747"/>
            <a:ext cx="3367290" cy="461665"/>
          </a:xfrm>
          <a:prstGeom prst="rect">
            <a:avLst/>
          </a:prstGeom>
          <a:noFill/>
        </p:spPr>
        <p:txBody>
          <a:bodyPr wrap="square" rtlCol="0">
            <a:spAutoFit/>
          </a:bodyPr>
          <a:lstStyle/>
          <a:p>
            <a:pPr algn="ctr"/>
            <a:r>
              <a:rPr lang="fr-CA" sz="2400" b="1" dirty="0">
                <a:solidFill>
                  <a:schemeClr val="bg1"/>
                </a:solidFill>
              </a:rPr>
              <a:t>PROJECT ROOM</a:t>
            </a:r>
            <a:endParaRPr lang="en-CA" sz="2400" b="1" dirty="0">
              <a:solidFill>
                <a:schemeClr val="bg1"/>
              </a:solidFill>
            </a:endParaRPr>
          </a:p>
        </p:txBody>
      </p:sp>
      <p:sp>
        <p:nvSpPr>
          <p:cNvPr id="2" name="TextBox 1">
            <a:extLst>
              <a:ext uri="{FF2B5EF4-FFF2-40B4-BE49-F238E27FC236}">
                <a16:creationId xmlns:a16="http://schemas.microsoft.com/office/drawing/2014/main" id="{C5986BCC-0769-4519-A79C-F57E11499BA9}"/>
              </a:ext>
            </a:extLst>
          </p:cNvPr>
          <p:cNvSpPr txBox="1"/>
          <p:nvPr/>
        </p:nvSpPr>
        <p:spPr>
          <a:xfrm>
            <a:off x="9734550" y="6229351"/>
            <a:ext cx="3848100" cy="461665"/>
          </a:xfrm>
          <a:prstGeom prst="rect">
            <a:avLst/>
          </a:prstGeom>
          <a:noFill/>
        </p:spPr>
        <p:txBody>
          <a:bodyPr wrap="square" rtlCol="0">
            <a:spAutoFit/>
          </a:bodyPr>
          <a:lstStyle/>
          <a:p>
            <a:pPr algn="ctr"/>
            <a:r>
              <a:rPr lang="en-US" sz="2400" b="1" dirty="0">
                <a:solidFill>
                  <a:schemeClr val="bg1"/>
                </a:solidFill>
              </a:rPr>
              <a:t>LARGE MEETING ROOM</a:t>
            </a:r>
            <a:endParaRPr lang="en-CA" sz="2400" b="1" dirty="0">
              <a:solidFill>
                <a:schemeClr val="bg1"/>
              </a:solidFill>
            </a:endParaRPr>
          </a:p>
        </p:txBody>
      </p:sp>
    </p:spTree>
    <p:extLst>
      <p:ext uri="{BB962C8B-B14F-4D97-AF65-F5344CB8AC3E}">
        <p14:creationId xmlns:p14="http://schemas.microsoft.com/office/powerpoint/2010/main" val="115094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DE3F3F56-8B82-4048-B054-8ABBAA3E1BBF}"/>
              </a:ext>
            </a:extLst>
          </p:cNvPr>
          <p:cNvSpPr txBox="1"/>
          <p:nvPr/>
        </p:nvSpPr>
        <p:spPr>
          <a:xfrm>
            <a:off x="1584103" y="4659868"/>
            <a:ext cx="2781836" cy="369332"/>
          </a:xfrm>
          <a:prstGeom prst="rect">
            <a:avLst/>
          </a:prstGeom>
          <a:noFill/>
        </p:spPr>
        <p:txBody>
          <a:bodyPr wrap="square" rtlCol="0">
            <a:spAutoFit/>
          </a:bodyPr>
          <a:lstStyle/>
          <a:p>
            <a:pPr algn="ctr"/>
            <a:r>
              <a:rPr lang="en-US" b="1" dirty="0">
                <a:solidFill>
                  <a:schemeClr val="bg1"/>
                </a:solidFill>
              </a:rPr>
              <a:t>Transitional zone </a:t>
            </a:r>
            <a:endParaRPr lang="en-CA" b="1" dirty="0">
              <a:solidFill>
                <a:schemeClr val="bg1"/>
              </a:solidFill>
            </a:endParaRPr>
          </a:p>
        </p:txBody>
      </p:sp>
      <p:sp>
        <p:nvSpPr>
          <p:cNvPr id="37" name="TextBox 36">
            <a:extLst>
              <a:ext uri="{FF2B5EF4-FFF2-40B4-BE49-F238E27FC236}">
                <a16:creationId xmlns:a16="http://schemas.microsoft.com/office/drawing/2014/main" id="{FFFD1DB6-908B-4E1E-AE66-DC980B5C6361}"/>
              </a:ext>
            </a:extLst>
          </p:cNvPr>
          <p:cNvSpPr txBox="1"/>
          <p:nvPr/>
        </p:nvSpPr>
        <p:spPr>
          <a:xfrm>
            <a:off x="6671256" y="4659868"/>
            <a:ext cx="2640169" cy="369332"/>
          </a:xfrm>
          <a:prstGeom prst="rect">
            <a:avLst/>
          </a:prstGeom>
          <a:noFill/>
        </p:spPr>
        <p:txBody>
          <a:bodyPr wrap="square" rtlCol="0">
            <a:spAutoFit/>
          </a:bodyPr>
          <a:lstStyle/>
          <a:p>
            <a:pPr algn="ctr"/>
            <a:r>
              <a:rPr lang="en-US" b="1" dirty="0">
                <a:solidFill>
                  <a:schemeClr val="bg1"/>
                </a:solidFill>
              </a:rPr>
              <a:t>Quiet zone </a:t>
            </a:r>
            <a:endParaRPr lang="en-CA" b="1" dirty="0">
              <a:solidFill>
                <a:schemeClr val="bg1"/>
              </a:solidFill>
            </a:endParaRPr>
          </a:p>
        </p:txBody>
      </p:sp>
      <p:pic>
        <p:nvPicPr>
          <p:cNvPr id="40" name="Picture 39" descr="A picture containing floor, indoor, room, ceiling&#10;&#10;Description automatically generated">
            <a:extLst>
              <a:ext uri="{FF2B5EF4-FFF2-40B4-BE49-F238E27FC236}">
                <a16:creationId xmlns:a16="http://schemas.microsoft.com/office/drawing/2014/main" id="{88BC06AC-70AE-4FB2-94A4-633546B76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813" y="534638"/>
            <a:ext cx="8401050" cy="8989124"/>
          </a:xfrm>
          <a:prstGeom prst="rect">
            <a:avLst/>
          </a:prstGeom>
        </p:spPr>
      </p:pic>
      <p:sp>
        <p:nvSpPr>
          <p:cNvPr id="41" name="TextBox 40">
            <a:extLst>
              <a:ext uri="{FF2B5EF4-FFF2-40B4-BE49-F238E27FC236}">
                <a16:creationId xmlns:a16="http://schemas.microsoft.com/office/drawing/2014/main" id="{20F635A0-33C2-4C29-9739-15FDD6A22655}"/>
              </a:ext>
            </a:extLst>
          </p:cNvPr>
          <p:cNvSpPr txBox="1"/>
          <p:nvPr/>
        </p:nvSpPr>
        <p:spPr>
          <a:xfrm>
            <a:off x="4175710" y="9062097"/>
            <a:ext cx="5605255" cy="461665"/>
          </a:xfrm>
          <a:prstGeom prst="rect">
            <a:avLst/>
          </a:prstGeom>
          <a:noFill/>
        </p:spPr>
        <p:txBody>
          <a:bodyPr vert="horz" wrap="square" rtlCol="0">
            <a:spAutoFit/>
          </a:bodyPr>
          <a:lstStyle/>
          <a:p>
            <a:pPr algn="ctr"/>
            <a:r>
              <a:rPr lang="en-US" sz="2400" b="1" dirty="0">
                <a:solidFill>
                  <a:schemeClr val="bg1"/>
                </a:solidFill>
              </a:rPr>
              <a:t>QUIET ZONE FEATURES FOCUS PODS</a:t>
            </a:r>
            <a:endParaRPr lang="en-CA"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floor, indoor, ceiling, building&#10;&#10;Description automatically generated">
            <a:extLst>
              <a:ext uri="{FF2B5EF4-FFF2-40B4-BE49-F238E27FC236}">
                <a16:creationId xmlns:a16="http://schemas.microsoft.com/office/drawing/2014/main" id="{4EA4F1CC-0CCC-4B67-B5C7-878CA59B1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200" y="140047"/>
            <a:ext cx="7264399" cy="5448300"/>
          </a:xfrm>
          <a:prstGeom prst="rect">
            <a:avLst/>
          </a:prstGeom>
        </p:spPr>
      </p:pic>
      <p:pic>
        <p:nvPicPr>
          <p:cNvPr id="13" name="Picture 12" descr="A picture containing building, indoor, floor, area&#10;&#10;Description automatically generated">
            <a:extLst>
              <a:ext uri="{FF2B5EF4-FFF2-40B4-BE49-F238E27FC236}">
                <a16:creationId xmlns:a16="http://schemas.microsoft.com/office/drawing/2014/main" id="{F269902B-C72F-4EDF-9E6D-0EF28E3CF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300" y="5654964"/>
            <a:ext cx="9474198" cy="4263389"/>
          </a:xfrm>
          <a:prstGeom prst="rect">
            <a:avLst/>
          </a:prstGeom>
        </p:spPr>
      </p:pic>
      <p:sp>
        <p:nvSpPr>
          <p:cNvPr id="14" name="TextBox 13">
            <a:extLst>
              <a:ext uri="{FF2B5EF4-FFF2-40B4-BE49-F238E27FC236}">
                <a16:creationId xmlns:a16="http://schemas.microsoft.com/office/drawing/2014/main" id="{407C9D28-B9D9-41F3-9C55-31F35A10AB54}"/>
              </a:ext>
            </a:extLst>
          </p:cNvPr>
          <p:cNvSpPr txBox="1"/>
          <p:nvPr/>
        </p:nvSpPr>
        <p:spPr>
          <a:xfrm>
            <a:off x="5762624" y="5029200"/>
            <a:ext cx="4019550" cy="461665"/>
          </a:xfrm>
          <a:prstGeom prst="rect">
            <a:avLst/>
          </a:prstGeom>
          <a:noFill/>
        </p:spPr>
        <p:txBody>
          <a:bodyPr wrap="square" rtlCol="0">
            <a:spAutoFit/>
          </a:bodyPr>
          <a:lstStyle/>
          <a:p>
            <a:pPr algn="ctr"/>
            <a:r>
              <a:rPr lang="en-US" sz="2400" b="1" dirty="0">
                <a:solidFill>
                  <a:schemeClr val="bg1"/>
                </a:solidFill>
              </a:rPr>
              <a:t>TRANSITIONAL ZONE</a:t>
            </a:r>
            <a:endParaRPr lang="en-CA" sz="2400" b="1" dirty="0">
              <a:solidFill>
                <a:schemeClr val="bg1"/>
              </a:solidFill>
            </a:endParaRPr>
          </a:p>
        </p:txBody>
      </p:sp>
      <p:sp>
        <p:nvSpPr>
          <p:cNvPr id="15" name="TextBox 14">
            <a:extLst>
              <a:ext uri="{FF2B5EF4-FFF2-40B4-BE49-F238E27FC236}">
                <a16:creationId xmlns:a16="http://schemas.microsoft.com/office/drawing/2014/main" id="{7CBD8D29-CA12-4695-8AE0-AA2C5DD2F733}"/>
              </a:ext>
            </a:extLst>
          </p:cNvPr>
          <p:cNvSpPr txBox="1"/>
          <p:nvPr/>
        </p:nvSpPr>
        <p:spPr>
          <a:xfrm>
            <a:off x="5410200" y="9456688"/>
            <a:ext cx="4724400" cy="461665"/>
          </a:xfrm>
          <a:prstGeom prst="rect">
            <a:avLst/>
          </a:prstGeom>
          <a:noFill/>
        </p:spPr>
        <p:txBody>
          <a:bodyPr wrap="square" rtlCol="0">
            <a:spAutoFit/>
          </a:bodyPr>
          <a:lstStyle/>
          <a:p>
            <a:pPr algn="ctr"/>
            <a:r>
              <a:rPr lang="en-US" sz="2400" b="1" dirty="0">
                <a:solidFill>
                  <a:schemeClr val="bg1"/>
                </a:solidFill>
              </a:rPr>
              <a:t>TRANSITIONAL ZONE</a:t>
            </a:r>
            <a:endParaRPr lang="en-CA" sz="2400" b="1" dirty="0">
              <a:solidFill>
                <a:schemeClr val="bg1"/>
              </a:solidFill>
            </a:endParaRPr>
          </a:p>
        </p:txBody>
      </p:sp>
    </p:spTree>
    <p:extLst>
      <p:ext uri="{BB962C8B-B14F-4D97-AF65-F5344CB8AC3E}">
        <p14:creationId xmlns:p14="http://schemas.microsoft.com/office/powerpoint/2010/main" val="299152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table, floor, chair&#10;&#10;Description automatically generated">
            <a:extLst>
              <a:ext uri="{FF2B5EF4-FFF2-40B4-BE49-F238E27FC236}">
                <a16:creationId xmlns:a16="http://schemas.microsoft.com/office/drawing/2014/main" id="{30F465E5-55F1-4119-B261-30A47BB6B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750" y="152401"/>
            <a:ext cx="7867650" cy="5900738"/>
          </a:xfrm>
          <a:prstGeom prst="rect">
            <a:avLst/>
          </a:prstGeom>
        </p:spPr>
      </p:pic>
      <p:pic>
        <p:nvPicPr>
          <p:cNvPr id="13" name="Picture 12" descr="A picture containing indoor, floor, ceiling, room&#10;&#10;Description automatically generated">
            <a:extLst>
              <a:ext uri="{FF2B5EF4-FFF2-40B4-BE49-F238E27FC236}">
                <a16:creationId xmlns:a16="http://schemas.microsoft.com/office/drawing/2014/main" id="{2BE2E69B-1A6A-47A7-98DA-61A6D9068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59727"/>
            <a:ext cx="7200900" cy="6546273"/>
          </a:xfrm>
          <a:prstGeom prst="rect">
            <a:avLst/>
          </a:prstGeom>
        </p:spPr>
      </p:pic>
      <p:sp>
        <p:nvSpPr>
          <p:cNvPr id="14" name="TextBox 13">
            <a:extLst>
              <a:ext uri="{FF2B5EF4-FFF2-40B4-BE49-F238E27FC236}">
                <a16:creationId xmlns:a16="http://schemas.microsoft.com/office/drawing/2014/main" id="{F068504B-E4DF-4DAB-B217-A6CFB3A668F5}"/>
              </a:ext>
            </a:extLst>
          </p:cNvPr>
          <p:cNvSpPr txBox="1"/>
          <p:nvPr/>
        </p:nvSpPr>
        <p:spPr>
          <a:xfrm>
            <a:off x="1571625" y="9444335"/>
            <a:ext cx="4362450" cy="461665"/>
          </a:xfrm>
          <a:prstGeom prst="rect">
            <a:avLst/>
          </a:prstGeom>
          <a:noFill/>
        </p:spPr>
        <p:txBody>
          <a:bodyPr wrap="square" rtlCol="0">
            <a:spAutoFit/>
          </a:bodyPr>
          <a:lstStyle/>
          <a:p>
            <a:pPr algn="ctr"/>
            <a:r>
              <a:rPr lang="en-US" sz="2400" b="1" dirty="0">
                <a:solidFill>
                  <a:schemeClr val="bg1"/>
                </a:solidFill>
              </a:rPr>
              <a:t>INTERACTIVE ZONE</a:t>
            </a:r>
            <a:endParaRPr lang="en-CA" sz="2400" b="1" dirty="0">
              <a:solidFill>
                <a:schemeClr val="bg1"/>
              </a:solidFill>
            </a:endParaRPr>
          </a:p>
        </p:txBody>
      </p:sp>
      <p:sp>
        <p:nvSpPr>
          <p:cNvPr id="15" name="TextBox 14">
            <a:extLst>
              <a:ext uri="{FF2B5EF4-FFF2-40B4-BE49-F238E27FC236}">
                <a16:creationId xmlns:a16="http://schemas.microsoft.com/office/drawing/2014/main" id="{A21B5BDC-BB6E-4251-B85F-17A2AD561D06}"/>
              </a:ext>
            </a:extLst>
          </p:cNvPr>
          <p:cNvSpPr txBox="1"/>
          <p:nvPr/>
        </p:nvSpPr>
        <p:spPr>
          <a:xfrm>
            <a:off x="9382125" y="5591474"/>
            <a:ext cx="4305300" cy="461665"/>
          </a:xfrm>
          <a:prstGeom prst="rect">
            <a:avLst/>
          </a:prstGeom>
          <a:noFill/>
        </p:spPr>
        <p:txBody>
          <a:bodyPr wrap="square" rtlCol="0">
            <a:spAutoFit/>
          </a:bodyPr>
          <a:lstStyle/>
          <a:p>
            <a:pPr algn="ctr"/>
            <a:r>
              <a:rPr lang="en-US" sz="2400" b="1" dirty="0">
                <a:solidFill>
                  <a:schemeClr val="bg1"/>
                </a:solidFill>
              </a:rPr>
              <a:t>INTERACTIVE ZONE</a:t>
            </a:r>
            <a:endParaRPr lang="en-CA" sz="2400" b="1" dirty="0">
              <a:solidFill>
                <a:schemeClr val="bg1"/>
              </a:solidFill>
            </a:endParaRPr>
          </a:p>
        </p:txBody>
      </p:sp>
    </p:spTree>
    <p:extLst>
      <p:ext uri="{BB962C8B-B14F-4D97-AF65-F5344CB8AC3E}">
        <p14:creationId xmlns:p14="http://schemas.microsoft.com/office/powerpoint/2010/main" val="581000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3fa10c3442455150dc8bd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834</TotalTime>
  <Words>1128</Words>
  <Application>Microsoft Office PowerPoint</Application>
  <PresentationFormat>Custom</PresentationFormat>
  <Paragraphs>98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Georgia</vt:lpstr>
      <vt:lpstr>Symbol</vt:lpstr>
      <vt:lpstr>Trebuchet MS</vt:lpstr>
      <vt:lpstr>Tw Cen MT</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 Bemeur</dc:creator>
  <cp:lastModifiedBy>Isabelle Filion</cp:lastModifiedBy>
  <cp:revision>61</cp:revision>
  <dcterms:created xsi:type="dcterms:W3CDTF">2021-08-30T13:58:08Z</dcterms:created>
  <dcterms:modified xsi:type="dcterms:W3CDTF">2021-09-13T19:05:48Z</dcterms:modified>
</cp:coreProperties>
</file>