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6" r:id="rId3"/>
    <p:sldId id="264" r:id="rId4"/>
    <p:sldId id="279" r:id="rId5"/>
    <p:sldId id="267" r:id="rId6"/>
    <p:sldId id="268" r:id="rId7"/>
    <p:sldId id="269" r:id="rId8"/>
    <p:sldId id="270" r:id="rId9"/>
    <p:sldId id="272" r:id="rId10"/>
    <p:sldId id="280" r:id="rId11"/>
    <p:sldId id="273" r:id="rId12"/>
    <p:sldId id="274" r:id="rId13"/>
    <p:sldId id="275" r:id="rId14"/>
    <p:sldId id="277" r:id="rId15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8E6"/>
    <a:srgbClr val="346E7C"/>
    <a:srgbClr val="54C5D1"/>
    <a:srgbClr val="29A79C"/>
    <a:srgbClr val="F5801C"/>
    <a:srgbClr val="FA8190"/>
    <a:srgbClr val="FEAEC1"/>
    <a:srgbClr val="004D71"/>
    <a:srgbClr val="F0F2F4"/>
    <a:srgbClr val="F8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4730" autoAdjust="0"/>
    <p:restoredTop sz="94605" autoAdjust="0"/>
  </p:normalViewPr>
  <p:slideViewPr>
    <p:cSldViewPr showGuides="1">
      <p:cViewPr varScale="1">
        <p:scale>
          <a:sx n="81" d="100"/>
          <a:sy n="81" d="100"/>
        </p:scale>
        <p:origin x="1708" y="7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7C7F168-87BB-4534-BBCB-05B62BD6DA35}">
      <dgm:prSet phldrT="[Text]" custT="1"/>
      <dgm:spPr/>
      <dgm:t>
        <a:bodyPr/>
        <a:lstStyle/>
        <a:p>
          <a:r>
            <a:rPr lang="en-CA" sz="1600" b="1" dirty="0" smtClean="0"/>
            <a:t>Phase #1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Discovery &amp; Analysis</a:t>
          </a:r>
          <a:endParaRPr lang="en-CA" sz="1600" dirty="0"/>
        </a:p>
      </dgm:t>
    </dgm:pt>
    <dgm:pt modelId="{C1200D6D-3172-41F5-9E9E-05B3A1BF3942}" type="parTrans" cxnId="{9D676DE3-A64F-4BE9-9C6B-D119E48B1487}">
      <dgm:prSet/>
      <dgm:spPr/>
      <dgm:t>
        <a:bodyPr/>
        <a:lstStyle/>
        <a:p>
          <a:endParaRPr lang="en-CA" sz="2400"/>
        </a:p>
      </dgm:t>
    </dgm:pt>
    <dgm:pt modelId="{452D20F2-1D35-40BD-918F-B5B889D9F24B}" type="sibTrans" cxnId="{9D676DE3-A64F-4BE9-9C6B-D119E48B1487}">
      <dgm:prSet/>
      <dgm:spPr/>
      <dgm:t>
        <a:bodyPr/>
        <a:lstStyle/>
        <a:p>
          <a:endParaRPr lang="en-CA" sz="2400"/>
        </a:p>
      </dgm:t>
    </dgm:pt>
    <dgm:pt modelId="{1E20DDD6-120B-4216-8E46-FCB968D5901B}">
      <dgm:prSet phldrT="[Text]" custT="1"/>
      <dgm:spPr/>
      <dgm:t>
        <a:bodyPr/>
        <a:lstStyle/>
        <a:p>
          <a:r>
            <a:rPr lang="en-CA" sz="1600" b="1" dirty="0" smtClean="0"/>
            <a:t>Phase #2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Ideation &amp; Experimentation</a:t>
          </a:r>
          <a:endParaRPr lang="en-CA" sz="1600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 sz="2400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 sz="2400"/>
        </a:p>
      </dgm:t>
    </dgm:pt>
    <dgm:pt modelId="{00B44758-3EE8-4F90-8B87-94F0F64C3759}">
      <dgm:prSet phldrT="[Text]" custT="1"/>
      <dgm:spPr/>
      <dgm:t>
        <a:bodyPr/>
        <a:lstStyle/>
        <a:p>
          <a:r>
            <a:rPr lang="en-CA" sz="1600" b="1" dirty="0" smtClean="0"/>
            <a:t>Phase #3</a:t>
          </a:r>
          <a:br>
            <a:rPr lang="en-CA" sz="1600" b="1" dirty="0" smtClean="0"/>
          </a:br>
          <a:r>
            <a:rPr lang="en-CA" sz="1600" dirty="0" smtClean="0"/>
            <a:t>Implementation &amp; Rollout</a:t>
          </a:r>
          <a:endParaRPr lang="en-CA" sz="1600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 sz="2400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 sz="2400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E310C449-3353-4087-8F5A-AB3A69948468}" type="pres">
      <dgm:prSet presAssocID="{D7C7F168-87BB-4534-BBCB-05B62BD6DA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2DB30F-7FCD-43E8-8EF7-38584318E58F}" type="pres">
      <dgm:prSet presAssocID="{452D20F2-1D35-40BD-918F-B5B889D9F24B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D676DE3-A64F-4BE9-9C6B-D119E48B1487}" srcId="{BBFEDE4B-E4B1-48A6-9150-3E09ADBFECC7}" destId="{D7C7F168-87BB-4534-BBCB-05B62BD6DA35}" srcOrd="0" destOrd="0" parTransId="{C1200D6D-3172-41F5-9E9E-05B3A1BF3942}" sibTransId="{452D20F2-1D35-40BD-918F-B5B889D9F24B}"/>
    <dgm:cxn modelId="{3F3B41CF-792F-4205-9E91-FB137AD58C02}" srcId="{BBFEDE4B-E4B1-48A6-9150-3E09ADBFECC7}" destId="{1E20DDD6-120B-4216-8E46-FCB968D5901B}" srcOrd="1" destOrd="0" parTransId="{CD7E45FD-22A2-4BE8-980D-9E4DFA5B3D07}" sibTransId="{E1E21F8D-8C37-4EC3-935D-765D51F30100}"/>
    <dgm:cxn modelId="{65C7063F-F526-40BA-AC07-5344BDA60FD8}" srcId="{BBFEDE4B-E4B1-48A6-9150-3E09ADBFECC7}" destId="{00B44758-3EE8-4F90-8B87-94F0F64C3759}" srcOrd="2" destOrd="0" parTransId="{25583DE1-CC5A-4E45-B99C-47F92ABA9E70}" sibTransId="{95357B04-0C65-4E5B-87CF-4BD16B4A13FB}"/>
    <dgm:cxn modelId="{0CABE888-4F4C-4086-9191-B89E7B3D7CC5}" type="presOf" srcId="{1E20DDD6-120B-4216-8E46-FCB968D5901B}" destId="{6DCD237C-6DFD-44EE-BEE9-0D20C1A156D8}" srcOrd="0" destOrd="0" presId="urn:microsoft.com/office/officeart/2005/8/layout/chevron1"/>
    <dgm:cxn modelId="{CEB56141-FABD-4DAC-9E8D-3B925B06C52E}" type="presOf" srcId="{D7C7F168-87BB-4534-BBCB-05B62BD6DA35}" destId="{E310C449-3353-4087-8F5A-AB3A69948468}" srcOrd="0" destOrd="0" presId="urn:microsoft.com/office/officeart/2005/8/layout/chevron1"/>
    <dgm:cxn modelId="{A89D17A1-3D71-4A2B-87C8-A8E9F1465BAB}" type="presOf" srcId="{BBFEDE4B-E4B1-48A6-9150-3E09ADBFECC7}" destId="{5218149C-EE07-4B4C-B919-45F3BAEA0AC7}" srcOrd="0" destOrd="0" presId="urn:microsoft.com/office/officeart/2005/8/layout/chevron1"/>
    <dgm:cxn modelId="{19746A53-3D39-47F9-A4E0-1610DF5DB41F}" type="presOf" srcId="{00B44758-3EE8-4F90-8B87-94F0F64C3759}" destId="{B5EDF7E4-C965-4823-862D-34E9B55B762A}" srcOrd="0" destOrd="0" presId="urn:microsoft.com/office/officeart/2005/8/layout/chevron1"/>
    <dgm:cxn modelId="{976C259E-BEAF-43CF-A4B1-0DA864AE51DC}" type="presParOf" srcId="{5218149C-EE07-4B4C-B919-45F3BAEA0AC7}" destId="{E310C449-3353-4087-8F5A-AB3A69948468}" srcOrd="0" destOrd="0" presId="urn:microsoft.com/office/officeart/2005/8/layout/chevron1"/>
    <dgm:cxn modelId="{D5D25CE3-20B5-4538-BA8A-07D0D68C0E50}" type="presParOf" srcId="{5218149C-EE07-4B4C-B919-45F3BAEA0AC7}" destId="{6A2DB30F-7FCD-43E8-8EF7-38584318E58F}" srcOrd="1" destOrd="0" presId="urn:microsoft.com/office/officeart/2005/8/layout/chevron1"/>
    <dgm:cxn modelId="{B18122E3-F3C1-4A0E-82BB-075CA08A8113}" type="presParOf" srcId="{5218149C-EE07-4B4C-B919-45F3BAEA0AC7}" destId="{6DCD237C-6DFD-44EE-BEE9-0D20C1A156D8}" srcOrd="2" destOrd="0" presId="urn:microsoft.com/office/officeart/2005/8/layout/chevron1"/>
    <dgm:cxn modelId="{418AD304-E225-4576-B181-763E5EBBCB0F}" type="presParOf" srcId="{5218149C-EE07-4B4C-B919-45F3BAEA0AC7}" destId="{71DD05C8-9F15-4EC4-96B3-F515855EE4FA}" srcOrd="3" destOrd="0" presId="urn:microsoft.com/office/officeart/2005/8/layout/chevron1"/>
    <dgm:cxn modelId="{B1A13EAE-457C-4DE1-A441-047E4CFE6086}" type="presParOf" srcId="{5218149C-EE07-4B4C-B919-45F3BAEA0AC7}" destId="{B5EDF7E4-C965-4823-862D-34E9B55B762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00B44758-3EE8-4F90-8B87-94F0F64C3759}">
      <dgm:prSet phldrT="[Text]"/>
      <dgm:spPr/>
      <dgm:t>
        <a:bodyPr/>
        <a:lstStyle/>
        <a:p>
          <a:endParaRPr lang="en-CA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/>
        </a:p>
      </dgm:t>
    </dgm:pt>
    <dgm:pt modelId="{1C4D0E2C-8436-48B7-864C-AD0128C90B52}">
      <dgm:prSet phldrT="[Text]"/>
      <dgm:spPr/>
      <dgm:t>
        <a:bodyPr/>
        <a:lstStyle/>
        <a:p>
          <a:endParaRPr lang="en-CA" dirty="0"/>
        </a:p>
      </dgm:t>
    </dgm:pt>
    <dgm:pt modelId="{4354AC7A-42AB-48B7-A7C1-540D6269DDFC}" type="parTrans" cxnId="{8DB5E91A-A441-4178-B5D8-FEE8BBD8795B}">
      <dgm:prSet/>
      <dgm:spPr/>
      <dgm:t>
        <a:bodyPr/>
        <a:lstStyle/>
        <a:p>
          <a:endParaRPr lang="en-CA"/>
        </a:p>
      </dgm:t>
    </dgm:pt>
    <dgm:pt modelId="{647333A0-5217-4BD9-A6CA-3FFC2D4938D7}" type="sibTrans" cxnId="{8DB5E91A-A441-4178-B5D8-FEE8BBD8795B}">
      <dgm:prSet/>
      <dgm:spPr/>
      <dgm:t>
        <a:bodyPr/>
        <a:lstStyle/>
        <a:p>
          <a:endParaRPr lang="en-CA"/>
        </a:p>
      </dgm:t>
    </dgm:pt>
    <dgm:pt modelId="{4655E51F-8862-4FF3-AB37-362E793AE7E8}">
      <dgm:prSet phldrT="[Text]"/>
      <dgm:spPr/>
      <dgm:t>
        <a:bodyPr/>
        <a:lstStyle/>
        <a:p>
          <a:endParaRPr lang="en-CA" dirty="0"/>
        </a:p>
      </dgm:t>
    </dgm:pt>
    <dgm:pt modelId="{91BC4577-8247-4BF3-997E-EF222D52893A}" type="parTrans" cxnId="{0A4369B2-3FB1-402D-B25A-2599E1FDD29C}">
      <dgm:prSet/>
      <dgm:spPr/>
      <dgm:t>
        <a:bodyPr/>
        <a:lstStyle/>
        <a:p>
          <a:endParaRPr lang="en-CA"/>
        </a:p>
      </dgm:t>
    </dgm:pt>
    <dgm:pt modelId="{35B4A2AC-F113-4656-AC18-5A1A2F7B8890}" type="sibTrans" cxnId="{0A4369B2-3FB1-402D-B25A-2599E1FDD29C}">
      <dgm:prSet/>
      <dgm:spPr/>
      <dgm:t>
        <a:bodyPr/>
        <a:lstStyle/>
        <a:p>
          <a:endParaRPr lang="en-CA"/>
        </a:p>
      </dgm:t>
    </dgm:pt>
    <dgm:pt modelId="{8DA0429A-001E-4996-93A2-464634D1B3F7}">
      <dgm:prSet phldrT="[Text]"/>
      <dgm:spPr/>
      <dgm:t>
        <a:bodyPr/>
        <a:lstStyle/>
        <a:p>
          <a:endParaRPr lang="en-CA" dirty="0"/>
        </a:p>
      </dgm:t>
    </dgm:pt>
    <dgm:pt modelId="{18516462-AA85-48CD-8348-124A43048A68}" type="parTrans" cxnId="{59DA59D9-B861-4A3F-B1F8-2B63BAE69306}">
      <dgm:prSet/>
      <dgm:spPr/>
      <dgm:t>
        <a:bodyPr/>
        <a:lstStyle/>
        <a:p>
          <a:endParaRPr lang="en-CA"/>
        </a:p>
      </dgm:t>
    </dgm:pt>
    <dgm:pt modelId="{F1609CE3-A58E-4F90-AD3B-C48CCF8BED01}" type="sibTrans" cxnId="{59DA59D9-B861-4A3F-B1F8-2B63BAE69306}">
      <dgm:prSet/>
      <dgm:spPr/>
      <dgm:t>
        <a:bodyPr/>
        <a:lstStyle/>
        <a:p>
          <a:endParaRPr lang="en-CA"/>
        </a:p>
      </dgm:t>
    </dgm:pt>
    <dgm:pt modelId="{0263D2E9-F69F-4E44-94A5-4953EBF654EE}">
      <dgm:prSet phldrT="[Text]"/>
      <dgm:spPr/>
      <dgm:t>
        <a:bodyPr/>
        <a:lstStyle/>
        <a:p>
          <a:endParaRPr lang="en-CA" dirty="0"/>
        </a:p>
      </dgm:t>
    </dgm:pt>
    <dgm:pt modelId="{3D0EB2A3-2B14-4D23-BC6E-BC2D3A3394DE}" type="parTrans" cxnId="{B42F2C17-4C08-4774-811D-4F3BE0B44FD3}">
      <dgm:prSet/>
      <dgm:spPr/>
      <dgm:t>
        <a:bodyPr/>
        <a:lstStyle/>
        <a:p>
          <a:endParaRPr lang="en-CA"/>
        </a:p>
      </dgm:t>
    </dgm:pt>
    <dgm:pt modelId="{483BE334-D698-4E7B-92CB-2707F1A11B55}" type="sibTrans" cxnId="{B42F2C17-4C08-4774-811D-4F3BE0B44FD3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1B4AE7A-0C87-46F9-B1C4-82A358659B21}">
      <dgm:prSet phldrT="[Text]"/>
      <dgm:spPr/>
      <dgm:t>
        <a:bodyPr/>
        <a:lstStyle/>
        <a:p>
          <a:endParaRPr lang="en-CA" dirty="0"/>
        </a:p>
      </dgm:t>
    </dgm:pt>
    <dgm:pt modelId="{A4A8F0E9-A833-4DB0-BEDC-FD64AC05ED02}" type="parTrans" cxnId="{194FDBAD-28D1-4F51-9495-48667A8C1D8B}">
      <dgm:prSet/>
      <dgm:spPr/>
      <dgm:t>
        <a:bodyPr/>
        <a:lstStyle/>
        <a:p>
          <a:endParaRPr lang="en-CA"/>
        </a:p>
      </dgm:t>
    </dgm:pt>
    <dgm:pt modelId="{47E77C6D-2FC1-46E6-BB26-A9DF7FC2BAD2}" type="sibTrans" cxnId="{194FDBAD-28D1-4F51-9495-48667A8C1D8B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2" presStyleCnt="9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21E54DE3-7EFD-43A0-A28B-A9E4C7E28D8D}" type="pres">
      <dgm:prSet presAssocID="{1C4D0E2C-8436-48B7-864C-AD0128C90B52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C47288C-0D3B-4CFA-99DD-5EDB0F707512}" type="pres">
      <dgm:prSet presAssocID="{647333A0-5217-4BD9-A6CA-3FFC2D4938D7}" presName="parTxOnlySpace" presStyleCnt="0"/>
      <dgm:spPr/>
    </dgm:pt>
    <dgm:pt modelId="{BD80286A-C9F2-4410-BA0B-32E19C93EB5D}" type="pres">
      <dgm:prSet presAssocID="{4655E51F-8862-4FF3-AB37-362E793AE7E8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7C6DCC-1551-4E8F-912F-4133FD594CAB}" type="pres">
      <dgm:prSet presAssocID="{35B4A2AC-F113-4656-AC18-5A1A2F7B8890}" presName="parTxOnlySpace" presStyleCnt="0"/>
      <dgm:spPr/>
    </dgm:pt>
    <dgm:pt modelId="{9EF25B53-7222-4B52-BE4A-DBE2A703F821}" type="pres">
      <dgm:prSet presAssocID="{F1B4AE7A-0C87-46F9-B1C4-82A358659B21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98F1263-D356-46B1-8E19-DFC1076C4439}" type="pres">
      <dgm:prSet presAssocID="{47E77C6D-2FC1-46E6-BB26-A9DF7FC2BAD2}" presName="parTxOnlySpace" presStyleCnt="0"/>
      <dgm:spPr/>
    </dgm:pt>
    <dgm:pt modelId="{6EF4711A-7539-487A-9E94-CCB718C2F58C}" type="pres">
      <dgm:prSet presAssocID="{8DA0429A-001E-4996-93A2-464634D1B3F7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B952F8B-E6FA-49F0-843E-429C31CE5CB6}" type="pres">
      <dgm:prSet presAssocID="{F1609CE3-A58E-4F90-AD3B-C48CCF8BED01}" presName="parTxOnlySpace" presStyleCnt="0"/>
      <dgm:spPr/>
    </dgm:pt>
    <dgm:pt modelId="{B0AEED66-A9F6-465F-A57C-8229AD7F5C57}" type="pres">
      <dgm:prSet presAssocID="{0263D2E9-F69F-4E44-94A5-4953EBF654EE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A30BEB-991F-43C7-A824-906F62CBCA41}" type="pres">
      <dgm:prSet presAssocID="{483BE334-D698-4E7B-92CB-2707F1A11B55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DB5E91A-A441-4178-B5D8-FEE8BBD8795B}" srcId="{BBFEDE4B-E4B1-48A6-9150-3E09ADBFECC7}" destId="{1C4D0E2C-8436-48B7-864C-AD0128C90B52}" srcOrd="3" destOrd="0" parTransId="{4354AC7A-42AB-48B7-A7C1-540D6269DDFC}" sibTransId="{647333A0-5217-4BD9-A6CA-3FFC2D4938D7}"/>
    <dgm:cxn modelId="{B42F2C17-4C08-4774-811D-4F3BE0B44FD3}" srcId="{BBFEDE4B-E4B1-48A6-9150-3E09ADBFECC7}" destId="{0263D2E9-F69F-4E44-94A5-4953EBF654EE}" srcOrd="7" destOrd="0" parTransId="{3D0EB2A3-2B14-4D23-BC6E-BC2D3A3394DE}" sibTransId="{483BE334-D698-4E7B-92CB-2707F1A11B55}"/>
    <dgm:cxn modelId="{28D6738F-5AC6-48E9-895F-F63F7F48F69D}" type="presOf" srcId="{F1B4AE7A-0C87-46F9-B1C4-82A358659B21}" destId="{9EF25B53-7222-4B52-BE4A-DBE2A703F821}" srcOrd="0" destOrd="0" presId="urn:microsoft.com/office/officeart/2005/8/layout/chevron1"/>
    <dgm:cxn modelId="{FF0C0605-0C06-4F17-A95A-822327DB703D}" type="presOf" srcId="{8DA0429A-001E-4996-93A2-464634D1B3F7}" destId="{6EF4711A-7539-487A-9E94-CCB718C2F58C}" srcOrd="0" destOrd="0" presId="urn:microsoft.com/office/officeart/2005/8/layout/chevron1"/>
    <dgm:cxn modelId="{B2EBC09F-1769-4A8F-989D-2AB5A786E8EA}" type="presOf" srcId="{1E20DDD6-120B-4216-8E46-FCB968D5901B}" destId="{6DCD237C-6DFD-44EE-BEE9-0D20C1A156D8}" srcOrd="0" destOrd="0" presId="urn:microsoft.com/office/officeart/2005/8/layout/chevron1"/>
    <dgm:cxn modelId="{194FDBAD-28D1-4F51-9495-48667A8C1D8B}" srcId="{BBFEDE4B-E4B1-48A6-9150-3E09ADBFECC7}" destId="{F1B4AE7A-0C87-46F9-B1C4-82A358659B21}" srcOrd="5" destOrd="0" parTransId="{A4A8F0E9-A833-4DB0-BEDC-FD64AC05ED02}" sibTransId="{47E77C6D-2FC1-46E6-BB26-A9DF7FC2BAD2}"/>
    <dgm:cxn modelId="{3F3B41CF-792F-4205-9E91-FB137AD58C02}" srcId="{BBFEDE4B-E4B1-48A6-9150-3E09ADBFECC7}" destId="{1E20DDD6-120B-4216-8E46-FCB968D5901B}" srcOrd="2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0A4369B2-3FB1-402D-B25A-2599E1FDD29C}" srcId="{BBFEDE4B-E4B1-48A6-9150-3E09ADBFECC7}" destId="{4655E51F-8862-4FF3-AB37-362E793AE7E8}" srcOrd="4" destOrd="0" parTransId="{91BC4577-8247-4BF3-997E-EF222D52893A}" sibTransId="{35B4A2AC-F113-4656-AC18-5A1A2F7B8890}"/>
    <dgm:cxn modelId="{59DA59D9-B861-4A3F-B1F8-2B63BAE69306}" srcId="{BBFEDE4B-E4B1-48A6-9150-3E09ADBFECC7}" destId="{8DA0429A-001E-4996-93A2-464634D1B3F7}" srcOrd="6" destOrd="0" parTransId="{18516462-AA85-48CD-8348-124A43048A68}" sibTransId="{F1609CE3-A58E-4F90-AD3B-C48CCF8BED01}"/>
    <dgm:cxn modelId="{1C182D77-D8F6-4517-9833-FA23399FCBFC}" type="presOf" srcId="{1C4D0E2C-8436-48B7-864C-AD0128C90B52}" destId="{21E54DE3-7EFD-43A0-A28B-A9E4C7E28D8D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D6E9BB3-FDA0-4E67-813D-3AB20A378825}" type="presOf" srcId="{00B44758-3EE8-4F90-8B87-94F0F64C3759}" destId="{B5EDF7E4-C965-4823-862D-34E9B55B762A}" srcOrd="0" destOrd="0" presId="urn:microsoft.com/office/officeart/2005/8/layout/chevron1"/>
    <dgm:cxn modelId="{65C7063F-F526-40BA-AC07-5344BDA60FD8}" srcId="{BBFEDE4B-E4B1-48A6-9150-3E09ADBFECC7}" destId="{00B44758-3EE8-4F90-8B87-94F0F64C3759}" srcOrd="8" destOrd="0" parTransId="{25583DE1-CC5A-4E45-B99C-47F92ABA9E70}" sibTransId="{95357B04-0C65-4E5B-87CF-4BD16B4A13FB}"/>
    <dgm:cxn modelId="{3AECB55D-975D-4460-BB30-07C972D3BAB2}" type="presOf" srcId="{0263D2E9-F69F-4E44-94A5-4953EBF654EE}" destId="{B0AEED66-A9F6-465F-A57C-8229AD7F5C57}" srcOrd="0" destOrd="0" presId="urn:microsoft.com/office/officeart/2005/8/layout/chevron1"/>
    <dgm:cxn modelId="{D609330B-1614-4405-8AF1-0251AAD76218}" type="presOf" srcId="{4655E51F-8862-4FF3-AB37-362E793AE7E8}" destId="{BD80286A-C9F2-4410-BA0B-32E19C93EB5D}" srcOrd="0" destOrd="0" presId="urn:microsoft.com/office/officeart/2005/8/layout/chevron1"/>
    <dgm:cxn modelId="{E0EE8AFC-4740-4CA1-AC84-851CEA3BEBD7}" type="presOf" srcId="{A5A594F2-1D67-4DBE-B6F7-D7E7D1D97E3C}" destId="{CFA0084D-6CCA-42EA-8B57-D9E92B5B9D89}" srcOrd="0" destOrd="0" presId="urn:microsoft.com/office/officeart/2005/8/layout/chevron1"/>
    <dgm:cxn modelId="{96DEFB50-8AE1-4263-9502-F6E3A064F5C6}" type="presOf" srcId="{1D08F31F-259F-4164-B1C8-28526936C294}" destId="{5ADCEAFD-B3FE-4879-BED8-EBAAF9DDBE29}" srcOrd="0" destOrd="0" presId="urn:microsoft.com/office/officeart/2005/8/layout/chevron1"/>
    <dgm:cxn modelId="{5B708D02-AA2B-4E30-8B9B-65C595AC5800}" type="presOf" srcId="{BBFEDE4B-E4B1-48A6-9150-3E09ADBFECC7}" destId="{5218149C-EE07-4B4C-B919-45F3BAEA0AC7}" srcOrd="0" destOrd="0" presId="urn:microsoft.com/office/officeart/2005/8/layout/chevron1"/>
    <dgm:cxn modelId="{EB9C92BD-F929-444F-90F9-F4D820BFFBB5}" type="presParOf" srcId="{5218149C-EE07-4B4C-B919-45F3BAEA0AC7}" destId="{CFA0084D-6CCA-42EA-8B57-D9E92B5B9D89}" srcOrd="0" destOrd="0" presId="urn:microsoft.com/office/officeart/2005/8/layout/chevron1"/>
    <dgm:cxn modelId="{9CD6712B-25B6-44CD-82D4-CCAF670DB065}" type="presParOf" srcId="{5218149C-EE07-4B4C-B919-45F3BAEA0AC7}" destId="{0A12823A-A164-4F7F-A574-1C14720BF3BA}" srcOrd="1" destOrd="0" presId="urn:microsoft.com/office/officeart/2005/8/layout/chevron1"/>
    <dgm:cxn modelId="{6DF9628F-9708-445D-91BD-46BC7637ABDD}" type="presParOf" srcId="{5218149C-EE07-4B4C-B919-45F3BAEA0AC7}" destId="{5ADCEAFD-B3FE-4879-BED8-EBAAF9DDBE29}" srcOrd="2" destOrd="0" presId="urn:microsoft.com/office/officeart/2005/8/layout/chevron1"/>
    <dgm:cxn modelId="{4A76D142-E18A-4989-8EEA-AD571F42B3E7}" type="presParOf" srcId="{5218149C-EE07-4B4C-B919-45F3BAEA0AC7}" destId="{18F5C3DE-20A0-48A2-B0E3-91DBB9F50D48}" srcOrd="3" destOrd="0" presId="urn:microsoft.com/office/officeart/2005/8/layout/chevron1"/>
    <dgm:cxn modelId="{81A27308-7FB4-4751-820E-C986BD17287F}" type="presParOf" srcId="{5218149C-EE07-4B4C-B919-45F3BAEA0AC7}" destId="{6DCD237C-6DFD-44EE-BEE9-0D20C1A156D8}" srcOrd="4" destOrd="0" presId="urn:microsoft.com/office/officeart/2005/8/layout/chevron1"/>
    <dgm:cxn modelId="{FD3EA039-F23F-4437-AA39-B5C94D8C96BC}" type="presParOf" srcId="{5218149C-EE07-4B4C-B919-45F3BAEA0AC7}" destId="{71DD05C8-9F15-4EC4-96B3-F515855EE4FA}" srcOrd="5" destOrd="0" presId="urn:microsoft.com/office/officeart/2005/8/layout/chevron1"/>
    <dgm:cxn modelId="{82AAD1C1-2D3E-467E-A82B-4C026E666C90}" type="presParOf" srcId="{5218149C-EE07-4B4C-B919-45F3BAEA0AC7}" destId="{21E54DE3-7EFD-43A0-A28B-A9E4C7E28D8D}" srcOrd="6" destOrd="0" presId="urn:microsoft.com/office/officeart/2005/8/layout/chevron1"/>
    <dgm:cxn modelId="{3CC6A740-AD52-4BD0-8D84-0447AAC78DF6}" type="presParOf" srcId="{5218149C-EE07-4B4C-B919-45F3BAEA0AC7}" destId="{BC47288C-0D3B-4CFA-99DD-5EDB0F707512}" srcOrd="7" destOrd="0" presId="urn:microsoft.com/office/officeart/2005/8/layout/chevron1"/>
    <dgm:cxn modelId="{8F0DDBCB-8786-4229-B844-D36E329114B9}" type="presParOf" srcId="{5218149C-EE07-4B4C-B919-45F3BAEA0AC7}" destId="{BD80286A-C9F2-4410-BA0B-32E19C93EB5D}" srcOrd="8" destOrd="0" presId="urn:microsoft.com/office/officeart/2005/8/layout/chevron1"/>
    <dgm:cxn modelId="{29BC09F2-C2AB-4E82-9C53-B41C4B242767}" type="presParOf" srcId="{5218149C-EE07-4B4C-B919-45F3BAEA0AC7}" destId="{237C6DCC-1551-4E8F-912F-4133FD594CAB}" srcOrd="9" destOrd="0" presId="urn:microsoft.com/office/officeart/2005/8/layout/chevron1"/>
    <dgm:cxn modelId="{31D5321C-63DA-4272-BCFD-2A0BA07F8C62}" type="presParOf" srcId="{5218149C-EE07-4B4C-B919-45F3BAEA0AC7}" destId="{9EF25B53-7222-4B52-BE4A-DBE2A703F821}" srcOrd="10" destOrd="0" presId="urn:microsoft.com/office/officeart/2005/8/layout/chevron1"/>
    <dgm:cxn modelId="{AE2C204B-5B0E-412D-9D9F-977CF373C168}" type="presParOf" srcId="{5218149C-EE07-4B4C-B919-45F3BAEA0AC7}" destId="{498F1263-D356-46B1-8E19-DFC1076C4439}" srcOrd="11" destOrd="0" presId="urn:microsoft.com/office/officeart/2005/8/layout/chevron1"/>
    <dgm:cxn modelId="{1972853E-A5B6-4EF8-BACE-6EA4D38069AF}" type="presParOf" srcId="{5218149C-EE07-4B4C-B919-45F3BAEA0AC7}" destId="{6EF4711A-7539-487A-9E94-CCB718C2F58C}" srcOrd="12" destOrd="0" presId="urn:microsoft.com/office/officeart/2005/8/layout/chevron1"/>
    <dgm:cxn modelId="{BF7AB9BB-E630-4480-912B-EAA430A24AA1}" type="presParOf" srcId="{5218149C-EE07-4B4C-B919-45F3BAEA0AC7}" destId="{9B952F8B-E6FA-49F0-843E-429C31CE5CB6}" srcOrd="13" destOrd="0" presId="urn:microsoft.com/office/officeart/2005/8/layout/chevron1"/>
    <dgm:cxn modelId="{A02CE36B-6CBE-434B-8860-CEBCF7A62374}" type="presParOf" srcId="{5218149C-EE07-4B4C-B919-45F3BAEA0AC7}" destId="{B0AEED66-A9F6-465F-A57C-8229AD7F5C57}" srcOrd="14" destOrd="0" presId="urn:microsoft.com/office/officeart/2005/8/layout/chevron1"/>
    <dgm:cxn modelId="{43825DC3-D110-4965-A00E-E74D209E9D71}" type="presParOf" srcId="{5218149C-EE07-4B4C-B919-45F3BAEA0AC7}" destId="{C9A30BEB-991F-43C7-A824-906F62CBCA41}" srcOrd="15" destOrd="0" presId="urn:microsoft.com/office/officeart/2005/8/layout/chevron1"/>
    <dgm:cxn modelId="{399A9626-3492-4D69-887C-9E4360D1482C}" type="presParOf" srcId="{5218149C-EE07-4B4C-B919-45F3BAEA0AC7}" destId="{B5EDF7E4-C965-4823-862D-34E9B55B762A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A8438-693F-418B-A584-C46079833AE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8E3CD3C-1078-471E-ABF2-F427769669F1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1</a:t>
          </a:r>
          <a:r>
            <a:rPr lang="en-CA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Show Us</a:t>
          </a:r>
          <a:endParaRPr lang="en-CA" i="1" dirty="0"/>
        </a:p>
      </dgm:t>
    </dgm:pt>
    <dgm:pt modelId="{4092FA55-E362-479F-A038-493115351394}" type="parTrans" cxnId="{D7A15B02-143E-423D-82F9-E86FEFC5052F}">
      <dgm:prSet/>
      <dgm:spPr/>
      <dgm:t>
        <a:bodyPr/>
        <a:lstStyle/>
        <a:p>
          <a:endParaRPr lang="en-CA"/>
        </a:p>
      </dgm:t>
    </dgm:pt>
    <dgm:pt modelId="{47B43ACD-3E11-4FF7-A5B5-EF923FA65A15}" type="sibTrans" cxnId="{D7A15B02-143E-423D-82F9-E86FEFC5052F}">
      <dgm:prSet/>
      <dgm:spPr/>
      <dgm:t>
        <a:bodyPr/>
        <a:lstStyle/>
        <a:p>
          <a:endParaRPr lang="en-CA"/>
        </a:p>
      </dgm:t>
    </dgm:pt>
    <dgm:pt modelId="{10363816-D579-4A14-9BDC-B54EFF6DF5A3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Let us</a:t>
          </a:r>
          <a:endParaRPr lang="en-CA" i="1" dirty="0"/>
        </a:p>
      </dgm:t>
    </dgm:pt>
    <dgm:pt modelId="{5322D759-B51B-4DE5-951B-B03188FDAB0A}" type="parTrans" cxnId="{C66FD10F-95D2-4535-A78D-8A0E7EDAB9C3}">
      <dgm:prSet/>
      <dgm:spPr/>
      <dgm:t>
        <a:bodyPr/>
        <a:lstStyle/>
        <a:p>
          <a:endParaRPr lang="en-CA"/>
        </a:p>
      </dgm:t>
    </dgm:pt>
    <dgm:pt modelId="{3FC3F76F-4B75-4336-AD03-9C1FAF266A16}" type="sibTrans" cxnId="{C66FD10F-95D2-4535-A78D-8A0E7EDAB9C3}">
      <dgm:prSet/>
      <dgm:spPr/>
      <dgm:t>
        <a:bodyPr/>
        <a:lstStyle/>
        <a:p>
          <a:endParaRPr lang="en-CA"/>
        </a:p>
      </dgm:t>
    </dgm:pt>
    <dgm:pt modelId="{C551C0F7-391E-4199-A332-643543FD140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Convince Us</a:t>
          </a:r>
          <a:endParaRPr lang="en-CA" i="1" dirty="0"/>
        </a:p>
      </dgm:t>
    </dgm:pt>
    <dgm:pt modelId="{125769D4-7A81-414A-9CDC-3BACFACCB0C3}" type="parTrans" cxnId="{A18B1DE6-0E50-4B83-9F9E-5E7BE5092D53}">
      <dgm:prSet/>
      <dgm:spPr/>
      <dgm:t>
        <a:bodyPr/>
        <a:lstStyle/>
        <a:p>
          <a:endParaRPr lang="en-CA"/>
        </a:p>
      </dgm:t>
    </dgm:pt>
    <dgm:pt modelId="{7BED09FD-333B-435C-A15A-5C5AE63977B0}" type="sibTrans" cxnId="{A18B1DE6-0E50-4B83-9F9E-5E7BE5092D53}">
      <dgm:prSet/>
      <dgm:spPr/>
      <dgm:t>
        <a:bodyPr/>
        <a:lstStyle/>
        <a:p>
          <a:endParaRPr lang="en-CA"/>
        </a:p>
      </dgm:t>
    </dgm:pt>
    <dgm:pt modelId="{245D7E26-D45F-4049-A16E-2B42B3E1CF70}" type="pres">
      <dgm:prSet presAssocID="{977A8438-693F-418B-A584-C46079833AE1}" presName="Name0" presStyleCnt="0">
        <dgm:presLayoutVars>
          <dgm:dir/>
          <dgm:animLvl val="lvl"/>
          <dgm:resizeHandles val="exact"/>
        </dgm:presLayoutVars>
      </dgm:prSet>
      <dgm:spPr/>
    </dgm:pt>
    <dgm:pt modelId="{CDEA26FF-7A55-4D83-8AEA-59E78C8AEC93}" type="pres">
      <dgm:prSet presAssocID="{08E3CD3C-1078-471E-ABF2-F427769669F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4B61C5-B95F-4F02-B6B8-A11E864511F0}" type="pres">
      <dgm:prSet presAssocID="{47B43ACD-3E11-4FF7-A5B5-EF923FA65A15}" presName="parTxOnlySpace" presStyleCnt="0"/>
      <dgm:spPr/>
    </dgm:pt>
    <dgm:pt modelId="{75B7CF3B-AA6A-4588-AEBA-F205AC15D90F}" type="pres">
      <dgm:prSet presAssocID="{10363816-D579-4A14-9BDC-B54EFF6DF5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60018E-340F-4CEE-B206-00B159068B74}" type="pres">
      <dgm:prSet presAssocID="{3FC3F76F-4B75-4336-AD03-9C1FAF266A16}" presName="parTxOnlySpace" presStyleCnt="0"/>
      <dgm:spPr/>
    </dgm:pt>
    <dgm:pt modelId="{7CFF15B2-95C3-4954-8CFE-2BA16B298D61}" type="pres">
      <dgm:prSet presAssocID="{C551C0F7-391E-4199-A332-643543FD140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8D37EFF-71B1-496F-8279-6C931A6E20D7}" type="presOf" srcId="{10363816-D579-4A14-9BDC-B54EFF6DF5A3}" destId="{75B7CF3B-AA6A-4588-AEBA-F205AC15D90F}" srcOrd="0" destOrd="0" presId="urn:microsoft.com/office/officeart/2005/8/layout/chevron1"/>
    <dgm:cxn modelId="{3D04586B-0BEE-4DEF-BD5A-9D675B60FAF9}" type="presOf" srcId="{977A8438-693F-418B-A584-C46079833AE1}" destId="{245D7E26-D45F-4049-A16E-2B42B3E1CF70}" srcOrd="0" destOrd="0" presId="urn:microsoft.com/office/officeart/2005/8/layout/chevron1"/>
    <dgm:cxn modelId="{7AACA647-FF7B-49BA-B941-98DA98959FA6}" type="presOf" srcId="{C551C0F7-391E-4199-A332-643543FD1400}" destId="{7CFF15B2-95C3-4954-8CFE-2BA16B298D61}" srcOrd="0" destOrd="0" presId="urn:microsoft.com/office/officeart/2005/8/layout/chevron1"/>
    <dgm:cxn modelId="{D7A15B02-143E-423D-82F9-E86FEFC5052F}" srcId="{977A8438-693F-418B-A584-C46079833AE1}" destId="{08E3CD3C-1078-471E-ABF2-F427769669F1}" srcOrd="0" destOrd="0" parTransId="{4092FA55-E362-479F-A038-493115351394}" sibTransId="{47B43ACD-3E11-4FF7-A5B5-EF923FA65A15}"/>
    <dgm:cxn modelId="{B5D7CF5A-8A77-4265-8FD9-1DC45884D157}" type="presOf" srcId="{08E3CD3C-1078-471E-ABF2-F427769669F1}" destId="{CDEA26FF-7A55-4D83-8AEA-59E78C8AEC93}" srcOrd="0" destOrd="0" presId="urn:microsoft.com/office/officeart/2005/8/layout/chevron1"/>
    <dgm:cxn modelId="{C66FD10F-95D2-4535-A78D-8A0E7EDAB9C3}" srcId="{977A8438-693F-418B-A584-C46079833AE1}" destId="{10363816-D579-4A14-9BDC-B54EFF6DF5A3}" srcOrd="1" destOrd="0" parTransId="{5322D759-B51B-4DE5-951B-B03188FDAB0A}" sibTransId="{3FC3F76F-4B75-4336-AD03-9C1FAF266A16}"/>
    <dgm:cxn modelId="{A18B1DE6-0E50-4B83-9F9E-5E7BE5092D53}" srcId="{977A8438-693F-418B-A584-C46079833AE1}" destId="{C551C0F7-391E-4199-A332-643543FD1400}" srcOrd="2" destOrd="0" parTransId="{125769D4-7A81-414A-9CDC-3BACFACCB0C3}" sibTransId="{7BED09FD-333B-435C-A15A-5C5AE63977B0}"/>
    <dgm:cxn modelId="{6EBED223-034C-46B9-8918-467653329128}" type="presParOf" srcId="{245D7E26-D45F-4049-A16E-2B42B3E1CF70}" destId="{CDEA26FF-7A55-4D83-8AEA-59E78C8AEC93}" srcOrd="0" destOrd="0" presId="urn:microsoft.com/office/officeart/2005/8/layout/chevron1"/>
    <dgm:cxn modelId="{CD9EC71F-38C4-4313-9A3C-485E1C15A423}" type="presParOf" srcId="{245D7E26-D45F-4049-A16E-2B42B3E1CF70}" destId="{A84B61C5-B95F-4F02-B6B8-A11E864511F0}" srcOrd="1" destOrd="0" presId="urn:microsoft.com/office/officeart/2005/8/layout/chevron1"/>
    <dgm:cxn modelId="{D659A879-1D05-4762-8227-F55BE175B122}" type="presParOf" srcId="{245D7E26-D45F-4049-A16E-2B42B3E1CF70}" destId="{75B7CF3B-AA6A-4588-AEBA-F205AC15D90F}" srcOrd="2" destOrd="0" presId="urn:microsoft.com/office/officeart/2005/8/layout/chevron1"/>
    <dgm:cxn modelId="{7CE54081-1C84-4CDC-8278-D1636CFC6500}" type="presParOf" srcId="{245D7E26-D45F-4049-A16E-2B42B3E1CF70}" destId="{D460018E-340F-4CEE-B206-00B159068B74}" srcOrd="3" destOrd="0" presId="urn:microsoft.com/office/officeart/2005/8/layout/chevron1"/>
    <dgm:cxn modelId="{B97171C4-04B4-4C5D-8917-5BCE02D882BE}" type="presParOf" srcId="{245D7E26-D45F-4049-A16E-2B42B3E1CF70}" destId="{7CFF15B2-95C3-4954-8CFE-2BA16B298D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0810527F-EB45-4C6B-B554-632FE14C362E}" type="presOf" srcId="{A5A594F2-1D67-4DBE-B6F7-D7E7D1D97E3C}" destId="{CFA0084D-6CCA-42EA-8B57-D9E92B5B9D8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CEA0E0B6-CB19-4E34-B844-E1FE8C025F45}" type="presOf" srcId="{1E20DDD6-120B-4216-8E46-FCB968D5901B}" destId="{6DCD237C-6DFD-44EE-BEE9-0D20C1A156D8}" srcOrd="0" destOrd="0" presId="urn:microsoft.com/office/officeart/2005/8/layout/chevron1"/>
    <dgm:cxn modelId="{1B8AABF4-C86C-427B-B0DD-3DCA3E9F1934}" type="presOf" srcId="{1D08F31F-259F-4164-B1C8-28526936C294}" destId="{5ADCEAFD-B3FE-4879-BED8-EBAAF9DDBE29}" srcOrd="0" destOrd="0" presId="urn:microsoft.com/office/officeart/2005/8/layout/chevron1"/>
    <dgm:cxn modelId="{BA2C254D-6A71-40AB-BB78-4F6DAE176928}" type="presOf" srcId="{7B6E8743-5BCF-4736-BEEE-F24F9838B0E1}" destId="{AC61EA22-D140-4EC5-843A-5E5EE1C47E1B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C8435B06-4F8A-4574-A546-E569C1CAE550}" type="presOf" srcId="{F8CC2783-BCE3-4A40-8A31-B0B3DA3C0C46}" destId="{1C5AB525-25A8-4CDC-A96D-66383B30B86D}" srcOrd="0" destOrd="0" presId="urn:microsoft.com/office/officeart/2005/8/layout/chevron1"/>
    <dgm:cxn modelId="{080E4942-9CAC-4629-BA98-6522B018E259}" type="presOf" srcId="{BBFEDE4B-E4B1-48A6-9150-3E09ADBFECC7}" destId="{5218149C-EE07-4B4C-B919-45F3BAEA0AC7}" srcOrd="0" destOrd="0" presId="urn:microsoft.com/office/officeart/2005/8/layout/chevron1"/>
    <dgm:cxn modelId="{DA99F2DD-C56C-4069-A53F-0009C53241A4}" type="presParOf" srcId="{5218149C-EE07-4B4C-B919-45F3BAEA0AC7}" destId="{CFA0084D-6CCA-42EA-8B57-D9E92B5B9D89}" srcOrd="0" destOrd="0" presId="urn:microsoft.com/office/officeart/2005/8/layout/chevron1"/>
    <dgm:cxn modelId="{D230F9F6-EACB-438A-8242-F380D9F2AAD6}" type="presParOf" srcId="{5218149C-EE07-4B4C-B919-45F3BAEA0AC7}" destId="{0A12823A-A164-4F7F-A574-1C14720BF3BA}" srcOrd="1" destOrd="0" presId="urn:microsoft.com/office/officeart/2005/8/layout/chevron1"/>
    <dgm:cxn modelId="{953D3408-7457-4C55-B30A-46D72B4CBD83}" type="presParOf" srcId="{5218149C-EE07-4B4C-B919-45F3BAEA0AC7}" destId="{5ADCEAFD-B3FE-4879-BED8-EBAAF9DDBE29}" srcOrd="2" destOrd="0" presId="urn:microsoft.com/office/officeart/2005/8/layout/chevron1"/>
    <dgm:cxn modelId="{BC583B96-3EE1-4073-B06D-4ECAEBAE57D1}" type="presParOf" srcId="{5218149C-EE07-4B4C-B919-45F3BAEA0AC7}" destId="{18F5C3DE-20A0-48A2-B0E3-91DBB9F50D48}" srcOrd="3" destOrd="0" presId="urn:microsoft.com/office/officeart/2005/8/layout/chevron1"/>
    <dgm:cxn modelId="{9CAB8AF9-20F5-437F-81E2-3276B940AAA8}" type="presParOf" srcId="{5218149C-EE07-4B4C-B919-45F3BAEA0AC7}" destId="{1C5AB525-25A8-4CDC-A96D-66383B30B86D}" srcOrd="4" destOrd="0" presId="urn:microsoft.com/office/officeart/2005/8/layout/chevron1"/>
    <dgm:cxn modelId="{36908477-202E-476D-A7F0-185278D677FD}" type="presParOf" srcId="{5218149C-EE07-4B4C-B919-45F3BAEA0AC7}" destId="{A52FD37B-217E-4485-BB47-A3D64630C249}" srcOrd="5" destOrd="0" presId="urn:microsoft.com/office/officeart/2005/8/layout/chevron1"/>
    <dgm:cxn modelId="{080F9182-348A-42E3-97A8-8B7F9CE80255}" type="presParOf" srcId="{5218149C-EE07-4B4C-B919-45F3BAEA0AC7}" destId="{AC61EA22-D140-4EC5-843A-5E5EE1C47E1B}" srcOrd="6" destOrd="0" presId="urn:microsoft.com/office/officeart/2005/8/layout/chevron1"/>
    <dgm:cxn modelId="{70F1AAA3-757C-49BD-A937-12FC34789B10}" type="presParOf" srcId="{5218149C-EE07-4B4C-B919-45F3BAEA0AC7}" destId="{4D7D9D62-53BC-4521-88AB-64F75141BC63}" srcOrd="7" destOrd="0" presId="urn:microsoft.com/office/officeart/2005/8/layout/chevron1"/>
    <dgm:cxn modelId="{3128C2DA-A0A7-4F52-947D-86BFA24453B0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6BA82E6C-58DD-47F4-9941-A4DF7E33656F}" type="presOf" srcId="{F8CC2783-BCE3-4A40-8A31-B0B3DA3C0C46}" destId="{1C5AB525-25A8-4CDC-A96D-66383B30B86D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933210D8-4343-400F-A78F-DAAE3E3A67CB}" type="presOf" srcId="{1D08F31F-259F-4164-B1C8-28526936C294}" destId="{5ADCEAFD-B3FE-4879-BED8-EBAAF9DDBE29}" srcOrd="0" destOrd="0" presId="urn:microsoft.com/office/officeart/2005/8/layout/chevron1"/>
    <dgm:cxn modelId="{DECB9AB3-AB03-4B5A-903C-2B071EFEAEAE}" type="presOf" srcId="{BBFEDE4B-E4B1-48A6-9150-3E09ADBFECC7}" destId="{5218149C-EE07-4B4C-B919-45F3BAEA0AC7}" srcOrd="0" destOrd="0" presId="urn:microsoft.com/office/officeart/2005/8/layout/chevron1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93E7D8C6-BBB5-407E-91AE-4E37BE037230}" type="presOf" srcId="{A5A594F2-1D67-4DBE-B6F7-D7E7D1D97E3C}" destId="{CFA0084D-6CCA-42EA-8B57-D9E92B5B9D89}" srcOrd="0" destOrd="0" presId="urn:microsoft.com/office/officeart/2005/8/layout/chevron1"/>
    <dgm:cxn modelId="{1F9A371F-7217-4ED1-8582-CFE0D7860194}" type="presOf" srcId="{7B6E8743-5BCF-4736-BEEE-F24F9838B0E1}" destId="{AC61EA22-D140-4EC5-843A-5E5EE1C47E1B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8201D16-0E96-4156-8011-17D5536AEDE9}" type="presOf" srcId="{1E20DDD6-120B-4216-8E46-FCB968D5901B}" destId="{6DCD237C-6DFD-44EE-BEE9-0D20C1A156D8}" srcOrd="0" destOrd="0" presId="urn:microsoft.com/office/officeart/2005/8/layout/chevron1"/>
    <dgm:cxn modelId="{C9468540-771D-4CED-9C96-3B737FE4C8CC}" type="presParOf" srcId="{5218149C-EE07-4B4C-B919-45F3BAEA0AC7}" destId="{CFA0084D-6CCA-42EA-8B57-D9E92B5B9D89}" srcOrd="0" destOrd="0" presId="urn:microsoft.com/office/officeart/2005/8/layout/chevron1"/>
    <dgm:cxn modelId="{8835C3C2-31EE-43B5-9E91-C1C5DD259E91}" type="presParOf" srcId="{5218149C-EE07-4B4C-B919-45F3BAEA0AC7}" destId="{0A12823A-A164-4F7F-A574-1C14720BF3BA}" srcOrd="1" destOrd="0" presId="urn:microsoft.com/office/officeart/2005/8/layout/chevron1"/>
    <dgm:cxn modelId="{CBDC5DA1-403A-49C5-BDD2-985E85189915}" type="presParOf" srcId="{5218149C-EE07-4B4C-B919-45F3BAEA0AC7}" destId="{5ADCEAFD-B3FE-4879-BED8-EBAAF9DDBE29}" srcOrd="2" destOrd="0" presId="urn:microsoft.com/office/officeart/2005/8/layout/chevron1"/>
    <dgm:cxn modelId="{6C131995-4AF2-41B2-9FEA-3C29C32B8BA9}" type="presParOf" srcId="{5218149C-EE07-4B4C-B919-45F3BAEA0AC7}" destId="{18F5C3DE-20A0-48A2-B0E3-91DBB9F50D48}" srcOrd="3" destOrd="0" presId="urn:microsoft.com/office/officeart/2005/8/layout/chevron1"/>
    <dgm:cxn modelId="{CFF2BBB1-C627-421C-9F93-94459C3272B7}" type="presParOf" srcId="{5218149C-EE07-4B4C-B919-45F3BAEA0AC7}" destId="{1C5AB525-25A8-4CDC-A96D-66383B30B86D}" srcOrd="4" destOrd="0" presId="urn:microsoft.com/office/officeart/2005/8/layout/chevron1"/>
    <dgm:cxn modelId="{D5E0B4B7-15ED-46FC-A6AA-71C3DF1F5E81}" type="presParOf" srcId="{5218149C-EE07-4B4C-B919-45F3BAEA0AC7}" destId="{A52FD37B-217E-4485-BB47-A3D64630C249}" srcOrd="5" destOrd="0" presId="urn:microsoft.com/office/officeart/2005/8/layout/chevron1"/>
    <dgm:cxn modelId="{9762237C-A045-4787-9DD1-8B37022A3029}" type="presParOf" srcId="{5218149C-EE07-4B4C-B919-45F3BAEA0AC7}" destId="{AC61EA22-D140-4EC5-843A-5E5EE1C47E1B}" srcOrd="6" destOrd="0" presId="urn:microsoft.com/office/officeart/2005/8/layout/chevron1"/>
    <dgm:cxn modelId="{10D42020-37D2-43A4-9BF0-2FEA6AA60690}" type="presParOf" srcId="{5218149C-EE07-4B4C-B919-45F3BAEA0AC7}" destId="{4D7D9D62-53BC-4521-88AB-64F75141BC63}" srcOrd="7" destOrd="0" presId="urn:microsoft.com/office/officeart/2005/8/layout/chevron1"/>
    <dgm:cxn modelId="{2AB7B305-F30F-4B44-97E3-3D350C537E31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C08C649-D2EE-42F3-B5C8-27D4CB26E043}" type="presOf" srcId="{7B6E8743-5BCF-4736-BEEE-F24F9838B0E1}" destId="{AC61EA22-D140-4EC5-843A-5E5EE1C47E1B}" srcOrd="0" destOrd="0" presId="urn:microsoft.com/office/officeart/2005/8/layout/chevron1"/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45782CFF-3409-465F-9420-F926778C07BA}" type="presOf" srcId="{BBFEDE4B-E4B1-48A6-9150-3E09ADBFECC7}" destId="{5218149C-EE07-4B4C-B919-45F3BAEA0AC7}" srcOrd="0" destOrd="0" presId="urn:microsoft.com/office/officeart/2005/8/layout/chevron1"/>
    <dgm:cxn modelId="{C7C463F1-A270-4219-A5A4-3E58C40AD189}" type="presOf" srcId="{1E20DDD6-120B-4216-8E46-FCB968D5901B}" destId="{6DCD237C-6DFD-44EE-BEE9-0D20C1A156D8}" srcOrd="0" destOrd="0" presId="urn:microsoft.com/office/officeart/2005/8/layout/chevron1"/>
    <dgm:cxn modelId="{1BD7D2B0-496D-4E40-AFF0-7BDD7D9EA58E}" type="presOf" srcId="{1D08F31F-259F-4164-B1C8-28526936C294}" destId="{5ADCEAFD-B3FE-4879-BED8-EBAAF9DDBE2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E64B8B1C-8875-48A7-ACDD-46E5526C74BE}" type="presOf" srcId="{A5A594F2-1D67-4DBE-B6F7-D7E7D1D97E3C}" destId="{CFA0084D-6CCA-42EA-8B57-D9E92B5B9D89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4C971D3D-42EF-403B-B3D6-8B2DAA776AC5}" type="presOf" srcId="{F8CC2783-BCE3-4A40-8A31-B0B3DA3C0C46}" destId="{1C5AB525-25A8-4CDC-A96D-66383B30B86D}" srcOrd="0" destOrd="0" presId="urn:microsoft.com/office/officeart/2005/8/layout/chevron1"/>
    <dgm:cxn modelId="{7A897F17-4026-4D8E-87F4-74B9C1C14909}" type="presParOf" srcId="{5218149C-EE07-4B4C-B919-45F3BAEA0AC7}" destId="{CFA0084D-6CCA-42EA-8B57-D9E92B5B9D89}" srcOrd="0" destOrd="0" presId="urn:microsoft.com/office/officeart/2005/8/layout/chevron1"/>
    <dgm:cxn modelId="{9C096BDF-CC65-4E34-A837-53D8C94E7CE0}" type="presParOf" srcId="{5218149C-EE07-4B4C-B919-45F3BAEA0AC7}" destId="{0A12823A-A164-4F7F-A574-1C14720BF3BA}" srcOrd="1" destOrd="0" presId="urn:microsoft.com/office/officeart/2005/8/layout/chevron1"/>
    <dgm:cxn modelId="{66BE1F34-1615-448F-B83F-316404A3A460}" type="presParOf" srcId="{5218149C-EE07-4B4C-B919-45F3BAEA0AC7}" destId="{5ADCEAFD-B3FE-4879-BED8-EBAAF9DDBE29}" srcOrd="2" destOrd="0" presId="urn:microsoft.com/office/officeart/2005/8/layout/chevron1"/>
    <dgm:cxn modelId="{75C3BBB1-106B-4FCB-B31B-EF26BE9B29A1}" type="presParOf" srcId="{5218149C-EE07-4B4C-B919-45F3BAEA0AC7}" destId="{18F5C3DE-20A0-48A2-B0E3-91DBB9F50D48}" srcOrd="3" destOrd="0" presId="urn:microsoft.com/office/officeart/2005/8/layout/chevron1"/>
    <dgm:cxn modelId="{2FF7D97A-A0B8-4A59-AEB2-40827517A491}" type="presParOf" srcId="{5218149C-EE07-4B4C-B919-45F3BAEA0AC7}" destId="{1C5AB525-25A8-4CDC-A96D-66383B30B86D}" srcOrd="4" destOrd="0" presId="urn:microsoft.com/office/officeart/2005/8/layout/chevron1"/>
    <dgm:cxn modelId="{2989B352-2AA8-4590-BBED-A471384F31DB}" type="presParOf" srcId="{5218149C-EE07-4B4C-B919-45F3BAEA0AC7}" destId="{A52FD37B-217E-4485-BB47-A3D64630C249}" srcOrd="5" destOrd="0" presId="urn:microsoft.com/office/officeart/2005/8/layout/chevron1"/>
    <dgm:cxn modelId="{FFFC553E-8CB0-4E39-A19C-4A8638324FFA}" type="presParOf" srcId="{5218149C-EE07-4B4C-B919-45F3BAEA0AC7}" destId="{AC61EA22-D140-4EC5-843A-5E5EE1C47E1B}" srcOrd="6" destOrd="0" presId="urn:microsoft.com/office/officeart/2005/8/layout/chevron1"/>
    <dgm:cxn modelId="{28530854-7115-4E2C-8D83-CDC5171BADE2}" type="presParOf" srcId="{5218149C-EE07-4B4C-B919-45F3BAEA0AC7}" destId="{4D7D9D62-53BC-4521-88AB-64F75141BC63}" srcOrd="7" destOrd="0" presId="urn:microsoft.com/office/officeart/2005/8/layout/chevron1"/>
    <dgm:cxn modelId="{B64F1075-F965-4A65-8BFA-544DCB232D0A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2018-10-03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2018-10-03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33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85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8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42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6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108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27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1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tags" Target="../tags/tag25.xml"/><Relationship Id="rId21" Type="http://schemas.openxmlformats.org/officeDocument/2006/relationships/diagramQuickStyle" Target="../diagrams/quickStyle6.xml"/><Relationship Id="rId7" Type="http://schemas.openxmlformats.org/officeDocument/2006/relationships/slideLayout" Target="../slideLayouts/slideLayout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tags" Target="../tags/tag24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diagramQuickStyle" Target="../diagrams/quickStyle4.xml"/><Relationship Id="rId5" Type="http://schemas.openxmlformats.org/officeDocument/2006/relationships/tags" Target="../tags/tag27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tags" Target="../tags/tag26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3.xml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" Type="http://schemas.openxmlformats.org/officeDocument/2006/relationships/tags" Target="../tags/tag4.xml"/><Relationship Id="rId16" Type="http://schemas.openxmlformats.org/officeDocument/2006/relationships/diagramColors" Target="../diagrams/colors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diagramColors" Target="../diagrams/colors1.xml"/><Relationship Id="rId5" Type="http://schemas.openxmlformats.org/officeDocument/2006/relationships/tags" Target="../tags/tag7.xml"/><Relationship Id="rId1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6.xml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3" y="2312876"/>
            <a:ext cx="9144000" cy="613891"/>
          </a:xfrm>
        </p:spPr>
        <p:txBody>
          <a:bodyPr/>
          <a:lstStyle/>
          <a:p>
            <a:pPr algn="ctr"/>
            <a:r>
              <a:rPr lang="en-US" b="1" dirty="0" smtClean="0"/>
              <a:t>Next Generation HR and Pay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99592" y="2996952"/>
            <a:ext cx="7704856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to the Public Service Management Advisory Committee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October 12, 2018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agile procurement ca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401108"/>
            <a:ext cx="2448272" cy="9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2960" y="308456"/>
            <a:ext cx="8892988" cy="410618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Difference between Agile and Traditional Procurement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0" name="Chevron 9"/>
          <p:cNvSpPr/>
          <p:nvPr/>
        </p:nvSpPr>
        <p:spPr>
          <a:xfrm>
            <a:off x="691817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1" name="Chevron 10"/>
          <p:cNvSpPr/>
          <p:nvPr/>
        </p:nvSpPr>
        <p:spPr>
          <a:xfrm>
            <a:off x="2275621" y="243977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2" name="Chevron 11"/>
          <p:cNvSpPr/>
          <p:nvPr/>
        </p:nvSpPr>
        <p:spPr>
          <a:xfrm>
            <a:off x="3848847" y="242404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3" name="Chevron 12"/>
          <p:cNvSpPr/>
          <p:nvPr/>
        </p:nvSpPr>
        <p:spPr>
          <a:xfrm>
            <a:off x="5410909" y="2424046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4" name="Chevron 13"/>
          <p:cNvSpPr/>
          <p:nvPr/>
        </p:nvSpPr>
        <p:spPr>
          <a:xfrm>
            <a:off x="7036359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5" name="Chevron 14"/>
          <p:cNvSpPr/>
          <p:nvPr/>
        </p:nvSpPr>
        <p:spPr>
          <a:xfrm>
            <a:off x="698842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6" name="Chevron 15"/>
          <p:cNvSpPr/>
          <p:nvPr/>
        </p:nvSpPr>
        <p:spPr>
          <a:xfrm>
            <a:off x="2272067" y="514910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7" name="Chevron 16"/>
          <p:cNvSpPr/>
          <p:nvPr/>
        </p:nvSpPr>
        <p:spPr>
          <a:xfrm>
            <a:off x="3845293" y="513337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8" name="Chevron 17"/>
          <p:cNvSpPr/>
          <p:nvPr/>
        </p:nvSpPr>
        <p:spPr>
          <a:xfrm>
            <a:off x="5417734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9" name="Chevron 18"/>
          <p:cNvSpPr/>
          <p:nvPr/>
        </p:nvSpPr>
        <p:spPr>
          <a:xfrm>
            <a:off x="6990175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300078" y="1593695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Smaller/Faster </a:t>
            </a:r>
          </a:p>
          <a:p>
            <a:pPr algn="ctr"/>
            <a:r>
              <a:rPr lang="en-US" dirty="0" smtClean="0"/>
              <a:t>Sprints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02960" y="1078988"/>
            <a:ext cx="423454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Agile Procurement Process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25608" y="1588153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Gated Approach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442418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flexible and adaptable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031829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Interaction with vendors is ongoing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638940" y="1485469"/>
            <a:ext cx="1831298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Enables industry feedback, best practices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1" y="3799429"/>
            <a:ext cx="4738679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Traditional Procurement Process</a:t>
            </a:r>
            <a:endParaRPr lang="en-CA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6606" y="4261094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runs in its entirety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1991702" y="4224047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 contractual periods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455589" y="421389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determined and set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5141707" y="421004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interactions with vendors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6703769" y="4207780"/>
            <a:ext cx="2080699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requirements need to be known and documented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3910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922" y="322956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Agile Procurement Process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676" y="263556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1: Information Sharing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263" y="330843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2: Co-Design</a:t>
            </a:r>
            <a:endParaRPr lang="en-CA" sz="1050" dirty="0"/>
          </a:p>
        </p:txBody>
      </p:sp>
      <p:sp>
        <p:nvSpPr>
          <p:cNvPr id="7" name="Rectangle 6"/>
          <p:cNvSpPr/>
          <p:nvPr/>
        </p:nvSpPr>
        <p:spPr>
          <a:xfrm>
            <a:off x="383005" y="399111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3</a:t>
            </a:r>
            <a:r>
              <a:rPr lang="en-CA" sz="1050" dirty="0" smtClean="0"/>
              <a:t>: Development</a:t>
            </a:r>
            <a:endParaRPr lang="en-CA" sz="1050" dirty="0"/>
          </a:p>
        </p:txBody>
      </p:sp>
      <p:sp>
        <p:nvSpPr>
          <p:cNvPr id="8" name="Rectangle 7"/>
          <p:cNvSpPr/>
          <p:nvPr/>
        </p:nvSpPr>
        <p:spPr>
          <a:xfrm>
            <a:off x="383005" y="4623509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4: Evaluation</a:t>
            </a:r>
            <a:endParaRPr lang="en-CA" sz="1050" dirty="0"/>
          </a:p>
        </p:txBody>
      </p:sp>
      <p:sp>
        <p:nvSpPr>
          <p:cNvPr id="9" name="Rectangle 8"/>
          <p:cNvSpPr/>
          <p:nvPr/>
        </p:nvSpPr>
        <p:spPr>
          <a:xfrm>
            <a:off x="338953" y="1624031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Steps repeat for each gate</a:t>
            </a:r>
            <a:endParaRPr lang="en-CA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020273" y="1957328"/>
            <a:ext cx="1" cy="305433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59525" y="2072875"/>
            <a:ext cx="3107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3928" y="2016078"/>
            <a:ext cx="0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/>
          </p:nvPr>
        </p:nvGraphicFramePr>
        <p:xfrm>
          <a:off x="2843808" y="1418779"/>
          <a:ext cx="4189104" cy="46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ight Arrow 13"/>
          <p:cNvSpPr/>
          <p:nvPr/>
        </p:nvSpPr>
        <p:spPr>
          <a:xfrm rot="764124">
            <a:off x="2879273" y="2474179"/>
            <a:ext cx="2701288" cy="927351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chemeClr val="tx1"/>
                </a:solidFill>
              </a:rPr>
              <a:t>Decrease in Number of Qualified Vendors</a:t>
            </a:r>
          </a:p>
        </p:txBody>
      </p:sp>
      <p:sp>
        <p:nvSpPr>
          <p:cNvPr id="15" name="Right Arrow 14"/>
          <p:cNvSpPr/>
          <p:nvPr/>
        </p:nvSpPr>
        <p:spPr>
          <a:xfrm rot="20516311">
            <a:off x="2938118" y="3930758"/>
            <a:ext cx="2644212" cy="824265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>
                <a:solidFill>
                  <a:schemeClr val="tx1"/>
                </a:solidFill>
              </a:rPr>
              <a:t>Increase in Level of Depth and realism of Requirements</a:t>
            </a:r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7504675" y="2658979"/>
            <a:ext cx="1083985" cy="1144808"/>
          </a:xfrm>
          <a:custGeom>
            <a:avLst/>
            <a:gdLst>
              <a:gd name="T0" fmla="*/ 8 w 105"/>
              <a:gd name="T1" fmla="*/ 114 h 123"/>
              <a:gd name="T2" fmla="*/ 8 w 105"/>
              <a:gd name="T3" fmla="*/ 9 h 123"/>
              <a:gd name="T4" fmla="*/ 61 w 105"/>
              <a:gd name="T5" fmla="*/ 9 h 123"/>
              <a:gd name="T6" fmla="*/ 61 w 105"/>
              <a:gd name="T7" fmla="*/ 37 h 123"/>
              <a:gd name="T8" fmla="*/ 63 w 105"/>
              <a:gd name="T9" fmla="*/ 42 h 123"/>
              <a:gd name="T10" fmla="*/ 68 w 105"/>
              <a:gd name="T11" fmla="*/ 44 h 123"/>
              <a:gd name="T12" fmla="*/ 96 w 105"/>
              <a:gd name="T13" fmla="*/ 44 h 123"/>
              <a:gd name="T14" fmla="*/ 96 w 105"/>
              <a:gd name="T15" fmla="*/ 114 h 123"/>
              <a:gd name="T16" fmla="*/ 8 w 105"/>
              <a:gd name="T17" fmla="*/ 114 h 123"/>
              <a:gd name="T18" fmla="*/ 73 w 105"/>
              <a:gd name="T19" fmla="*/ 11 h 123"/>
              <a:gd name="T20" fmla="*/ 94 w 105"/>
              <a:gd name="T21" fmla="*/ 32 h 123"/>
              <a:gd name="T22" fmla="*/ 96 w 105"/>
              <a:gd name="T23" fmla="*/ 35 h 123"/>
              <a:gd name="T24" fmla="*/ 70 w 105"/>
              <a:gd name="T25" fmla="*/ 35 h 123"/>
              <a:gd name="T26" fmla="*/ 70 w 105"/>
              <a:gd name="T27" fmla="*/ 9 h 123"/>
              <a:gd name="T28" fmla="*/ 73 w 105"/>
              <a:gd name="T29" fmla="*/ 11 h 123"/>
              <a:gd name="T30" fmla="*/ 79 w 105"/>
              <a:gd name="T31" fmla="*/ 5 h 123"/>
              <a:gd name="T32" fmla="*/ 74 w 105"/>
              <a:gd name="T33" fmla="*/ 1 h 123"/>
              <a:gd name="T34" fmla="*/ 68 w 105"/>
              <a:gd name="T35" fmla="*/ 0 h 123"/>
              <a:gd name="T36" fmla="*/ 6 w 105"/>
              <a:gd name="T37" fmla="*/ 0 h 123"/>
              <a:gd name="T38" fmla="*/ 1 w 105"/>
              <a:gd name="T39" fmla="*/ 2 h 123"/>
              <a:gd name="T40" fmla="*/ 0 w 105"/>
              <a:gd name="T41" fmla="*/ 7 h 123"/>
              <a:gd name="T42" fmla="*/ 0 w 105"/>
              <a:gd name="T43" fmla="*/ 116 h 123"/>
              <a:gd name="T44" fmla="*/ 1 w 105"/>
              <a:gd name="T45" fmla="*/ 121 h 123"/>
              <a:gd name="T46" fmla="*/ 6 w 105"/>
              <a:gd name="T47" fmla="*/ 123 h 123"/>
              <a:gd name="T48" fmla="*/ 98 w 105"/>
              <a:gd name="T49" fmla="*/ 123 h 123"/>
              <a:gd name="T50" fmla="*/ 103 w 105"/>
              <a:gd name="T51" fmla="*/ 121 h 123"/>
              <a:gd name="T52" fmla="*/ 105 w 105"/>
              <a:gd name="T53" fmla="*/ 116 h 123"/>
              <a:gd name="T54" fmla="*/ 105 w 105"/>
              <a:gd name="T55" fmla="*/ 37 h 123"/>
              <a:gd name="T56" fmla="*/ 104 w 105"/>
              <a:gd name="T57" fmla="*/ 31 h 123"/>
              <a:gd name="T58" fmla="*/ 100 w 105"/>
              <a:gd name="T59" fmla="*/ 26 h 123"/>
              <a:gd name="T60" fmla="*/ 79 w 105"/>
              <a:gd name="T61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" h="123">
                <a:moveTo>
                  <a:pt x="8" y="114"/>
                </a:moveTo>
                <a:cubicBezTo>
                  <a:pt x="8" y="9"/>
                  <a:pt x="8" y="9"/>
                  <a:pt x="8" y="9"/>
                </a:cubicBezTo>
                <a:cubicBezTo>
                  <a:pt x="61" y="9"/>
                  <a:pt x="61" y="9"/>
                  <a:pt x="61" y="9"/>
                </a:cubicBezTo>
                <a:cubicBezTo>
                  <a:pt x="61" y="37"/>
                  <a:pt x="61" y="37"/>
                  <a:pt x="61" y="37"/>
                </a:cubicBezTo>
                <a:cubicBezTo>
                  <a:pt x="61" y="39"/>
                  <a:pt x="62" y="41"/>
                  <a:pt x="63" y="42"/>
                </a:cubicBezTo>
                <a:cubicBezTo>
                  <a:pt x="64" y="43"/>
                  <a:pt x="66" y="44"/>
                  <a:pt x="68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114"/>
                  <a:pt x="96" y="114"/>
                  <a:pt x="96" y="114"/>
                </a:cubicBezTo>
                <a:lnTo>
                  <a:pt x="8" y="114"/>
                </a:lnTo>
                <a:close/>
                <a:moveTo>
                  <a:pt x="73" y="11"/>
                </a:moveTo>
                <a:cubicBezTo>
                  <a:pt x="94" y="32"/>
                  <a:pt x="94" y="32"/>
                  <a:pt x="94" y="32"/>
                </a:cubicBezTo>
                <a:cubicBezTo>
                  <a:pt x="95" y="33"/>
                  <a:pt x="95" y="34"/>
                  <a:pt x="96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9"/>
                  <a:pt x="70" y="9"/>
                  <a:pt x="70" y="9"/>
                </a:cubicBezTo>
                <a:cubicBezTo>
                  <a:pt x="71" y="10"/>
                  <a:pt x="72" y="10"/>
                  <a:pt x="73" y="11"/>
                </a:cubicBezTo>
                <a:close/>
                <a:moveTo>
                  <a:pt x="79" y="5"/>
                </a:moveTo>
                <a:cubicBezTo>
                  <a:pt x="78" y="3"/>
                  <a:pt x="76" y="2"/>
                  <a:pt x="74" y="1"/>
                </a:cubicBezTo>
                <a:cubicBezTo>
                  <a:pt x="71" y="0"/>
                  <a:pt x="69" y="0"/>
                  <a:pt x="68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1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8"/>
                  <a:pt x="0" y="120"/>
                  <a:pt x="1" y="121"/>
                </a:cubicBezTo>
                <a:cubicBezTo>
                  <a:pt x="3" y="122"/>
                  <a:pt x="4" y="123"/>
                  <a:pt x="6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100" y="123"/>
                  <a:pt x="102" y="122"/>
                  <a:pt x="103" y="121"/>
                </a:cubicBezTo>
                <a:cubicBezTo>
                  <a:pt x="104" y="120"/>
                  <a:pt x="105" y="118"/>
                  <a:pt x="105" y="116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5" y="35"/>
                  <a:pt x="105" y="33"/>
                  <a:pt x="104" y="31"/>
                </a:cubicBezTo>
                <a:cubicBezTo>
                  <a:pt x="103" y="29"/>
                  <a:pt x="102" y="27"/>
                  <a:pt x="100" y="26"/>
                </a:cubicBezTo>
                <a:lnTo>
                  <a:pt x="79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7644407" y="3266194"/>
            <a:ext cx="316138" cy="349696"/>
          </a:xfrm>
          <a:custGeom>
            <a:avLst/>
            <a:gdLst>
              <a:gd name="T0" fmla="*/ 977 w 995"/>
              <a:gd name="T1" fmla="*/ 138 h 998"/>
              <a:gd name="T2" fmla="*/ 283 w 995"/>
              <a:gd name="T3" fmla="*/ 143 h 998"/>
              <a:gd name="T4" fmla="*/ 278 w 995"/>
              <a:gd name="T5" fmla="*/ 263 h 998"/>
              <a:gd name="T6" fmla="*/ 296 w 995"/>
              <a:gd name="T7" fmla="*/ 281 h 998"/>
              <a:gd name="T8" fmla="*/ 989 w 995"/>
              <a:gd name="T9" fmla="*/ 276 h 998"/>
              <a:gd name="T10" fmla="*/ 995 w 995"/>
              <a:gd name="T11" fmla="*/ 156 h 998"/>
              <a:gd name="T12" fmla="*/ 989 w 995"/>
              <a:gd name="T13" fmla="*/ 430 h 998"/>
              <a:gd name="T14" fmla="*/ 296 w 995"/>
              <a:gd name="T15" fmla="*/ 424 h 998"/>
              <a:gd name="T16" fmla="*/ 278 w 995"/>
              <a:gd name="T17" fmla="*/ 442 h 998"/>
              <a:gd name="T18" fmla="*/ 283 w 995"/>
              <a:gd name="T19" fmla="*/ 563 h 998"/>
              <a:gd name="T20" fmla="*/ 977 w 995"/>
              <a:gd name="T21" fmla="*/ 568 h 998"/>
              <a:gd name="T22" fmla="*/ 995 w 995"/>
              <a:gd name="T23" fmla="*/ 550 h 998"/>
              <a:gd name="T24" fmla="*/ 989 w 995"/>
              <a:gd name="T25" fmla="*/ 430 h 998"/>
              <a:gd name="T26" fmla="*/ 146 w 995"/>
              <a:gd name="T27" fmla="*/ 0 h 998"/>
              <a:gd name="T28" fmla="*/ 10 w 995"/>
              <a:gd name="T29" fmla="*/ 71 h 998"/>
              <a:gd name="T30" fmla="*/ 78 w 995"/>
              <a:gd name="T31" fmla="*/ 83 h 998"/>
              <a:gd name="T32" fmla="*/ 79 w 995"/>
              <a:gd name="T33" fmla="*/ 90 h 998"/>
              <a:gd name="T34" fmla="*/ 79 w 995"/>
              <a:gd name="T35" fmla="*/ 226 h 998"/>
              <a:gd name="T36" fmla="*/ 19 w 995"/>
              <a:gd name="T37" fmla="*/ 281 h 998"/>
              <a:gd name="T38" fmla="*/ 206 w 995"/>
              <a:gd name="T39" fmla="*/ 226 h 998"/>
              <a:gd name="T40" fmla="*/ 989 w 995"/>
              <a:gd name="T41" fmla="*/ 717 h 998"/>
              <a:gd name="T42" fmla="*/ 296 w 995"/>
              <a:gd name="T43" fmla="*/ 711 h 998"/>
              <a:gd name="T44" fmla="*/ 278 w 995"/>
              <a:gd name="T45" fmla="*/ 729 h 998"/>
              <a:gd name="T46" fmla="*/ 283 w 995"/>
              <a:gd name="T47" fmla="*/ 849 h 998"/>
              <a:gd name="T48" fmla="*/ 977 w 995"/>
              <a:gd name="T49" fmla="*/ 855 h 998"/>
              <a:gd name="T50" fmla="*/ 995 w 995"/>
              <a:gd name="T51" fmla="*/ 837 h 998"/>
              <a:gd name="T52" fmla="*/ 989 w 995"/>
              <a:gd name="T53" fmla="*/ 717 h 998"/>
              <a:gd name="T54" fmla="*/ 147 w 995"/>
              <a:gd name="T55" fmla="*/ 584 h 998"/>
              <a:gd name="T56" fmla="*/ 96 w 995"/>
              <a:gd name="T57" fmla="*/ 555 h 998"/>
              <a:gd name="T58" fmla="*/ 180 w 995"/>
              <a:gd name="T59" fmla="*/ 490 h 998"/>
              <a:gd name="T60" fmla="*/ 171 w 995"/>
              <a:gd name="T61" fmla="*/ 376 h 998"/>
              <a:gd name="T62" fmla="*/ 43 w 995"/>
              <a:gd name="T63" fmla="*/ 369 h 998"/>
              <a:gd name="T64" fmla="*/ 51 w 995"/>
              <a:gd name="T65" fmla="*/ 446 h 998"/>
              <a:gd name="T66" fmla="*/ 118 w 995"/>
              <a:gd name="T67" fmla="*/ 421 h 998"/>
              <a:gd name="T68" fmla="*/ 113 w 995"/>
              <a:gd name="T69" fmla="*/ 468 h 998"/>
              <a:gd name="T70" fmla="*/ 45 w 995"/>
              <a:gd name="T71" fmla="*/ 519 h 998"/>
              <a:gd name="T72" fmla="*/ 0 w 995"/>
              <a:gd name="T73" fmla="*/ 609 h 998"/>
              <a:gd name="T74" fmla="*/ 206 w 995"/>
              <a:gd name="T75" fmla="*/ 640 h 998"/>
              <a:gd name="T76" fmla="*/ 147 w 995"/>
              <a:gd name="T77" fmla="*/ 550 h 998"/>
              <a:gd name="T78" fmla="*/ 142 w 995"/>
              <a:gd name="T79" fmla="*/ 825 h 998"/>
              <a:gd name="T80" fmla="*/ 196 w 995"/>
              <a:gd name="T81" fmla="*/ 711 h 998"/>
              <a:gd name="T82" fmla="*/ 9 w 995"/>
              <a:gd name="T83" fmla="*/ 796 h 998"/>
              <a:gd name="T84" fmla="*/ 69 w 995"/>
              <a:gd name="T85" fmla="*/ 767 h 998"/>
              <a:gd name="T86" fmla="*/ 123 w 995"/>
              <a:gd name="T87" fmla="*/ 765 h 998"/>
              <a:gd name="T88" fmla="*/ 102 w 995"/>
              <a:gd name="T89" fmla="*/ 788 h 998"/>
              <a:gd name="T90" fmla="*/ 60 w 995"/>
              <a:gd name="T91" fmla="*/ 842 h 998"/>
              <a:gd name="T92" fmla="*/ 134 w 995"/>
              <a:gd name="T93" fmla="*/ 905 h 998"/>
              <a:gd name="T94" fmla="*/ 93 w 995"/>
              <a:gd name="T95" fmla="*/ 937 h 998"/>
              <a:gd name="T96" fmla="*/ 2 w 995"/>
              <a:gd name="T97" fmla="*/ 961 h 998"/>
              <a:gd name="T98" fmla="*/ 174 w 995"/>
              <a:gd name="T99" fmla="*/ 972 h 998"/>
              <a:gd name="T100" fmla="*/ 188 w 995"/>
              <a:gd name="T101" fmla="*/ 85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95" h="998">
                <a:moveTo>
                  <a:pt x="989" y="143"/>
                </a:moveTo>
                <a:cubicBezTo>
                  <a:pt x="977" y="138"/>
                  <a:pt x="977" y="138"/>
                  <a:pt x="977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263"/>
                  <a:pt x="278" y="263"/>
                  <a:pt x="278" y="263"/>
                </a:cubicBezTo>
                <a:cubicBezTo>
                  <a:pt x="283" y="276"/>
                  <a:pt x="283" y="276"/>
                  <a:pt x="283" y="276"/>
                </a:cubicBezTo>
                <a:cubicBezTo>
                  <a:pt x="296" y="281"/>
                  <a:pt x="296" y="281"/>
                  <a:pt x="296" y="281"/>
                </a:cubicBezTo>
                <a:cubicBezTo>
                  <a:pt x="977" y="281"/>
                  <a:pt x="977" y="281"/>
                  <a:pt x="977" y="281"/>
                </a:cubicBezTo>
                <a:cubicBezTo>
                  <a:pt x="989" y="276"/>
                  <a:pt x="989" y="276"/>
                  <a:pt x="989" y="276"/>
                </a:cubicBezTo>
                <a:cubicBezTo>
                  <a:pt x="995" y="263"/>
                  <a:pt x="995" y="263"/>
                  <a:pt x="995" y="263"/>
                </a:cubicBezTo>
                <a:cubicBezTo>
                  <a:pt x="995" y="156"/>
                  <a:pt x="995" y="156"/>
                  <a:pt x="995" y="156"/>
                </a:cubicBezTo>
                <a:lnTo>
                  <a:pt x="989" y="143"/>
                </a:lnTo>
                <a:close/>
                <a:moveTo>
                  <a:pt x="989" y="430"/>
                </a:moveTo>
                <a:cubicBezTo>
                  <a:pt x="977" y="424"/>
                  <a:pt x="977" y="424"/>
                  <a:pt x="977" y="424"/>
                </a:cubicBezTo>
                <a:cubicBezTo>
                  <a:pt x="296" y="424"/>
                  <a:pt x="296" y="424"/>
                  <a:pt x="296" y="424"/>
                </a:cubicBezTo>
                <a:cubicBezTo>
                  <a:pt x="283" y="430"/>
                  <a:pt x="283" y="430"/>
                  <a:pt x="283" y="430"/>
                </a:cubicBezTo>
                <a:cubicBezTo>
                  <a:pt x="278" y="442"/>
                  <a:pt x="278" y="442"/>
                  <a:pt x="278" y="442"/>
                </a:cubicBezTo>
                <a:cubicBezTo>
                  <a:pt x="278" y="550"/>
                  <a:pt x="278" y="550"/>
                  <a:pt x="278" y="550"/>
                </a:cubicBezTo>
                <a:cubicBezTo>
                  <a:pt x="283" y="563"/>
                  <a:pt x="283" y="563"/>
                  <a:pt x="283" y="563"/>
                </a:cubicBezTo>
                <a:cubicBezTo>
                  <a:pt x="296" y="568"/>
                  <a:pt x="296" y="568"/>
                  <a:pt x="296" y="568"/>
                </a:cubicBezTo>
                <a:cubicBezTo>
                  <a:pt x="977" y="568"/>
                  <a:pt x="977" y="568"/>
                  <a:pt x="977" y="568"/>
                </a:cubicBezTo>
                <a:cubicBezTo>
                  <a:pt x="989" y="563"/>
                  <a:pt x="989" y="563"/>
                  <a:pt x="989" y="563"/>
                </a:cubicBezTo>
                <a:cubicBezTo>
                  <a:pt x="995" y="550"/>
                  <a:pt x="995" y="550"/>
                  <a:pt x="995" y="550"/>
                </a:cubicBezTo>
                <a:cubicBezTo>
                  <a:pt x="995" y="442"/>
                  <a:pt x="995" y="442"/>
                  <a:pt x="995" y="442"/>
                </a:cubicBezTo>
                <a:lnTo>
                  <a:pt x="989" y="430"/>
                </a:lnTo>
                <a:close/>
                <a:moveTo>
                  <a:pt x="146" y="226"/>
                </a:moveTo>
                <a:cubicBezTo>
                  <a:pt x="146" y="0"/>
                  <a:pt x="146" y="0"/>
                  <a:pt x="146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" y="71"/>
                  <a:pt x="10" y="71"/>
                  <a:pt x="10" y="7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66" y="99"/>
                  <a:pt x="75" y="89"/>
                  <a:pt x="78" y="83"/>
                </a:cubicBezTo>
                <a:cubicBezTo>
                  <a:pt x="79" y="83"/>
                  <a:pt x="79" y="83"/>
                  <a:pt x="79" y="83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105"/>
                  <a:pt x="79" y="127"/>
                  <a:pt x="79" y="157"/>
                </a:cubicBezTo>
                <a:cubicBezTo>
                  <a:pt x="79" y="188"/>
                  <a:pt x="79" y="210"/>
                  <a:pt x="79" y="226"/>
                </a:cubicBezTo>
                <a:cubicBezTo>
                  <a:pt x="19" y="226"/>
                  <a:pt x="19" y="226"/>
                  <a:pt x="19" y="226"/>
                </a:cubicBezTo>
                <a:cubicBezTo>
                  <a:pt x="19" y="281"/>
                  <a:pt x="19" y="281"/>
                  <a:pt x="19" y="281"/>
                </a:cubicBezTo>
                <a:cubicBezTo>
                  <a:pt x="206" y="281"/>
                  <a:pt x="206" y="281"/>
                  <a:pt x="206" y="281"/>
                </a:cubicBezTo>
                <a:cubicBezTo>
                  <a:pt x="206" y="226"/>
                  <a:pt x="206" y="226"/>
                  <a:pt x="206" y="226"/>
                </a:cubicBezTo>
                <a:lnTo>
                  <a:pt x="146" y="226"/>
                </a:lnTo>
                <a:close/>
                <a:moveTo>
                  <a:pt x="989" y="717"/>
                </a:moveTo>
                <a:cubicBezTo>
                  <a:pt x="977" y="711"/>
                  <a:pt x="977" y="711"/>
                  <a:pt x="977" y="711"/>
                </a:cubicBezTo>
                <a:cubicBezTo>
                  <a:pt x="296" y="711"/>
                  <a:pt x="296" y="711"/>
                  <a:pt x="296" y="711"/>
                </a:cubicBezTo>
                <a:cubicBezTo>
                  <a:pt x="283" y="716"/>
                  <a:pt x="283" y="716"/>
                  <a:pt x="283" y="716"/>
                </a:cubicBezTo>
                <a:cubicBezTo>
                  <a:pt x="278" y="729"/>
                  <a:pt x="278" y="729"/>
                  <a:pt x="278" y="729"/>
                </a:cubicBezTo>
                <a:cubicBezTo>
                  <a:pt x="278" y="837"/>
                  <a:pt x="278" y="837"/>
                  <a:pt x="278" y="837"/>
                </a:cubicBezTo>
                <a:cubicBezTo>
                  <a:pt x="283" y="849"/>
                  <a:pt x="283" y="849"/>
                  <a:pt x="283" y="849"/>
                </a:cubicBezTo>
                <a:cubicBezTo>
                  <a:pt x="296" y="855"/>
                  <a:pt x="296" y="855"/>
                  <a:pt x="296" y="855"/>
                </a:cubicBezTo>
                <a:cubicBezTo>
                  <a:pt x="977" y="855"/>
                  <a:pt x="977" y="855"/>
                  <a:pt x="977" y="855"/>
                </a:cubicBezTo>
                <a:cubicBezTo>
                  <a:pt x="989" y="849"/>
                  <a:pt x="989" y="849"/>
                  <a:pt x="989" y="849"/>
                </a:cubicBezTo>
                <a:cubicBezTo>
                  <a:pt x="995" y="837"/>
                  <a:pt x="995" y="837"/>
                  <a:pt x="995" y="837"/>
                </a:cubicBezTo>
                <a:cubicBezTo>
                  <a:pt x="995" y="729"/>
                  <a:pt x="995" y="729"/>
                  <a:pt x="995" y="729"/>
                </a:cubicBezTo>
                <a:lnTo>
                  <a:pt x="989" y="717"/>
                </a:lnTo>
                <a:close/>
                <a:moveTo>
                  <a:pt x="147" y="550"/>
                </a:moveTo>
                <a:cubicBezTo>
                  <a:pt x="147" y="584"/>
                  <a:pt x="147" y="584"/>
                  <a:pt x="147" y="584"/>
                </a:cubicBezTo>
                <a:cubicBezTo>
                  <a:pt x="76" y="584"/>
                  <a:pt x="76" y="584"/>
                  <a:pt x="76" y="584"/>
                </a:cubicBezTo>
                <a:cubicBezTo>
                  <a:pt x="76" y="575"/>
                  <a:pt x="83" y="565"/>
                  <a:pt x="96" y="555"/>
                </a:cubicBezTo>
                <a:cubicBezTo>
                  <a:pt x="109" y="544"/>
                  <a:pt x="123" y="535"/>
                  <a:pt x="138" y="526"/>
                </a:cubicBezTo>
                <a:cubicBezTo>
                  <a:pt x="153" y="518"/>
                  <a:pt x="167" y="506"/>
                  <a:pt x="180" y="490"/>
                </a:cubicBezTo>
                <a:cubicBezTo>
                  <a:pt x="193" y="475"/>
                  <a:pt x="199" y="458"/>
                  <a:pt x="199" y="439"/>
                </a:cubicBezTo>
                <a:cubicBezTo>
                  <a:pt x="199" y="413"/>
                  <a:pt x="190" y="392"/>
                  <a:pt x="171" y="376"/>
                </a:cubicBezTo>
                <a:cubicBezTo>
                  <a:pt x="152" y="361"/>
                  <a:pt x="129" y="353"/>
                  <a:pt x="102" y="353"/>
                </a:cubicBezTo>
                <a:cubicBezTo>
                  <a:pt x="81" y="353"/>
                  <a:pt x="61" y="358"/>
                  <a:pt x="43" y="369"/>
                </a:cubicBezTo>
                <a:cubicBezTo>
                  <a:pt x="25" y="379"/>
                  <a:pt x="12" y="394"/>
                  <a:pt x="3" y="413"/>
                </a:cubicBezTo>
                <a:cubicBezTo>
                  <a:pt x="51" y="446"/>
                  <a:pt x="51" y="446"/>
                  <a:pt x="51" y="446"/>
                </a:cubicBezTo>
                <a:cubicBezTo>
                  <a:pt x="64" y="425"/>
                  <a:pt x="79" y="414"/>
                  <a:pt x="96" y="414"/>
                </a:cubicBezTo>
                <a:cubicBezTo>
                  <a:pt x="105" y="414"/>
                  <a:pt x="113" y="416"/>
                  <a:pt x="118" y="421"/>
                </a:cubicBezTo>
                <a:cubicBezTo>
                  <a:pt x="124" y="426"/>
                  <a:pt x="126" y="434"/>
                  <a:pt x="126" y="443"/>
                </a:cubicBezTo>
                <a:cubicBezTo>
                  <a:pt x="126" y="452"/>
                  <a:pt x="122" y="460"/>
                  <a:pt x="113" y="468"/>
                </a:cubicBezTo>
                <a:cubicBezTo>
                  <a:pt x="104" y="476"/>
                  <a:pt x="94" y="484"/>
                  <a:pt x="81" y="493"/>
                </a:cubicBezTo>
                <a:cubicBezTo>
                  <a:pt x="69" y="501"/>
                  <a:pt x="57" y="509"/>
                  <a:pt x="45" y="519"/>
                </a:cubicBezTo>
                <a:cubicBezTo>
                  <a:pt x="32" y="529"/>
                  <a:pt x="22" y="542"/>
                  <a:pt x="13" y="557"/>
                </a:cubicBezTo>
                <a:cubicBezTo>
                  <a:pt x="4" y="573"/>
                  <a:pt x="0" y="590"/>
                  <a:pt x="0" y="609"/>
                </a:cubicBezTo>
                <a:cubicBezTo>
                  <a:pt x="0" y="616"/>
                  <a:pt x="1" y="626"/>
                  <a:pt x="3" y="640"/>
                </a:cubicBezTo>
                <a:cubicBezTo>
                  <a:pt x="206" y="640"/>
                  <a:pt x="206" y="640"/>
                  <a:pt x="206" y="640"/>
                </a:cubicBezTo>
                <a:cubicBezTo>
                  <a:pt x="206" y="550"/>
                  <a:pt x="206" y="550"/>
                  <a:pt x="206" y="550"/>
                </a:cubicBezTo>
                <a:lnTo>
                  <a:pt x="147" y="550"/>
                </a:lnTo>
                <a:close/>
                <a:moveTo>
                  <a:pt x="188" y="852"/>
                </a:moveTo>
                <a:cubicBezTo>
                  <a:pt x="177" y="839"/>
                  <a:pt x="162" y="829"/>
                  <a:pt x="142" y="825"/>
                </a:cubicBezTo>
                <a:cubicBezTo>
                  <a:pt x="196" y="760"/>
                  <a:pt x="196" y="760"/>
                  <a:pt x="196" y="760"/>
                </a:cubicBezTo>
                <a:cubicBezTo>
                  <a:pt x="196" y="711"/>
                  <a:pt x="196" y="711"/>
                  <a:pt x="196" y="711"/>
                </a:cubicBezTo>
                <a:cubicBezTo>
                  <a:pt x="9" y="711"/>
                  <a:pt x="9" y="711"/>
                  <a:pt x="9" y="711"/>
                </a:cubicBezTo>
                <a:cubicBezTo>
                  <a:pt x="9" y="796"/>
                  <a:pt x="9" y="796"/>
                  <a:pt x="9" y="796"/>
                </a:cubicBezTo>
                <a:cubicBezTo>
                  <a:pt x="69" y="796"/>
                  <a:pt x="69" y="796"/>
                  <a:pt x="69" y="796"/>
                </a:cubicBezTo>
                <a:cubicBezTo>
                  <a:pt x="69" y="767"/>
                  <a:pt x="69" y="767"/>
                  <a:pt x="69" y="767"/>
                </a:cubicBezTo>
                <a:cubicBezTo>
                  <a:pt x="75" y="767"/>
                  <a:pt x="84" y="766"/>
                  <a:pt x="96" y="766"/>
                </a:cubicBezTo>
                <a:cubicBezTo>
                  <a:pt x="108" y="766"/>
                  <a:pt x="117" y="765"/>
                  <a:pt x="123" y="765"/>
                </a:cubicBezTo>
                <a:cubicBezTo>
                  <a:pt x="123" y="766"/>
                  <a:pt x="123" y="766"/>
                  <a:pt x="123" y="766"/>
                </a:cubicBezTo>
                <a:cubicBezTo>
                  <a:pt x="102" y="788"/>
                  <a:pt x="102" y="788"/>
                  <a:pt x="102" y="788"/>
                </a:cubicBezTo>
                <a:cubicBezTo>
                  <a:pt x="95" y="795"/>
                  <a:pt x="88" y="805"/>
                  <a:pt x="78" y="818"/>
                </a:cubicBezTo>
                <a:cubicBezTo>
                  <a:pt x="69" y="830"/>
                  <a:pt x="63" y="839"/>
                  <a:pt x="60" y="842"/>
                </a:cubicBezTo>
                <a:cubicBezTo>
                  <a:pt x="75" y="874"/>
                  <a:pt x="75" y="874"/>
                  <a:pt x="75" y="874"/>
                </a:cubicBezTo>
                <a:cubicBezTo>
                  <a:pt x="114" y="870"/>
                  <a:pt x="134" y="881"/>
                  <a:pt x="134" y="905"/>
                </a:cubicBezTo>
                <a:cubicBezTo>
                  <a:pt x="134" y="915"/>
                  <a:pt x="130" y="923"/>
                  <a:pt x="121" y="929"/>
                </a:cubicBezTo>
                <a:cubicBezTo>
                  <a:pt x="113" y="934"/>
                  <a:pt x="104" y="937"/>
                  <a:pt x="93" y="937"/>
                </a:cubicBezTo>
                <a:cubicBezTo>
                  <a:pt x="72" y="937"/>
                  <a:pt x="52" y="928"/>
                  <a:pt x="34" y="912"/>
                </a:cubicBezTo>
                <a:cubicBezTo>
                  <a:pt x="2" y="961"/>
                  <a:pt x="2" y="961"/>
                  <a:pt x="2" y="961"/>
                </a:cubicBezTo>
                <a:cubicBezTo>
                  <a:pt x="27" y="986"/>
                  <a:pt x="59" y="998"/>
                  <a:pt x="98" y="998"/>
                </a:cubicBezTo>
                <a:cubicBezTo>
                  <a:pt x="129" y="998"/>
                  <a:pt x="154" y="989"/>
                  <a:pt x="174" y="972"/>
                </a:cubicBezTo>
                <a:cubicBezTo>
                  <a:pt x="195" y="955"/>
                  <a:pt x="205" y="931"/>
                  <a:pt x="205" y="902"/>
                </a:cubicBezTo>
                <a:cubicBezTo>
                  <a:pt x="205" y="883"/>
                  <a:pt x="199" y="866"/>
                  <a:pt x="188" y="8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7724565" y="2850684"/>
            <a:ext cx="235981" cy="300059"/>
          </a:xfrm>
          <a:custGeom>
            <a:avLst/>
            <a:gdLst>
              <a:gd name="T0" fmla="*/ 196 w 448"/>
              <a:gd name="T1" fmla="*/ 75 h 410"/>
              <a:gd name="T2" fmla="*/ 448 w 448"/>
              <a:gd name="T3" fmla="*/ 37 h 410"/>
              <a:gd name="T4" fmla="*/ 383 w 448"/>
              <a:gd name="T5" fmla="*/ 187 h 410"/>
              <a:gd name="T6" fmla="*/ 448 w 448"/>
              <a:gd name="T7" fmla="*/ 224 h 410"/>
              <a:gd name="T8" fmla="*/ 383 w 448"/>
              <a:gd name="T9" fmla="*/ 187 h 410"/>
              <a:gd name="T10" fmla="*/ 267 w 448"/>
              <a:gd name="T11" fmla="*/ 155 h 410"/>
              <a:gd name="T12" fmla="*/ 262 w 448"/>
              <a:gd name="T13" fmla="*/ 242 h 410"/>
              <a:gd name="T14" fmla="*/ 280 w 448"/>
              <a:gd name="T15" fmla="*/ 261 h 410"/>
              <a:gd name="T16" fmla="*/ 368 w 448"/>
              <a:gd name="T17" fmla="*/ 256 h 410"/>
              <a:gd name="T18" fmla="*/ 374 w 448"/>
              <a:gd name="T19" fmla="*/ 168 h 410"/>
              <a:gd name="T20" fmla="*/ 355 w 448"/>
              <a:gd name="T21" fmla="*/ 149 h 410"/>
              <a:gd name="T22" fmla="*/ 94 w 448"/>
              <a:gd name="T23" fmla="*/ 0 h 410"/>
              <a:gd name="T24" fmla="*/ 75 w 448"/>
              <a:gd name="T25" fmla="*/ 19 h 410"/>
              <a:gd name="T26" fmla="*/ 81 w 448"/>
              <a:gd name="T27" fmla="*/ 106 h 410"/>
              <a:gd name="T28" fmla="*/ 168 w 448"/>
              <a:gd name="T29" fmla="*/ 112 h 410"/>
              <a:gd name="T30" fmla="*/ 187 w 448"/>
              <a:gd name="T31" fmla="*/ 93 h 410"/>
              <a:gd name="T32" fmla="*/ 181 w 448"/>
              <a:gd name="T33" fmla="*/ 5 h 410"/>
              <a:gd name="T34" fmla="*/ 94 w 448"/>
              <a:gd name="T35" fmla="*/ 0 h 410"/>
              <a:gd name="T36" fmla="*/ 234 w 448"/>
              <a:gd name="T37" fmla="*/ 373 h 410"/>
              <a:gd name="T38" fmla="*/ 448 w 448"/>
              <a:gd name="T39" fmla="*/ 336 h 410"/>
              <a:gd name="T40" fmla="*/ 0 w 448"/>
              <a:gd name="T41" fmla="*/ 37 h 410"/>
              <a:gd name="T42" fmla="*/ 66 w 448"/>
              <a:gd name="T43" fmla="*/ 75 h 410"/>
              <a:gd name="T44" fmla="*/ 0 w 448"/>
              <a:gd name="T45" fmla="*/ 37 h 410"/>
              <a:gd name="T46" fmla="*/ 0 w 448"/>
              <a:gd name="T47" fmla="*/ 224 h 410"/>
              <a:gd name="T48" fmla="*/ 252 w 448"/>
              <a:gd name="T49" fmla="*/ 187 h 410"/>
              <a:gd name="T50" fmla="*/ 131 w 448"/>
              <a:gd name="T51" fmla="*/ 298 h 410"/>
              <a:gd name="T52" fmla="*/ 112 w 448"/>
              <a:gd name="T53" fmla="*/ 317 h 410"/>
              <a:gd name="T54" fmla="*/ 118 w 448"/>
              <a:gd name="T55" fmla="*/ 405 h 410"/>
              <a:gd name="T56" fmla="*/ 206 w 448"/>
              <a:gd name="T57" fmla="*/ 410 h 410"/>
              <a:gd name="T58" fmla="*/ 224 w 448"/>
              <a:gd name="T59" fmla="*/ 392 h 410"/>
              <a:gd name="T60" fmla="*/ 219 w 448"/>
              <a:gd name="T61" fmla="*/ 304 h 410"/>
              <a:gd name="T62" fmla="*/ 131 w 448"/>
              <a:gd name="T63" fmla="*/ 298 h 410"/>
              <a:gd name="T64" fmla="*/ 0 w 448"/>
              <a:gd name="T65" fmla="*/ 373 h 410"/>
              <a:gd name="T66" fmla="*/ 103 w 448"/>
              <a:gd name="T67" fmla="*/ 336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8" h="410">
                <a:moveTo>
                  <a:pt x="196" y="37"/>
                </a:moveTo>
                <a:cubicBezTo>
                  <a:pt x="196" y="75"/>
                  <a:pt x="196" y="75"/>
                  <a:pt x="196" y="75"/>
                </a:cubicBezTo>
                <a:cubicBezTo>
                  <a:pt x="448" y="75"/>
                  <a:pt x="448" y="75"/>
                  <a:pt x="448" y="75"/>
                </a:cubicBezTo>
                <a:cubicBezTo>
                  <a:pt x="448" y="37"/>
                  <a:pt x="448" y="37"/>
                  <a:pt x="448" y="37"/>
                </a:cubicBezTo>
                <a:lnTo>
                  <a:pt x="196" y="37"/>
                </a:lnTo>
                <a:close/>
                <a:moveTo>
                  <a:pt x="383" y="187"/>
                </a:moveTo>
                <a:cubicBezTo>
                  <a:pt x="383" y="224"/>
                  <a:pt x="383" y="224"/>
                  <a:pt x="383" y="224"/>
                </a:cubicBezTo>
                <a:cubicBezTo>
                  <a:pt x="448" y="224"/>
                  <a:pt x="448" y="224"/>
                  <a:pt x="448" y="224"/>
                </a:cubicBezTo>
                <a:cubicBezTo>
                  <a:pt x="448" y="187"/>
                  <a:pt x="448" y="187"/>
                  <a:pt x="448" y="187"/>
                </a:cubicBezTo>
                <a:lnTo>
                  <a:pt x="383" y="187"/>
                </a:lnTo>
                <a:close/>
                <a:moveTo>
                  <a:pt x="280" y="149"/>
                </a:moveTo>
                <a:cubicBezTo>
                  <a:pt x="275" y="149"/>
                  <a:pt x="271" y="151"/>
                  <a:pt x="267" y="155"/>
                </a:cubicBezTo>
                <a:cubicBezTo>
                  <a:pt x="263" y="158"/>
                  <a:pt x="262" y="163"/>
                  <a:pt x="262" y="168"/>
                </a:cubicBezTo>
                <a:cubicBezTo>
                  <a:pt x="262" y="242"/>
                  <a:pt x="262" y="242"/>
                  <a:pt x="262" y="242"/>
                </a:cubicBezTo>
                <a:cubicBezTo>
                  <a:pt x="262" y="248"/>
                  <a:pt x="263" y="252"/>
                  <a:pt x="267" y="256"/>
                </a:cubicBezTo>
                <a:cubicBezTo>
                  <a:pt x="271" y="259"/>
                  <a:pt x="275" y="261"/>
                  <a:pt x="280" y="261"/>
                </a:cubicBezTo>
                <a:cubicBezTo>
                  <a:pt x="355" y="261"/>
                  <a:pt x="355" y="261"/>
                  <a:pt x="355" y="261"/>
                </a:cubicBezTo>
                <a:cubicBezTo>
                  <a:pt x="360" y="261"/>
                  <a:pt x="364" y="259"/>
                  <a:pt x="368" y="256"/>
                </a:cubicBezTo>
                <a:cubicBezTo>
                  <a:pt x="372" y="252"/>
                  <a:pt x="374" y="248"/>
                  <a:pt x="374" y="242"/>
                </a:cubicBezTo>
                <a:cubicBezTo>
                  <a:pt x="374" y="168"/>
                  <a:pt x="374" y="168"/>
                  <a:pt x="374" y="168"/>
                </a:cubicBezTo>
                <a:cubicBezTo>
                  <a:pt x="374" y="163"/>
                  <a:pt x="372" y="158"/>
                  <a:pt x="368" y="155"/>
                </a:cubicBezTo>
                <a:cubicBezTo>
                  <a:pt x="364" y="151"/>
                  <a:pt x="360" y="149"/>
                  <a:pt x="355" y="149"/>
                </a:cubicBezTo>
                <a:lnTo>
                  <a:pt x="280" y="149"/>
                </a:lnTo>
                <a:close/>
                <a:moveTo>
                  <a:pt x="94" y="0"/>
                </a:moveTo>
                <a:cubicBezTo>
                  <a:pt x="89" y="0"/>
                  <a:pt x="84" y="2"/>
                  <a:pt x="81" y="5"/>
                </a:cubicBezTo>
                <a:cubicBezTo>
                  <a:pt x="77" y="9"/>
                  <a:pt x="75" y="14"/>
                  <a:pt x="75" y="19"/>
                </a:cubicBezTo>
                <a:cubicBezTo>
                  <a:pt x="75" y="93"/>
                  <a:pt x="75" y="93"/>
                  <a:pt x="75" y="93"/>
                </a:cubicBezTo>
                <a:cubicBezTo>
                  <a:pt x="75" y="98"/>
                  <a:pt x="77" y="103"/>
                  <a:pt x="81" y="106"/>
                </a:cubicBezTo>
                <a:cubicBezTo>
                  <a:pt x="84" y="110"/>
                  <a:pt x="89" y="112"/>
                  <a:pt x="94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73" y="112"/>
                  <a:pt x="178" y="110"/>
                  <a:pt x="181" y="106"/>
                </a:cubicBezTo>
                <a:cubicBezTo>
                  <a:pt x="185" y="103"/>
                  <a:pt x="187" y="98"/>
                  <a:pt x="187" y="93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7" y="14"/>
                  <a:pt x="185" y="9"/>
                  <a:pt x="181" y="5"/>
                </a:cubicBezTo>
                <a:cubicBezTo>
                  <a:pt x="178" y="2"/>
                  <a:pt x="173" y="0"/>
                  <a:pt x="168" y="0"/>
                </a:cubicBezTo>
                <a:lnTo>
                  <a:pt x="94" y="0"/>
                </a:lnTo>
                <a:close/>
                <a:moveTo>
                  <a:pt x="234" y="336"/>
                </a:moveTo>
                <a:cubicBezTo>
                  <a:pt x="234" y="373"/>
                  <a:pt x="234" y="373"/>
                  <a:pt x="234" y="373"/>
                </a:cubicBezTo>
                <a:cubicBezTo>
                  <a:pt x="448" y="373"/>
                  <a:pt x="448" y="373"/>
                  <a:pt x="448" y="373"/>
                </a:cubicBezTo>
                <a:cubicBezTo>
                  <a:pt x="448" y="336"/>
                  <a:pt x="448" y="336"/>
                  <a:pt x="448" y="336"/>
                </a:cubicBezTo>
                <a:lnTo>
                  <a:pt x="234" y="336"/>
                </a:lnTo>
                <a:close/>
                <a:moveTo>
                  <a:pt x="0" y="37"/>
                </a:moveTo>
                <a:cubicBezTo>
                  <a:pt x="0" y="75"/>
                  <a:pt x="0" y="75"/>
                  <a:pt x="0" y="75"/>
                </a:cubicBezTo>
                <a:cubicBezTo>
                  <a:pt x="66" y="75"/>
                  <a:pt x="66" y="75"/>
                  <a:pt x="66" y="75"/>
                </a:cubicBezTo>
                <a:cubicBezTo>
                  <a:pt x="66" y="37"/>
                  <a:pt x="66" y="37"/>
                  <a:pt x="66" y="37"/>
                </a:cubicBezTo>
                <a:lnTo>
                  <a:pt x="0" y="37"/>
                </a:lnTo>
                <a:close/>
                <a:moveTo>
                  <a:pt x="0" y="187"/>
                </a:moveTo>
                <a:cubicBezTo>
                  <a:pt x="0" y="224"/>
                  <a:pt x="0" y="224"/>
                  <a:pt x="0" y="224"/>
                </a:cubicBezTo>
                <a:cubicBezTo>
                  <a:pt x="252" y="224"/>
                  <a:pt x="252" y="224"/>
                  <a:pt x="252" y="224"/>
                </a:cubicBezTo>
                <a:cubicBezTo>
                  <a:pt x="252" y="187"/>
                  <a:pt x="252" y="187"/>
                  <a:pt x="252" y="187"/>
                </a:cubicBezTo>
                <a:lnTo>
                  <a:pt x="0" y="187"/>
                </a:lnTo>
                <a:close/>
                <a:moveTo>
                  <a:pt x="131" y="298"/>
                </a:moveTo>
                <a:cubicBezTo>
                  <a:pt x="126" y="298"/>
                  <a:pt x="122" y="300"/>
                  <a:pt x="118" y="304"/>
                </a:cubicBezTo>
                <a:cubicBezTo>
                  <a:pt x="114" y="308"/>
                  <a:pt x="112" y="312"/>
                  <a:pt x="112" y="317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7"/>
                  <a:pt x="114" y="401"/>
                  <a:pt x="118" y="405"/>
                </a:cubicBezTo>
                <a:cubicBezTo>
                  <a:pt x="122" y="409"/>
                  <a:pt x="126" y="410"/>
                  <a:pt x="131" y="410"/>
                </a:cubicBezTo>
                <a:cubicBezTo>
                  <a:pt x="206" y="410"/>
                  <a:pt x="206" y="410"/>
                  <a:pt x="206" y="410"/>
                </a:cubicBezTo>
                <a:cubicBezTo>
                  <a:pt x="211" y="410"/>
                  <a:pt x="215" y="409"/>
                  <a:pt x="219" y="405"/>
                </a:cubicBezTo>
                <a:cubicBezTo>
                  <a:pt x="222" y="401"/>
                  <a:pt x="224" y="397"/>
                  <a:pt x="224" y="392"/>
                </a:cubicBezTo>
                <a:cubicBezTo>
                  <a:pt x="224" y="317"/>
                  <a:pt x="224" y="317"/>
                  <a:pt x="224" y="317"/>
                </a:cubicBezTo>
                <a:cubicBezTo>
                  <a:pt x="224" y="312"/>
                  <a:pt x="222" y="308"/>
                  <a:pt x="219" y="304"/>
                </a:cubicBezTo>
                <a:cubicBezTo>
                  <a:pt x="215" y="300"/>
                  <a:pt x="211" y="298"/>
                  <a:pt x="206" y="298"/>
                </a:cubicBezTo>
                <a:lnTo>
                  <a:pt x="131" y="298"/>
                </a:lnTo>
                <a:close/>
                <a:moveTo>
                  <a:pt x="0" y="336"/>
                </a:moveTo>
                <a:cubicBezTo>
                  <a:pt x="0" y="373"/>
                  <a:pt x="0" y="373"/>
                  <a:pt x="0" y="373"/>
                </a:cubicBezTo>
                <a:cubicBezTo>
                  <a:pt x="103" y="373"/>
                  <a:pt x="103" y="373"/>
                  <a:pt x="103" y="373"/>
                </a:cubicBezTo>
                <a:cubicBezTo>
                  <a:pt x="103" y="336"/>
                  <a:pt x="103" y="336"/>
                  <a:pt x="103" y="336"/>
                </a:cubicBez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8131727" y="3334205"/>
            <a:ext cx="285750" cy="241898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7353869" y="2003473"/>
            <a:ext cx="1354398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Phase #1 Output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7063080" y="3890170"/>
            <a:ext cx="1967173" cy="32182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Spring 2019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7168484" y="4225980"/>
            <a:ext cx="1967173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Vision &amp; Strategy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Target Architecture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Service &amp; Technical Options and Recommendation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75490" y="1942447"/>
            <a:ext cx="4144781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Feedback, refinements, open publication…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995" y="5828592"/>
            <a:ext cx="8813442" cy="3361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Problem-Specific Challenges posted on </a:t>
            </a:r>
            <a:r>
              <a:rPr lang="en-CA" sz="1400" b="1" dirty="0"/>
              <a:t>Challenge Platform</a:t>
            </a:r>
          </a:p>
        </p:txBody>
      </p:sp>
      <p:sp>
        <p:nvSpPr>
          <p:cNvPr id="25" name="Down Arrow Callout 24"/>
          <p:cNvSpPr/>
          <p:nvPr/>
        </p:nvSpPr>
        <p:spPr>
          <a:xfrm>
            <a:off x="2810284" y="5047951"/>
            <a:ext cx="4209987" cy="5766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Insights Gathered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837972" y="3079843"/>
            <a:ext cx="3592880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Industry Day</a:t>
            </a: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5506602" y="3407084"/>
            <a:ext cx="429766" cy="414473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5800904" y="3210428"/>
            <a:ext cx="1075352" cy="41190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200" b="1" dirty="0"/>
              <a:t>Pre-qualified list of bidders established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760110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224644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Evaluating each Gate</a:t>
            </a:r>
            <a:endParaRPr lang="en-CA" b="1" dirty="0">
              <a:solidFill>
                <a:srgbClr val="004D7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95536" y="1052736"/>
            <a:ext cx="469900" cy="649288"/>
            <a:chOff x="6180138" y="1743075"/>
            <a:chExt cx="469900" cy="649288"/>
          </a:xfrm>
        </p:grpSpPr>
        <p:sp>
          <p:nvSpPr>
            <p:cNvPr id="25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51620" y="1055693"/>
            <a:ext cx="781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Applicants through the Agile Procurement Process will be evaluated at each gate based on Government of Canada standards.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1"/>
            </p:custDataLst>
          </p:nvPr>
        </p:nvSpPr>
        <p:spPr>
          <a:xfrm>
            <a:off x="457575" y="1945759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457575" y="2520506"/>
            <a:ext cx="2081436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Will look for solutions and services that are proven, scalable and follow </a:t>
            </a:r>
            <a:r>
              <a:rPr lang="en-CA" sz="1400" b="1" dirty="0" smtClean="0">
                <a:solidFill>
                  <a:srgbClr val="004D71"/>
                </a:solidFill>
                <a:latin typeface="Calibri" panose="020F0502020204030204" pitchFamily="34" charset="0"/>
              </a:rPr>
              <a:t>GC </a:t>
            </a: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standards and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Digital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Architectural Standards</a:t>
            </a:r>
          </a:p>
        </p:txBody>
      </p:sp>
      <p:sp>
        <p:nvSpPr>
          <p:cNvPr id="37" name="Pentagon 36"/>
          <p:cNvSpPr/>
          <p:nvPr/>
        </p:nvSpPr>
        <p:spPr>
          <a:xfrm>
            <a:off x="2984519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3"/>
            </p:custDataLst>
          </p:nvPr>
        </p:nvSpPr>
        <p:spPr>
          <a:xfrm>
            <a:off x="3498069" y="2520506"/>
            <a:ext cx="2095022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i="1" dirty="0"/>
              <a:t> </a:t>
            </a:r>
            <a:r>
              <a:rPr lang="en-CA" sz="1400" b="1" i="1" dirty="0">
                <a:solidFill>
                  <a:srgbClr val="004D71"/>
                </a:solidFill>
                <a:latin typeface="Calibri" panose="020F0502020204030204" pitchFamily="34" charset="0"/>
              </a:rPr>
              <a:t>More show, less tell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Use of real scenarios and case studies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Actual testing and interaction with </a:t>
            </a:r>
            <a:r>
              <a:rPr lang="en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users</a:t>
            </a:r>
            <a:endParaRPr lang="en-CA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Presentations, demos, real-time feedback…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6006507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6601753" y="2530159"/>
            <a:ext cx="2081436" cy="259462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Collaborate and Co-design implementation and innovation solution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Understand final costing and implementation scenarios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Develop key principles for sustainment.</a:t>
            </a: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50677" y="1958062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1</a:t>
            </a:r>
            <a:r>
              <a:rPr lang="en-CA" sz="1300" dirty="0"/>
              <a:t> </a:t>
            </a:r>
          </a:p>
          <a:p>
            <a:pPr algn="ctr" defTabSz="577850">
              <a:spcBef>
                <a:spcPct val="0"/>
              </a:spcBef>
            </a:pPr>
            <a:r>
              <a:rPr lang="en-CA" sz="1300" i="1" dirty="0"/>
              <a:t>Show Us</a:t>
            </a:r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3655102931"/>
              </p:ext>
            </p:extLst>
          </p:nvPr>
        </p:nvGraphicFramePr>
        <p:xfrm>
          <a:off x="457575" y="5240448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9" name="Rectangle 48"/>
          <p:cNvSpPr/>
          <p:nvPr>
            <p:custDataLst>
              <p:tags r:id="rId5"/>
            </p:custDataLst>
          </p:nvPr>
        </p:nvSpPr>
        <p:spPr>
          <a:xfrm>
            <a:off x="3511655" y="1959803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0" name="Freeform 49"/>
          <p:cNvSpPr/>
          <p:nvPr/>
        </p:nvSpPr>
        <p:spPr>
          <a:xfrm>
            <a:off x="3804757" y="1972106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2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Let Us</a:t>
            </a:r>
            <a:endParaRPr lang="en-CA" sz="1300" i="1" dirty="0"/>
          </a:p>
        </p:txBody>
      </p:sp>
      <p:sp>
        <p:nvSpPr>
          <p:cNvPr id="51" name="Rectangle 50"/>
          <p:cNvSpPr/>
          <p:nvPr>
            <p:custDataLst>
              <p:tags r:id="rId6"/>
            </p:custDataLst>
          </p:nvPr>
        </p:nvSpPr>
        <p:spPr>
          <a:xfrm>
            <a:off x="6601753" y="1959803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2" name="Freeform 51"/>
          <p:cNvSpPr/>
          <p:nvPr/>
        </p:nvSpPr>
        <p:spPr>
          <a:xfrm>
            <a:off x="6894855" y="1972106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3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Convince Us</a:t>
            </a:r>
            <a:endParaRPr lang="en-CA" sz="1300" i="1" dirty="0"/>
          </a:p>
        </p:txBody>
      </p:sp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2954050578"/>
              </p:ext>
            </p:extLst>
          </p:nvPr>
        </p:nvGraphicFramePr>
        <p:xfrm>
          <a:off x="3498069" y="5231726"/>
          <a:ext cx="2095022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2915451626"/>
              </p:ext>
            </p:extLst>
          </p:nvPr>
        </p:nvGraphicFramePr>
        <p:xfrm>
          <a:off x="6601752" y="5222693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55" name="Rectangle 54"/>
          <p:cNvSpPr/>
          <p:nvPr/>
        </p:nvSpPr>
        <p:spPr>
          <a:xfrm>
            <a:off x="395536" y="5638923"/>
            <a:ext cx="8352928" cy="64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339439" y="5636481"/>
            <a:ext cx="83270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The full Next Generation HR and Pay evaluation team will be multi-disciplinary and may change per </a:t>
            </a:r>
            <a:r>
              <a:rPr lang="en-CA" dirty="0" smtClean="0">
                <a:solidFill>
                  <a:schemeClr val="bg1"/>
                </a:solidFill>
              </a:rPr>
              <a:t>gate </a:t>
            </a:r>
            <a:r>
              <a:rPr lang="en-CA" dirty="0">
                <a:solidFill>
                  <a:schemeClr val="bg1"/>
                </a:solidFill>
              </a:rPr>
              <a:t>and per stream.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7192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7"/>
          <p:cNvSpPr>
            <a:spLocks noEditPoints="1"/>
          </p:cNvSpPr>
          <p:nvPr/>
        </p:nvSpPr>
        <p:spPr bwMode="auto">
          <a:xfrm>
            <a:off x="4884427" y="1134065"/>
            <a:ext cx="3337545" cy="3510632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188" y="2237923"/>
            <a:ext cx="7188758" cy="987095"/>
          </a:xfrm>
        </p:spPr>
        <p:txBody>
          <a:bodyPr/>
          <a:lstStyle/>
          <a:p>
            <a:pPr algn="r"/>
            <a:r>
              <a:rPr lang="en-US" sz="7200" b="1" dirty="0" smtClean="0"/>
              <a:t>WHAT’S NEW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34203" y="3265650"/>
            <a:ext cx="704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Fall Update on the </a:t>
            </a:r>
            <a:r>
              <a:rPr lang="en-CA" sz="2800" dirty="0" err="1" smtClean="0"/>
              <a:t>NextGen</a:t>
            </a:r>
            <a:r>
              <a:rPr lang="en-CA" sz="2800" dirty="0" smtClean="0"/>
              <a:t> Initiative 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99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Image result for video icon yel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5" y="1344080"/>
            <a:ext cx="1244560" cy="12445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Launch of Gate 1 – October 1, 2018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38879" y="1688062"/>
            <a:ext cx="6918119" cy="7718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Vendor commercial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product videos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based on government user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stories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638879" y="1090614"/>
            <a:ext cx="829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In the “Show Us” gate, vendors will submit:</a:t>
            </a:r>
            <a:endParaRPr lang="en-C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526" y="5624122"/>
            <a:ext cx="617348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Gate One will be open for a minimum of 40 days, closing on November 11, 2018.</a:t>
            </a:r>
            <a:endParaRPr lang="en-CA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2932459"/>
            <a:ext cx="849727" cy="8225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8879" y="2466904"/>
            <a:ext cx="6618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User experience mapping</a:t>
            </a:r>
            <a:r>
              <a:rPr lang="en-US" sz="2000" dirty="0"/>
              <a:t> current &amp; future product offerings to GC Business Capability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879" y="3210200"/>
            <a:ext cx="6515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Mandatory </a:t>
            </a:r>
            <a:r>
              <a:rPr lang="en-US" sz="2000" b="1" dirty="0"/>
              <a:t>criteria response and </a:t>
            </a:r>
            <a:r>
              <a:rPr lang="en-US" sz="2000" b="1" dirty="0" smtClean="0"/>
              <a:t>evidence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638879" y="3659534"/>
            <a:ext cx="654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Forward looking </a:t>
            </a:r>
            <a:r>
              <a:rPr lang="en-US" sz="2000" b="1" dirty="0"/>
              <a:t>product roadmaps </a:t>
            </a:r>
            <a:r>
              <a:rPr lang="en-US" sz="2000" dirty="0"/>
              <a:t>for each key business </a:t>
            </a:r>
            <a:r>
              <a:rPr lang="en-US" sz="2000" dirty="0" smtClean="0"/>
              <a:t>capability</a:t>
            </a:r>
            <a:endParaRPr lang="en-CA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38879" y="4470010"/>
            <a:ext cx="6635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Data model &amp; workflow </a:t>
            </a:r>
            <a:r>
              <a:rPr lang="en-US" sz="2000" dirty="0"/>
              <a:t>(to provide mock data for Gate </a:t>
            </a:r>
            <a:r>
              <a:rPr lang="en-US" sz="2000" dirty="0" smtClean="0"/>
              <a:t>2)</a:t>
            </a:r>
            <a:endParaRPr lang="en-CA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638879" y="5008326"/>
            <a:ext cx="6658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Costing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47" y="4830195"/>
            <a:ext cx="926299" cy="886027"/>
          </a:xfrm>
          <a:prstGeom prst="ellipse">
            <a:avLst/>
          </a:prstGeom>
        </p:spPr>
      </p:pic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3" y="2295083"/>
            <a:ext cx="803943" cy="80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026"/>
          <p:cNvPicPr>
            <a:picLocks noChangeAspect="1"/>
          </p:cNvPicPr>
          <p:nvPr/>
        </p:nvPicPr>
        <p:blipFill rotWithShape="1">
          <a:blip r:embed="rId8"/>
          <a:srcRect r="10388" b="9050"/>
          <a:stretch/>
        </p:blipFill>
        <p:spPr>
          <a:xfrm>
            <a:off x="637206" y="3506823"/>
            <a:ext cx="880935" cy="860597"/>
          </a:xfrm>
          <a:prstGeom prst="ellipse">
            <a:avLst/>
          </a:prstGeom>
        </p:spPr>
      </p:pic>
      <p:pic>
        <p:nvPicPr>
          <p:cNvPr id="1048" name="Picture 24" descr="Image result for evidenc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7" y="4217770"/>
            <a:ext cx="790556" cy="79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elated 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7022">
            <a:off x="1857453" y="529921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280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834945" y="1211115"/>
            <a:ext cx="3436509" cy="3288952"/>
            <a:chOff x="3406775" y="1298575"/>
            <a:chExt cx="528638" cy="374650"/>
          </a:xfrm>
          <a:solidFill>
            <a:srgbClr val="F0F2F4"/>
          </a:solidFill>
        </p:grpSpPr>
        <p:sp>
          <p:nvSpPr>
            <p:cNvPr id="36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NEW APPROACH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451375" y="3115072"/>
            <a:ext cx="5708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err="1" smtClean="0">
                <a:solidFill>
                  <a:srgbClr val="005172"/>
                </a:solidFill>
              </a:rPr>
              <a:t>NextGen</a:t>
            </a:r>
            <a:r>
              <a:rPr lang="en-CA" sz="2800" dirty="0" smtClean="0">
                <a:solidFill>
                  <a:srgbClr val="005172"/>
                </a:solidFill>
              </a:rPr>
              <a:t> is using a </a:t>
            </a:r>
            <a:r>
              <a:rPr lang="en-CA" sz="2800" b="1" dirty="0" smtClean="0">
                <a:solidFill>
                  <a:srgbClr val="005172"/>
                </a:solidFill>
              </a:rPr>
              <a:t>new approach</a:t>
            </a:r>
            <a:r>
              <a:rPr lang="en-CA" sz="2800" dirty="0" smtClean="0">
                <a:solidFill>
                  <a:srgbClr val="005172"/>
                </a:solidFill>
              </a:rPr>
              <a:t> to HR and Pay, with lessons learned </a:t>
            </a:r>
            <a:br>
              <a:rPr lang="en-CA" sz="2800" dirty="0" smtClean="0">
                <a:solidFill>
                  <a:srgbClr val="005172"/>
                </a:solidFill>
              </a:rPr>
            </a:br>
            <a:r>
              <a:rPr lang="en-CA" sz="2800" dirty="0" smtClean="0">
                <a:solidFill>
                  <a:srgbClr val="005172"/>
                </a:solidFill>
              </a:rPr>
              <a:t>from Phoenix.</a:t>
            </a:r>
            <a:endParaRPr lang="en-CA" sz="2800" dirty="0">
              <a:solidFill>
                <a:srgbClr val="0051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798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7809245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Introducing the Next Generation of HR and Pay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268760"/>
            <a:ext cx="6349098" cy="526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Budget 2018 announced the government’s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intention to find options for an alternative, long-term, and sustainable next generation pay solution.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 future HR and Pay system for the Government of Canada should be driven by a  modern people management process and system.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The government will work closely with experts, unions, technology providers, and most importantly, our employees, to accomplish our goals.</a:t>
            </a:r>
          </a:p>
          <a:p>
            <a:endParaRPr lang="en-CA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52990" y="1415339"/>
            <a:ext cx="849292" cy="1042071"/>
            <a:chOff x="6303963" y="2513013"/>
            <a:chExt cx="277813" cy="361950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919" y="4754493"/>
            <a:ext cx="987433" cy="758084"/>
            <a:chOff x="6727825" y="1284288"/>
            <a:chExt cx="587375" cy="382587"/>
          </a:xfrm>
        </p:grpSpPr>
        <p:sp>
          <p:nvSpPr>
            <p:cNvPr id="41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9" name="Freeform 125"/>
          <p:cNvSpPr>
            <a:spLocks noEditPoints="1"/>
          </p:cNvSpPr>
          <p:nvPr/>
        </p:nvSpPr>
        <p:spPr bwMode="auto">
          <a:xfrm>
            <a:off x="814307" y="3182641"/>
            <a:ext cx="926658" cy="841818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68836" y="6166614"/>
            <a:ext cx="2133600" cy="365125"/>
          </a:xfrm>
        </p:spPr>
        <p:txBody>
          <a:bodyPr/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This is not Business as Usual</a:t>
            </a:r>
            <a:endParaRPr lang="en-CA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5" t="23615" r="60704"/>
          <a:stretch/>
        </p:blipFill>
        <p:spPr bwMode="auto">
          <a:xfrm>
            <a:off x="-44343" y="1729745"/>
            <a:ext cx="1296144" cy="180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>
            <a:spLocks noEditPoints="1"/>
          </p:cNvSpPr>
          <p:nvPr/>
        </p:nvSpPr>
        <p:spPr bwMode="auto">
          <a:xfrm rot="406497" flipH="1">
            <a:off x="625275" y="1055357"/>
            <a:ext cx="786288" cy="572560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563888" y="2938190"/>
            <a:ext cx="1571432" cy="83795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346E7C"/>
                </a:solidFill>
              </a:rPr>
              <a:t>Open and Transparent Leadership</a:t>
            </a:r>
            <a:endParaRPr lang="en-CA" sz="2000" b="1" dirty="0">
              <a:solidFill>
                <a:srgbClr val="346E7C"/>
              </a:solidFill>
            </a:endParaRPr>
          </a:p>
        </p:txBody>
      </p:sp>
      <p:pic>
        <p:nvPicPr>
          <p:cNvPr id="1030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04" r="50295" b="70363"/>
          <a:stretch/>
        </p:blipFill>
        <p:spPr bwMode="auto">
          <a:xfrm>
            <a:off x="1565979" y="3260764"/>
            <a:ext cx="1484372" cy="7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3" r="50337" b="35954"/>
          <a:stretch/>
        </p:blipFill>
        <p:spPr bwMode="auto">
          <a:xfrm>
            <a:off x="1546173" y="4006808"/>
            <a:ext cx="1511334" cy="77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-171884" y="4100223"/>
            <a:ext cx="1989592" cy="97040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29A79C"/>
                </a:solidFill>
              </a:rPr>
              <a:t>Users at the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heart of 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the process</a:t>
            </a:r>
            <a:endParaRPr lang="en-CA" sz="2000" b="1" dirty="0">
              <a:solidFill>
                <a:srgbClr val="29A79C"/>
              </a:solidFill>
            </a:endParaRPr>
          </a:p>
        </p:txBody>
      </p:sp>
      <p:pic>
        <p:nvPicPr>
          <p:cNvPr id="1032" name="Picture 8" descr="Image result for agile procurement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808" y="963363"/>
            <a:ext cx="4026485" cy="29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b="8540"/>
          <a:stretch/>
        </p:blipFill>
        <p:spPr bwMode="auto">
          <a:xfrm>
            <a:off x="1480085" y="955560"/>
            <a:ext cx="1057381" cy="116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2"/>
          <p:cNvSpPr txBox="1">
            <a:spLocks/>
          </p:cNvSpPr>
          <p:nvPr/>
        </p:nvSpPr>
        <p:spPr>
          <a:xfrm>
            <a:off x="6344610" y="3940977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A8190"/>
                </a:solidFill>
              </a:rPr>
              <a:t>Agile Approach to Project Management</a:t>
            </a:r>
            <a:endParaRPr lang="en-CA" sz="2000" b="1" dirty="0">
              <a:solidFill>
                <a:srgbClr val="FA8190"/>
              </a:solidFill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677399" y="2119909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5801C"/>
                </a:solidFill>
              </a:rPr>
              <a:t>Iterative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Development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of our vision</a:t>
            </a: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 rot="12973337">
            <a:off x="767515" y="3127577"/>
            <a:ext cx="806009" cy="684968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3" name="Rounded Rectangular Callout 42"/>
          <p:cNvSpPr/>
          <p:nvPr/>
        </p:nvSpPr>
        <p:spPr>
          <a:xfrm flipV="1">
            <a:off x="3966631" y="5291329"/>
            <a:ext cx="2009526" cy="1346695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ounded Rectangular Callout 72"/>
          <p:cNvSpPr/>
          <p:nvPr/>
        </p:nvSpPr>
        <p:spPr>
          <a:xfrm flipV="1">
            <a:off x="1376700" y="5140904"/>
            <a:ext cx="1761838" cy="149712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ounded Rectangular Callout 73"/>
          <p:cNvSpPr/>
          <p:nvPr/>
        </p:nvSpPr>
        <p:spPr>
          <a:xfrm flipV="1">
            <a:off x="6804248" y="4820609"/>
            <a:ext cx="1916370" cy="152983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Freeform 74"/>
          <p:cNvSpPr>
            <a:spLocks noEditPoints="1"/>
          </p:cNvSpPr>
          <p:nvPr/>
        </p:nvSpPr>
        <p:spPr bwMode="auto">
          <a:xfrm rot="19407839" flipH="1" flipV="1">
            <a:off x="5534793" y="4309873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6" name="Rounded Rectangular Callout 75"/>
          <p:cNvSpPr/>
          <p:nvPr/>
        </p:nvSpPr>
        <p:spPr>
          <a:xfrm rot="16200000" flipV="1">
            <a:off x="2923561" y="1240501"/>
            <a:ext cx="1631286" cy="1449568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Freeform 77"/>
          <p:cNvSpPr>
            <a:spLocks noEditPoints="1"/>
          </p:cNvSpPr>
          <p:nvPr/>
        </p:nvSpPr>
        <p:spPr bwMode="auto">
          <a:xfrm rot="20532386" flipH="1" flipV="1">
            <a:off x="3011425" y="4744581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3006019" y="1223110"/>
            <a:ext cx="1457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defining complete requirements up front.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368156" y="5150803"/>
            <a:ext cx="168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limiting user engagement to the end of the process.</a:t>
            </a:r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940453" y="5353103"/>
            <a:ext cx="199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Accountability does not rest </a:t>
            </a:r>
            <a:br>
              <a:rPr lang="en-US" dirty="0" smtClean="0"/>
            </a:br>
            <a:r>
              <a:rPr lang="en-US" dirty="0" smtClean="0"/>
              <a:t>with traditional committees.</a:t>
            </a:r>
            <a:endParaRPr lang="en-CA" dirty="0"/>
          </a:p>
        </p:txBody>
      </p:sp>
      <p:sp>
        <p:nvSpPr>
          <p:cNvPr id="82" name="TextBox 81"/>
          <p:cNvSpPr txBox="1"/>
          <p:nvPr/>
        </p:nvSpPr>
        <p:spPr>
          <a:xfrm>
            <a:off x="6844938" y="4846864"/>
            <a:ext cx="1850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using the waterfall procurement and project processes.</a:t>
            </a:r>
            <a:endParaRPr lang="en-CA" dirty="0"/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4195">
            <a:off x="3850279" y="3752396"/>
            <a:ext cx="1478953" cy="14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16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Initiative Overview</a:t>
            </a:r>
            <a:endParaRPr lang="en-C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7925722"/>
              </p:ext>
            </p:extLst>
          </p:nvPr>
        </p:nvGraphicFramePr>
        <p:xfrm>
          <a:off x="1763688" y="1160748"/>
          <a:ext cx="7272808" cy="70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>
            <p:custDataLst>
              <p:tags r:id="rId1"/>
            </p:custDataLst>
          </p:nvPr>
        </p:nvSpPr>
        <p:spPr>
          <a:xfrm>
            <a:off x="107504" y="2399378"/>
            <a:ext cx="1584176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Objectives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77283"/>
              </p:ext>
            </p:extLst>
          </p:nvPr>
        </p:nvGraphicFramePr>
        <p:xfrm>
          <a:off x="1835697" y="2327370"/>
          <a:ext cx="7200801" cy="376122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448272"/>
                <a:gridCol w="2376264"/>
                <a:gridCol w="237626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Understand the problem, the users and the context. Set a vision and identify options. 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Validate the options, finalize solutions</a:t>
                      </a:r>
                      <a:r>
                        <a:rPr lang="en-CA" sz="1500" baseline="0" dirty="0" smtClean="0"/>
                        <a:t> and </a:t>
                      </a:r>
                      <a:r>
                        <a:rPr lang="en-CA" sz="1500" dirty="0" smtClean="0"/>
                        <a:t> implementation plan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Deliver</a:t>
                      </a:r>
                      <a:r>
                        <a:rPr lang="en-CA" sz="1500" baseline="0" dirty="0" smtClean="0"/>
                        <a:t> </a:t>
                      </a:r>
                      <a:r>
                        <a:rPr lang="en-CA" sz="1500" dirty="0" smtClean="0"/>
                        <a:t>capabilities, realize benefits and transfer to operations</a:t>
                      </a:r>
                      <a:endParaRPr lang="en-CA" sz="15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Vision for HR &amp; Pay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Architecture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Service &amp; Technical Options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Recommendation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Validated solutions</a:t>
                      </a:r>
                      <a:endParaRPr lang="en-CA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pilot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Implementation &amp; change mgmt. plan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service &amp; operating model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Detailed costing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implementations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dirty="0" smtClean="0"/>
                        <a:t>Benefits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Spring 2019</a:t>
                      </a:r>
                      <a:endParaRPr lang="en-CA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Target</a:t>
                      </a:r>
                      <a:r>
                        <a:rPr lang="en-CA" sz="1200" baseline="0" dirty="0" smtClean="0"/>
                        <a:t> TBC</a:t>
                      </a:r>
                      <a:endParaRPr lang="en-CA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Multi-year implementation phase</a:t>
                      </a:r>
                      <a:endParaRPr lang="en-CA" sz="1200" b="0" dirty="0" smtClean="0"/>
                    </a:p>
                  </a:txBody>
                  <a:tcPr anchor="ctr"/>
                </a:tc>
              </a:tr>
              <a:tr h="576064">
                <a:tc gridSpan="3"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Public servants are paid accurately and on time.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The GC can attract, retain</a:t>
                      </a:r>
                      <a:r>
                        <a:rPr lang="en-CA" sz="1600" b="0" baseline="0" dirty="0" smtClean="0"/>
                        <a:t> and nurture a highly qualified workforce through </a:t>
                      </a:r>
                      <a:r>
                        <a:rPr lang="en-CA" sz="1600" b="0" dirty="0" smtClean="0"/>
                        <a:t> a clear vision for modern digitally-enabled enterprise-wide HR and Pay services.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2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107504" y="3196378"/>
            <a:ext cx="1584176" cy="13990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Key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Outputs</a:t>
            </a: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123055" y="1259255"/>
            <a:ext cx="1584176" cy="46321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Phases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9154149"/>
              </p:ext>
            </p:extLst>
          </p:nvPr>
        </p:nvGraphicFramePr>
        <p:xfrm>
          <a:off x="1763688" y="1889206"/>
          <a:ext cx="7272808" cy="33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Rounded Rectangle 10"/>
          <p:cNvSpPr/>
          <p:nvPr>
            <p:custDataLst>
              <p:tags r:id="rId4"/>
            </p:custDataLst>
          </p:nvPr>
        </p:nvSpPr>
        <p:spPr>
          <a:xfrm>
            <a:off x="123055" y="1893126"/>
            <a:ext cx="1584176" cy="3355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Gates</a:t>
            </a:r>
          </a:p>
        </p:txBody>
      </p:sp>
      <p:sp>
        <p:nvSpPr>
          <p:cNvPr id="12" name="Rounded Rectangle 11"/>
          <p:cNvSpPr/>
          <p:nvPr>
            <p:custDataLst>
              <p:tags r:id="rId5"/>
            </p:custDataLst>
          </p:nvPr>
        </p:nvSpPr>
        <p:spPr>
          <a:xfrm>
            <a:off x="123055" y="4719266"/>
            <a:ext cx="1584176" cy="54942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Target End Date</a:t>
            </a:r>
          </a:p>
        </p:txBody>
      </p:sp>
      <p:sp>
        <p:nvSpPr>
          <p:cNvPr id="13" name="Rounded Rectangle 12"/>
          <p:cNvSpPr/>
          <p:nvPr>
            <p:custDataLst>
              <p:tags r:id="rId6"/>
            </p:custDataLst>
          </p:nvPr>
        </p:nvSpPr>
        <p:spPr>
          <a:xfrm>
            <a:off x="123055" y="5392553"/>
            <a:ext cx="1584176" cy="87466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Outcomes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507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07904" y="1484784"/>
            <a:ext cx="4452454" cy="3015284"/>
            <a:chOff x="6727825" y="1284288"/>
            <a:chExt cx="587375" cy="382587"/>
          </a:xfrm>
          <a:solidFill>
            <a:srgbClr val="F0F2F4"/>
          </a:solidFill>
        </p:grpSpPr>
        <p:sp>
          <p:nvSpPr>
            <p:cNvPr id="10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PEOPLE FOCUSED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15616" y="3115072"/>
            <a:ext cx="7044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A new solution will require changes to existing </a:t>
            </a:r>
            <a:br>
              <a:rPr lang="en-CA" sz="2800" dirty="0" smtClean="0"/>
            </a:br>
            <a:r>
              <a:rPr lang="en-CA" sz="2800" dirty="0" smtClean="0"/>
              <a:t>processes, with employee and vendor involvement at all stages of </a:t>
            </a:r>
            <a:br>
              <a:rPr lang="en-CA" sz="2800" dirty="0" smtClean="0"/>
            </a:br>
            <a:r>
              <a:rPr lang="en-CA" sz="2800" dirty="0" smtClean="0"/>
              <a:t>design and delivery.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878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540" y="260648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HR and User Centric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288280" y="1011761"/>
            <a:ext cx="8712211" cy="998984"/>
          </a:xfrm>
        </p:spPr>
        <p:txBody>
          <a:bodyPr/>
          <a:lstStyle/>
          <a:p>
            <a:pPr algn="ctr"/>
            <a:r>
              <a:rPr lang="en-CA" dirty="0" smtClean="0"/>
              <a:t>The Office of the Chief Human Resources Officer (OCHRO) is working in tandem with technical experts on the </a:t>
            </a:r>
            <a:r>
              <a:rPr lang="en-CA" dirty="0" err="1" smtClean="0"/>
              <a:t>NextGen</a:t>
            </a:r>
            <a:r>
              <a:rPr lang="en-CA" dirty="0" smtClean="0"/>
              <a:t> file. </a:t>
            </a:r>
          </a:p>
          <a:p>
            <a:pPr algn="ctr"/>
            <a:r>
              <a:rPr lang="en-CA" b="1" dirty="0" smtClean="0"/>
              <a:t>OCHRO’s focus will be on </a:t>
            </a:r>
            <a:endParaRPr lang="en-C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2352635"/>
            <a:ext cx="1143000" cy="1143000"/>
            <a:chOff x="647700" y="1857375"/>
            <a:chExt cx="1143000" cy="1143000"/>
          </a:xfrm>
        </p:grpSpPr>
        <p:sp>
          <p:nvSpPr>
            <p:cNvPr id="7" name="Rounded Rectangle 6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9058" y="3666177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Establishing Vision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431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 a common, enterprise vision of HR, including compensation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5579" y="2352635"/>
            <a:ext cx="1143000" cy="1143000"/>
            <a:chOff x="2321719" y="1857375"/>
            <a:chExt cx="1143000" cy="1143000"/>
          </a:xfrm>
        </p:grpSpPr>
        <p:sp>
          <p:nvSpPr>
            <p:cNvPr id="12" name="Rounded Rectangle 11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5577" y="3666177"/>
            <a:ext cx="15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Advocating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6438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Represent HR and user needs throughout the project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9598" y="2352635"/>
            <a:ext cx="1143000" cy="1162050"/>
            <a:chOff x="3995738" y="1876425"/>
            <a:chExt cx="1143000" cy="1143000"/>
          </a:xfrm>
        </p:grpSpPr>
        <p:sp>
          <p:nvSpPr>
            <p:cNvPr id="17" name="Rounded Rectangle 16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010920" y="3604567"/>
            <a:ext cx="140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Setting Business Outcomes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1517" y="4399560"/>
            <a:ext cx="1548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Describe, clarify (and re-engineer, as needed) the business architecture to support project implementation and HR modernization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633617" y="2352635"/>
            <a:ext cx="1143000" cy="1162050"/>
            <a:chOff x="5669757" y="1876425"/>
            <a:chExt cx="1143000" cy="1143000"/>
          </a:xfrm>
        </p:grpSpPr>
        <p:sp>
          <p:nvSpPr>
            <p:cNvPr id="22" name="Rounded Rectangle 21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2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5" name="Oval 2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6" name="Freeform 2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633617" y="36634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Identifying Service Levels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307635" y="2352635"/>
            <a:ext cx="1143000" cy="1162050"/>
            <a:chOff x="7343775" y="1876425"/>
            <a:chExt cx="1143000" cy="1143000"/>
          </a:xfrm>
        </p:grpSpPr>
        <p:sp>
          <p:nvSpPr>
            <p:cNvPr id="29" name="Rounded Rectangle 28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408606" y="3687298"/>
            <a:ext cx="149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Readiness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78932" y="4435564"/>
            <a:ext cx="14097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 that departments, agencies and end users are ready to adopt any new solution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88261" y="4396890"/>
            <a:ext cx="14097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 the expected service levels for application operations and support, looking to improve the business experiences of end users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0997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91184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81592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Engagement</a:t>
            </a:r>
            <a:r>
              <a:rPr lang="en-US" b="1" dirty="0" smtClean="0"/>
              <a:t> is Built-in</a:t>
            </a:r>
            <a:endParaRPr lang="en-CA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7524" y="1298904"/>
            <a:ext cx="893775" cy="828092"/>
            <a:chOff x="2136775" y="796925"/>
            <a:chExt cx="512763" cy="447675"/>
          </a:xfrm>
        </p:grpSpPr>
        <p:sp>
          <p:nvSpPr>
            <p:cNvPr id="6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1329010" y="1059046"/>
            <a:ext cx="7819194" cy="10134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 smtClean="0">
                <a:solidFill>
                  <a:schemeClr val="tx1"/>
                </a:solidFill>
              </a:rPr>
              <a:t>Maintaining consistent engagement with our user communities and bargaining agents throughout the process will be fundamental to our success.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1" name="Freeform 22"/>
          <p:cNvSpPr>
            <a:spLocks noEditPoints="1"/>
          </p:cNvSpPr>
          <p:nvPr/>
        </p:nvSpPr>
        <p:spPr bwMode="auto">
          <a:xfrm>
            <a:off x="5413668" y="2593514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42" name="Freeform 107"/>
          <p:cNvSpPr>
            <a:spLocks noEditPoints="1"/>
          </p:cNvSpPr>
          <p:nvPr/>
        </p:nvSpPr>
        <p:spPr bwMode="auto">
          <a:xfrm>
            <a:off x="3073201" y="2608424"/>
            <a:ext cx="466010" cy="45964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3" name="Group 42"/>
          <p:cNvGrpSpPr/>
          <p:nvPr/>
        </p:nvGrpSpPr>
        <p:grpSpPr>
          <a:xfrm>
            <a:off x="907100" y="2656221"/>
            <a:ext cx="663575" cy="371476"/>
            <a:chOff x="3449638" y="692150"/>
            <a:chExt cx="663575" cy="371476"/>
          </a:xfrm>
          <a:solidFill>
            <a:schemeClr val="bg1"/>
          </a:solidFill>
        </p:grpSpPr>
        <p:sp>
          <p:nvSpPr>
            <p:cNvPr id="44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0007" y="6293042"/>
            <a:ext cx="2133600" cy="365125"/>
          </a:xfrm>
        </p:spPr>
        <p:txBody>
          <a:bodyPr/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55577" y="3342905"/>
            <a:ext cx="216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</a:rPr>
              <a:t>Engagement </a:t>
            </a:r>
            <a:r>
              <a:rPr lang="en-CA" b="1" dirty="0" smtClean="0">
                <a:solidFill>
                  <a:schemeClr val="bg2"/>
                </a:solidFill>
              </a:rPr>
              <a:t>sessions </a:t>
            </a:r>
            <a:r>
              <a:rPr lang="en-CA" dirty="0" smtClean="0">
                <a:solidFill>
                  <a:schemeClr val="bg2"/>
                </a:solidFill>
              </a:rPr>
              <a:t>held </a:t>
            </a:r>
            <a:r>
              <a:rPr lang="en-CA" dirty="0">
                <a:solidFill>
                  <a:schemeClr val="bg2"/>
                </a:solidFill>
              </a:rPr>
              <a:t>through a series of workshops in partnership with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Ernst and Young.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476" y="3353487"/>
            <a:ext cx="1719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2"/>
                </a:solidFill>
              </a:rPr>
              <a:t>Documents </a:t>
            </a:r>
            <a:r>
              <a:rPr lang="en-CA" dirty="0">
                <a:solidFill>
                  <a:schemeClr val="bg2"/>
                </a:solidFill>
              </a:rPr>
              <a:t>will be made available and </a:t>
            </a:r>
            <a:r>
              <a:rPr lang="en-CA" b="1" dirty="0">
                <a:solidFill>
                  <a:schemeClr val="bg2"/>
                </a:solidFill>
              </a:rPr>
              <a:t>open</a:t>
            </a:r>
            <a:r>
              <a:rPr lang="en-CA" dirty="0">
                <a:solidFill>
                  <a:schemeClr val="bg2"/>
                </a:solidFill>
              </a:rPr>
              <a:t> to the public</a:t>
            </a:r>
            <a:r>
              <a:rPr lang="en-CA" dirty="0" smtClean="0">
                <a:solidFill>
                  <a:schemeClr val="bg2"/>
                </a:solidFill>
              </a:rPr>
              <a:t>.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6027" y="3368609"/>
            <a:ext cx="19903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Members </a:t>
            </a:r>
            <a:r>
              <a:rPr lang="en-CA" dirty="0">
                <a:solidFill>
                  <a:schemeClr val="bg1"/>
                </a:solidFill>
              </a:rPr>
              <a:t>of the public </a:t>
            </a:r>
            <a:r>
              <a:rPr lang="en-CA" dirty="0" smtClean="0">
                <a:solidFill>
                  <a:schemeClr val="bg1"/>
                </a:solidFill>
              </a:rPr>
              <a:t>can reach </a:t>
            </a:r>
            <a:r>
              <a:rPr lang="en-CA" dirty="0">
                <a:solidFill>
                  <a:schemeClr val="bg1"/>
                </a:solidFill>
              </a:rPr>
              <a:t>out to the Next Gen team </a:t>
            </a:r>
            <a:r>
              <a:rPr lang="en-CA" dirty="0" smtClean="0">
                <a:solidFill>
                  <a:schemeClr val="bg1"/>
                </a:solidFill>
              </a:rPr>
              <a:t>directly through a generic mailbox.</a:t>
            </a:r>
            <a:endParaRPr lang="en-CA" dirty="0">
              <a:solidFill>
                <a:schemeClr val="bg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6779526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546942" y="2511734"/>
            <a:ext cx="658192" cy="515963"/>
            <a:chOff x="8482013" y="1017588"/>
            <a:chExt cx="520700" cy="498475"/>
          </a:xfrm>
          <a:solidFill>
            <a:schemeClr val="bg1"/>
          </a:solidFill>
        </p:grpSpPr>
        <p:sp>
          <p:nvSpPr>
            <p:cNvPr id="29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82949" y="3367860"/>
            <a:ext cx="1908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Sandbox environments</a:t>
            </a:r>
            <a:r>
              <a:rPr lang="en-CA" dirty="0" smtClean="0">
                <a:solidFill>
                  <a:schemeClr val="bg1"/>
                </a:solidFill>
              </a:rPr>
              <a:t> will enable user testing and the opportunity for users to provide feedback.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191184" y="5809222"/>
            <a:ext cx="8013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dirty="0"/>
              <a:t>Users - including employees, HR practitioners, compensation advisors, unions and managers - will be at the centre of any new solution.</a:t>
            </a: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 rot="15109094" flipH="1" flipV="1">
            <a:off x="8156650" y="5472028"/>
            <a:ext cx="668295" cy="4587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6555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5"/>
          <p:cNvSpPr>
            <a:spLocks noEditPoints="1"/>
          </p:cNvSpPr>
          <p:nvPr/>
        </p:nvSpPr>
        <p:spPr bwMode="auto">
          <a:xfrm>
            <a:off x="4283968" y="1111540"/>
            <a:ext cx="4131014" cy="3816424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1247113"/>
            <a:ext cx="7188758" cy="980026"/>
          </a:xfrm>
        </p:spPr>
        <p:txBody>
          <a:bodyPr/>
          <a:lstStyle/>
          <a:p>
            <a:pPr algn="r"/>
            <a:r>
              <a:rPr lang="en-US" sz="7200" b="1" dirty="0" smtClean="0"/>
              <a:t>AGILE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73818" y="2918334"/>
            <a:ext cx="7044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We are engaging industry </a:t>
            </a:r>
            <a:r>
              <a:rPr lang="en-CA" sz="2800" dirty="0" smtClean="0"/>
              <a:t>differently in order </a:t>
            </a:r>
            <a:br>
              <a:rPr lang="en-CA" sz="2800" dirty="0" smtClean="0"/>
            </a:br>
            <a:r>
              <a:rPr lang="en-CA" sz="2800" dirty="0" smtClean="0"/>
              <a:t>to identify </a:t>
            </a:r>
            <a:r>
              <a:rPr lang="en-CA" sz="2800" dirty="0"/>
              <a:t>the best options </a:t>
            </a:r>
            <a:r>
              <a:rPr lang="en-CA" sz="2800" dirty="0" smtClean="0"/>
              <a:t>for a new </a:t>
            </a:r>
            <a:br>
              <a:rPr lang="en-CA" sz="2800" dirty="0" smtClean="0"/>
            </a:br>
            <a:r>
              <a:rPr lang="en-CA" sz="2800" dirty="0" smtClean="0"/>
              <a:t>HR </a:t>
            </a:r>
            <a:r>
              <a:rPr lang="en-CA" sz="2800" dirty="0"/>
              <a:t>and </a:t>
            </a:r>
            <a:r>
              <a:rPr lang="en-CA" sz="2800" dirty="0" smtClean="0"/>
              <a:t>pay solution.</a:t>
            </a:r>
            <a:endParaRPr lang="en-CA" sz="2800" strike="sngStrike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58336" y="2035753"/>
            <a:ext cx="7188758" cy="23829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 smtClean="0"/>
              <a:t>PROCUREMENT</a:t>
            </a:r>
            <a:endParaRPr lang="en-CA" sz="7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897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bb51d344144351d6cf0c4e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940</Words>
  <Application>Microsoft Office PowerPoint</Application>
  <PresentationFormat>On-screen Show (4:3)</PresentationFormat>
  <Paragraphs>171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Malgun Gothic</vt:lpstr>
      <vt:lpstr>Arial</vt:lpstr>
      <vt:lpstr>Arial</vt:lpstr>
      <vt:lpstr>Calibri</vt:lpstr>
      <vt:lpstr>Wingdings</vt:lpstr>
      <vt:lpstr>Office Theme</vt:lpstr>
      <vt:lpstr>Next Generation HR and Pay</vt:lpstr>
      <vt:lpstr>NEW APPROACH</vt:lpstr>
      <vt:lpstr>PowerPoint Presentation</vt:lpstr>
      <vt:lpstr>PowerPoint Presentation</vt:lpstr>
      <vt:lpstr>PowerPoint Presentation</vt:lpstr>
      <vt:lpstr>PEOPLE FOCUSED</vt:lpstr>
      <vt:lpstr>PowerPoint Presentation</vt:lpstr>
      <vt:lpstr>PowerPoint Presentation</vt:lpstr>
      <vt:lpstr>AGILE</vt:lpstr>
      <vt:lpstr>PowerPoint Presentation</vt:lpstr>
      <vt:lpstr>PowerPoint Presentation</vt:lpstr>
      <vt:lpstr>PowerPoint Presentation</vt:lpstr>
      <vt:lpstr>WHAT’S NEW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Bernardo, Amanda</cp:lastModifiedBy>
  <cp:revision>161</cp:revision>
  <cp:lastPrinted>2015-12-14T14:59:28Z</cp:lastPrinted>
  <dcterms:created xsi:type="dcterms:W3CDTF">2015-11-06T15:38:40Z</dcterms:created>
  <dcterms:modified xsi:type="dcterms:W3CDTF">2018-10-03T19:49:13Z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d20567c1-8d72-420a-bf25-bce8fc54315d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</Properties>
</file>