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0"/>
  </p:notesMasterIdLst>
  <p:handoutMasterIdLst>
    <p:handoutMasterId r:id="rId21"/>
  </p:handoutMasterIdLst>
  <p:sldIdLst>
    <p:sldId id="345" r:id="rId2"/>
    <p:sldId id="332" r:id="rId3"/>
    <p:sldId id="331" r:id="rId4"/>
    <p:sldId id="354" r:id="rId5"/>
    <p:sldId id="278" r:id="rId6"/>
    <p:sldId id="358" r:id="rId7"/>
    <p:sldId id="317" r:id="rId8"/>
    <p:sldId id="335" r:id="rId9"/>
    <p:sldId id="349" r:id="rId10"/>
    <p:sldId id="322" r:id="rId11"/>
    <p:sldId id="357" r:id="rId12"/>
    <p:sldId id="346" r:id="rId13"/>
    <p:sldId id="324" r:id="rId14"/>
    <p:sldId id="338" r:id="rId15"/>
    <p:sldId id="340" r:id="rId16"/>
    <p:sldId id="359" r:id="rId17"/>
    <p:sldId id="360" r:id="rId18"/>
    <p:sldId id="343"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19" autoAdjust="0"/>
    <p:restoredTop sz="55330" autoAdjust="0"/>
  </p:normalViewPr>
  <p:slideViewPr>
    <p:cSldViewPr snapToObjects="1" showGuides="1">
      <p:cViewPr varScale="1">
        <p:scale>
          <a:sx n="55" d="100"/>
          <a:sy n="55" d="100"/>
        </p:scale>
        <p:origin x="72" y="402"/>
      </p:cViewPr>
      <p:guideLst>
        <p:guide orient="horz" pos="2160"/>
        <p:guide pos="2880"/>
      </p:guideLst>
    </p:cSldViewPr>
  </p:slideViewPr>
  <p:notesTextViewPr>
    <p:cViewPr>
      <p:scale>
        <a:sx n="3" d="2"/>
        <a:sy n="3" d="2"/>
      </p:scale>
      <p:origin x="0" y="-606"/>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7/26/2022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7/26/2022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ELpfYCZa87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mentalworkout.com/white-papers/how-mindfulness-can-help-your-employees-and-improve-your-companys-bottom-lin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bcg.com/en-ca/publications/2018/unleashing-power-of-mindfulness-in-corporations" TargetMode="External"/><Relationship Id="rId4" Type="http://schemas.openxmlformats.org/officeDocument/2006/relationships/hyperlink" Target="https://www.mindful.org/7-qualities-mindfulness-trained-body-scan/"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psychologytoday.com/us/blog/conquer-fear-flying/201306/emotional-control-top-down-or-bottom" TargetMode="External"/><Relationship Id="rId4" Type="http://schemas.openxmlformats.org/officeDocument/2006/relationships/hyperlink" Target="https://soundcloud.com/mindfulmagazine/3-minute-body-scan-meditation"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thecalmmonkey.com/#!meditation-recordings/g6x73"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mazon.ca/What-Happened-You-Understanding-Resilience/dp/1250223180/"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youtube.com/watch?v=JlS8ApNBtuU&amp;t=546s" TargetMode="External"/><Relationship Id="rId5" Type="http://schemas.openxmlformats.org/officeDocument/2006/relationships/hyperlink" Target="https://www.youtube.com/watch?v=JlS8ApNBtuU&amp;t=357s" TargetMode="External"/><Relationship Id="rId4" Type="http://schemas.openxmlformats.org/officeDocument/2006/relationships/hyperlink" Target="https://www.youtube.com/watch?v=JlS8ApNBtuU&amp;t=7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ELpfYCZa87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tstalkscience.ca/educational-resources/backgrounders/stress-and-brai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err="1"/>
              <a:t>Prep</a:t>
            </a:r>
            <a:r>
              <a:rPr lang="fr-CA" dirty="0"/>
              <a:t>:</a:t>
            </a:r>
          </a:p>
          <a:p>
            <a:pPr marL="171450" indent="-171450">
              <a:buFont typeface="Arial" panose="020B0604020202020204" pitchFamily="34" charset="0"/>
              <a:buChar char="•"/>
            </a:pPr>
            <a:r>
              <a:rPr lang="fr-CA" dirty="0" err="1"/>
              <a:t>Neuroplasticity</a:t>
            </a:r>
            <a:r>
              <a:rPr lang="fr-CA" dirty="0"/>
              <a:t> - </a:t>
            </a:r>
            <a:r>
              <a:rPr lang="en-CA" sz="1200" dirty="0">
                <a:latin typeface="Times New Roman" panose="02020603050405020304" pitchFamily="18" charset="0"/>
                <a:ea typeface="Calibri" panose="020F0502020204030204" pitchFamily="34" charset="0"/>
                <a:hlinkClick r:id="rId3"/>
              </a:rPr>
              <a:t>https://www.youtube.com/watch?v=ELpfYCZa87g</a:t>
            </a:r>
            <a:endParaRPr lang="en-CA" sz="1200" dirty="0">
              <a:latin typeface="Times New Roman" panose="02020603050405020304" pitchFamily="18" charset="0"/>
              <a:ea typeface="Calibri" panose="020F050202020403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33360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None/>
            </a:pPr>
            <a:r>
              <a:rPr lang="en-CA" sz="1100" dirty="0"/>
              <a:t>Let’s quickly see some ideas around the importance of Mindfulness... How do you see Mindfulness having an impact in the workplace?</a:t>
            </a:r>
          </a:p>
          <a:p>
            <a:pPr>
              <a:buFont typeface="Arial" pitchFamily="34" charset="0"/>
              <a:buNone/>
            </a:pPr>
            <a:endParaRPr lang="en-CA" sz="1100" dirty="0"/>
          </a:p>
          <a:p>
            <a:pPr>
              <a:buFont typeface="Arial" pitchFamily="34" charset="0"/>
              <a:buNone/>
            </a:pPr>
            <a:r>
              <a:rPr lang="en-CA" sz="1100" dirty="0"/>
              <a:t>I now ask you to use the pointer (the arrow with your name on it) to indicate which one you’d like to know a little bit more about… I’ll pick 2 of them</a:t>
            </a:r>
          </a:p>
          <a:p>
            <a:pPr>
              <a:buFont typeface="Arial" pitchFamily="34" charset="0"/>
              <a:buNone/>
            </a:pPr>
            <a:endParaRPr lang="en-CA" sz="1100" dirty="0"/>
          </a:p>
          <a:p>
            <a:pPr>
              <a:buFont typeface="Arial" pitchFamily="34" charset="0"/>
              <a:buNone/>
            </a:pPr>
            <a:r>
              <a:rPr lang="en-CA" sz="1100" dirty="0"/>
              <a:t>((Based on their answers, read the corresponding</a:t>
            </a:r>
            <a:r>
              <a:rPr lang="en-CA" sz="1100" dirty="0">
                <a:sym typeface="Wingdings" panose="05000000000000000000" pitchFamily="2" charset="2"/>
              </a:rPr>
              <a:t>:))</a:t>
            </a:r>
            <a:endParaRPr lang="en-CA" sz="1100" dirty="0"/>
          </a:p>
          <a:p>
            <a:pPr marL="176195" indent="-176195">
              <a:buFont typeface="Arial" pitchFamily="34" charset="0"/>
              <a:buChar char="•"/>
            </a:pPr>
            <a:r>
              <a:rPr lang="en-CA" sz="1100" b="1" dirty="0"/>
              <a:t>Increased resilience: </a:t>
            </a:r>
            <a:r>
              <a:rPr lang="en-CA" sz="1100" dirty="0"/>
              <a:t>being mindful increases the ability to be open to new perspectives, to think creatively, to distinguish thoughts from feelings, and to respond to challenges rather than merely reacting. For a leader this helps with strategic thinking.</a:t>
            </a:r>
          </a:p>
          <a:p>
            <a:pPr marL="176195" indent="-176195">
              <a:buFont typeface="Arial" pitchFamily="34" charset="0"/>
              <a:buChar char="•"/>
            </a:pPr>
            <a:r>
              <a:rPr lang="en-CA" sz="1100" b="1" dirty="0"/>
              <a:t>Focus and concentration:</a:t>
            </a:r>
            <a:r>
              <a:rPr lang="en-CA" sz="1100" dirty="0"/>
              <a:t> after an eight-week mindfulness course, participants could concentrate better, stay on task longer, more effectively, and remember what they’d done better. In a fast-paced environment where leaders have to react quickly to situation this is a great capacity to have.</a:t>
            </a:r>
          </a:p>
          <a:p>
            <a:pPr marL="176195" indent="-176195">
              <a:buFont typeface="Arial" pitchFamily="34" charset="0"/>
              <a:buChar char="•"/>
            </a:pPr>
            <a:r>
              <a:rPr lang="en-CA" sz="1100" b="1" dirty="0"/>
              <a:t>Workplace harmony: </a:t>
            </a:r>
            <a:r>
              <a:rPr lang="en-CA" sz="1100" dirty="0"/>
              <a:t>being mindful promotes and creates more empathy and altruism in the workplace. As a leader we are expected to foster a respectful workplace.</a:t>
            </a:r>
          </a:p>
          <a:p>
            <a:pPr marL="176195" indent="-176195">
              <a:buFont typeface="Arial" pitchFamily="34" charset="0"/>
              <a:buChar char="•"/>
            </a:pPr>
            <a:r>
              <a:rPr lang="en-CA" sz="1100" b="1" dirty="0"/>
              <a:t>Fewer sick days:</a:t>
            </a:r>
            <a:r>
              <a:rPr lang="en-CA" sz="1100" dirty="0"/>
              <a:t> those who have a practice missed 76% fewer days of work.</a:t>
            </a:r>
          </a:p>
          <a:p>
            <a:pPr marL="176195" indent="-176195">
              <a:buFont typeface="Arial" pitchFamily="34" charset="0"/>
              <a:buChar char="•"/>
            </a:pPr>
            <a:r>
              <a:rPr lang="en-CA" sz="1100" b="1" dirty="0"/>
              <a:t>Greater employee satisfaction and well-being: </a:t>
            </a:r>
            <a:r>
              <a:rPr lang="en-CA" sz="1100" dirty="0"/>
              <a:t>being mindful helps significantly to have less emotional exhaustion and more job satisfaction. </a:t>
            </a:r>
          </a:p>
          <a:p>
            <a:pPr marL="176195" indent="-176195">
              <a:buFont typeface="Arial" pitchFamily="34" charset="0"/>
              <a:buChar char="•"/>
            </a:pPr>
            <a:r>
              <a:rPr lang="en-CA" sz="1100" b="1" dirty="0"/>
              <a:t>Stress reduction:</a:t>
            </a:r>
            <a:r>
              <a:rPr lang="en-CA" sz="1100" dirty="0"/>
              <a:t> just being mindful helps in reducing stress, anxiety, and depression. The practice helps reducing the levels of the primary stress hormone. As a leader we are put under a lot of stress and any tools that can help manage the pressure is something to be considered.</a:t>
            </a:r>
          </a:p>
          <a:p>
            <a:pPr marL="176195" indent="-176195">
              <a:buFont typeface="Arial" pitchFamily="34" charset="0"/>
              <a:buChar char="•"/>
            </a:pPr>
            <a:r>
              <a:rPr lang="en-CA" sz="1100" b="1" dirty="0"/>
              <a:t>Greater creativity:</a:t>
            </a:r>
            <a:r>
              <a:rPr lang="en-CA" sz="1100" dirty="0"/>
              <a:t> Leaders with a mindfulness practice say it helps them create space for innovation and it also helps them to think strategically.</a:t>
            </a:r>
          </a:p>
          <a:p>
            <a:pPr>
              <a:buFont typeface="Arial" pitchFamily="34" charset="0"/>
              <a:buNone/>
            </a:pPr>
            <a:r>
              <a:rPr lang="en-CA" sz="1100" dirty="0"/>
              <a:t>)) ---</a:t>
            </a:r>
          </a:p>
          <a:p>
            <a:pPr defTabSz="914307">
              <a:defRPr/>
            </a:pPr>
            <a:r>
              <a:rPr lang="en-US" sz="1100" dirty="0"/>
              <a:t>How mindfulness can help your employees and improve your company's bottom line – white paper, Mental workout</a:t>
            </a:r>
            <a:br>
              <a:rPr lang="en-CA" sz="1100" dirty="0"/>
            </a:br>
            <a:r>
              <a:rPr lang="en-CA" sz="1100" dirty="0">
                <a:hlinkClick r:id="rId3"/>
              </a:rPr>
              <a:t>http://www.mentalworkout.com/white-papers/how-mindfulness-can-help-your-employees-and-improve-your-companys-bottom-line/</a:t>
            </a:r>
            <a:r>
              <a:rPr lang="en-CA" sz="1100" dirty="0"/>
              <a:t> </a:t>
            </a:r>
          </a:p>
          <a:p>
            <a:pPr>
              <a:buFont typeface="Arial" pitchFamily="34" charset="0"/>
              <a:buChar char="•"/>
            </a:pPr>
            <a:endParaRPr lang="en-CA"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906285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I’ll let people read the two lists at the top</a:t>
            </a: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(wait a few seconds)</a:t>
            </a: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I just want to highlight on the left “Improves your relationship” because you come more authentic and empathic. </a:t>
            </a: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And also on the right, “Leaning into unpleasant experiences”, for example when there is an “elephant on the room” we may feel like we don’t want to talk about it but we need to, mindfulness practice allows you to have a discussion in a more human way, emphatic, compassionate, overall in a better way. </a:t>
            </a:r>
          </a:p>
          <a:p>
            <a:pPr marL="0" lvl="0" indent="0" algn="l" rtl="0">
              <a:spcBef>
                <a:spcPts val="0"/>
              </a:spcBef>
              <a:spcAft>
                <a:spcPts val="0"/>
              </a:spcAft>
              <a:buClr>
                <a:schemeClr val="dk1"/>
              </a:buClr>
              <a:buSzPts val="1100"/>
              <a:buFont typeface="Arial"/>
              <a:buNone/>
            </a:pPr>
            <a:endParaRPr lang="en-CA" sz="11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(click)</a:t>
            </a:r>
          </a:p>
          <a:p>
            <a:pPr marL="0" lvl="0" indent="0" algn="l" rtl="0">
              <a:spcBef>
                <a:spcPts val="0"/>
              </a:spcBef>
              <a:spcAft>
                <a:spcPts val="0"/>
              </a:spcAft>
              <a:buClr>
                <a:schemeClr val="dk1"/>
              </a:buClr>
              <a:buSzPts val="1100"/>
              <a:buFont typeface="Arial"/>
              <a:buNone/>
            </a:pPr>
            <a:r>
              <a:rPr lang="en-US" sz="1100" b="0" dirty="0">
                <a:latin typeface="Merriweather"/>
                <a:ea typeface="Merriweather"/>
                <a:cs typeface="Merriweather"/>
                <a:sym typeface="Merriweather"/>
              </a:rPr>
              <a:t>Now, we have a quote from BCG –which is a huge consultant global group-, I’d like to highlight from the quote that... “</a:t>
            </a:r>
            <a:r>
              <a:rPr lang="en-CA" sz="1100" b="0" dirty="0">
                <a:latin typeface="Merriweather"/>
                <a:ea typeface="Merriweather"/>
                <a:cs typeface="Merriweather"/>
                <a:sym typeface="Merriweather"/>
              </a:rPr>
              <a:t>Mindfulness practices increases trust in leadership, and boosts employee engagement. What’s more, it helps to unlock the full potential of digital and agile transformation.”</a:t>
            </a:r>
          </a:p>
          <a:p>
            <a:pPr marL="0" lvl="0" indent="0" algn="l" rtl="0">
              <a:spcBef>
                <a:spcPts val="0"/>
              </a:spcBef>
              <a:spcAft>
                <a:spcPts val="0"/>
              </a:spcAft>
              <a:buClr>
                <a:schemeClr val="dk1"/>
              </a:buClr>
              <a:buSzPts val="1100"/>
              <a:buFont typeface="Arial"/>
              <a:buNone/>
            </a:pPr>
            <a:endParaRPr lang="en-CA" sz="11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Sources:</a:t>
            </a:r>
          </a:p>
          <a:p>
            <a:pPr marL="0" lvl="0" indent="0" algn="l" rtl="0">
              <a:spcBef>
                <a:spcPts val="0"/>
              </a:spcBef>
              <a:spcAft>
                <a:spcPts val="0"/>
              </a:spcAft>
              <a:buClr>
                <a:schemeClr val="dk1"/>
              </a:buClr>
              <a:buSzPts val="1100"/>
              <a:buFont typeface="Arial"/>
              <a:buNone/>
            </a:pPr>
            <a:r>
              <a:rPr lang="en-CA" sz="1100" u="sng" dirty="0">
                <a:solidFill>
                  <a:schemeClr val="hlink"/>
                </a:solidFill>
                <a:latin typeface="Arial"/>
                <a:ea typeface="Arial"/>
                <a:cs typeface="Arial"/>
                <a:sym typeface="Arial"/>
                <a:hlinkClick r:id="rId3"/>
              </a:rPr>
              <a:t>https://hbr.org/2015/12/how-meditation-benefits-ceos</a:t>
            </a:r>
            <a:endParaRPr sz="1100" dirty="0"/>
          </a:p>
          <a:p>
            <a:pPr marL="0" lvl="0" indent="0" algn="l" rtl="0">
              <a:lnSpc>
                <a:spcPct val="90000"/>
              </a:lnSpc>
              <a:spcBef>
                <a:spcPts val="0"/>
              </a:spcBef>
              <a:spcAft>
                <a:spcPts val="0"/>
              </a:spcAft>
              <a:buSzPts val="1400"/>
              <a:buNone/>
            </a:pPr>
            <a:r>
              <a:rPr lang="en-CA" sz="1100" u="sng" dirty="0">
                <a:solidFill>
                  <a:schemeClr val="hlink"/>
                </a:solidFill>
                <a:latin typeface="Arial"/>
                <a:ea typeface="Arial"/>
                <a:cs typeface="Arial"/>
                <a:sym typeface="Arial"/>
                <a:hlinkClick r:id="rId4"/>
              </a:rPr>
              <a:t>https://www.mindful.org/7-qualities-mindfulness-trained-body-scan/</a:t>
            </a: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r>
              <a:rPr lang="en-CA" b="0" u="sng" dirty="0">
                <a:solidFill>
                  <a:schemeClr val="hlink"/>
                </a:solidFill>
                <a:latin typeface="Merriweather"/>
                <a:ea typeface="Merriweather"/>
                <a:cs typeface="Merriweather"/>
                <a:sym typeface="Merriweather"/>
                <a:hlinkClick r:id="rId5"/>
              </a:rPr>
              <a:t>https://www.bcg.com/en-ca/publications/2018/unleashing-power-of-mindfulness-in-corporations</a:t>
            </a:r>
            <a:r>
              <a:rPr lang="en-CA" b="0" dirty="0">
                <a:latin typeface="Merriweather"/>
                <a:ea typeface="Merriweather"/>
                <a:cs typeface="Merriweather"/>
                <a:sym typeface="Merriweather"/>
              </a:rPr>
              <a:t> </a:t>
            </a:r>
            <a:endParaRPr b="0"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11</a:t>
            </a:fld>
            <a:endParaRPr/>
          </a:p>
        </p:txBody>
      </p:sp>
    </p:spTree>
    <p:extLst>
      <p:ext uri="{BB962C8B-B14F-4D97-AF65-F5344CB8AC3E}">
        <p14:creationId xmlns:p14="http://schemas.microsoft.com/office/powerpoint/2010/main" val="3541839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c22de5f0f_0_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8c22de5f0f_0_20:notes"/>
          <p:cNvSpPr txBox="1">
            <a:spLocks noGrp="1"/>
          </p:cNvSpPr>
          <p:nvPr>
            <p:ph type="body" idx="1"/>
          </p:nvPr>
        </p:nvSpPr>
        <p:spPr>
          <a:xfrm>
            <a:off x="701040" y="4415791"/>
            <a:ext cx="5608200" cy="41835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dirty="0"/>
          </a:p>
        </p:txBody>
      </p:sp>
      <p:sp>
        <p:nvSpPr>
          <p:cNvPr id="104" name="Google Shape;104;g8c22de5f0f_0_20:notes"/>
          <p:cNvSpPr txBox="1">
            <a:spLocks noGrp="1"/>
          </p:cNvSpPr>
          <p:nvPr>
            <p:ph type="sldNum" idx="12"/>
          </p:nvPr>
        </p:nvSpPr>
        <p:spPr>
          <a:xfrm>
            <a:off x="3970939" y="8829967"/>
            <a:ext cx="3037800" cy="4647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12</a:t>
            </a:fld>
            <a:endParaRPr/>
          </a:p>
        </p:txBody>
      </p:sp>
    </p:spTree>
    <p:extLst>
      <p:ext uri="{BB962C8B-B14F-4D97-AF65-F5344CB8AC3E}">
        <p14:creationId xmlns:p14="http://schemas.microsoft.com/office/powerpoint/2010/main" val="429482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dirty="0"/>
              <a:t>In the following table, we have the </a:t>
            </a:r>
            <a:r>
              <a:rPr lang="en-US" sz="1600" b="0" i="0" dirty="0">
                <a:solidFill>
                  <a:srgbClr val="333333"/>
                </a:solidFill>
                <a:effectLst/>
                <a:latin typeface="Lato" panose="020F0502020204030203" pitchFamily="34" charset="0"/>
              </a:rPr>
              <a:t>Key Leadership Competency profile from TBS on the left column, and on the top row we have the Mindful Change Leadership skills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This table indicates which competencies is supported by which skill</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(click) – in the case of the “Create Vision and Strategy” competency is supported primarily by Clarity and Compassion in the service of others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(click) – “Mobilize people” competency is supported by Focus, Clarity and Compassion in the service of others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i="0" dirty="0">
                <a:solidFill>
                  <a:srgbClr val="333333"/>
                </a:solidFill>
                <a:effectLst/>
                <a:latin typeface="Lato" panose="020F0502020204030203" pitchFamily="34" charset="0"/>
              </a:rPr>
              <a:t>(click) and so on and so forth</a:t>
            </a:r>
          </a:p>
          <a:p>
            <a:pPr marL="0" marR="0" lvl="0" indent="0" algn="l" defTabSz="933142" rtl="0" eaLnBrk="1" fontAlgn="auto" latinLnBrk="0" hangingPunct="1">
              <a:lnSpc>
                <a:spcPct val="100000"/>
              </a:lnSpc>
              <a:spcBef>
                <a:spcPts val="0"/>
              </a:spcBef>
              <a:spcAft>
                <a:spcPts val="0"/>
              </a:spcAft>
              <a:buClrTx/>
              <a:buSzTx/>
              <a:buFontTx/>
              <a:buNone/>
              <a:tabLst/>
              <a:defRPr/>
            </a:pPr>
            <a:endParaRPr lang="en-US" sz="11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i="0" dirty="0">
                <a:solidFill>
                  <a:srgbClr val="333333"/>
                </a:solidFill>
                <a:effectLst/>
                <a:latin typeface="Lato" panose="020F0502020204030203" pitchFamily="34" charset="0"/>
              </a:rPr>
              <a:t>Now, you may think, well, actually all of the competencies are supported by all of the skills, in a sense yes, the table indicates the skill most predominant or directly related to the competency.</a:t>
            </a:r>
            <a:endParaRPr lang="en-US" sz="1100" dirty="0"/>
          </a:p>
          <a:p>
            <a:pPr defTabSz="933142">
              <a:defRPr/>
            </a:pPr>
            <a:endParaRPr lang="en-US" sz="1100" dirty="0"/>
          </a:p>
          <a:p>
            <a:pPr defTabSz="933142">
              <a:defRPr/>
            </a:pPr>
            <a:r>
              <a:rPr lang="en-US" sz="1100" dirty="0"/>
              <a:t>Resources…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1" i="0" dirty="0">
                <a:solidFill>
                  <a:srgbClr val="333333"/>
                </a:solidFill>
                <a:effectLst/>
                <a:latin typeface="Lato" panose="020F0502020204030203" pitchFamily="34" charset="0"/>
              </a:rPr>
              <a:t>Key Leadership Competency profile and examples of effective and ineffective </a:t>
            </a:r>
            <a:r>
              <a:rPr lang="en-US" sz="1600" b="1" i="0" dirty="0" err="1">
                <a:solidFill>
                  <a:srgbClr val="333333"/>
                </a:solidFill>
                <a:effectLst/>
                <a:latin typeface="Lato" panose="020F0502020204030203" pitchFamily="34" charset="0"/>
              </a:rPr>
              <a:t>behaviours</a:t>
            </a:r>
            <a:r>
              <a:rPr lang="en-US" sz="1600" b="1" i="0" dirty="0">
                <a:solidFill>
                  <a:srgbClr val="333333"/>
                </a:solidFill>
                <a:effectLst/>
                <a:latin typeface="Lato" panose="020F0502020204030203" pitchFamily="34" charset="0"/>
              </a:rPr>
              <a:t>…</a:t>
            </a:r>
          </a:p>
          <a:p>
            <a:pPr defTabSz="933142">
              <a:defRPr/>
            </a:pPr>
            <a:endParaRPr lang="en-CA" sz="1100" dirty="0"/>
          </a:p>
          <a:p>
            <a:r>
              <a:rPr lang="en-US" sz="1100" b="1" dirty="0"/>
              <a:t>Create Vision and Strategy</a:t>
            </a:r>
          </a:p>
          <a:p>
            <a:r>
              <a:rPr lang="en-US" sz="1100" dirty="0"/>
              <a:t>Leaders define the future and chart a path forward. They are adept at understanding and communicating context, factoring in the economic, social and political environment. Intellectually agile, they leverage their deep and broad knowledge, build on diverse ideas and perspectives and create consensus around compelling visions. Leaders balance organizational and government-wide priorities and improve outcomes for Canada and Canadians.</a:t>
            </a:r>
          </a:p>
          <a:p>
            <a:endParaRPr lang="en-CA" sz="1100" dirty="0"/>
          </a:p>
          <a:p>
            <a:r>
              <a:rPr lang="en-US" sz="1100" b="1" dirty="0"/>
              <a:t>Mobilize People</a:t>
            </a:r>
          </a:p>
          <a:p>
            <a:r>
              <a:rPr lang="en-US" sz="1100" dirty="0"/>
              <a:t>Leaders inspire and motivate the people they lead. They manage performance, provide constructive and respectful feedback to encourage and enable performance excellence. They lead by example, setting goals for themselves that are more demanding than those that they set for others.</a:t>
            </a:r>
          </a:p>
          <a:p>
            <a:endParaRPr lang="en-CA" sz="1100" dirty="0"/>
          </a:p>
          <a:p>
            <a:r>
              <a:rPr lang="en-US" sz="1100" b="1" dirty="0"/>
              <a:t>Uphold Integrity and Respect</a:t>
            </a:r>
          </a:p>
          <a:p>
            <a:r>
              <a:rPr lang="en-US" sz="1100" dirty="0"/>
              <a:t>Leaders exemplify ethical practices, professionalism and personal integrity. They create respectful and trusting work environments where sound advice is valued. They encourage the expression of diverse opinions and perspectives, while fostering collegiality. Leaders are self-aware and seek out opportunities for personal growth.</a:t>
            </a:r>
          </a:p>
          <a:p>
            <a:endParaRPr lang="en-CA" sz="1100" dirty="0"/>
          </a:p>
          <a:p>
            <a:r>
              <a:rPr lang="en-US" sz="1100" b="1" dirty="0"/>
              <a:t>Collaborate with Partners and Stakeholders</a:t>
            </a:r>
          </a:p>
          <a:p>
            <a:r>
              <a:rPr lang="en-US" sz="1100" dirty="0"/>
              <a:t>Leaders are deliberate and resourceful about seeking the widest possible spectrum of perspectives. They demonstrate openness and flexibility to forge consensus and improve outcomes. They bring a whole-of-government perspective to their interactions. In negotiating solutions, they are open to alternatives and skillful at managing expectations. Leaders share recognition with their teams and partners.</a:t>
            </a:r>
          </a:p>
          <a:p>
            <a:endParaRPr lang="en-CA" sz="1100" dirty="0"/>
          </a:p>
          <a:p>
            <a:r>
              <a:rPr lang="en-US" sz="1100" b="1" dirty="0"/>
              <a:t>Promote Innovation and Guide Change</a:t>
            </a:r>
          </a:p>
          <a:p>
            <a:r>
              <a:rPr lang="en-US" sz="1100" dirty="0"/>
              <a:t>Leaders have the courage and resilience to challenge convention. They create an environment that supports bold thinking, experimentation and intelligent risk taking. They use setbacks as a valuable source of insight and learning. Leaders take change in their stride, aligning and adjusting milestones and targets to maintain forward momentum.</a:t>
            </a:r>
          </a:p>
          <a:p>
            <a:endParaRPr lang="en-CA" sz="1100" dirty="0"/>
          </a:p>
          <a:p>
            <a:r>
              <a:rPr lang="en-US" sz="1100" b="1" dirty="0"/>
              <a:t>Achieve Results</a:t>
            </a:r>
          </a:p>
          <a:p>
            <a:r>
              <a:rPr lang="en-US" sz="1100" dirty="0"/>
              <a:t>Leaders mobilize and manage resources to deliver on the priorities of the Government, improve outcomes and add value. They consider context, risks and business intelligence to support high-quality and timely decisions. They anticipate, plan, monitor progress and adjust as needed. Leaders take personal responsibility for their actions and outcomes of their decisions.</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From: https://www.canada.ca/en/treasury-board-secretariat/services/professional-development/key-leadership-competency-profile/examples-effective-ineffective-behaviours.html</a:t>
            </a:r>
          </a:p>
          <a:p>
            <a:endParaRPr lang="en-US"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97989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a:t>For this week, similar to last week… if you have any questions, now is the time to ask… </a:t>
            </a:r>
          </a:p>
          <a:p>
            <a:pPr marL="0" indent="0">
              <a:buFont typeface="Arial" panose="020B0604020202020204" pitchFamily="34" charset="0"/>
              <a:buNone/>
            </a:pPr>
            <a:r>
              <a:rPr lang="en-US" dirty="0"/>
              <a:t>((click &amp; read from slide until the end))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Other resources…</a:t>
            </a:r>
          </a:p>
          <a:p>
            <a:pPr marL="171450" indent="-171450">
              <a:buFont typeface="Arial" panose="020B0604020202020204" pitchFamily="34" charset="0"/>
              <a:buChar char="•"/>
            </a:pPr>
            <a:r>
              <a:rPr lang="en-US" dirty="0"/>
              <a:t>http://marc.ucla.edu/mindful-meditations</a:t>
            </a:r>
          </a:p>
          <a:p>
            <a:pPr marL="171450" indent="-171450" defTabSz="931649">
              <a:buFont typeface="Arial" panose="020B0604020202020204" pitchFamily="34" charset="0"/>
              <a:buChar char="•"/>
              <a:defRPr/>
            </a:pPr>
            <a:r>
              <a:rPr lang="en-CA" dirty="0"/>
              <a:t>Mindful breathing </a:t>
            </a:r>
            <a:r>
              <a:rPr lang="en-CA" dirty="0">
                <a:hlinkClick r:id="rId3"/>
              </a:rPr>
              <a:t>https://www.youtube.com/watch?v=ZE-r-x2T4ok</a:t>
            </a:r>
            <a:r>
              <a:rPr lang="en-CA" dirty="0"/>
              <a:t> </a:t>
            </a:r>
          </a:p>
          <a:p>
            <a:pPr marL="171450" lvl="0" indent="-171450" algn="l" rtl="0">
              <a:lnSpc>
                <a:spcPct val="90000"/>
              </a:lnSpc>
              <a:spcBef>
                <a:spcPts val="0"/>
              </a:spcBef>
              <a:spcAft>
                <a:spcPts val="0"/>
              </a:spcAft>
              <a:buSzPts val="1400"/>
              <a:buFont typeface="Arial" panose="020B0604020202020204" pitchFamily="34" charset="0"/>
              <a:buChar char="•"/>
            </a:pPr>
            <a:r>
              <a:rPr lang="en-US" b="0" dirty="0">
                <a:latin typeface="Merriweather"/>
                <a:ea typeface="Merriweather"/>
                <a:cs typeface="Merriweather"/>
                <a:sym typeface="Merriweather"/>
              </a:rPr>
              <a:t>3 mins body scan: </a:t>
            </a:r>
            <a:r>
              <a:rPr lang="en-US" b="0" u="sng" dirty="0">
                <a:solidFill>
                  <a:schemeClr val="hlink"/>
                </a:solidFill>
                <a:latin typeface="Merriweather"/>
                <a:ea typeface="Merriweather"/>
                <a:cs typeface="Merriweather"/>
                <a:sym typeface="Merriweather"/>
                <a:hlinkClick r:id="rId4"/>
              </a:rPr>
              <a:t>https://soundcloud.com/mindfulmagazine/3-minute-body-scan-meditation</a:t>
            </a:r>
            <a:endParaRPr lang="en-US" b="0" dirty="0">
              <a:latin typeface="Merriweather"/>
              <a:ea typeface="Merriweather"/>
              <a:cs typeface="Merriweather"/>
              <a:sym typeface="Merriweather"/>
            </a:endParaRPr>
          </a:p>
          <a:p>
            <a:pPr marL="171450" lvl="0" indent="-171450" algn="l" rtl="0">
              <a:lnSpc>
                <a:spcPct val="90000"/>
              </a:lnSpc>
              <a:spcBef>
                <a:spcPts val="0"/>
              </a:spcBef>
              <a:spcAft>
                <a:spcPts val="0"/>
              </a:spcAft>
              <a:buSzPts val="1400"/>
              <a:buFont typeface="Arial" panose="020B0604020202020204" pitchFamily="34" charset="0"/>
              <a:buChar char="•"/>
            </a:pPr>
            <a:r>
              <a:rPr lang="en-US" b="0" dirty="0">
                <a:latin typeface="Merriweather"/>
                <a:ea typeface="Merriweather"/>
                <a:cs typeface="Merriweather"/>
                <a:sym typeface="Merriweather"/>
              </a:rPr>
              <a:t>Bottom-up: </a:t>
            </a:r>
            <a:r>
              <a:rPr lang="en-US" sz="1200" u="sng" dirty="0">
                <a:solidFill>
                  <a:schemeClr val="hlink"/>
                </a:solidFill>
                <a:latin typeface="Arial"/>
                <a:ea typeface="Arial"/>
                <a:cs typeface="Arial"/>
                <a:sym typeface="Arial"/>
                <a:hlinkClick r:id="rId5"/>
              </a:rPr>
              <a:t>https://www.psychologytoday.com/us/blog/conquer-fear-flying/201306/emotional-control-top-down-or-bottom</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endParaRPr lang="en-CA" u="sng" dirty="0">
              <a:hlinkClick r:id="rId3"/>
            </a:endParaRPr>
          </a:p>
          <a:p>
            <a:pPr defTabSz="912937">
              <a:defRPr/>
            </a:pPr>
            <a:r>
              <a:rPr lang="en-CA" u="sng" dirty="0">
                <a:hlinkClick r:id="rId3"/>
              </a:rPr>
              <a:t>http://www.thecalmmonkey.com/#!meditation-recordings/g6x73</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98210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42">
              <a:defRPr/>
            </a:pPr>
            <a:r>
              <a:rPr lang="en-CA" dirty="0"/>
              <a:t>Mindful breathing </a:t>
            </a:r>
            <a:r>
              <a:rPr lang="en-CA" dirty="0">
                <a:hlinkClick r:id="rId3"/>
              </a:rPr>
              <a:t>https://www.youtube.com/watch?v=ZE-r-x2T4ok</a:t>
            </a:r>
            <a:r>
              <a:rPr lang="en-CA" dirty="0"/>
              <a:t> </a:t>
            </a:r>
          </a:p>
          <a:p>
            <a:endParaRPr lang="en-CA" dirty="0"/>
          </a:p>
          <a:p>
            <a:r>
              <a:rPr lang="en-CA" dirty="0"/>
              <a:t>This is one way of doing it, getting it depends on the practice of.</a:t>
            </a:r>
          </a:p>
          <a:p>
            <a:endParaRPr lang="en-CA" dirty="0"/>
          </a:p>
          <a:p>
            <a:r>
              <a:rPr lang="en-CA" dirty="0"/>
              <a:t>Noticing</a:t>
            </a:r>
            <a:r>
              <a:rPr lang="en-CA" baseline="0" dirty="0"/>
              <a:t> is very important in the practice of Mindfulness.</a:t>
            </a:r>
          </a:p>
          <a:p>
            <a:endParaRPr lang="en-CA" baseline="0" dirty="0"/>
          </a:p>
          <a:p>
            <a:r>
              <a:rPr lang="en-CA" baseline="0" dirty="0"/>
              <a:t>Noticing where your thinking is, that’s the first step to become more Mindful.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173972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We’re going to do the debriefs in a few minutes, both in plenary and in small groups. Just before we do that, is there any question regarding the homework?</a:t>
            </a:r>
          </a:p>
          <a:p>
            <a:r>
              <a:rPr lang="en-CA" dirty="0"/>
              <a:t>(give people a few seconds)</a:t>
            </a:r>
          </a:p>
          <a:p>
            <a:endParaRPr lang="en-CA" dirty="0"/>
          </a:p>
          <a:p>
            <a:r>
              <a:rPr lang="en-CA" dirty="0"/>
              <a:t>Well, now, I’d like to open the floor to 2 or 3 people who would like to do a debrief in plenary. If you’re the first one, just open your mike and speak, if you’re the second or third one, please rise your hand.</a:t>
            </a:r>
          </a:p>
          <a:p>
            <a:endParaRPr lang="en-CA" dirty="0"/>
          </a:p>
          <a:p>
            <a:r>
              <a:rPr lang="en-CA" dirty="0"/>
              <a:t>(prep for the breakout rooms)</a:t>
            </a:r>
          </a:p>
          <a:p>
            <a:r>
              <a:rPr lang="en-CA" dirty="0"/>
              <a:t>And now, you’ll have the opportunity to do a debrief, in small groups of 4-6 people who are randomly assigned. Just be conscious and share the “airtime” among participants</a:t>
            </a:r>
          </a:p>
          <a:p>
            <a:pPr marL="171450" indent="-171450" defTabSz="933142">
              <a:buFont typeface="Arial" panose="020B0604020202020204" pitchFamily="34" charset="0"/>
              <a:buChar char="•"/>
              <a:defRPr/>
            </a:pPr>
            <a:endParaRPr lang="en-US" dirty="0"/>
          </a:p>
          <a:p>
            <a:pPr marL="0" indent="0" defTabSz="933142">
              <a:buFont typeface="Arial" panose="020B0604020202020204" pitchFamily="34" charset="0"/>
              <a:buNone/>
              <a:defRPr/>
            </a:pPr>
            <a:r>
              <a:rPr lang="en-US" dirty="0"/>
              <a:t>(open the </a:t>
            </a:r>
            <a:r>
              <a:rPr lang="en-US"/>
              <a:t>breakout rooms)</a:t>
            </a:r>
            <a:endParaRPr lang="en-US" dirty="0"/>
          </a:p>
          <a:p>
            <a:pPr defTabSz="933142">
              <a:defRPr/>
            </a:pPr>
            <a:r>
              <a:rPr lang="en-US" dirty="0"/>
              <a:t>When done, you can simply</a:t>
            </a:r>
            <a:r>
              <a:rPr lang="en-US" baseline="0" dirty="0"/>
              <a:t> exit the WebEx</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641917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err="1"/>
              <a:t>Welcome</a:t>
            </a:r>
            <a:r>
              <a:rPr lang="fr-CA" dirty="0"/>
              <a:t> to </a:t>
            </a:r>
            <a:r>
              <a:rPr lang="fr-CA" dirty="0" err="1"/>
              <a:t>week</a:t>
            </a:r>
            <a:r>
              <a:rPr lang="fr-CA" dirty="0"/>
              <a:t> 2</a:t>
            </a:r>
          </a:p>
          <a:p>
            <a:pPr defTabSz="912937">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To mention the </a:t>
            </a:r>
            <a:r>
              <a:rPr lang="fr-FR" dirty="0" err="1"/>
              <a:t>following</a:t>
            </a:r>
            <a:r>
              <a:rPr lang="fr-FR" dirty="0"/>
              <a:t> in French:</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 Comme avec toutes les sessions du GC, s'il vous plaît, sentez-vous libre d'utiliser la langue de votre choix pour poser des questions ou participer à la discussion., La séance d'aujourd'hui sera conduit principalement en anglais, il y aura d'autres sessions en français qui seront promus via le </a:t>
            </a:r>
            <a:r>
              <a:rPr lang="fr-FR" dirty="0" err="1"/>
              <a:t>GCTools</a:t>
            </a:r>
            <a:r>
              <a:rPr lang="fr-FR" dirty="0"/>
              <a:t> (ou donner des dates précises, si disponible). »</a:t>
            </a:r>
            <a:endParaRPr lang="en-US" b="1" i="1" baseline="0" dirty="0"/>
          </a:p>
          <a:p>
            <a:endParaRPr lang="en-US" baseline="0" dirty="0"/>
          </a:p>
          <a:p>
            <a:r>
              <a:rPr lang="en-US" baseline="0" dirty="0"/>
              <a:t>As with all </a:t>
            </a:r>
            <a:r>
              <a:rPr lang="en-US" baseline="0" dirty="0" err="1"/>
              <a:t>GoC</a:t>
            </a:r>
            <a:r>
              <a:rPr lang="en-US" baseline="0" dirty="0"/>
              <a:t> sessions, please, feel free to use the language of your choice to ask questions or participate in the discussion., today’s session will be conducted  mainly in English, there will be other sessions in French that will be promoted via the </a:t>
            </a:r>
            <a:r>
              <a:rPr lang="en-US" baseline="0" dirty="0" err="1"/>
              <a:t>GCTools</a:t>
            </a:r>
            <a:r>
              <a:rPr lang="en-US" baseline="0" dirty="0"/>
              <a:t> (or give specific dates, if available). </a:t>
            </a:r>
          </a:p>
          <a:p>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49">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2494446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a:t>(</a:t>
            </a:r>
            <a:r>
              <a:rPr lang="fr-CA" dirty="0" err="1"/>
              <a:t>Give</a:t>
            </a:r>
            <a:r>
              <a:rPr lang="fr-CA" dirty="0"/>
              <a:t> </a:t>
            </a:r>
            <a:r>
              <a:rPr lang="fr-CA" dirty="0" err="1"/>
              <a:t>space</a:t>
            </a:r>
            <a:r>
              <a:rPr lang="fr-CA" dirty="0"/>
              <a:t> for 2/3 people to </a:t>
            </a:r>
            <a:r>
              <a:rPr lang="fr-CA" dirty="0" err="1"/>
              <a:t>share</a:t>
            </a:r>
            <a:r>
              <a:rPr lang="fr-CA" dirty="0"/>
              <a:t>)</a:t>
            </a:r>
          </a:p>
          <a:p>
            <a:endParaRPr lang="fr-CA" dirty="0"/>
          </a:p>
          <a:p>
            <a:r>
              <a:rPr lang="fr-CA" dirty="0"/>
              <a:t>(click)</a:t>
            </a:r>
          </a:p>
          <a:p>
            <a:r>
              <a:rPr lang="fr-CA" dirty="0" err="1"/>
              <a:t>With</a:t>
            </a:r>
            <a:r>
              <a:rPr lang="fr-CA" dirty="0"/>
              <a:t> </a:t>
            </a:r>
            <a:r>
              <a:rPr lang="fr-CA" dirty="0" err="1"/>
              <a:t>honesty</a:t>
            </a:r>
            <a:r>
              <a:rPr lang="fr-CA" dirty="0"/>
              <a:t>, report on</a:t>
            </a:r>
            <a:r>
              <a:rPr lang="fr-CA" baseline="0" dirty="0"/>
              <a:t> :</a:t>
            </a:r>
          </a:p>
          <a:p>
            <a:pPr marL="171450" indent="-171450">
              <a:buFont typeface="Arial" panose="020B0604020202020204" pitchFamily="34" charset="0"/>
              <a:buChar char="•"/>
            </a:pPr>
            <a:r>
              <a:rPr lang="fr-CA" baseline="0" dirty="0" err="1"/>
              <a:t>Were</a:t>
            </a:r>
            <a:r>
              <a:rPr lang="fr-CA" baseline="0" dirty="0"/>
              <a:t> </a:t>
            </a:r>
            <a:r>
              <a:rPr lang="fr-CA" baseline="0" dirty="0" err="1"/>
              <a:t>there</a:t>
            </a:r>
            <a:r>
              <a:rPr lang="fr-CA" baseline="0" dirty="0"/>
              <a:t> </a:t>
            </a:r>
            <a:r>
              <a:rPr lang="fr-CA" baseline="0" dirty="0" err="1"/>
              <a:t>any</a:t>
            </a:r>
            <a:r>
              <a:rPr lang="fr-CA" baseline="0" dirty="0"/>
              <a:t> challenges?</a:t>
            </a:r>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noticed</a:t>
            </a:r>
            <a:r>
              <a:rPr lang="fr-CA" baseline="0" dirty="0"/>
              <a:t>?</a:t>
            </a:r>
          </a:p>
          <a:p>
            <a:pPr marL="171450" indent="-171450">
              <a:buFont typeface="Arial" panose="020B0604020202020204" pitchFamily="34" charset="0"/>
              <a:buChar char="•"/>
            </a:pPr>
            <a:r>
              <a:rPr lang="fr-CA" baseline="0" dirty="0" err="1"/>
              <a:t>Any</a:t>
            </a:r>
            <a:r>
              <a:rPr lang="fr-CA" baseline="0" dirty="0"/>
              <a:t> insights </a:t>
            </a:r>
            <a:r>
              <a:rPr lang="fr-CA" baseline="0" dirty="0" err="1"/>
              <a:t>you</a:t>
            </a:r>
            <a:r>
              <a:rPr lang="fr-CA" baseline="0" dirty="0"/>
              <a:t> </a:t>
            </a:r>
            <a:r>
              <a:rPr lang="fr-CA" baseline="0" dirty="0" err="1"/>
              <a:t>realized</a:t>
            </a:r>
            <a:r>
              <a:rPr lang="fr-CA" baseline="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a:t>
            </a:r>
            <a:r>
              <a:rPr lang="fr-CA" baseline="0" dirty="0" err="1"/>
              <a:t>read</a:t>
            </a:r>
            <a:r>
              <a:rPr lang="fr-CA" baseline="0" dirty="0"/>
              <a:t> from </a:t>
            </a:r>
            <a:r>
              <a:rPr lang="fr-CA" baseline="0" dirty="0" err="1"/>
              <a:t>silde</a:t>
            </a:r>
            <a:r>
              <a:rPr lang="fr-CA" baseline="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a:t>
            </a:r>
            <a:r>
              <a:rPr lang="fr-CA" baseline="0" dirty="0" err="1"/>
              <a:t>read</a:t>
            </a:r>
            <a:r>
              <a:rPr lang="fr-CA" baseline="0" dirty="0"/>
              <a:t> from </a:t>
            </a:r>
            <a:r>
              <a:rPr lang="fr-CA" baseline="0" dirty="0" err="1"/>
              <a:t>silde</a:t>
            </a:r>
            <a:r>
              <a:rPr lang="fr-CA" baseline="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45886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800"/>
              </a:spcBef>
            </a:pPr>
            <a:r>
              <a:rPr lang="en-US" dirty="0"/>
              <a:t>The agenda for today…</a:t>
            </a:r>
          </a:p>
          <a:p>
            <a:pPr>
              <a:spcBef>
                <a:spcPts val="1800"/>
              </a:spcBef>
            </a:pPr>
            <a:r>
              <a:rPr lang="en-US" dirty="0"/>
              <a:t>We already went over the first 3 bullets</a:t>
            </a:r>
          </a:p>
          <a:p>
            <a:pPr>
              <a:spcBef>
                <a:spcPts val="1800"/>
              </a:spcBef>
            </a:pPr>
            <a:endParaRPr lang="en-US" dirty="0"/>
          </a:p>
          <a:p>
            <a:pPr>
              <a:spcBef>
                <a:spcPts val="1800"/>
              </a:spcBef>
            </a:pPr>
            <a:r>
              <a:rPr lang="en-US" dirty="0"/>
              <a:t>Today, we will explore two of the skills that a Mindful Leader shows are Clarity and Focus </a:t>
            </a:r>
          </a:p>
          <a:p>
            <a:pPr>
              <a:spcBef>
                <a:spcPts val="1800"/>
              </a:spcBef>
            </a:pPr>
            <a:r>
              <a:rPr lang="en-US" dirty="0"/>
              <a:t>Today, we’ll practice </a:t>
            </a:r>
          </a:p>
          <a:p>
            <a:pPr marL="171450" lvl="0" indent="-171450">
              <a:spcBef>
                <a:spcPts val="1800"/>
              </a:spcBef>
              <a:buFont typeface="Arial" panose="020B0604020202020204" pitchFamily="34" charset="0"/>
              <a:buChar char="•"/>
            </a:pPr>
            <a:r>
              <a:rPr lang="en-US" dirty="0"/>
              <a:t>Clarity by understanding what happens in the brain – neuroplasticity</a:t>
            </a:r>
          </a:p>
          <a:p>
            <a:pPr marL="171450" lvl="0" indent="-171450">
              <a:spcBef>
                <a:spcPts val="1800"/>
              </a:spcBef>
              <a:buFont typeface="Arial" panose="020B0604020202020204" pitchFamily="34" charset="0"/>
              <a:buChar char="•"/>
            </a:pPr>
            <a:r>
              <a:rPr lang="en-US" dirty="0"/>
              <a:t>Introduce Mindful Leadership concepts</a:t>
            </a:r>
          </a:p>
          <a:p>
            <a:pPr marL="171450" lvl="0" indent="-171450">
              <a:spcBef>
                <a:spcPts val="1800"/>
              </a:spcBef>
              <a:buFont typeface="Arial" panose="020B0604020202020204" pitchFamily="34" charset="0"/>
              <a:buChar char="•"/>
            </a:pPr>
            <a:r>
              <a:rPr lang="en-US" dirty="0"/>
              <a:t>Focus by doing Mindful Breathing</a:t>
            </a:r>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This model talks about how the brain is formed; it has 4 parts to it. The interesting part of this model is that the prefrontal cortex is where the creativity, the thinking, the language, the values, the concept of time and the hope occur in the brain.</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When the body gets into a fight or fly response, its reaction is to focus on the basic instincts, managed by the Brainstem and focused on the temperature, the respiration and the cardiac functions.</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Just reiterating, this</a:t>
            </a:r>
            <a:r>
              <a:rPr lang="en-US" sz="1200" b="0" i="0" kern="1200" baseline="0" dirty="0">
                <a:solidFill>
                  <a:schemeClr val="tx1"/>
                </a:solidFill>
                <a:effectLst/>
                <a:latin typeface="+mn-lt"/>
                <a:ea typeface="+mn-ea"/>
                <a:cs typeface="+mn-cs"/>
              </a:rPr>
              <a:t> program is focused on awareness and how to be present and access the pre-frontal cortex.</a:t>
            </a: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((This program is NOT focused on trauma and healing, if you need help on that matter, please contact a specialist or EAP.))</a:t>
            </a: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Happened to you? : Conversations on Trauma, Resilience, and Healing - </a:t>
            </a:r>
            <a:r>
              <a:rPr lang="en-US" sz="1200" dirty="0">
                <a:hlinkClick r:id="rId3"/>
              </a:rPr>
              <a:t>https://www.amazon.ca/What-Happened-You-Understanding-Resilience/dp/1250223180/</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Jay interviewing Opra</a:t>
            </a:r>
            <a:r>
              <a:rPr lang="en-US" baseline="0" dirty="0"/>
              <a:t>h - </a:t>
            </a:r>
            <a:r>
              <a:rPr lang="en-US" sz="1200" dirty="0">
                <a:hlinkClick r:id="rId4"/>
              </a:rPr>
              <a:t>https://www.youtube.com/watch?v=JlS8ApNBtuU&amp;t=7s</a:t>
            </a:r>
            <a:r>
              <a:rPr lang="en-US" sz="1200" dirty="0"/>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hlinkClick r:id="rId5"/>
              </a:rPr>
              <a:t>05:57</a:t>
            </a:r>
            <a:r>
              <a:rPr lang="en-US" sz="1200" b="0" i="0" kern="1200" dirty="0">
                <a:solidFill>
                  <a:schemeClr val="tx1"/>
                </a:solidFill>
                <a:effectLst/>
                <a:latin typeface="+mn-lt"/>
                <a:ea typeface="+mn-ea"/>
                <a:cs typeface="+mn-cs"/>
              </a:rPr>
              <a:t> Commonly misunderstood concept about trauma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hlinkClick r:id="rId6"/>
              </a:rPr>
              <a:t>09:06</a:t>
            </a:r>
            <a:r>
              <a:rPr lang="en-US" sz="1200" b="0" i="0" kern="1200" dirty="0">
                <a:solidFill>
                  <a:schemeClr val="tx1"/>
                </a:solidFill>
                <a:effectLst/>
                <a:latin typeface="+mn-lt"/>
                <a:ea typeface="+mn-ea"/>
                <a:cs typeface="+mn-cs"/>
              </a:rPr>
              <a:t> Going beyond success to heal your trauma</a:t>
            </a: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636575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CA" dirty="0"/>
              <a:t>In this animation, we’ll explore what happens in the brain.</a:t>
            </a:r>
          </a:p>
          <a:p>
            <a:r>
              <a:rPr lang="en-CA" dirty="0"/>
              <a:t>(click) - You have this image, representing an individual</a:t>
            </a:r>
          </a:p>
          <a:p>
            <a:r>
              <a:rPr lang="en-CA" dirty="0"/>
              <a:t>(click) - In grey, we have the representation of the brain</a:t>
            </a:r>
          </a:p>
          <a:p>
            <a:r>
              <a:rPr lang="en-CA" dirty="0"/>
              <a:t>(click) - As mentioned in the previous slide, the various functions of the brain, among others, are the decision making, the emotions, the language and so on.</a:t>
            </a:r>
          </a:p>
          <a:p>
            <a:r>
              <a:rPr lang="en-CA" dirty="0"/>
              <a:t>(click) - and in orange we have the amygdala</a:t>
            </a:r>
          </a:p>
          <a:p>
            <a:r>
              <a:rPr lang="en-CA" dirty="0"/>
              <a:t>(click) - What had happen in time is, that we have turned natural dangers into daily stimulus</a:t>
            </a:r>
          </a:p>
          <a:p>
            <a:r>
              <a:rPr lang="en-CA" dirty="0"/>
              <a:t>(click) – and with any work related interruptions, family related matters, the email reminders, the social media, </a:t>
            </a:r>
            <a:r>
              <a:rPr lang="en-CA" dirty="0" err="1"/>
              <a:t>etc</a:t>
            </a:r>
            <a:r>
              <a:rPr lang="en-CA" dirty="0"/>
              <a:t> all of them create an over stimulus to the amygdala</a:t>
            </a:r>
          </a:p>
          <a:p>
            <a:r>
              <a:rPr lang="en-CA" dirty="0"/>
              <a:t>There are studies that prove that the amygdala actually grows in size and the grey matter shrinks.</a:t>
            </a:r>
          </a:p>
          <a:p>
            <a:r>
              <a:rPr lang="en-CA" dirty="0"/>
              <a:t>(click) – what happen with the practice of Mindfulness</a:t>
            </a:r>
          </a:p>
          <a:p>
            <a:r>
              <a:rPr lang="en-CA" dirty="0"/>
              <a:t>(click) – is that we can revert these effects and have the amygdala shrink and the grey matter grow</a:t>
            </a:r>
          </a:p>
          <a:p>
            <a:r>
              <a:rPr lang="en-CA" dirty="0"/>
              <a:t>Similar to the muscles in our body, with a practice of Mindfulness we can strengthen our brains</a:t>
            </a:r>
          </a:p>
          <a:p>
            <a:endParaRPr lang="en-CA" dirty="0"/>
          </a:p>
          <a:p>
            <a:r>
              <a:rPr lang="en-CA" dirty="0"/>
              <a:t>(play the video: </a:t>
            </a:r>
            <a:r>
              <a:rPr lang="en-CA" sz="1200" dirty="0">
                <a:latin typeface="Times New Roman" panose="02020603050405020304" pitchFamily="18" charset="0"/>
                <a:ea typeface="Calibri" panose="020F0502020204030204" pitchFamily="34" charset="0"/>
                <a:hlinkClick r:id="rId3"/>
              </a:rPr>
              <a:t>https://www.youtube.com/watch?v=ELpfYCZa87g</a:t>
            </a:r>
            <a:r>
              <a:rPr lang="en-CA" sz="1200" dirty="0">
                <a:latin typeface="Times New Roman" panose="02020603050405020304" pitchFamily="18" charset="0"/>
                <a:ea typeface="Calibri" panose="020F0502020204030204" pitchFamily="34" charset="0"/>
              </a:rPr>
              <a:t> </a:t>
            </a:r>
            <a:r>
              <a:rPr lang="en-CA" dirty="0"/>
              <a:t>)</a:t>
            </a:r>
          </a:p>
          <a:p>
            <a:endParaRPr lang="en-CA" dirty="0"/>
          </a:p>
          <a:p>
            <a:r>
              <a:rPr lang="en-CA" dirty="0"/>
              <a:t>Resources…</a:t>
            </a:r>
          </a:p>
          <a:p>
            <a:r>
              <a:rPr lang="en-CA" dirty="0"/>
              <a:t>https://gcconnex.gc.ca/blog/view/93957388/neuroplasticity-your-survival-superpower-neuroplasticite-votre-superpuissance-de-survie?language=en </a:t>
            </a:r>
          </a:p>
          <a:p>
            <a:endParaRPr lang="fr-CA" dirty="0"/>
          </a:p>
          <a:p>
            <a:pPr marL="171450" indent="-171450" defTabSz="912937">
              <a:buFont typeface="Arial" panose="020B0604020202020204" pitchFamily="34" charset="0"/>
              <a:buChar char="•"/>
              <a:defRPr/>
            </a:pPr>
            <a:r>
              <a:rPr lang="en-CA" dirty="0"/>
              <a:t>https://en.wikipedia.org/wiki/Amygdala_hijack</a:t>
            </a:r>
          </a:p>
          <a:p>
            <a:pPr marL="171450" indent="-171450" defTabSz="912937">
              <a:buFont typeface="Arial" panose="020B0604020202020204" pitchFamily="34" charset="0"/>
              <a:buChar char="•"/>
              <a:defRPr/>
            </a:pPr>
            <a:r>
              <a:rPr lang="en-CA" dirty="0"/>
              <a:t>http://www.gostrengths.com/what-is-an-amygdala-hijack/</a:t>
            </a:r>
          </a:p>
          <a:p>
            <a:pPr marL="171450" indent="-171450" defTabSz="912937">
              <a:buFont typeface="Arial" panose="020B0604020202020204" pitchFamily="34" charset="0"/>
              <a:buChar char="•"/>
              <a:defRPr/>
            </a:pPr>
            <a:r>
              <a:rPr lang="en-CA" dirty="0">
                <a:solidFill>
                  <a:srgbClr val="333333"/>
                </a:solidFill>
                <a:latin typeface="Helvetica" panose="020B0604020202020204" pitchFamily="34" charset="0"/>
                <a:ea typeface="Times New Roman" panose="02020603050405020304" pitchFamily="18" charset="0"/>
              </a:rPr>
              <a:t>http://neurosciencefundamentals.unsw.wikispaces.net/The+limbic+System</a:t>
            </a:r>
          </a:p>
          <a:p>
            <a:pPr marL="171450" indent="-171450" defTabSz="912937">
              <a:buFont typeface="Arial" panose="020B0604020202020204" pitchFamily="34" charset="0"/>
              <a:buChar char="•"/>
              <a:defRPr/>
            </a:pPr>
            <a:r>
              <a:rPr lang="en-CA" dirty="0"/>
              <a:t>https://siyli.org/even-old-dogs-can-learn-siyli-tricks-2/</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4240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times of stress, the brain reduces resources related to immune functions, recovery functions, digestive functions, logical reasoning, concentration and memory.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same time, the brain increases blood pressure, hormone production, heart rate, breathing rate, muscle tension and sweat rate which explains and prepares the fight, flight or freeze response.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https://letstalkscience.ca/educational-resources/backgrounders/stress-and-brain</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76922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from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space Viktor Frankl refers to is precisely the focus of a Mindfulness practice. The idea is to be more conscious about this space, so we can respond to situations.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3344787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2022-07-26</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386405" cy="1015663"/>
          </a:xfrm>
          <a:prstGeom prst="rect">
            <a:avLst/>
          </a:prstGeom>
          <a:noFill/>
        </p:spPr>
        <p:txBody>
          <a:bodyPr wrap="none" rtlCol="0">
            <a:spAutoFit/>
          </a:bodyPr>
          <a:lstStyle/>
          <a:p>
            <a:r>
              <a:rPr lang="en-CA" sz="2000" noProof="0" dirty="0"/>
              <a:t>Indigenous </a:t>
            </a:r>
          </a:p>
          <a:p>
            <a:r>
              <a:rPr lang="en-CA" sz="2000" noProof="0" dirty="0"/>
              <a:t>Services </a:t>
            </a:r>
          </a:p>
          <a:p>
            <a:r>
              <a:rPr lang="en-CA" sz="2000" noProof="0" dirty="0"/>
              <a:t>Canada</a:t>
            </a:r>
          </a:p>
        </p:txBody>
      </p:sp>
      <p:pic>
        <p:nvPicPr>
          <p:cNvPr id="14" name="Picture 13"/>
          <p:cNvPicPr>
            <a:picLocks noChangeAspect="1"/>
          </p:cNvPicPr>
          <p:nvPr userDrawn="1"/>
        </p:nvPicPr>
        <p:blipFill>
          <a:blip r:embed="rId3"/>
          <a:stretch>
            <a:fillRect/>
          </a:stretch>
        </p:blipFill>
        <p:spPr>
          <a:xfrm>
            <a:off x="5570587" y="142875"/>
            <a:ext cx="3467100" cy="1219200"/>
          </a:xfrm>
          <a:prstGeom prst="rect">
            <a:avLst/>
          </a:prstGeom>
        </p:spPr>
      </p:pic>
    </p:spTree>
    <p:extLst>
      <p:ext uri="{BB962C8B-B14F-4D97-AF65-F5344CB8AC3E}">
        <p14:creationId xmlns:p14="http://schemas.microsoft.com/office/powerpoint/2010/main" val="2668243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2022-07-26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7818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2022-07-26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056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132310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452454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701898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385077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2022-07-26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53109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2022-07-26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584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2022-07-26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8724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2022-07-26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5188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2022-07-26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6995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2022-07-26</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3715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2022-07-26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4324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2022-07-26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8717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2022-07-26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25083544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mentalworkout.com/white-papers/how-mindfulness-can-help-your-employees-and-improve-your-companys-bottom-lin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bcg.com/en-ca/publications/2018/unleashing-power-of-mindfulness-in-corporations" TargetMode="External"/><Relationship Id="rId5" Type="http://schemas.openxmlformats.org/officeDocument/2006/relationships/image" Target="../media/image30.png"/><Relationship Id="rId4" Type="http://schemas.openxmlformats.org/officeDocument/2006/relationships/hyperlink" Target="https://www.mindful.org/7-qualities-mindfulness-trained-body-sca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marc.ucla.edu/mpeg/01_Breathing_Meditation.mp3" TargetMode="External"/><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35.jpeg"/><Relationship Id="rId5" Type="http://schemas.openxmlformats.org/officeDocument/2006/relationships/image" Target="../media/image12.png"/><Relationship Id="rId10"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4" Type="http://schemas.openxmlformats.org/officeDocument/2006/relationships/hyperlink" Target="https://soundcloud.com/mindfulmagazine/5-minute-breathing-meditation" TargetMode="External"/><Relationship Id="rId9"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6.jp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39.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6.jpg"/><Relationship Id="rId4" Type="http://schemas.openxmlformats.org/officeDocument/2006/relationships/image" Target="../media/image11.jpe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mazon.ca/What-Happened-You-Understanding-Resilience/dp/125022318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www.youtube.com/watch?v=JlS8ApNBtuU&amp;t=7s"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Awd0kgxcZws" TargetMode="External"/><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hyperlink" Target="https://www.youtube.com/watch?v=ELpfYCZa87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692696"/>
            <a:ext cx="424847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673745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 Mindfulness Matters</a:t>
            </a:r>
            <a:endParaRPr lang="en-US" dirty="0"/>
          </a:p>
        </p:txBody>
      </p:sp>
      <p:sp>
        <p:nvSpPr>
          <p:cNvPr id="3" name="Content Placeholder 2"/>
          <p:cNvSpPr>
            <a:spLocks noGrp="1"/>
          </p:cNvSpPr>
          <p:nvPr>
            <p:ph idx="1"/>
          </p:nvPr>
        </p:nvSpPr>
        <p:spPr/>
        <p:txBody>
          <a:bodyPr>
            <a:normAutofit fontScale="85000" lnSpcReduction="20000"/>
          </a:bodyPr>
          <a:lstStyle/>
          <a:p>
            <a:pPr>
              <a:lnSpc>
                <a:spcPct val="150000"/>
              </a:lnSpc>
              <a:buFont typeface="Arial" pitchFamily="34" charset="0"/>
              <a:buChar char="•"/>
            </a:pPr>
            <a:r>
              <a:rPr lang="en-CA" dirty="0"/>
              <a:t>Increased resilience</a:t>
            </a:r>
          </a:p>
          <a:p>
            <a:pPr>
              <a:lnSpc>
                <a:spcPct val="150000"/>
              </a:lnSpc>
              <a:buFont typeface="Arial" pitchFamily="34" charset="0"/>
              <a:buChar char="•"/>
            </a:pPr>
            <a:r>
              <a:rPr lang="en-CA" dirty="0"/>
              <a:t>Focus and concentration</a:t>
            </a:r>
          </a:p>
          <a:p>
            <a:pPr>
              <a:lnSpc>
                <a:spcPct val="150000"/>
              </a:lnSpc>
              <a:buFont typeface="Arial" pitchFamily="34" charset="0"/>
              <a:buChar char="•"/>
            </a:pPr>
            <a:r>
              <a:rPr lang="en-CA" dirty="0"/>
              <a:t>Workplace harmony</a:t>
            </a:r>
          </a:p>
          <a:p>
            <a:pPr>
              <a:lnSpc>
                <a:spcPct val="150000"/>
              </a:lnSpc>
              <a:buFont typeface="Arial" pitchFamily="34" charset="0"/>
              <a:buChar char="•"/>
            </a:pPr>
            <a:r>
              <a:rPr lang="en-CA" dirty="0"/>
              <a:t>Fewer sick days</a:t>
            </a:r>
          </a:p>
          <a:p>
            <a:pPr>
              <a:lnSpc>
                <a:spcPct val="150000"/>
              </a:lnSpc>
              <a:buFont typeface="Arial" pitchFamily="34" charset="0"/>
              <a:buChar char="•"/>
            </a:pPr>
            <a:r>
              <a:rPr lang="en-CA" dirty="0"/>
              <a:t>Greater employee satisfaction and well-being</a:t>
            </a:r>
          </a:p>
          <a:p>
            <a:pPr>
              <a:lnSpc>
                <a:spcPct val="150000"/>
              </a:lnSpc>
              <a:buFont typeface="Arial" pitchFamily="34" charset="0"/>
              <a:buChar char="•"/>
            </a:pPr>
            <a:r>
              <a:rPr lang="en-CA" dirty="0"/>
              <a:t>Stress reduction</a:t>
            </a:r>
          </a:p>
          <a:p>
            <a:pPr>
              <a:lnSpc>
                <a:spcPct val="150000"/>
              </a:lnSpc>
              <a:buFont typeface="Arial" pitchFamily="34" charset="0"/>
              <a:buChar char="•"/>
            </a:pPr>
            <a:r>
              <a:rPr lang="en-CA" dirty="0"/>
              <a:t>Greater creativity</a:t>
            </a:r>
          </a:p>
        </p:txBody>
      </p:sp>
      <p:pic>
        <p:nvPicPr>
          <p:cNvPr id="5" name="Picture 11" descr="C:\Users\Alejandro.Gonzalez\AppData\Local\Microsoft\Windows\Temporary Internet Files\Content.IE5\DT8C0HKT\drawingpad18-300x176[1].jpg"/>
          <p:cNvPicPr>
            <a:picLocks noChangeAspect="1" noChangeArrowheads="1"/>
          </p:cNvPicPr>
          <p:nvPr/>
        </p:nvPicPr>
        <p:blipFill>
          <a:blip r:embed="rId3"/>
          <a:srcRect/>
          <a:stretch>
            <a:fillRect/>
          </a:stretch>
        </p:blipFill>
        <p:spPr bwMode="auto">
          <a:xfrm>
            <a:off x="5580112" y="1247692"/>
            <a:ext cx="3244439" cy="1903404"/>
          </a:xfrm>
          <a:prstGeom prst="rect">
            <a:avLst/>
          </a:prstGeom>
          <a:noFill/>
        </p:spPr>
      </p:pic>
      <p:sp>
        <p:nvSpPr>
          <p:cNvPr id="4" name="Rectangle 3"/>
          <p:cNvSpPr/>
          <p:nvPr/>
        </p:nvSpPr>
        <p:spPr>
          <a:xfrm>
            <a:off x="642550" y="6177920"/>
            <a:ext cx="7858900" cy="261610"/>
          </a:xfrm>
          <a:prstGeom prst="rect">
            <a:avLst/>
          </a:prstGeom>
        </p:spPr>
        <p:txBody>
          <a:bodyPr wrap="square">
            <a:spAutoFit/>
          </a:bodyPr>
          <a:lstStyle/>
          <a:p>
            <a:r>
              <a:rPr lang="en-CA" sz="1100" dirty="0">
                <a:hlinkClick r:id="rId4"/>
              </a:rPr>
              <a:t>http://www.mentalworkout.com/white-papers/how-mindfulness-can-help-your-employees-and-improve-your-companys-bottom-line/</a:t>
            </a:r>
            <a:endParaRPr lang="en-US" sz="1100" dirty="0"/>
          </a:p>
        </p:txBody>
      </p:sp>
    </p:spTree>
    <p:extLst>
      <p:ext uri="{BB962C8B-B14F-4D97-AF65-F5344CB8AC3E}">
        <p14:creationId xmlns:p14="http://schemas.microsoft.com/office/powerpoint/2010/main" val="806726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txBox="1">
            <a:spLocks noGrp="1"/>
          </p:cNvSpPr>
          <p:nvPr>
            <p:ph type="body" idx="1"/>
          </p:nvPr>
        </p:nvSpPr>
        <p:spPr>
          <a:xfrm>
            <a:off x="457200" y="1203491"/>
            <a:ext cx="4257600" cy="2592300"/>
          </a:xfrm>
          <a:prstGeom prst="rect">
            <a:avLst/>
          </a:prstGeom>
          <a:noFill/>
          <a:ln>
            <a:noFill/>
          </a:ln>
        </p:spPr>
        <p:txBody>
          <a:bodyPr spcFirstLastPara="1" wrap="square" lIns="91425" tIns="45700" rIns="91425" bIns="45700" anchor="t" anchorCtr="0">
            <a:normAutofit/>
          </a:bodyPr>
          <a:lstStyle/>
          <a:p>
            <a:pPr marL="342900" lvl="0" indent="-279400" algn="l" rtl="0">
              <a:lnSpc>
                <a:spcPct val="100000"/>
              </a:lnSpc>
              <a:spcBef>
                <a:spcPts val="200"/>
              </a:spcBef>
              <a:spcAft>
                <a:spcPts val="0"/>
              </a:spcAft>
              <a:buClr>
                <a:schemeClr val="dk1"/>
              </a:buClr>
              <a:buSzPts val="2200"/>
              <a:buChar char="•"/>
            </a:pPr>
            <a:r>
              <a:rPr lang="en-CA" sz="2200"/>
              <a:t>builds resilience </a:t>
            </a:r>
            <a:endParaRPr sz="2200"/>
          </a:p>
          <a:p>
            <a:pPr marL="342900" lvl="0" indent="-279400" algn="l" rtl="0">
              <a:lnSpc>
                <a:spcPct val="100000"/>
              </a:lnSpc>
              <a:spcBef>
                <a:spcPts val="200"/>
              </a:spcBef>
              <a:spcAft>
                <a:spcPts val="0"/>
              </a:spcAft>
              <a:buClr>
                <a:schemeClr val="dk1"/>
              </a:buClr>
              <a:buSzPts val="2200"/>
              <a:buChar char="•"/>
            </a:pPr>
            <a:r>
              <a:rPr lang="en-CA" sz="2200"/>
              <a:t>boosts emotional intelligence</a:t>
            </a:r>
            <a:endParaRPr sz="2200"/>
          </a:p>
          <a:p>
            <a:pPr marL="342900" lvl="0" indent="-279400" algn="l" rtl="0">
              <a:lnSpc>
                <a:spcPct val="100000"/>
              </a:lnSpc>
              <a:spcBef>
                <a:spcPts val="200"/>
              </a:spcBef>
              <a:spcAft>
                <a:spcPts val="0"/>
              </a:spcAft>
              <a:buClr>
                <a:schemeClr val="dk1"/>
              </a:buClr>
              <a:buSzPts val="2200"/>
              <a:buChar char="•"/>
            </a:pPr>
            <a:r>
              <a:rPr lang="en-CA" sz="2200"/>
              <a:t>enhances creativity </a:t>
            </a:r>
            <a:endParaRPr sz="2200"/>
          </a:p>
          <a:p>
            <a:pPr marL="342900" lvl="0" indent="-279400" algn="l" rtl="0">
              <a:lnSpc>
                <a:spcPct val="100000"/>
              </a:lnSpc>
              <a:spcBef>
                <a:spcPts val="200"/>
              </a:spcBef>
              <a:spcAft>
                <a:spcPts val="0"/>
              </a:spcAft>
              <a:buClr>
                <a:schemeClr val="dk1"/>
              </a:buClr>
              <a:buSzPts val="2200"/>
              <a:buChar char="•"/>
            </a:pPr>
            <a:r>
              <a:rPr lang="en-CA" sz="2200"/>
              <a:t>improves your relationships</a:t>
            </a:r>
            <a:endParaRPr sz="2200"/>
          </a:p>
          <a:p>
            <a:pPr marL="342900" lvl="0" indent="-279400" algn="l" rtl="0">
              <a:lnSpc>
                <a:spcPct val="100000"/>
              </a:lnSpc>
              <a:spcBef>
                <a:spcPts val="200"/>
              </a:spcBef>
              <a:spcAft>
                <a:spcPts val="0"/>
              </a:spcAft>
              <a:buClr>
                <a:schemeClr val="dk1"/>
              </a:buClr>
              <a:buSzPts val="2200"/>
              <a:buChar char="•"/>
            </a:pPr>
            <a:r>
              <a:rPr lang="en-CA" sz="2200"/>
              <a:t>helps you focus</a:t>
            </a:r>
            <a:endParaRPr sz="2200"/>
          </a:p>
        </p:txBody>
      </p:sp>
      <p:sp>
        <p:nvSpPr>
          <p:cNvPr id="154" name="Google Shape;15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240"/>
              <a:buFont typeface="Calibri"/>
              <a:buNone/>
            </a:pPr>
            <a:r>
              <a:rPr lang="en-CA" sz="3240"/>
              <a:t>How Mindfulness Practice Benefits CEOs</a:t>
            </a:r>
            <a:endParaRPr sz="3240"/>
          </a:p>
        </p:txBody>
      </p:sp>
      <p:sp>
        <p:nvSpPr>
          <p:cNvPr id="155" name="Google Shape;155;p6"/>
          <p:cNvSpPr/>
          <p:nvPr/>
        </p:nvSpPr>
        <p:spPr>
          <a:xfrm>
            <a:off x="457200" y="3247975"/>
            <a:ext cx="4822500" cy="54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CA" sz="1100" b="0" i="0" u="none" strike="noStrike" cap="none">
                <a:solidFill>
                  <a:schemeClr val="dk1"/>
                </a:solidFill>
                <a:latin typeface="Calibri"/>
                <a:ea typeface="Calibri"/>
                <a:cs typeface="Calibri"/>
                <a:sym typeface="Calibri"/>
              </a:rPr>
              <a:t>* Adapted from: </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sz="1100" u="sng">
                <a:solidFill>
                  <a:schemeClr val="hlink"/>
                </a:solidFill>
                <a:hlinkClick r:id="rId3"/>
              </a:rPr>
              <a:t>https://hbr.org/2015/12/how-meditation-benefits-ceos</a:t>
            </a: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sz="1100" u="sng">
                <a:solidFill>
                  <a:schemeClr val="hlink"/>
                </a:solidFill>
                <a:hlinkClick r:id="rId4"/>
              </a:rPr>
              <a:t>https://www.mindful.org/7-qualities-mindfulness-trained-body-scan/</a:t>
            </a:r>
            <a:endParaRPr sz="1100">
              <a:solidFill>
                <a:schemeClr val="dk1"/>
              </a:solidFill>
              <a:latin typeface="Calibri"/>
              <a:ea typeface="Calibri"/>
              <a:cs typeface="Calibri"/>
              <a:sym typeface="Calibri"/>
            </a:endParaRPr>
          </a:p>
        </p:txBody>
      </p:sp>
      <p:sp>
        <p:nvSpPr>
          <p:cNvPr id="156" name="Google Shape;156;p6"/>
          <p:cNvSpPr txBox="1">
            <a:spLocks noGrp="1"/>
          </p:cNvSpPr>
          <p:nvPr>
            <p:ph type="body" idx="1"/>
          </p:nvPr>
        </p:nvSpPr>
        <p:spPr>
          <a:xfrm>
            <a:off x="4832800" y="1203475"/>
            <a:ext cx="4257600" cy="2592300"/>
          </a:xfrm>
          <a:prstGeom prst="rect">
            <a:avLst/>
          </a:prstGeom>
          <a:noFill/>
          <a:ln>
            <a:noFill/>
          </a:ln>
        </p:spPr>
        <p:txBody>
          <a:bodyPr spcFirstLastPara="1" wrap="square" lIns="91425" tIns="45700" rIns="91425" bIns="45700" anchor="t" anchorCtr="0">
            <a:noAutofit/>
          </a:bodyPr>
          <a:lstStyle/>
          <a:p>
            <a:pPr marL="342900" lvl="0" indent="-279400" algn="l" rtl="0">
              <a:lnSpc>
                <a:spcPct val="100000"/>
              </a:lnSpc>
              <a:spcBef>
                <a:spcPts val="200"/>
              </a:spcBef>
              <a:spcAft>
                <a:spcPts val="0"/>
              </a:spcAft>
              <a:buSzPts val="2200"/>
              <a:buChar char="•"/>
            </a:pPr>
            <a:r>
              <a:rPr lang="en-CA" sz="2200" dirty="0"/>
              <a:t>Attention </a:t>
            </a:r>
            <a:endParaRPr sz="2200" dirty="0"/>
          </a:p>
          <a:p>
            <a:pPr marL="342900" lvl="0" indent="-279400" algn="l" rtl="0">
              <a:lnSpc>
                <a:spcPct val="100000"/>
              </a:lnSpc>
              <a:spcBef>
                <a:spcPts val="200"/>
              </a:spcBef>
              <a:spcAft>
                <a:spcPts val="0"/>
              </a:spcAft>
              <a:buSzPts val="2200"/>
              <a:buChar char="•"/>
            </a:pPr>
            <a:r>
              <a:rPr lang="en-CA" sz="2200" dirty="0"/>
              <a:t>Awareness </a:t>
            </a:r>
            <a:endParaRPr sz="2200" dirty="0"/>
          </a:p>
          <a:p>
            <a:pPr marL="342900" lvl="0" indent="-279400" algn="l" rtl="0">
              <a:lnSpc>
                <a:spcPct val="100000"/>
              </a:lnSpc>
              <a:spcBef>
                <a:spcPts val="200"/>
              </a:spcBef>
              <a:spcAft>
                <a:spcPts val="0"/>
              </a:spcAft>
              <a:buSzPts val="2200"/>
              <a:buChar char="•"/>
            </a:pPr>
            <a:r>
              <a:rPr lang="en-CA" sz="2200" dirty="0"/>
              <a:t>Letting be </a:t>
            </a:r>
            <a:endParaRPr sz="2200" dirty="0"/>
          </a:p>
          <a:p>
            <a:pPr marL="342900" lvl="0" indent="-279400" algn="l" rtl="0">
              <a:lnSpc>
                <a:spcPct val="100000"/>
              </a:lnSpc>
              <a:spcBef>
                <a:spcPts val="200"/>
              </a:spcBef>
              <a:spcAft>
                <a:spcPts val="0"/>
              </a:spcAft>
              <a:buSzPts val="2200"/>
              <a:buChar char="•"/>
            </a:pPr>
            <a:r>
              <a:rPr lang="en-CA" sz="2200" dirty="0"/>
              <a:t>Leaning into unpleasant experiences </a:t>
            </a:r>
            <a:endParaRPr sz="2200" dirty="0"/>
          </a:p>
          <a:p>
            <a:pPr marL="342900" lvl="0" indent="-279400" algn="l" rtl="0">
              <a:lnSpc>
                <a:spcPct val="100000"/>
              </a:lnSpc>
              <a:spcBef>
                <a:spcPts val="200"/>
              </a:spcBef>
              <a:spcAft>
                <a:spcPts val="0"/>
              </a:spcAft>
              <a:buSzPts val="2200"/>
              <a:buChar char="•"/>
            </a:pPr>
            <a:r>
              <a:rPr lang="en-CA" sz="2200" dirty="0"/>
              <a:t>Appreciation </a:t>
            </a:r>
            <a:endParaRPr sz="2200" dirty="0"/>
          </a:p>
          <a:p>
            <a:pPr marL="342900" lvl="0" indent="-279400" algn="l" rtl="0">
              <a:lnSpc>
                <a:spcPct val="100000"/>
              </a:lnSpc>
              <a:spcBef>
                <a:spcPts val="200"/>
              </a:spcBef>
              <a:spcAft>
                <a:spcPts val="0"/>
              </a:spcAft>
              <a:buSzPts val="2200"/>
              <a:buChar char="•"/>
            </a:pPr>
            <a:r>
              <a:rPr lang="en-CA" sz="2200" dirty="0"/>
              <a:t>Getting unstuck</a:t>
            </a:r>
            <a:endParaRPr sz="2200" dirty="0"/>
          </a:p>
        </p:txBody>
      </p:sp>
      <p:pic>
        <p:nvPicPr>
          <p:cNvPr id="157" name="Google Shape;157;p6"/>
          <p:cNvPicPr preferRelativeResize="0"/>
          <p:nvPr/>
        </p:nvPicPr>
        <p:blipFill rotWithShape="1">
          <a:blip r:embed="rId5">
            <a:alphaModFix/>
          </a:blip>
          <a:srcRect b="46991"/>
          <a:stretch/>
        </p:blipFill>
        <p:spPr>
          <a:xfrm>
            <a:off x="1110350" y="4296575"/>
            <a:ext cx="6300825" cy="2337950"/>
          </a:xfrm>
          <a:prstGeom prst="rect">
            <a:avLst/>
          </a:prstGeom>
          <a:noFill/>
          <a:ln>
            <a:noFill/>
          </a:ln>
        </p:spPr>
      </p:pic>
      <p:cxnSp>
        <p:nvCxnSpPr>
          <p:cNvPr id="158" name="Google Shape;158;p6"/>
          <p:cNvCxnSpPr/>
          <p:nvPr/>
        </p:nvCxnSpPr>
        <p:spPr>
          <a:xfrm rot="10800000" flipH="1">
            <a:off x="2741375" y="4089175"/>
            <a:ext cx="2723100" cy="18300"/>
          </a:xfrm>
          <a:prstGeom prst="straightConnector1">
            <a:avLst/>
          </a:prstGeom>
          <a:noFill/>
          <a:ln w="9525" cap="flat" cmpd="sng">
            <a:solidFill>
              <a:schemeClr val="dk2"/>
            </a:solidFill>
            <a:prstDash val="solid"/>
            <a:round/>
            <a:headEnd type="none" w="med" len="med"/>
            <a:tailEnd type="none" w="med" len="med"/>
          </a:ln>
        </p:spPr>
      </p:cxnSp>
      <p:sp>
        <p:nvSpPr>
          <p:cNvPr id="159" name="Google Shape;159;p6"/>
          <p:cNvSpPr txBox="1"/>
          <p:nvPr/>
        </p:nvSpPr>
        <p:spPr>
          <a:xfrm>
            <a:off x="891750" y="6519300"/>
            <a:ext cx="6943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1000"/>
              <a:t>from: </a:t>
            </a:r>
            <a:r>
              <a:rPr lang="en-CA" sz="1000" u="sng">
                <a:solidFill>
                  <a:schemeClr val="hlink"/>
                </a:solidFill>
                <a:hlinkClick r:id="rId6"/>
              </a:rPr>
              <a:t>https://www.bcg.com/en-ca/publications/2018/unleashing-power-of-mindfulness-in-corporations</a:t>
            </a:r>
            <a:r>
              <a:rPr lang="en-CA" sz="1000"/>
              <a:t> </a:t>
            </a:r>
            <a:endParaRPr sz="1000"/>
          </a:p>
        </p:txBody>
      </p:sp>
    </p:spTree>
    <p:extLst>
      <p:ext uri="{BB962C8B-B14F-4D97-AF65-F5344CB8AC3E}">
        <p14:creationId xmlns:p14="http://schemas.microsoft.com/office/powerpoint/2010/main" val="67411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000"/>
                                        <p:tgtEl>
                                          <p:spTgt spid="158"/>
                                        </p:tgtEl>
                                      </p:cBhvr>
                                    </p:animEffect>
                                  </p:childTnLst>
                                </p:cTn>
                              </p:par>
                              <p:par>
                                <p:cTn id="8" presetID="10" presetClass="entr" presetSubtype="0" fill="hold" nodeType="withEffect">
                                  <p:stCondLst>
                                    <p:cond delay="0"/>
                                  </p:stCondLst>
                                  <p:childTnLst>
                                    <p:set>
                                      <p:cBhvr>
                                        <p:cTn id="9" dur="1" fill="hold">
                                          <p:stCondLst>
                                            <p:cond delay="0"/>
                                          </p:stCondLst>
                                        </p:cTn>
                                        <p:tgtEl>
                                          <p:spTgt spid="157"/>
                                        </p:tgtEl>
                                        <p:attrNameLst>
                                          <p:attrName>style.visibility</p:attrName>
                                        </p:attrNameLst>
                                      </p:cBhvr>
                                      <p:to>
                                        <p:strVal val="visible"/>
                                      </p:to>
                                    </p:set>
                                    <p:animEffect transition="in" filter="fade">
                                      <p:cBhvr>
                                        <p:cTn id="10" dur="1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g8c22de5f0f_0_20"/>
          <p:cNvPicPr preferRelativeResize="0"/>
          <p:nvPr/>
        </p:nvPicPr>
        <p:blipFill rotWithShape="1">
          <a:blip r:embed="rId3">
            <a:alphaModFix/>
          </a:blip>
          <a:srcRect/>
          <a:stretch/>
        </p:blipFill>
        <p:spPr>
          <a:xfrm>
            <a:off x="3743250" y="176300"/>
            <a:ext cx="5400751" cy="3763250"/>
          </a:xfrm>
          <a:prstGeom prst="rect">
            <a:avLst/>
          </a:prstGeom>
          <a:noFill/>
          <a:ln>
            <a:noFill/>
          </a:ln>
        </p:spPr>
      </p:pic>
      <p:sp>
        <p:nvSpPr>
          <p:cNvPr id="107" name="Google Shape;107;g8c22de5f0f_0_20"/>
          <p:cNvSpPr txBox="1"/>
          <p:nvPr/>
        </p:nvSpPr>
        <p:spPr>
          <a:xfrm rot="-5400000">
            <a:off x="619475" y="753375"/>
            <a:ext cx="2862000" cy="260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CA" sz="3500" dirty="0">
                <a:solidFill>
                  <a:schemeClr val="dk1"/>
                </a:solidFill>
                <a:latin typeface="Trebuchet MS"/>
                <a:ea typeface="Trebuchet MS"/>
                <a:cs typeface="Trebuchet MS"/>
                <a:sym typeface="Trebuchet MS"/>
              </a:rPr>
              <a:t>What is</a:t>
            </a:r>
            <a:br>
              <a:rPr lang="en-CA" sz="3500" dirty="0">
                <a:solidFill>
                  <a:schemeClr val="dk1"/>
                </a:solidFill>
                <a:latin typeface="Trebuchet MS"/>
                <a:ea typeface="Trebuchet MS"/>
                <a:cs typeface="Trebuchet MS"/>
                <a:sym typeface="Trebuchet MS"/>
              </a:rPr>
            </a:br>
            <a:r>
              <a:rPr lang="en-CA" sz="3500" dirty="0">
                <a:solidFill>
                  <a:schemeClr val="dk1"/>
                </a:solidFill>
                <a:latin typeface="Trebuchet MS"/>
                <a:ea typeface="Trebuchet MS"/>
                <a:cs typeface="Trebuchet MS"/>
                <a:sym typeface="Trebuchet MS"/>
              </a:rPr>
              <a:t>Mindful </a:t>
            </a:r>
            <a:br>
              <a:rPr lang="en-CA" sz="3500" dirty="0">
                <a:solidFill>
                  <a:schemeClr val="dk1"/>
                </a:solidFill>
                <a:latin typeface="Trebuchet MS"/>
                <a:ea typeface="Trebuchet MS"/>
                <a:cs typeface="Trebuchet MS"/>
                <a:sym typeface="Trebuchet MS"/>
              </a:rPr>
            </a:br>
            <a:r>
              <a:rPr lang="en-CA" sz="3500" dirty="0">
                <a:solidFill>
                  <a:schemeClr val="dk1"/>
                </a:solidFill>
                <a:latin typeface="Trebuchet MS"/>
                <a:ea typeface="Trebuchet MS"/>
                <a:cs typeface="Trebuchet MS"/>
                <a:sym typeface="Trebuchet MS"/>
              </a:rPr>
              <a:t>Change </a:t>
            </a:r>
            <a:br>
              <a:rPr lang="en-CA" sz="3500" dirty="0">
                <a:solidFill>
                  <a:schemeClr val="dk1"/>
                </a:solidFill>
                <a:latin typeface="Trebuchet MS"/>
                <a:ea typeface="Trebuchet MS"/>
                <a:cs typeface="Trebuchet MS"/>
                <a:sym typeface="Trebuchet MS"/>
              </a:rPr>
            </a:br>
            <a:r>
              <a:rPr lang="en-CA" sz="3500" dirty="0">
                <a:solidFill>
                  <a:schemeClr val="dk1"/>
                </a:solidFill>
                <a:latin typeface="Trebuchet MS"/>
                <a:ea typeface="Trebuchet MS"/>
                <a:cs typeface="Trebuchet MS"/>
                <a:sym typeface="Trebuchet MS"/>
              </a:rPr>
              <a:t>Leadership?</a:t>
            </a:r>
            <a:endParaRPr sz="3500" dirty="0">
              <a:solidFill>
                <a:schemeClr val="dk1"/>
              </a:solidFill>
              <a:latin typeface="Trebuchet MS"/>
              <a:ea typeface="Trebuchet MS"/>
              <a:cs typeface="Trebuchet MS"/>
              <a:sym typeface="Trebuchet MS"/>
            </a:endParaRPr>
          </a:p>
        </p:txBody>
      </p:sp>
      <p:sp>
        <p:nvSpPr>
          <p:cNvPr id="108" name="Google Shape;108;g8c22de5f0f_0_20"/>
          <p:cNvSpPr txBox="1"/>
          <p:nvPr/>
        </p:nvSpPr>
        <p:spPr>
          <a:xfrm>
            <a:off x="296575" y="3742875"/>
            <a:ext cx="8298900" cy="302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CA" sz="1900">
                <a:solidFill>
                  <a:schemeClr val="dk1"/>
                </a:solidFill>
                <a:latin typeface="Trebuchet MS"/>
                <a:ea typeface="Trebuchet MS"/>
                <a:cs typeface="Trebuchet MS"/>
                <a:sym typeface="Trebuchet MS"/>
              </a:rPr>
              <a:t>Refers to the person who is present, non judgmental and cultivates several aspects during their interactions. These aspects are visible and tangible in the Mindful Change Leader:</a:t>
            </a:r>
            <a:endParaRPr sz="1900">
              <a:solidFill>
                <a:schemeClr val="dk1"/>
              </a:solidFill>
              <a:latin typeface="Trebuchet MS"/>
              <a:ea typeface="Trebuchet MS"/>
              <a:cs typeface="Trebuchet MS"/>
              <a:sym typeface="Trebuchet MS"/>
            </a:endParaRPr>
          </a:p>
          <a:p>
            <a:pPr marL="457200" lvl="0" indent="-339725" algn="l" rtl="0">
              <a:lnSpc>
                <a:spcPct val="115000"/>
              </a:lnSpc>
              <a:spcBef>
                <a:spcPts val="1400"/>
              </a:spcBef>
              <a:spcAft>
                <a:spcPts val="0"/>
              </a:spcAft>
              <a:buClr>
                <a:srgbClr val="38761D"/>
              </a:buClr>
              <a:buSzPts val="1750"/>
              <a:buFont typeface="Trebuchet MS"/>
              <a:buChar char="●"/>
            </a:pPr>
            <a:r>
              <a:rPr lang="en-CA" sz="1750">
                <a:solidFill>
                  <a:srgbClr val="38761D"/>
                </a:solidFill>
                <a:latin typeface="Trebuchet MS"/>
                <a:ea typeface="Trebuchet MS"/>
                <a:cs typeface="Trebuchet MS"/>
                <a:sym typeface="Trebuchet MS"/>
              </a:rPr>
              <a:t>Focus (focus of attention)</a:t>
            </a:r>
            <a:endParaRPr sz="1750">
              <a:solidFill>
                <a:srgbClr val="38761D"/>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0000FF"/>
              </a:buClr>
              <a:buSzPts val="1750"/>
              <a:buFont typeface="Trebuchet MS"/>
              <a:buChar char="●"/>
            </a:pPr>
            <a:r>
              <a:rPr lang="en-CA" sz="1750">
                <a:solidFill>
                  <a:srgbClr val="0000FF"/>
                </a:solidFill>
                <a:latin typeface="Trebuchet MS"/>
                <a:ea typeface="Trebuchet MS"/>
                <a:cs typeface="Trebuchet MS"/>
                <a:sym typeface="Trebuchet MS"/>
              </a:rPr>
              <a:t>Clarity (self awareness &amp; emotional intelligence)</a:t>
            </a:r>
            <a:endParaRPr sz="1750">
              <a:solidFill>
                <a:srgbClr val="0000FF"/>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FF0000"/>
              </a:buClr>
              <a:buSzPts val="1750"/>
              <a:buFont typeface="Trebuchet MS"/>
              <a:buChar char="●"/>
            </a:pPr>
            <a:r>
              <a:rPr lang="en-CA" sz="1750">
                <a:solidFill>
                  <a:srgbClr val="FF0000"/>
                </a:solidFill>
                <a:latin typeface="Trebuchet MS"/>
                <a:ea typeface="Trebuchet MS"/>
                <a:cs typeface="Trebuchet MS"/>
                <a:sym typeface="Trebuchet MS"/>
              </a:rPr>
              <a:t>Creativity (innovation &amp; decision making)</a:t>
            </a:r>
            <a:endParaRPr sz="1750">
              <a:solidFill>
                <a:srgbClr val="FF0000"/>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1155CC"/>
              </a:buClr>
              <a:buSzPts val="1750"/>
              <a:buFont typeface="Trebuchet MS"/>
              <a:buChar char="●"/>
            </a:pPr>
            <a:r>
              <a:rPr lang="en-CA" sz="1750">
                <a:solidFill>
                  <a:srgbClr val="1155CC"/>
                </a:solidFill>
                <a:latin typeface="Trebuchet MS"/>
                <a:ea typeface="Trebuchet MS"/>
                <a:cs typeface="Trebuchet MS"/>
                <a:sym typeface="Trebuchet MS"/>
              </a:rPr>
              <a:t>Compassion in the service of others (presence, deep listening)</a:t>
            </a:r>
            <a:endParaRPr sz="1750">
              <a:solidFill>
                <a:srgbClr val="1155CC"/>
              </a:solidFill>
              <a:latin typeface="Trebuchet MS"/>
              <a:ea typeface="Trebuchet MS"/>
              <a:cs typeface="Trebuchet MS"/>
              <a:sym typeface="Trebuchet MS"/>
            </a:endParaRPr>
          </a:p>
        </p:txBody>
      </p:sp>
    </p:spTree>
    <p:extLst>
      <p:ext uri="{BB962C8B-B14F-4D97-AF65-F5344CB8AC3E}">
        <p14:creationId xmlns:p14="http://schemas.microsoft.com/office/powerpoint/2010/main" val="3389705227"/>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33237">
              <a:spcBef>
                <a:spcPts val="0"/>
              </a:spcBef>
              <a:defRPr/>
            </a:pPr>
            <a:r>
              <a:rPr lang="en-US" sz="2800" dirty="0"/>
              <a:t>Which Mindful Change Leadership skills support the Key Leadership Competencies?</a:t>
            </a:r>
            <a:endParaRPr lang="en-US" sz="2000" dirty="0"/>
          </a:p>
        </p:txBody>
      </p:sp>
      <p:graphicFrame>
        <p:nvGraphicFramePr>
          <p:cNvPr id="6" name="Content Placeholder 5"/>
          <p:cNvGraphicFramePr>
            <a:graphicFrameLocks noGrp="1"/>
          </p:cNvGraphicFramePr>
          <p:nvPr>
            <p:ph idx="1"/>
          </p:nvPr>
        </p:nvGraphicFramePr>
        <p:xfrm>
          <a:off x="457200" y="1600200"/>
          <a:ext cx="8229625" cy="4930333"/>
        </p:xfrm>
        <a:graphic>
          <a:graphicData uri="http://schemas.openxmlformats.org/drawingml/2006/table">
            <a:tbl>
              <a:tblPr/>
              <a:tblGrid>
                <a:gridCol w="2068936">
                  <a:extLst>
                    <a:ext uri="{9D8B030D-6E8A-4147-A177-3AD203B41FA5}">
                      <a16:colId xmlns:a16="http://schemas.microsoft.com/office/drawing/2014/main" val="20000"/>
                    </a:ext>
                  </a:extLst>
                </a:gridCol>
                <a:gridCol w="1041057">
                  <a:extLst>
                    <a:ext uri="{9D8B030D-6E8A-4147-A177-3AD203B41FA5}">
                      <a16:colId xmlns:a16="http://schemas.microsoft.com/office/drawing/2014/main" val="20001"/>
                    </a:ext>
                  </a:extLst>
                </a:gridCol>
                <a:gridCol w="1097065">
                  <a:extLst>
                    <a:ext uri="{9D8B030D-6E8A-4147-A177-3AD203B41FA5}">
                      <a16:colId xmlns:a16="http://schemas.microsoft.com/office/drawing/2014/main" val="20002"/>
                    </a:ext>
                  </a:extLst>
                </a:gridCol>
                <a:gridCol w="1502286">
                  <a:extLst>
                    <a:ext uri="{9D8B030D-6E8A-4147-A177-3AD203B41FA5}">
                      <a16:colId xmlns:a16="http://schemas.microsoft.com/office/drawing/2014/main" val="20003"/>
                    </a:ext>
                  </a:extLst>
                </a:gridCol>
                <a:gridCol w="2520281">
                  <a:extLst>
                    <a:ext uri="{9D8B030D-6E8A-4147-A177-3AD203B41FA5}">
                      <a16:colId xmlns:a16="http://schemas.microsoft.com/office/drawing/2014/main" val="20004"/>
                    </a:ext>
                  </a:extLst>
                </a:gridCol>
              </a:tblGrid>
              <a:tr h="650467">
                <a:tc>
                  <a:txBody>
                    <a:bodyPr/>
                    <a:lstStyle/>
                    <a:p>
                      <a:pPr algn="l" fontAlgn="b"/>
                      <a:r>
                        <a:rPr lang="en-US" sz="1000" b="1" i="0" u="none" strike="noStrike" dirty="0">
                          <a:solidFill>
                            <a:srgbClr val="FFFFFF"/>
                          </a:solidFill>
                          <a:latin typeface="Calibri"/>
                        </a:rPr>
                        <a:t> </a:t>
                      </a:r>
                    </a:p>
                  </a:txBody>
                  <a:tcPr marL="6714" marR="6714" marT="6051"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Focus </a:t>
                      </a: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Clarity </a:t>
                      </a: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Creativity </a:t>
                      </a: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Compassion in the </a:t>
                      </a:r>
                    </a:p>
                    <a:p>
                      <a:pPr algn="l" fontAlgn="b"/>
                      <a:r>
                        <a:rPr lang="en-US" sz="2000" b="1" i="0" u="none" strike="noStrike" dirty="0">
                          <a:solidFill>
                            <a:schemeClr val="bg1"/>
                          </a:solidFill>
                          <a:latin typeface="Calibri"/>
                        </a:rPr>
                        <a:t>    service of others</a:t>
                      </a:r>
                    </a:p>
                  </a:txBody>
                  <a:tcPr marL="6714" marR="6714" marT="6051"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525377">
                <a:tc>
                  <a:txBody>
                    <a:bodyPr/>
                    <a:lstStyle/>
                    <a:p>
                      <a:pPr algn="l" fontAlgn="b"/>
                      <a:r>
                        <a:rPr lang="en-US" sz="2000" b="1" i="0" u="none" strike="noStrike" dirty="0">
                          <a:solidFill>
                            <a:srgbClr val="000000"/>
                          </a:solidFill>
                          <a:latin typeface="Calibri"/>
                        </a:rPr>
                        <a:t>Create Vision and Strategy </a:t>
                      </a:r>
                    </a:p>
                  </a:txBody>
                  <a:tcPr marL="6714" marR="6714" marT="6051"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25377">
                <a:tc>
                  <a:txBody>
                    <a:bodyPr/>
                    <a:lstStyle/>
                    <a:p>
                      <a:pPr algn="l" fontAlgn="b"/>
                      <a:r>
                        <a:rPr lang="en-US" sz="2000" b="1" i="0" u="none" strike="noStrike" dirty="0">
                          <a:solidFill>
                            <a:srgbClr val="000000"/>
                          </a:solidFill>
                          <a:latin typeface="Calibri"/>
                        </a:rPr>
                        <a:t>Mobilize People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788067">
                <a:tc>
                  <a:txBody>
                    <a:bodyPr/>
                    <a:lstStyle/>
                    <a:p>
                      <a:pPr algn="l" fontAlgn="b"/>
                      <a:r>
                        <a:rPr lang="en-US" sz="2000" b="1" i="0" u="none" strike="noStrike" dirty="0">
                          <a:solidFill>
                            <a:srgbClr val="000000"/>
                          </a:solidFill>
                          <a:latin typeface="Calibri"/>
                        </a:rPr>
                        <a:t>Uphold Integrity and Respect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875629">
                <a:tc>
                  <a:txBody>
                    <a:bodyPr/>
                    <a:lstStyle/>
                    <a:p>
                      <a:pPr algn="l" fontAlgn="b"/>
                      <a:r>
                        <a:rPr lang="en-US" sz="1800" b="1" i="0" u="none" strike="noStrike" dirty="0">
                          <a:solidFill>
                            <a:srgbClr val="333333"/>
                          </a:solidFill>
                          <a:latin typeface="Arial"/>
                        </a:rPr>
                        <a:t>Collaborate with Partners and Stakeholders</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788067">
                <a:tc>
                  <a:txBody>
                    <a:bodyPr/>
                    <a:lstStyle/>
                    <a:p>
                      <a:pPr algn="l" fontAlgn="b"/>
                      <a:r>
                        <a:rPr lang="en-US" sz="2000" b="1" i="0" u="none" strike="noStrike" dirty="0">
                          <a:solidFill>
                            <a:srgbClr val="000000"/>
                          </a:solidFill>
                          <a:latin typeface="Calibri"/>
                        </a:rPr>
                        <a:t>Promote Innovation and Guide Change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525377">
                <a:tc>
                  <a:txBody>
                    <a:bodyPr/>
                    <a:lstStyle/>
                    <a:p>
                      <a:pPr algn="l" fontAlgn="b"/>
                      <a:r>
                        <a:rPr lang="en-US" sz="2000" b="1" i="0" u="none" strike="noStrike" dirty="0">
                          <a:solidFill>
                            <a:srgbClr val="000000"/>
                          </a:solidFill>
                          <a:latin typeface="Calibri"/>
                        </a:rPr>
                        <a:t>Achieve Results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6"/>
                  </a:ext>
                </a:extLst>
              </a:tr>
            </a:tbl>
          </a:graphicData>
        </a:graphic>
      </p:graphicFrame>
      <p:pic>
        <p:nvPicPr>
          <p:cNvPr id="5" name="Picture 1" descr="C:\Users\Alejandro.Gonzalez\AppData\Local\Microsoft\Windows\Temporary Internet Files\Content.IE5\TG6LZWBH\community-initiative[1].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958502" y="4941168"/>
            <a:ext cx="2690938" cy="1916832"/>
          </a:xfrm>
          <a:prstGeom prst="rect">
            <a:avLst/>
          </a:prstGeom>
          <a:noFill/>
        </p:spPr>
      </p:pic>
      <p:pic>
        <p:nvPicPr>
          <p:cNvPr id="10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2416244"/>
            <a:ext cx="362362" cy="362362"/>
          </a:xfrm>
          <a:prstGeom prst="rect">
            <a:avLst/>
          </a:prstGeom>
          <a:noFill/>
        </p:spPr>
      </p:pic>
      <p:pic>
        <p:nvPicPr>
          <p:cNvPr id="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2416244"/>
            <a:ext cx="362362" cy="362362"/>
          </a:xfrm>
          <a:prstGeom prst="rect">
            <a:avLst/>
          </a:prstGeom>
          <a:noFill/>
        </p:spPr>
      </p:pic>
      <p:pic>
        <p:nvPicPr>
          <p:cNvPr id="4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91373" y="2920300"/>
            <a:ext cx="362362" cy="362362"/>
          </a:xfrm>
          <a:prstGeom prst="rect">
            <a:avLst/>
          </a:prstGeom>
          <a:noFill/>
        </p:spPr>
      </p:pic>
      <p:pic>
        <p:nvPicPr>
          <p:cNvPr id="4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2920300"/>
            <a:ext cx="362362" cy="362362"/>
          </a:xfrm>
          <a:prstGeom prst="rect">
            <a:avLst/>
          </a:prstGeom>
          <a:noFill/>
        </p:spPr>
      </p:pic>
      <p:pic>
        <p:nvPicPr>
          <p:cNvPr id="4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2920300"/>
            <a:ext cx="362362" cy="362362"/>
          </a:xfrm>
          <a:prstGeom prst="rect">
            <a:avLst/>
          </a:prstGeom>
          <a:noFill/>
        </p:spPr>
      </p:pic>
      <p:pic>
        <p:nvPicPr>
          <p:cNvPr id="4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3570694"/>
            <a:ext cx="362362" cy="362362"/>
          </a:xfrm>
          <a:prstGeom prst="rect">
            <a:avLst/>
          </a:prstGeom>
          <a:noFill/>
        </p:spPr>
      </p:pic>
      <p:pic>
        <p:nvPicPr>
          <p:cNvPr id="4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3562240"/>
            <a:ext cx="362362" cy="362362"/>
          </a:xfrm>
          <a:prstGeom prst="rect">
            <a:avLst/>
          </a:prstGeom>
          <a:noFill/>
        </p:spPr>
      </p:pic>
      <p:pic>
        <p:nvPicPr>
          <p:cNvPr id="4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81135" y="4360460"/>
            <a:ext cx="362362" cy="362362"/>
          </a:xfrm>
          <a:prstGeom prst="rect">
            <a:avLst/>
          </a:prstGeom>
          <a:noFill/>
        </p:spPr>
      </p:pic>
      <p:pic>
        <p:nvPicPr>
          <p:cNvPr id="5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4360460"/>
            <a:ext cx="362362" cy="362362"/>
          </a:xfrm>
          <a:prstGeom prst="rect">
            <a:avLst/>
          </a:prstGeom>
          <a:noFill/>
        </p:spPr>
      </p:pic>
      <p:pic>
        <p:nvPicPr>
          <p:cNvPr id="51"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4360460"/>
            <a:ext cx="362362" cy="362362"/>
          </a:xfrm>
          <a:prstGeom prst="rect">
            <a:avLst/>
          </a:prstGeom>
          <a:noFill/>
        </p:spPr>
      </p:pic>
      <p:pic>
        <p:nvPicPr>
          <p:cNvPr id="5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91373" y="5298886"/>
            <a:ext cx="362362" cy="362362"/>
          </a:xfrm>
          <a:prstGeom prst="rect">
            <a:avLst/>
          </a:prstGeom>
          <a:noFill/>
        </p:spPr>
      </p:pic>
      <p:pic>
        <p:nvPicPr>
          <p:cNvPr id="5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5298886"/>
            <a:ext cx="362362" cy="362362"/>
          </a:xfrm>
          <a:prstGeom prst="rect">
            <a:avLst/>
          </a:prstGeom>
          <a:noFill/>
        </p:spPr>
      </p:pic>
      <p:pic>
        <p:nvPicPr>
          <p:cNvPr id="5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5298886"/>
            <a:ext cx="362362" cy="362362"/>
          </a:xfrm>
          <a:prstGeom prst="rect">
            <a:avLst/>
          </a:prstGeom>
          <a:noFill/>
        </p:spPr>
      </p:pic>
      <p:pic>
        <p:nvPicPr>
          <p:cNvPr id="5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38145" y="6018966"/>
            <a:ext cx="362362" cy="362362"/>
          </a:xfrm>
          <a:prstGeom prst="rect">
            <a:avLst/>
          </a:prstGeom>
          <a:noFill/>
        </p:spPr>
      </p:pic>
      <p:pic>
        <p:nvPicPr>
          <p:cNvPr id="5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6018966"/>
            <a:ext cx="362362" cy="362362"/>
          </a:xfrm>
          <a:prstGeom prst="rect">
            <a:avLst/>
          </a:prstGeom>
          <a:noFill/>
        </p:spPr>
      </p:pic>
      <p:pic>
        <p:nvPicPr>
          <p:cNvPr id="5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6018966"/>
            <a:ext cx="362362" cy="362362"/>
          </a:xfrm>
          <a:prstGeom prst="rect">
            <a:avLst/>
          </a:prstGeom>
          <a:noFill/>
        </p:spPr>
      </p:pic>
    </p:spTree>
    <p:extLst>
      <p:ext uri="{BB962C8B-B14F-4D97-AF65-F5344CB8AC3E}">
        <p14:creationId xmlns:p14="http://schemas.microsoft.com/office/powerpoint/2010/main" val="366281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par>
                                <p:cTn id="57" presetID="10"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a:bodyPr>
          <a:lstStyle/>
          <a:p>
            <a:r>
              <a:rPr lang="en-CA" sz="3600" dirty="0"/>
              <a:t>Your turn for week 2</a:t>
            </a:r>
            <a:endParaRPr lang="en-US" sz="3600" dirty="0"/>
          </a:p>
        </p:txBody>
      </p:sp>
      <p:sp>
        <p:nvSpPr>
          <p:cNvPr id="3" name="Content Placeholder 2"/>
          <p:cNvSpPr>
            <a:spLocks noGrp="1"/>
          </p:cNvSpPr>
          <p:nvPr>
            <p:ph idx="1"/>
          </p:nvPr>
        </p:nvSpPr>
        <p:spPr>
          <a:xfrm>
            <a:off x="457200" y="1600200"/>
            <a:ext cx="8229600" cy="4925144"/>
          </a:xfrm>
        </p:spPr>
        <p:txBody>
          <a:bodyPr>
            <a:noAutofit/>
          </a:bodyPr>
          <a:lstStyle/>
          <a:p>
            <a:pPr lvl="0">
              <a:spcBef>
                <a:spcPts val="0"/>
              </a:spcBef>
            </a:pPr>
            <a:r>
              <a:rPr lang="en-CA" sz="2700" dirty="0"/>
              <a:t>Connecting – once a week with your buddies</a:t>
            </a:r>
          </a:p>
          <a:p>
            <a:pPr lvl="1">
              <a:spcBef>
                <a:spcPts val="0"/>
              </a:spcBef>
            </a:pPr>
            <a:r>
              <a:rPr lang="en-CA" sz="2400" dirty="0"/>
              <a:t>Recommended 20 minutes call: 5 </a:t>
            </a:r>
            <a:r>
              <a:rPr lang="en-CA" sz="2400" dirty="0" err="1"/>
              <a:t>mins</a:t>
            </a:r>
            <a:r>
              <a:rPr lang="en-CA" sz="2400" dirty="0"/>
              <a:t> for each, you can discuss what you found interesting, what was challenging, what you like the most</a:t>
            </a:r>
          </a:p>
          <a:p>
            <a:pPr>
              <a:spcBef>
                <a:spcPts val="0"/>
              </a:spcBef>
            </a:pPr>
            <a:r>
              <a:rPr lang="en-CA" sz="2700" dirty="0"/>
              <a:t>Gratitude Journaling – daily</a:t>
            </a:r>
          </a:p>
          <a:p>
            <a:pPr lvl="0"/>
            <a:r>
              <a:rPr lang="en-CA" sz="2700" dirty="0">
                <a:solidFill>
                  <a:prstClr val="black"/>
                </a:solidFill>
              </a:rPr>
              <a:t>Practice 5 </a:t>
            </a:r>
            <a:r>
              <a:rPr lang="en-CA" sz="2700" dirty="0" err="1">
                <a:solidFill>
                  <a:prstClr val="black"/>
                </a:solidFill>
              </a:rPr>
              <a:t>mins</a:t>
            </a:r>
            <a:r>
              <a:rPr lang="en-CA" sz="2700" dirty="0">
                <a:solidFill>
                  <a:prstClr val="black"/>
                </a:solidFill>
              </a:rPr>
              <a:t> breathing – daily</a:t>
            </a:r>
            <a:br>
              <a:rPr lang="en-CA" sz="2700" dirty="0">
                <a:solidFill>
                  <a:prstClr val="black"/>
                </a:solidFill>
              </a:rPr>
            </a:br>
            <a:r>
              <a:rPr lang="en-CA" sz="1600" dirty="0">
                <a:solidFill>
                  <a:prstClr val="black"/>
                </a:solidFill>
                <a:hlinkClick r:id="rId3"/>
              </a:rPr>
              <a:t>http://marc.ucla.edu/mpeg/01_Breathing_Meditation.mp3</a:t>
            </a:r>
            <a:r>
              <a:rPr lang="en-CA" sz="1600" dirty="0">
                <a:solidFill>
                  <a:prstClr val="black"/>
                </a:solidFill>
              </a:rPr>
              <a:t> </a:t>
            </a:r>
            <a:br>
              <a:rPr lang="en-CA" sz="1600" dirty="0">
                <a:solidFill>
                  <a:prstClr val="black"/>
                </a:solidFill>
              </a:rPr>
            </a:br>
            <a:r>
              <a:rPr lang="en-CA" sz="1600" dirty="0">
                <a:solidFill>
                  <a:prstClr val="black"/>
                </a:solidFill>
                <a:hlinkClick r:id="rId4"/>
              </a:rPr>
              <a:t>https://soundcloud.com/mindfulmagazine/5-minute-breathing-meditation</a:t>
            </a:r>
            <a:r>
              <a:rPr lang="en-CA" sz="1600" dirty="0">
                <a:solidFill>
                  <a:prstClr val="black"/>
                </a:solidFill>
              </a:rPr>
              <a:t> </a:t>
            </a:r>
          </a:p>
          <a:p>
            <a:pPr>
              <a:spcBef>
                <a:spcPts val="0"/>
              </a:spcBef>
            </a:pPr>
            <a:r>
              <a:rPr lang="en-CA" sz="2800" dirty="0"/>
              <a:t>In case you have a question, a comment </a:t>
            </a:r>
            <a:br>
              <a:rPr lang="en-CA" sz="2800" dirty="0"/>
            </a:br>
            <a:r>
              <a:rPr lang="en-CA" sz="2800" dirty="0"/>
              <a:t>or want to share something, please do </a:t>
            </a:r>
            <a:br>
              <a:rPr lang="en-CA" sz="2800" dirty="0"/>
            </a:br>
            <a:r>
              <a:rPr lang="en-CA" sz="2800" dirty="0"/>
              <a:t>so via the Cohort</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5744043" y="220034"/>
            <a:ext cx="1172680" cy="1209033"/>
          </a:xfrm>
          <a:prstGeom prst="rect">
            <a:avLst/>
          </a:prstGeom>
        </p:spPr>
      </p:pic>
      <p:grpSp>
        <p:nvGrpSpPr>
          <p:cNvPr id="7" name="Group 6"/>
          <p:cNvGrpSpPr/>
          <p:nvPr/>
        </p:nvGrpSpPr>
        <p:grpSpPr>
          <a:xfrm>
            <a:off x="7903818" y="394848"/>
            <a:ext cx="766043" cy="910869"/>
            <a:chOff x="6542261" y="506769"/>
            <a:chExt cx="523699" cy="570787"/>
          </a:xfrm>
        </p:grpSpPr>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1482" y="442200"/>
            <a:ext cx="831200" cy="764704"/>
          </a:xfrm>
          <a:prstGeom prst="rect">
            <a:avLst/>
          </a:prstGeom>
        </p:spPr>
      </p:pic>
      <p:pic>
        <p:nvPicPr>
          <p:cNvPr id="11" name="Picture 2" descr="MCL Cohort - Closed Group's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0730" y="4608462"/>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tse1.mm.bing.net/th?&amp;id=OIP.M5a32b83e321008b02071facfcf5bb17co0&amp;w=173&amp;h=85&amp;c=0&amp;pid=1.9&amp;rs=0&amp;p=0&amp;r=0">
            <a:hlinkClick r:id="rId10" tooltip="View image details"/>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79988" y="6369696"/>
            <a:ext cx="756461" cy="37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the basics</a:t>
            </a:r>
            <a:r>
              <a:rPr lang="en-US" sz="3600" dirty="0"/>
              <a:t> (1/2)</a:t>
            </a:r>
          </a:p>
        </p:txBody>
      </p:sp>
      <p:sp>
        <p:nvSpPr>
          <p:cNvPr id="3" name="Content Placeholder 2"/>
          <p:cNvSpPr>
            <a:spLocks noGrp="1"/>
          </p:cNvSpPr>
          <p:nvPr>
            <p:ph idx="1"/>
          </p:nvPr>
        </p:nvSpPr>
        <p:spPr>
          <a:xfrm>
            <a:off x="457200" y="1600200"/>
            <a:ext cx="8229600" cy="4781128"/>
          </a:xfrm>
        </p:spPr>
        <p:txBody>
          <a:bodyPr>
            <a:normAutofit fontScale="77500" lnSpcReduction="20000"/>
          </a:bodyPr>
          <a:lstStyle/>
          <a:p>
            <a:pPr lvl="0"/>
            <a:r>
              <a:rPr lang="en-US" dirty="0"/>
              <a:t>The intention of being (as opposed to doing)</a:t>
            </a:r>
          </a:p>
          <a:p>
            <a:pPr lvl="1"/>
            <a:r>
              <a:rPr lang="en-US" dirty="0"/>
              <a:t>Posture: sit with a straight back, as comfortable as possible </a:t>
            </a:r>
            <a:br>
              <a:rPr lang="en-US" dirty="0"/>
            </a:br>
            <a:r>
              <a:rPr lang="en-US" dirty="0"/>
              <a:t>in the chair that you are seated, slightly tuck your chin</a:t>
            </a:r>
            <a:br>
              <a:rPr lang="en-US" dirty="0"/>
            </a:br>
            <a:r>
              <a:rPr lang="en-US" dirty="0"/>
              <a:t>(or cross legged if you feel comfortable)</a:t>
            </a:r>
          </a:p>
          <a:p>
            <a:pPr lvl="1"/>
            <a:r>
              <a:rPr lang="en-US" dirty="0"/>
              <a:t>Mindset: keep an open mind, feel the experience</a:t>
            </a:r>
          </a:p>
          <a:p>
            <a:pPr lvl="1"/>
            <a:r>
              <a:rPr lang="en-US" dirty="0"/>
              <a:t>You experience may vary each day, all is good</a:t>
            </a:r>
          </a:p>
          <a:p>
            <a:pPr lvl="1"/>
            <a:r>
              <a:rPr lang="en-US" dirty="0"/>
              <a:t>Focus on the breathing</a:t>
            </a:r>
          </a:p>
          <a:p>
            <a:pPr lvl="1"/>
            <a:r>
              <a:rPr lang="en-US" dirty="0"/>
              <a:t>Notice</a:t>
            </a:r>
            <a:endParaRPr lang="en-CA" dirty="0"/>
          </a:p>
          <a:p>
            <a:r>
              <a:rPr lang="en-CA" dirty="0"/>
              <a:t>It is about feeling the way you feel, about noticing without judging</a:t>
            </a:r>
          </a:p>
          <a:p>
            <a:pPr marL="971550" lvl="1" indent="-514350">
              <a:buFont typeface="+mj-lt"/>
              <a:buAutoNum type="arabicPeriod"/>
            </a:pPr>
            <a:r>
              <a:rPr lang="en-CA" dirty="0"/>
              <a:t>have no expectations</a:t>
            </a:r>
          </a:p>
          <a:p>
            <a:pPr marL="971550" lvl="1" indent="-514350">
              <a:buFont typeface="+mj-lt"/>
              <a:buAutoNum type="arabicPeriod"/>
            </a:pPr>
            <a:r>
              <a:rPr lang="en-CA" dirty="0"/>
              <a:t>have no judgement</a:t>
            </a:r>
          </a:p>
          <a:p>
            <a:pPr marL="971550" lvl="1" indent="-514350">
              <a:buFont typeface="+mj-lt"/>
              <a:buAutoNum type="arabicPeriod"/>
            </a:pPr>
            <a:r>
              <a:rPr lang="en-CA" dirty="0"/>
              <a:t>have a beginners mind</a:t>
            </a:r>
          </a:p>
          <a:p>
            <a:pPr marL="971550" lvl="1" indent="-514350">
              <a:buFont typeface="+mj-lt"/>
              <a:buAutoNum type="arabicPeriod"/>
            </a:pPr>
            <a:r>
              <a:rPr lang="en-CA" dirty="0"/>
              <a:t>be an observer... our minds may be busy and noisy</a:t>
            </a:r>
          </a:p>
        </p:txBody>
      </p:sp>
      <p:pic>
        <p:nvPicPr>
          <p:cNvPr id="5" name="Picture 4"/>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16216" y="1791832"/>
            <a:ext cx="3178565" cy="2573272"/>
          </a:xfrm>
          <a:prstGeom prst="rect">
            <a:avLst/>
          </a:prstGeom>
        </p:spPr>
      </p:pic>
      <p:sp>
        <p:nvSpPr>
          <p:cNvPr id="6" name="TextBox 5">
            <a:extLst>
              <a:ext uri="{FF2B5EF4-FFF2-40B4-BE49-F238E27FC236}">
                <a16:creationId xmlns:a16="http://schemas.microsoft.com/office/drawing/2014/main" id="{AE0F5688-7739-0D2D-550F-425292B6C63B}"/>
              </a:ext>
            </a:extLst>
          </p:cNvPr>
          <p:cNvSpPr txBox="1"/>
          <p:nvPr/>
        </p:nvSpPr>
        <p:spPr>
          <a:xfrm>
            <a:off x="6228184" y="5050104"/>
            <a:ext cx="5256584" cy="646331"/>
          </a:xfrm>
          <a:prstGeom prst="rect">
            <a:avLst/>
          </a:prstGeom>
          <a:noFill/>
        </p:spPr>
        <p:txBody>
          <a:bodyPr wrap="square" rtlCol="0">
            <a:spAutoFit/>
          </a:bodyPr>
          <a:lstStyle/>
          <a:p>
            <a:r>
              <a:rPr lang="fr-CA" b="1" dirty="0" err="1">
                <a:solidFill>
                  <a:srgbClr val="FF0000"/>
                </a:solidFill>
              </a:rPr>
              <a:t>Review</a:t>
            </a:r>
            <a:r>
              <a:rPr lang="fr-CA" b="1" dirty="0">
                <a:solidFill>
                  <a:srgbClr val="FF0000"/>
                </a:solidFill>
              </a:rPr>
              <a:t> </a:t>
            </a:r>
            <a:r>
              <a:rPr lang="fr-CA" b="1" dirty="0" err="1">
                <a:solidFill>
                  <a:srgbClr val="FF0000"/>
                </a:solidFill>
              </a:rPr>
              <a:t>what’s</a:t>
            </a:r>
            <a:r>
              <a:rPr lang="fr-CA" b="1" dirty="0">
                <a:solidFill>
                  <a:srgbClr val="FF0000"/>
                </a:solidFill>
              </a:rPr>
              <a:t> </a:t>
            </a:r>
            <a:r>
              <a:rPr lang="fr-CA" b="1" dirty="0" err="1">
                <a:solidFill>
                  <a:srgbClr val="FF0000"/>
                </a:solidFill>
              </a:rPr>
              <a:t>coming</a:t>
            </a:r>
            <a:r>
              <a:rPr lang="fr-CA" b="1" dirty="0">
                <a:solidFill>
                  <a:srgbClr val="FF0000"/>
                </a:solidFill>
              </a:rPr>
              <a:t> back from translation bureau</a:t>
            </a:r>
          </a:p>
          <a:p>
            <a:r>
              <a:rPr lang="fr-CA" b="1" dirty="0">
                <a:solidFill>
                  <a:srgbClr val="FF0000"/>
                </a:solidFill>
              </a:rPr>
              <a:t>For </a:t>
            </a:r>
            <a:r>
              <a:rPr lang="fr-CA" b="1" dirty="0" err="1">
                <a:solidFill>
                  <a:srgbClr val="FF0000"/>
                </a:solidFill>
              </a:rPr>
              <a:t>week</a:t>
            </a:r>
            <a:r>
              <a:rPr lang="fr-CA" b="1" dirty="0">
                <a:solidFill>
                  <a:srgbClr val="FF0000"/>
                </a:solidFill>
              </a:rPr>
              <a:t> 1</a:t>
            </a:r>
            <a:endParaRPr lang="en-US" dirty="0">
              <a:solidFill>
                <a:srgbClr val="FF0000"/>
              </a:solidFill>
            </a:endParaRPr>
          </a:p>
        </p:txBody>
      </p:sp>
    </p:spTree>
    <p:extLst>
      <p:ext uri="{BB962C8B-B14F-4D97-AF65-F5344CB8AC3E}">
        <p14:creationId xmlns:p14="http://schemas.microsoft.com/office/powerpoint/2010/main" val="3861274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143000"/>
          </a:xfrm>
        </p:spPr>
        <p:txBody>
          <a:bodyPr>
            <a:noAutofit/>
          </a:bodyPr>
          <a:lstStyle/>
          <a:p>
            <a:r>
              <a:rPr lang="en-CA" sz="2800" dirty="0"/>
              <a:t>Mindful Breathing Exercise – Breathing </a:t>
            </a:r>
            <a:r>
              <a:rPr lang="en-CA" sz="2000" dirty="0"/>
              <a:t>(2/2)</a:t>
            </a:r>
            <a:endParaRPr lang="en-US" sz="2800" dirty="0"/>
          </a:p>
        </p:txBody>
      </p:sp>
      <p:sp>
        <p:nvSpPr>
          <p:cNvPr id="3" name="Content Placeholder 2"/>
          <p:cNvSpPr>
            <a:spLocks noGrp="1"/>
          </p:cNvSpPr>
          <p:nvPr>
            <p:ph idx="1"/>
          </p:nvPr>
        </p:nvSpPr>
        <p:spPr/>
        <p:txBody>
          <a:bodyPr>
            <a:normAutofit fontScale="85000" lnSpcReduction="20000"/>
          </a:bodyPr>
          <a:lstStyle/>
          <a:p>
            <a:r>
              <a:rPr lang="en-CA" dirty="0"/>
              <a:t>Time required: 5 minutes</a:t>
            </a:r>
          </a:p>
          <a:p>
            <a:r>
              <a:rPr lang="en-CA" dirty="0"/>
              <a:t>The trick is to shift from “doing” to “being”</a:t>
            </a:r>
          </a:p>
          <a:p>
            <a:r>
              <a:rPr lang="en-CA" dirty="0"/>
              <a:t>Let’s start by doing the following...</a:t>
            </a:r>
          </a:p>
          <a:p>
            <a:pPr lvl="1"/>
            <a:r>
              <a:rPr lang="en-CA" dirty="0"/>
              <a:t>Sit with a straight position, as comfortable as possible</a:t>
            </a:r>
          </a:p>
          <a:p>
            <a:pPr lvl="1"/>
            <a:r>
              <a:rPr lang="en-CA" dirty="0"/>
              <a:t>It helps if you close or semi-close your eyes</a:t>
            </a:r>
          </a:p>
          <a:p>
            <a:pPr lvl="1"/>
            <a:r>
              <a:rPr lang="en-CA" dirty="0"/>
              <a:t>Let’s not worry about time</a:t>
            </a:r>
          </a:p>
          <a:p>
            <a:pPr lvl="1"/>
            <a:r>
              <a:rPr lang="en-CA" dirty="0"/>
              <a:t>And take a minute, only a minute...</a:t>
            </a:r>
          </a:p>
          <a:p>
            <a:pPr lvl="1"/>
            <a:r>
              <a:rPr lang="en-CA" dirty="0"/>
              <a:t>To breathe, just to breathe</a:t>
            </a:r>
          </a:p>
          <a:p>
            <a:pPr lvl="1"/>
            <a:r>
              <a:rPr lang="en-CA" dirty="0"/>
              <a:t>That simple</a:t>
            </a:r>
          </a:p>
          <a:p>
            <a:pPr lvl="1"/>
            <a:r>
              <a:rPr lang="en-CA" dirty="0"/>
              <a:t>I’ll let you know when the time is over.</a:t>
            </a:r>
          </a:p>
          <a:p>
            <a:pPr lvl="1"/>
            <a:r>
              <a:rPr lang="en-CA" dirty="0"/>
              <a:t>Just continue breathing… for one more minute</a:t>
            </a:r>
          </a:p>
        </p:txBody>
      </p:sp>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3">
                <a:shade val="45000"/>
                <a:satMod val="135000"/>
              </a:schemeClr>
              <a:prstClr val="white"/>
            </a:duotone>
          </a:blip>
          <a:srcRect/>
          <a:stretch>
            <a:fillRect/>
          </a:stretch>
        </p:blipFill>
        <p:spPr bwMode="auto">
          <a:xfrm>
            <a:off x="6522616" y="0"/>
            <a:ext cx="1930400"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flipH="1">
            <a:off x="7179201" y="641988"/>
            <a:ext cx="1964799" cy="1916424"/>
          </a:xfrm>
          <a:prstGeom prst="rect">
            <a:avLst/>
          </a:prstGeom>
          <a:noFill/>
        </p:spPr>
      </p:pic>
      <p:sp>
        <p:nvSpPr>
          <p:cNvPr id="6" name="TextBox 5">
            <a:extLst>
              <a:ext uri="{FF2B5EF4-FFF2-40B4-BE49-F238E27FC236}">
                <a16:creationId xmlns:a16="http://schemas.microsoft.com/office/drawing/2014/main" id="{E45B67A5-4BA7-0A5D-8119-C4CA608F25D5}"/>
              </a:ext>
            </a:extLst>
          </p:cNvPr>
          <p:cNvSpPr txBox="1"/>
          <p:nvPr/>
        </p:nvSpPr>
        <p:spPr>
          <a:xfrm>
            <a:off x="5940152" y="4403773"/>
            <a:ext cx="5256584" cy="646331"/>
          </a:xfrm>
          <a:prstGeom prst="rect">
            <a:avLst/>
          </a:prstGeom>
          <a:noFill/>
        </p:spPr>
        <p:txBody>
          <a:bodyPr wrap="square" rtlCol="0">
            <a:spAutoFit/>
          </a:bodyPr>
          <a:lstStyle/>
          <a:p>
            <a:r>
              <a:rPr lang="fr-CA" b="1" dirty="0" err="1">
                <a:solidFill>
                  <a:srgbClr val="FF0000"/>
                </a:solidFill>
              </a:rPr>
              <a:t>Review</a:t>
            </a:r>
            <a:r>
              <a:rPr lang="fr-CA" b="1" dirty="0">
                <a:solidFill>
                  <a:srgbClr val="FF0000"/>
                </a:solidFill>
              </a:rPr>
              <a:t> </a:t>
            </a:r>
            <a:r>
              <a:rPr lang="fr-CA" b="1" dirty="0" err="1">
                <a:solidFill>
                  <a:srgbClr val="FF0000"/>
                </a:solidFill>
              </a:rPr>
              <a:t>what’s</a:t>
            </a:r>
            <a:r>
              <a:rPr lang="fr-CA" b="1" dirty="0">
                <a:solidFill>
                  <a:srgbClr val="FF0000"/>
                </a:solidFill>
              </a:rPr>
              <a:t> </a:t>
            </a:r>
            <a:r>
              <a:rPr lang="fr-CA" b="1" dirty="0" err="1">
                <a:solidFill>
                  <a:srgbClr val="FF0000"/>
                </a:solidFill>
              </a:rPr>
              <a:t>coming</a:t>
            </a:r>
            <a:r>
              <a:rPr lang="fr-CA" b="1" dirty="0">
                <a:solidFill>
                  <a:srgbClr val="FF0000"/>
                </a:solidFill>
              </a:rPr>
              <a:t> back from translation bureau</a:t>
            </a:r>
          </a:p>
          <a:p>
            <a:r>
              <a:rPr lang="fr-CA" b="1" dirty="0">
                <a:solidFill>
                  <a:srgbClr val="FF0000"/>
                </a:solidFill>
              </a:rPr>
              <a:t>For intro session</a:t>
            </a:r>
            <a:endParaRPr lang="en-US" dirty="0">
              <a:solidFill>
                <a:srgbClr val="FF0000"/>
              </a:solidFill>
            </a:endParaRPr>
          </a:p>
        </p:txBody>
      </p:sp>
    </p:spTree>
    <p:extLst>
      <p:ext uri="{BB962C8B-B14F-4D97-AF65-F5344CB8AC3E}">
        <p14:creationId xmlns:p14="http://schemas.microsoft.com/office/powerpoint/2010/main" val="795870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143000"/>
          </a:xfrm>
        </p:spPr>
        <p:txBody>
          <a:bodyPr>
            <a:noAutofit/>
          </a:bodyPr>
          <a:lstStyle/>
          <a:p>
            <a:r>
              <a:rPr lang="en-CA" sz="2800" dirty="0"/>
              <a:t>Debrief – Breakout rooms</a:t>
            </a:r>
            <a:endParaRPr lang="en-US" sz="2800" dirty="0"/>
          </a:p>
        </p:txBody>
      </p:sp>
      <p:sp>
        <p:nvSpPr>
          <p:cNvPr id="3" name="Content Placeholder 2"/>
          <p:cNvSpPr>
            <a:spLocks noGrp="1"/>
          </p:cNvSpPr>
          <p:nvPr>
            <p:ph idx="1"/>
          </p:nvPr>
        </p:nvSpPr>
        <p:spPr>
          <a:xfrm>
            <a:off x="457199" y="1600200"/>
            <a:ext cx="5410945" cy="4781128"/>
          </a:xfrm>
        </p:spPr>
        <p:txBody>
          <a:bodyPr>
            <a:normAutofit fontScale="85000" lnSpcReduction="20000"/>
          </a:bodyPr>
          <a:lstStyle/>
          <a:p>
            <a:pPr marL="0" indent="0">
              <a:lnSpc>
                <a:spcPct val="110000"/>
              </a:lnSpc>
              <a:spcBef>
                <a:spcPts val="600"/>
              </a:spcBef>
              <a:buNone/>
            </a:pPr>
            <a:r>
              <a:rPr lang="fr-CA" dirty="0" err="1"/>
              <a:t>What</a:t>
            </a:r>
            <a:r>
              <a:rPr lang="fr-CA" dirty="0"/>
              <a:t> </a:t>
            </a:r>
            <a:r>
              <a:rPr lang="fr-CA" dirty="0" err="1"/>
              <a:t>got</a:t>
            </a:r>
            <a:r>
              <a:rPr lang="fr-CA" dirty="0"/>
              <a:t> </a:t>
            </a:r>
            <a:r>
              <a:rPr lang="fr-CA" dirty="0" err="1"/>
              <a:t>your</a:t>
            </a:r>
            <a:r>
              <a:rPr lang="fr-CA" dirty="0"/>
              <a:t> attention the </a:t>
            </a:r>
            <a:r>
              <a:rPr lang="fr-CA" dirty="0" err="1"/>
              <a:t>most</a:t>
            </a:r>
            <a:r>
              <a:rPr lang="fr-CA" dirty="0"/>
              <a:t>?</a:t>
            </a:r>
            <a:endParaRPr lang="en-CA" dirty="0"/>
          </a:p>
          <a:p>
            <a:pPr>
              <a:lnSpc>
                <a:spcPct val="110000"/>
              </a:lnSpc>
              <a:spcBef>
                <a:spcPts val="600"/>
              </a:spcBef>
            </a:pPr>
            <a:r>
              <a:rPr lang="en-US" dirty="0"/>
              <a:t>What Happens in the Brain, Under Stress and Neuroplasticity</a:t>
            </a:r>
          </a:p>
          <a:p>
            <a:pPr>
              <a:lnSpc>
                <a:spcPct val="110000"/>
              </a:lnSpc>
              <a:spcBef>
                <a:spcPts val="600"/>
              </a:spcBef>
            </a:pPr>
            <a:r>
              <a:rPr lang="en-US" dirty="0"/>
              <a:t>Why Mindfulness Matters and the Benefits to CEO’s</a:t>
            </a:r>
          </a:p>
          <a:p>
            <a:pPr>
              <a:lnSpc>
                <a:spcPct val="110000"/>
              </a:lnSpc>
              <a:spcBef>
                <a:spcPts val="600"/>
              </a:spcBef>
            </a:pPr>
            <a:r>
              <a:rPr lang="en-US" dirty="0"/>
              <a:t>How the Mindful Change Leadership skills support the Key Leadership Competencies</a:t>
            </a:r>
          </a:p>
          <a:p>
            <a:pPr>
              <a:lnSpc>
                <a:spcPct val="110000"/>
              </a:lnSpc>
              <a:spcBef>
                <a:spcPts val="600"/>
              </a:spcBef>
            </a:pPr>
            <a:r>
              <a:rPr lang="en-US" dirty="0"/>
              <a:t>Breathing Exercise (possible compared to the Body Scan from last week)</a:t>
            </a:r>
            <a:endParaRPr lang="fr-CA" dirty="0"/>
          </a:p>
        </p:txBody>
      </p:sp>
      <p:grpSp>
        <p:nvGrpSpPr>
          <p:cNvPr id="10" name="Group 9"/>
          <p:cNvGrpSpPr/>
          <p:nvPr/>
        </p:nvGrpSpPr>
        <p:grpSpPr>
          <a:xfrm>
            <a:off x="7756825" y="47876"/>
            <a:ext cx="1230061" cy="1361623"/>
            <a:chOff x="1691680" y="5343137"/>
            <a:chExt cx="803649" cy="81808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2" name="Oval 11"/>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rotWithShape="1">
          <a:blip r:embed="rId4">
            <a:clrChange>
              <a:clrFrom>
                <a:srgbClr val="FFFFFF"/>
              </a:clrFrom>
              <a:clrTo>
                <a:srgbClr val="FFFFFF">
                  <a:alpha val="0"/>
                </a:srgbClr>
              </a:clrTo>
            </a:clrChange>
            <a:duotone>
              <a:schemeClr val="accent1">
                <a:shade val="45000"/>
                <a:satMod val="135000"/>
              </a:schemeClr>
              <a:prstClr val="white"/>
            </a:duotone>
          </a:blip>
          <a:srcRect t="7029" b="14498"/>
          <a:stretch/>
        </p:blipFill>
        <p:spPr>
          <a:xfrm>
            <a:off x="5724992" y="784808"/>
            <a:ext cx="2031834" cy="1392894"/>
          </a:xfrm>
          <a:prstGeom prst="rect">
            <a:avLst/>
          </a:prstGeom>
        </p:spPr>
      </p:pic>
      <p:pic>
        <p:nvPicPr>
          <p:cNvPr id="5" name="Picture 4"/>
          <p:cNvPicPr>
            <a:picLocks noChangeAspect="1"/>
          </p:cNvPicPr>
          <p:nvPr/>
        </p:nvPicPr>
        <p:blipFill>
          <a:blip r:embed="rId5">
            <a:duotone>
              <a:schemeClr val="accent1">
                <a:shade val="45000"/>
                <a:satMod val="135000"/>
              </a:schemeClr>
              <a:prstClr val="white"/>
            </a:duotone>
          </a:blip>
          <a:stretch>
            <a:fillRect/>
          </a:stretch>
        </p:blipFill>
        <p:spPr>
          <a:xfrm>
            <a:off x="5980663" y="3546611"/>
            <a:ext cx="1974349" cy="1137738"/>
          </a:xfrm>
          <a:prstGeom prst="rect">
            <a:avLst/>
          </a:prstGeom>
        </p:spPr>
      </p:pic>
      <p:pic>
        <p:nvPicPr>
          <p:cNvPr id="51" name="Picture 11" descr="C:\Users\Alejandro.Gonzalez\AppData\Local\Microsoft\Windows\Temporary Internet Files\Content.IE5\DT8C0HKT\drawingpad18-300x176[1].jpg"/>
          <p:cNvPicPr>
            <a:picLocks noChangeAspect="1" noChangeArrowheads="1"/>
          </p:cNvPicPr>
          <p:nvPr/>
        </p:nvPicPr>
        <p:blipFill>
          <a:blip r:embed="rId6">
            <a:duotone>
              <a:schemeClr val="accent1">
                <a:shade val="45000"/>
                <a:satMod val="135000"/>
              </a:schemeClr>
              <a:prstClr val="white"/>
            </a:duotone>
          </a:blip>
          <a:srcRect/>
          <a:stretch>
            <a:fillRect/>
          </a:stretch>
        </p:blipFill>
        <p:spPr bwMode="auto">
          <a:xfrm>
            <a:off x="7344665" y="2154569"/>
            <a:ext cx="1891476" cy="1109666"/>
          </a:xfrm>
          <a:prstGeom prst="rect">
            <a:avLst/>
          </a:prstGeom>
          <a:noFill/>
        </p:spPr>
      </p:pic>
      <p:grpSp>
        <p:nvGrpSpPr>
          <p:cNvPr id="6" name="Group 5"/>
          <p:cNvGrpSpPr/>
          <p:nvPr/>
        </p:nvGrpSpPr>
        <p:grpSpPr>
          <a:xfrm>
            <a:off x="6580091" y="4937124"/>
            <a:ext cx="1721792" cy="1644399"/>
            <a:chOff x="6522616" y="0"/>
            <a:chExt cx="2621384" cy="2558412"/>
          </a:xfrm>
        </p:grpSpPr>
        <p:pic>
          <p:nvPicPr>
            <p:cNvPr id="52" name="Picture 3" descr="C:\Users\Alejandro.Gonzalez\AppData\Local\Microsoft\Windows\Temporary Internet Files\Content.IE5\1BVHMIKZ\cold_by_however_improbable-d61j5pj[1].png"/>
            <p:cNvPicPr>
              <a:picLocks noChangeAspect="1" noChangeArrowheads="1"/>
            </p:cNvPicPr>
            <p:nvPr/>
          </p:nvPicPr>
          <p:blipFill>
            <a:blip r:embed="rId7">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53" name="Picture 2" descr="C:\Users\Alejandro.Gonzalez\AppData\Local\Microsoft\Windows\Temporary Internet Files\Content.IE5\SVNU93EQ\Breathe1[1].png"/>
            <p:cNvPicPr>
              <a:picLocks noChangeAspect="1" noChangeArrowheads="1"/>
            </p:cNvPicPr>
            <p:nvPr/>
          </p:nvPicPr>
          <p:blipFill>
            <a:blip r:embed="rId8">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spTree>
    <p:extLst>
      <p:ext uri="{BB962C8B-B14F-4D97-AF65-F5344CB8AC3E}">
        <p14:creationId xmlns:p14="http://schemas.microsoft.com/office/powerpoint/2010/main" val="233953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8379" y="5157192"/>
            <a:ext cx="7767384" cy="954107"/>
          </a:xfrm>
          <a:prstGeom prst="rect">
            <a:avLst/>
          </a:prstGeom>
        </p:spPr>
        <p:txBody>
          <a:bodyPr wrap="none">
            <a:spAutoFit/>
          </a:bodyPr>
          <a:lstStyle/>
          <a:p>
            <a:pPr algn="ctr"/>
            <a:r>
              <a:rPr lang="en-CA" sz="2800" dirty="0">
                <a:solidFill>
                  <a:srgbClr val="000000"/>
                </a:solidFill>
              </a:rPr>
              <a:t>Be Mindful, Be Happy / </a:t>
            </a:r>
          </a:p>
          <a:p>
            <a:pPr algn="ctr"/>
            <a:r>
              <a:rPr lang="fr-FR" sz="2800" dirty="0">
                <a:solidFill>
                  <a:schemeClr val="accent3"/>
                </a:solidFill>
              </a:rPr>
              <a:t>Pratiquez la pleine conscience, retrouver le bonheur</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3027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4" name="Subtitle 2"/>
          <p:cNvSpPr>
            <a:spLocks noGrp="1"/>
          </p:cNvSpPr>
          <p:nvPr>
            <p:ph type="subTitle" idx="1"/>
          </p:nvPr>
        </p:nvSpPr>
        <p:spPr>
          <a:xfrm>
            <a:off x="1371600" y="3886200"/>
            <a:ext cx="6400800" cy="1752600"/>
          </a:xfrm>
        </p:spPr>
        <p:txBody>
          <a:bodyPr>
            <a:normAutofit/>
          </a:bodyPr>
          <a:lstStyle/>
          <a:p>
            <a:r>
              <a:rPr lang="en-US" dirty="0"/>
              <a:t>Session 2 (of 8)</a:t>
            </a:r>
          </a:p>
          <a:p>
            <a:r>
              <a:rPr lang="en-US" dirty="0">
                <a:solidFill>
                  <a:srgbClr val="FF0000"/>
                </a:solidFill>
              </a:rPr>
              <a:t>Date to be updated</a:t>
            </a:r>
          </a:p>
        </p:txBody>
      </p:sp>
    </p:spTree>
    <p:extLst>
      <p:ext uri="{BB962C8B-B14F-4D97-AF65-F5344CB8AC3E}">
        <p14:creationId xmlns:p14="http://schemas.microsoft.com/office/powerpoint/2010/main" val="1121350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6275040" cy="1143000"/>
          </a:xfrm>
        </p:spPr>
        <p:txBody>
          <a:bodyPr>
            <a:noAutofit/>
          </a:bodyPr>
          <a:lstStyle/>
          <a:p>
            <a:r>
              <a:rPr lang="en-CA" sz="2800" dirty="0"/>
              <a:t>Mindful Breathing Exercise – Centering</a:t>
            </a:r>
            <a:endParaRPr lang="en-US" sz="2800" dirty="0"/>
          </a:p>
        </p:txBody>
      </p:sp>
      <p:sp>
        <p:nvSpPr>
          <p:cNvPr id="3" name="Content Placeholder 2"/>
          <p:cNvSpPr>
            <a:spLocks noGrp="1"/>
          </p:cNvSpPr>
          <p:nvPr>
            <p:ph idx="1"/>
          </p:nvPr>
        </p:nvSpPr>
        <p:spPr/>
        <p:txBody>
          <a:bodyPr>
            <a:normAutofit fontScale="77500" lnSpcReduction="20000"/>
          </a:bodyPr>
          <a:lstStyle/>
          <a:p>
            <a:r>
              <a:rPr lang="en-CA" dirty="0"/>
              <a:t>Time required: 2 minutes</a:t>
            </a:r>
          </a:p>
          <a:p>
            <a:r>
              <a:rPr lang="en-CA" dirty="0"/>
              <a:t>The trick is to shift from “doing” to “being”</a:t>
            </a:r>
          </a:p>
          <a:p>
            <a:r>
              <a:rPr lang="en-CA" dirty="0"/>
              <a:t>Let’s start by doing the following...</a:t>
            </a:r>
          </a:p>
          <a:p>
            <a:pPr lvl="1"/>
            <a:r>
              <a:rPr lang="en-CA" dirty="0"/>
              <a:t>Sit with a straight position, as comfortable as possible</a:t>
            </a:r>
          </a:p>
          <a:p>
            <a:pPr lvl="1"/>
            <a:r>
              <a:rPr lang="en-CA" dirty="0"/>
              <a:t>It helps if you close or semi-close your eyes</a:t>
            </a:r>
          </a:p>
          <a:p>
            <a:pPr lvl="1"/>
            <a:r>
              <a:rPr lang="en-CA" dirty="0"/>
              <a:t>Let’s not worry about time</a:t>
            </a:r>
          </a:p>
          <a:p>
            <a:pPr lvl="1"/>
            <a:r>
              <a:rPr lang="en-CA" dirty="0"/>
              <a:t>And take a minute, only a minute...</a:t>
            </a:r>
          </a:p>
          <a:p>
            <a:pPr lvl="1"/>
            <a:r>
              <a:rPr lang="en-CA" dirty="0"/>
              <a:t>To breathe, just to breathe</a:t>
            </a:r>
          </a:p>
          <a:p>
            <a:pPr lvl="1"/>
            <a:r>
              <a:rPr lang="en-CA" dirty="0"/>
              <a:t>That simple</a:t>
            </a:r>
          </a:p>
          <a:p>
            <a:pPr lvl="1"/>
            <a:r>
              <a:rPr lang="en-CA" dirty="0"/>
              <a:t>I’ll let you know when the time is over.</a:t>
            </a:r>
          </a:p>
          <a:p>
            <a:pPr lvl="1"/>
            <a:r>
              <a:rPr lang="en-CA" dirty="0"/>
              <a:t>Just continue breathing</a:t>
            </a:r>
          </a:p>
          <a:p>
            <a:r>
              <a:rPr lang="en-CA" dirty="0"/>
              <a:t>We’ll do a short debrief of what you noticed </a:t>
            </a:r>
          </a:p>
        </p:txBody>
      </p:sp>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8183DB-4514-0A38-E813-EAA195A52F10}"/>
              </a:ext>
            </a:extLst>
          </p:cNvPr>
          <p:cNvSpPr txBox="1"/>
          <p:nvPr/>
        </p:nvSpPr>
        <p:spPr>
          <a:xfrm>
            <a:off x="6300192" y="3573016"/>
            <a:ext cx="2386608" cy="646331"/>
          </a:xfrm>
          <a:prstGeom prst="rect">
            <a:avLst/>
          </a:prstGeom>
          <a:noFill/>
        </p:spPr>
        <p:txBody>
          <a:bodyPr wrap="square" rtlCol="0">
            <a:spAutoFit/>
          </a:bodyPr>
          <a:lstStyle/>
          <a:p>
            <a:r>
              <a:rPr lang="fr-CA" dirty="0" err="1">
                <a:solidFill>
                  <a:srgbClr val="FF0000"/>
                </a:solidFill>
              </a:rPr>
              <a:t>Review</a:t>
            </a:r>
            <a:r>
              <a:rPr lang="fr-CA" dirty="0">
                <a:solidFill>
                  <a:srgbClr val="FF0000"/>
                </a:solidFill>
              </a:rPr>
              <a:t> </a:t>
            </a:r>
            <a:r>
              <a:rPr lang="fr-CA" dirty="0" err="1">
                <a:solidFill>
                  <a:srgbClr val="FF0000"/>
                </a:solidFill>
              </a:rPr>
              <a:t>what</a:t>
            </a:r>
            <a:r>
              <a:rPr lang="fr-CA" dirty="0">
                <a:solidFill>
                  <a:srgbClr val="FF0000"/>
                </a:solidFill>
              </a:rPr>
              <a:t> </a:t>
            </a:r>
            <a:r>
              <a:rPr lang="fr-CA" dirty="0" err="1">
                <a:solidFill>
                  <a:srgbClr val="FF0000"/>
                </a:solidFill>
              </a:rPr>
              <a:t>comes</a:t>
            </a:r>
            <a:r>
              <a:rPr lang="fr-CA" dirty="0">
                <a:solidFill>
                  <a:srgbClr val="FF0000"/>
                </a:solidFill>
              </a:rPr>
              <a:t> back from translation</a:t>
            </a:r>
            <a:endParaRPr lang="en-US" dirty="0">
              <a:solidFill>
                <a:srgbClr val="FF0000"/>
              </a:solidFill>
            </a:endParaRPr>
          </a:p>
        </p:txBody>
      </p:sp>
    </p:spTree>
    <p:extLst>
      <p:ext uri="{BB962C8B-B14F-4D97-AF65-F5344CB8AC3E}">
        <p14:creationId xmlns:p14="http://schemas.microsoft.com/office/powerpoint/2010/main" val="2951440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Debrief from last week</a:t>
            </a:r>
            <a:r>
              <a:rPr lang="en-US" sz="3600" dirty="0"/>
              <a:t> (1)</a:t>
            </a:r>
            <a:endParaRPr lang="en-US" dirty="0"/>
          </a:p>
        </p:txBody>
      </p:sp>
      <p:sp>
        <p:nvSpPr>
          <p:cNvPr id="3" name="Content Placeholder 2"/>
          <p:cNvSpPr>
            <a:spLocks noGrp="1"/>
          </p:cNvSpPr>
          <p:nvPr>
            <p:ph idx="1"/>
          </p:nvPr>
        </p:nvSpPr>
        <p:spPr>
          <a:xfrm>
            <a:off x="662460" y="1660136"/>
            <a:ext cx="6692887" cy="3164224"/>
          </a:xfrm>
        </p:spPr>
        <p:txBody>
          <a:bodyPr>
            <a:normAutofit/>
          </a:bodyPr>
          <a:lstStyle/>
          <a:p>
            <a:pPr marL="0" lvl="0" indent="0">
              <a:buNone/>
            </a:pPr>
            <a:r>
              <a:rPr lang="en-US" dirty="0"/>
              <a:t>Any </a:t>
            </a:r>
            <a:r>
              <a:rPr lang="en-US" b="1" i="1" dirty="0"/>
              <a:t>Insights</a:t>
            </a:r>
            <a:r>
              <a:rPr lang="en-US" dirty="0"/>
              <a:t> you’d like to share</a:t>
            </a:r>
          </a:p>
          <a:p>
            <a:pPr marL="0" lvl="0" indent="0">
              <a:buNone/>
            </a:pPr>
            <a:endParaRPr lang="en-US" sz="2000" dirty="0"/>
          </a:p>
          <a:p>
            <a:pPr lvl="0"/>
            <a:r>
              <a:rPr lang="en-US" dirty="0"/>
              <a:t>Your </a:t>
            </a:r>
            <a:r>
              <a:rPr lang="en-CA" b="1" i="1" dirty="0">
                <a:latin typeface="Bradley Hand ITC" panose="03070402050302030203" pitchFamily="66" charset="0"/>
              </a:rPr>
              <a:t>Buddy </a:t>
            </a:r>
            <a:r>
              <a:rPr lang="en-CA" b="1" i="1" dirty="0" err="1">
                <a:latin typeface="Bradley Hand ITC" panose="03070402050302030203" pitchFamily="66" charset="0"/>
              </a:rPr>
              <a:t>Sytem</a:t>
            </a:r>
            <a:endParaRPr lang="en-US" dirty="0"/>
          </a:p>
          <a:p>
            <a:pPr lvl="0"/>
            <a:endParaRPr lang="en-US" dirty="0"/>
          </a:p>
          <a:p>
            <a:pPr lvl="0"/>
            <a:r>
              <a:rPr lang="en-US" dirty="0"/>
              <a:t>Your practice</a:t>
            </a:r>
          </a:p>
        </p:txBody>
      </p:sp>
      <p:pic>
        <p:nvPicPr>
          <p:cNvPr id="2050" name="Picture 2" descr="C:\Users\GonzalA1\AppData\Local\Microsoft\Windows\Temporary Internet Files\Content.IE5\QDHZ6E8K\1460057_573588012711115_1036798740_n[1].jpg"/>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5593683" y="4178374"/>
            <a:ext cx="2718735" cy="28971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onzalA1\AppData\Local\Microsoft\Windows\Temporary Internet Files\Content.IE5\3XXIV14Y\1[1].jpg"/>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4468530" y="2208465"/>
            <a:ext cx="1172680" cy="1209033"/>
          </a:xfrm>
          <a:prstGeom prst="rect">
            <a:avLst/>
          </a:prstGeom>
        </p:spPr>
      </p:pic>
      <p:grpSp>
        <p:nvGrpSpPr>
          <p:cNvPr id="12" name="Group 11"/>
          <p:cNvGrpSpPr/>
          <p:nvPr/>
        </p:nvGrpSpPr>
        <p:grpSpPr>
          <a:xfrm>
            <a:off x="4608940" y="3513818"/>
            <a:ext cx="766043" cy="910869"/>
            <a:chOff x="6542261" y="506769"/>
            <a:chExt cx="523699" cy="570787"/>
          </a:xfrm>
        </p:grpSpPr>
        <p:pic>
          <p:nvPicPr>
            <p:cNvPr id="13" name="Picture 12"/>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4" name="Picture 13"/>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6626827" y="506769"/>
              <a:ext cx="439133" cy="538540"/>
            </a:xfrm>
            <a:prstGeom prst="rect">
              <a:avLst/>
            </a:prstGeom>
          </p:spPr>
        </p:pic>
      </p:grpSp>
      <p:pic>
        <p:nvPicPr>
          <p:cNvPr id="15" name="Picture 14"/>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93303" y="3586901"/>
            <a:ext cx="831200" cy="764704"/>
          </a:xfrm>
          <a:prstGeom prst="rect">
            <a:avLst/>
          </a:prstGeom>
        </p:spPr>
      </p:pic>
      <p:grpSp>
        <p:nvGrpSpPr>
          <p:cNvPr id="16" name="Group 15"/>
          <p:cNvGrpSpPr/>
          <p:nvPr/>
        </p:nvGrpSpPr>
        <p:grpSpPr>
          <a:xfrm>
            <a:off x="6003366" y="2655660"/>
            <a:ext cx="1165137" cy="1313968"/>
            <a:chOff x="1646186" y="5099238"/>
            <a:chExt cx="934423" cy="1061985"/>
          </a:xfrm>
        </p:grpSpPr>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46186" y="5099238"/>
              <a:ext cx="934423" cy="369332"/>
            </a:xfrm>
            <a:prstGeom prst="rect">
              <a:avLst/>
            </a:prstGeom>
            <a:noFill/>
          </p:spPr>
          <p:txBody>
            <a:bodyPr wrap="none" rtlCol="0">
              <a:spAutoFit/>
            </a:bodyPr>
            <a:lstStyle/>
            <a:p>
              <a:r>
                <a:rPr lang="en-CA" dirty="0"/>
                <a:t>Debrief </a:t>
              </a:r>
              <a:endParaRPr lang="en-CA" dirty="0">
                <a:solidFill>
                  <a:schemeClr val="accent3">
                    <a:lumMod val="75000"/>
                  </a:schemeClr>
                </a:solidFill>
              </a:endParaRPr>
            </a:p>
          </p:txBody>
        </p:sp>
      </p:grpSp>
      <p:sp>
        <p:nvSpPr>
          <p:cNvPr id="4" name="Right Brace 3"/>
          <p:cNvSpPr/>
          <p:nvPr/>
        </p:nvSpPr>
        <p:spPr>
          <a:xfrm>
            <a:off x="5346322" y="2208117"/>
            <a:ext cx="755251" cy="23518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Content Placeholder 2"/>
          <p:cNvSpPr txBox="1">
            <a:spLocks/>
          </p:cNvSpPr>
          <p:nvPr/>
        </p:nvSpPr>
        <p:spPr>
          <a:xfrm>
            <a:off x="662460" y="4856202"/>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Any outstanding issues?</a:t>
            </a:r>
          </a:p>
        </p:txBody>
      </p:sp>
    </p:spTree>
    <p:extLst>
      <p:ext uri="{BB962C8B-B14F-4D97-AF65-F5344CB8AC3E}">
        <p14:creationId xmlns:p14="http://schemas.microsoft.com/office/powerpoint/2010/main" val="16449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2050"/>
                                        </p:tgtEl>
                                        <p:attrNameLst>
                                          <p:attrName>style.visibility</p:attrName>
                                        </p:attrNameLst>
                                      </p:cBhvr>
                                      <p:to>
                                        <p:strVal val="visible"/>
                                      </p:to>
                                    </p:set>
                                    <p:animEffect transition="in" filter="fade">
                                      <p:cBhvr>
                                        <p:cTn id="3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252944">
            <a:off x="6040093" y="886843"/>
            <a:ext cx="2443425" cy="2627140"/>
          </a:xfrm>
          <a:prstGeom prst="rect">
            <a:avLst/>
          </a:prstGeom>
        </p:spPr>
      </p:pic>
      <p:sp>
        <p:nvSpPr>
          <p:cNvPr id="2" name="Title 1"/>
          <p:cNvSpPr>
            <a:spLocks noGrp="1"/>
          </p:cNvSpPr>
          <p:nvPr>
            <p:ph type="title"/>
          </p:nvPr>
        </p:nvSpPr>
        <p:spPr/>
        <p:txBody>
          <a:bodyPr>
            <a:normAutofit fontScale="90000"/>
          </a:bodyPr>
          <a:lstStyle/>
          <a:p>
            <a:r>
              <a:rPr lang="en-CA" dirty="0"/>
              <a:t>Agenda – </a:t>
            </a:r>
            <a:r>
              <a:rPr lang="en-US" dirty="0"/>
              <a:t>week 2: </a:t>
            </a:r>
            <a:r>
              <a:rPr lang="en-CA" dirty="0"/>
              <a:t>The brain </a:t>
            </a:r>
            <a:r>
              <a:rPr lang="en-US" dirty="0"/>
              <a:t> (</a:t>
            </a:r>
            <a:r>
              <a:rPr lang="en-CA" dirty="0"/>
              <a:t>focus, clarity</a:t>
            </a:r>
            <a:r>
              <a:rPr lang="en-US" dirty="0"/>
              <a:t>)</a:t>
            </a:r>
          </a:p>
        </p:txBody>
      </p:sp>
      <p:sp>
        <p:nvSpPr>
          <p:cNvPr id="3" name="Content Placeholder 2"/>
          <p:cNvSpPr>
            <a:spLocks noGrp="1"/>
          </p:cNvSpPr>
          <p:nvPr>
            <p:ph idx="1"/>
          </p:nvPr>
        </p:nvSpPr>
        <p:spPr/>
        <p:txBody>
          <a:bodyPr>
            <a:normAutofit/>
          </a:bodyPr>
          <a:lstStyle/>
          <a:p>
            <a:pPr lvl="0"/>
            <a:r>
              <a:rPr lang="en-US" dirty="0">
                <a:solidFill>
                  <a:schemeClr val="bg1">
                    <a:lumMod val="50000"/>
                  </a:schemeClr>
                </a:solidFill>
              </a:rPr>
              <a:t>Breathing exercise – 2 minutes</a:t>
            </a:r>
          </a:p>
          <a:p>
            <a:pPr lvl="0"/>
            <a:r>
              <a:rPr lang="en-US" dirty="0">
                <a:solidFill>
                  <a:schemeClr val="bg1">
                    <a:lumMod val="50000"/>
                  </a:schemeClr>
                </a:solidFill>
              </a:rPr>
              <a:t>From last week’s Comments</a:t>
            </a:r>
          </a:p>
          <a:p>
            <a:pPr lvl="0"/>
            <a:r>
              <a:rPr lang="en-US" dirty="0">
                <a:solidFill>
                  <a:schemeClr val="bg1">
                    <a:lumMod val="50000"/>
                  </a:schemeClr>
                </a:solidFill>
              </a:rPr>
              <a:t>Debrief from last week</a:t>
            </a:r>
          </a:p>
          <a:p>
            <a:pPr lvl="0"/>
            <a:r>
              <a:rPr lang="en-US" dirty="0"/>
              <a:t>What happens in the brain - neuroplasticity</a:t>
            </a:r>
            <a:endParaRPr lang="en-CA" sz="2800" dirty="0"/>
          </a:p>
          <a:p>
            <a:pPr lvl="0"/>
            <a:r>
              <a:rPr lang="fr-CA" dirty="0"/>
              <a:t>MCL &amp; </a:t>
            </a:r>
            <a:r>
              <a:rPr lang="en-US" dirty="0"/>
              <a:t>The Key Leadership Competencies</a:t>
            </a:r>
          </a:p>
          <a:p>
            <a:pPr lvl="0"/>
            <a:r>
              <a:rPr lang="en-US" dirty="0"/>
              <a:t>Your turn for the week</a:t>
            </a:r>
          </a:p>
          <a:p>
            <a:r>
              <a:rPr lang="en-US" dirty="0"/>
              <a:t>Practice: Breathing exercise</a:t>
            </a:r>
            <a:endParaRPr lang="en-CA"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5576" y="6314384"/>
            <a:ext cx="6984776" cy="523220"/>
          </a:xfrm>
          <a:prstGeom prst="rect">
            <a:avLst/>
          </a:prstGeom>
        </p:spPr>
        <p:txBody>
          <a:bodyPr wrap="square">
            <a:spAutoFit/>
          </a:bodyPr>
          <a:lstStyle/>
          <a:p>
            <a:r>
              <a:rPr lang="en-US" sz="1400" dirty="0">
                <a:hlinkClick r:id="rId3"/>
              </a:rPr>
              <a:t>https://www.amazon.ca/What-Happened-You-Understanding-Resilience/dp/1250223180/</a:t>
            </a:r>
            <a:endParaRPr lang="en-US" sz="1400" dirty="0"/>
          </a:p>
          <a:p>
            <a:r>
              <a:rPr lang="en-US" sz="1400" dirty="0">
                <a:hlinkClick r:id="rId4"/>
              </a:rPr>
              <a:t>https://www.youtube.com/watch?v=JlS8ApNBtuU&amp;t=7s</a:t>
            </a:r>
            <a:r>
              <a:rPr lang="en-US" sz="1400" dirty="0"/>
              <a:t> </a:t>
            </a:r>
          </a:p>
        </p:txBody>
      </p:sp>
      <p:pic>
        <p:nvPicPr>
          <p:cNvPr id="4" name="Picture 3">
            <a:extLst>
              <a:ext uri="{FF2B5EF4-FFF2-40B4-BE49-F238E27FC236}">
                <a16:creationId xmlns:a16="http://schemas.microsoft.com/office/drawing/2014/main" id="{73F67250-5CFC-C0D7-B8AB-44269ECF8A60}"/>
              </a:ext>
            </a:extLst>
          </p:cNvPr>
          <p:cNvPicPr>
            <a:picLocks noChangeAspect="1"/>
          </p:cNvPicPr>
          <p:nvPr/>
        </p:nvPicPr>
        <p:blipFill>
          <a:blip r:embed="rId5"/>
          <a:stretch>
            <a:fillRect/>
          </a:stretch>
        </p:blipFill>
        <p:spPr>
          <a:xfrm>
            <a:off x="3324348" y="436267"/>
            <a:ext cx="6311566" cy="5441005"/>
          </a:xfrm>
          <a:prstGeom prst="rect">
            <a:avLst/>
          </a:prstGeom>
        </p:spPr>
      </p:pic>
      <p:sp>
        <p:nvSpPr>
          <p:cNvPr id="8" name="Content Placeholder 7">
            <a:extLst>
              <a:ext uri="{FF2B5EF4-FFF2-40B4-BE49-F238E27FC236}">
                <a16:creationId xmlns:a16="http://schemas.microsoft.com/office/drawing/2014/main" id="{FA8AA18B-642D-8280-808F-C13CD2B78F88}"/>
              </a:ext>
            </a:extLst>
          </p:cNvPr>
          <p:cNvSpPr>
            <a:spLocks noGrp="1"/>
          </p:cNvSpPr>
          <p:nvPr>
            <p:ph idx="1"/>
          </p:nvPr>
        </p:nvSpPr>
        <p:spPr>
          <a:xfrm>
            <a:off x="457200" y="1600200"/>
            <a:ext cx="2242592" cy="3810001"/>
          </a:xfrm>
        </p:spPr>
        <p:txBody>
          <a:bodyPr/>
          <a:lstStyle/>
          <a:p>
            <a:pPr marL="0" indent="0">
              <a:buNone/>
            </a:pPr>
            <a:r>
              <a:rPr lang="en-US" sz="3200" dirty="0"/>
              <a:t>“What Happened to You?...”</a:t>
            </a:r>
            <a:endParaRPr lang="en-US" dirty="0"/>
          </a:p>
        </p:txBody>
      </p:sp>
      <p:sp>
        <p:nvSpPr>
          <p:cNvPr id="10" name="Title 9">
            <a:extLst>
              <a:ext uri="{FF2B5EF4-FFF2-40B4-BE49-F238E27FC236}">
                <a16:creationId xmlns:a16="http://schemas.microsoft.com/office/drawing/2014/main" id="{254E1D13-3D67-64B3-76C0-FB6BEB88FAC0}"/>
              </a:ext>
            </a:extLst>
          </p:cNvPr>
          <p:cNvSpPr>
            <a:spLocks noGrp="1"/>
          </p:cNvSpPr>
          <p:nvPr>
            <p:ph type="title"/>
          </p:nvPr>
        </p:nvSpPr>
        <p:spPr/>
        <p:txBody>
          <a:bodyPr/>
          <a:lstStyle/>
          <a:p>
            <a:r>
              <a:rPr lang="fr-CA" dirty="0"/>
              <a:t>The Brain</a:t>
            </a:r>
            <a:endParaRPr lang="en-US" dirty="0"/>
          </a:p>
        </p:txBody>
      </p:sp>
      <p:sp>
        <p:nvSpPr>
          <p:cNvPr id="11" name="TextBox 10">
            <a:extLst>
              <a:ext uri="{FF2B5EF4-FFF2-40B4-BE49-F238E27FC236}">
                <a16:creationId xmlns:a16="http://schemas.microsoft.com/office/drawing/2014/main" id="{CFA0D02A-5DAC-4D48-6252-205ED8FBA73B}"/>
              </a:ext>
            </a:extLst>
          </p:cNvPr>
          <p:cNvSpPr txBox="1"/>
          <p:nvPr/>
        </p:nvSpPr>
        <p:spPr>
          <a:xfrm>
            <a:off x="437697" y="3278322"/>
            <a:ext cx="4854383" cy="2862322"/>
          </a:xfrm>
          <a:prstGeom prst="rect">
            <a:avLst/>
          </a:prstGeom>
          <a:noFill/>
        </p:spPr>
        <p:txBody>
          <a:bodyPr wrap="square" rtlCol="0">
            <a:spAutoFit/>
          </a:bodyPr>
          <a:lstStyle/>
          <a:p>
            <a:r>
              <a:rPr lang="en-CA" dirty="0"/>
              <a:t>Hierarchical organization of the human </a:t>
            </a:r>
            <a:br>
              <a:rPr lang="en-CA" dirty="0"/>
            </a:br>
            <a:r>
              <a:rPr lang="en-CA" dirty="0"/>
              <a:t>brain – The brain can be divided into four interconnected areas: brainstem, diencephalon, limbic, and cortex. The structural and functional complexity increases from the lower, simpler areas of the brainstem up to the cortex. The cortex mediates the most uniquely “human” functions such as speech and language, abstract cognition, and the capacity to reflect on the past and envision the future</a:t>
            </a:r>
          </a:p>
        </p:txBody>
      </p:sp>
    </p:spTree>
    <p:extLst>
      <p:ext uri="{BB962C8B-B14F-4D97-AF65-F5344CB8AC3E}">
        <p14:creationId xmlns:p14="http://schemas.microsoft.com/office/powerpoint/2010/main" val="1074061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b="15185"/>
          <a:stretch/>
        </p:blipFill>
        <p:spPr>
          <a:xfrm>
            <a:off x="1156440" y="1141059"/>
            <a:ext cx="6780952" cy="5024245"/>
          </a:xfrm>
          <a:prstGeom prst="rect">
            <a:avLst/>
          </a:prstGeom>
        </p:spPr>
      </p:pic>
      <p:pic>
        <p:nvPicPr>
          <p:cNvPr id="3" name="Picture 2"/>
          <p:cNvPicPr>
            <a:picLocks noChangeAspect="1"/>
          </p:cNvPicPr>
          <p:nvPr/>
        </p:nvPicPr>
        <p:blipFill rotWithShape="1">
          <a:blip r:embed="rId4">
            <a:clrChange>
              <a:clrFrom>
                <a:srgbClr val="FFFFFF"/>
              </a:clrFrom>
              <a:clrTo>
                <a:srgbClr val="FFFFFF">
                  <a:alpha val="0"/>
                </a:srgbClr>
              </a:clrTo>
            </a:clrChange>
          </a:blip>
          <a:srcRect b="13808"/>
          <a:stretch/>
        </p:blipFill>
        <p:spPr>
          <a:xfrm>
            <a:off x="1150340" y="1131483"/>
            <a:ext cx="6780952" cy="5105830"/>
          </a:xfrm>
          <a:prstGeom prst="rect">
            <a:avLst/>
          </a:prstGeom>
        </p:spPr>
      </p:pic>
      <p:pic>
        <p:nvPicPr>
          <p:cNvPr id="5" name="Picture 4"/>
          <p:cNvPicPr>
            <a:picLocks noChangeAspect="1"/>
          </p:cNvPicPr>
          <p:nvPr/>
        </p:nvPicPr>
        <p:blipFill rotWithShape="1">
          <a:blip r:embed="rId5">
            <a:clrChange>
              <a:clrFrom>
                <a:srgbClr val="FFFFFF"/>
              </a:clrFrom>
              <a:clrTo>
                <a:srgbClr val="FFFFFF">
                  <a:alpha val="0"/>
                </a:srgbClr>
              </a:clrTo>
            </a:clrChange>
          </a:blip>
          <a:srcRect b="7662"/>
          <a:stretch/>
        </p:blipFill>
        <p:spPr>
          <a:xfrm>
            <a:off x="1156440" y="1141060"/>
            <a:ext cx="6780952" cy="5469948"/>
          </a:xfrm>
          <a:prstGeom prst="rect">
            <a:avLst/>
          </a:prstGeom>
        </p:spPr>
      </p:pic>
      <p:pic>
        <p:nvPicPr>
          <p:cNvPr id="6" name="Picture 5"/>
          <p:cNvPicPr>
            <a:picLocks noChangeAspect="1"/>
          </p:cNvPicPr>
          <p:nvPr/>
        </p:nvPicPr>
        <p:blipFill rotWithShape="1">
          <a:blip r:embed="rId6">
            <a:clrChange>
              <a:clrFrom>
                <a:srgbClr val="FFFFFF"/>
              </a:clrFrom>
              <a:clrTo>
                <a:srgbClr val="FFFFFF">
                  <a:alpha val="0"/>
                </a:srgbClr>
              </a:clrTo>
            </a:clrChange>
          </a:blip>
          <a:srcRect t="4669" b="14773"/>
          <a:stretch/>
        </p:blipFill>
        <p:spPr>
          <a:xfrm>
            <a:off x="1156440" y="1417638"/>
            <a:ext cx="6780952" cy="4772074"/>
          </a:xfrm>
          <a:prstGeom prst="rect">
            <a:avLst/>
          </a:prstGeom>
        </p:spPr>
      </p:pic>
      <p:sp>
        <p:nvSpPr>
          <p:cNvPr id="14" name="TextBox 13"/>
          <p:cNvSpPr txBox="1"/>
          <p:nvPr/>
        </p:nvSpPr>
        <p:spPr>
          <a:xfrm>
            <a:off x="1125256" y="4816060"/>
            <a:ext cx="2983512" cy="923330"/>
          </a:xfrm>
          <a:prstGeom prst="rect">
            <a:avLst/>
          </a:prstGeom>
          <a:noFill/>
        </p:spPr>
        <p:txBody>
          <a:bodyPr wrap="square" rtlCol="0">
            <a:spAutoFit/>
          </a:bodyPr>
          <a:lstStyle/>
          <a:p>
            <a:r>
              <a:rPr lang="en-CA" dirty="0"/>
              <a:t>Natural dangers </a:t>
            </a:r>
          </a:p>
          <a:p>
            <a:pPr algn="ctr"/>
            <a:r>
              <a:rPr lang="en-CA" dirty="0">
                <a:sym typeface="Wingdings" panose="05000000000000000000" pitchFamily="2" charset="2"/>
              </a:rPr>
              <a:t> turned  into</a:t>
            </a:r>
          </a:p>
          <a:p>
            <a:pPr algn="r"/>
            <a:r>
              <a:rPr lang="en-CA" dirty="0">
                <a:sym typeface="Wingdings" panose="05000000000000000000" pitchFamily="2" charset="2"/>
              </a:rPr>
              <a:t>Day to day over stimulus</a:t>
            </a:r>
            <a:endParaRPr lang="en-CA" dirty="0"/>
          </a:p>
        </p:txBody>
      </p:sp>
      <p:sp>
        <p:nvSpPr>
          <p:cNvPr id="19" name="TextBox 18"/>
          <p:cNvSpPr txBox="1"/>
          <p:nvPr/>
        </p:nvSpPr>
        <p:spPr>
          <a:xfrm>
            <a:off x="2321452" y="3573016"/>
            <a:ext cx="1098420" cy="1200329"/>
          </a:xfrm>
          <a:prstGeom prst="rect">
            <a:avLst/>
          </a:prstGeom>
          <a:noFill/>
        </p:spPr>
        <p:txBody>
          <a:bodyPr wrap="square" rtlCol="0">
            <a:spAutoFit/>
          </a:bodyPr>
          <a:lstStyle/>
          <a:p>
            <a:r>
              <a:rPr lang="en-CA" dirty="0"/>
              <a:t>Work</a:t>
            </a:r>
          </a:p>
          <a:p>
            <a:r>
              <a:rPr lang="en-CA" dirty="0"/>
              <a:t>Family</a:t>
            </a:r>
          </a:p>
          <a:p>
            <a:r>
              <a:rPr lang="en-CA" dirty="0"/>
              <a:t>Stress</a:t>
            </a:r>
          </a:p>
          <a:p>
            <a:r>
              <a:rPr lang="en-CA" dirty="0"/>
              <a:t>Media </a:t>
            </a:r>
          </a:p>
        </p:txBody>
      </p:sp>
      <p:pic>
        <p:nvPicPr>
          <p:cNvPr id="18" name="Picture 17"/>
          <p:cNvPicPr>
            <a:picLocks noChangeAspect="1"/>
          </p:cNvPicPr>
          <p:nvPr/>
        </p:nvPicPr>
        <p:blipFill rotWithShape="1">
          <a:blip r:embed="rId3"/>
          <a:srcRect t="7029" b="14498"/>
          <a:stretch/>
        </p:blipFill>
        <p:spPr>
          <a:xfrm>
            <a:off x="1175424" y="1541128"/>
            <a:ext cx="6780952" cy="4648583"/>
          </a:xfrm>
          <a:prstGeom prst="rect">
            <a:avLst/>
          </a:prstGeom>
        </p:spPr>
      </p:pic>
      <p:pic>
        <p:nvPicPr>
          <p:cNvPr id="1026" name="Picture 2" descr="C:\Users\GonzalA1\AppData\Local\Microsoft\Windows\Temporary Internet Files\Content.IE5\QDHZ6E8K\cerebro-pesa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3898" y="2276871"/>
            <a:ext cx="2541941" cy="20313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0682408">
            <a:off x="3442396" y="1402629"/>
            <a:ext cx="1098420" cy="646331"/>
          </a:xfrm>
          <a:prstGeom prst="rect">
            <a:avLst/>
          </a:prstGeom>
          <a:noFill/>
        </p:spPr>
        <p:txBody>
          <a:bodyPr wrap="square" rtlCol="0">
            <a:spAutoFit/>
          </a:bodyPr>
          <a:lstStyle/>
          <a:p>
            <a:r>
              <a:rPr lang="en-CA" dirty="0"/>
              <a:t>Decision making</a:t>
            </a:r>
          </a:p>
        </p:txBody>
      </p:sp>
      <p:sp>
        <p:nvSpPr>
          <p:cNvPr id="11" name="TextBox 10"/>
          <p:cNvSpPr txBox="1"/>
          <p:nvPr/>
        </p:nvSpPr>
        <p:spPr>
          <a:xfrm>
            <a:off x="4864346" y="1541128"/>
            <a:ext cx="1098420" cy="369332"/>
          </a:xfrm>
          <a:prstGeom prst="rect">
            <a:avLst/>
          </a:prstGeom>
          <a:noFill/>
        </p:spPr>
        <p:txBody>
          <a:bodyPr wrap="square" rtlCol="0">
            <a:spAutoFit/>
          </a:bodyPr>
          <a:lstStyle/>
          <a:p>
            <a:r>
              <a:rPr lang="en-CA" dirty="0"/>
              <a:t>Emotions</a:t>
            </a:r>
          </a:p>
        </p:txBody>
      </p:sp>
      <p:sp>
        <p:nvSpPr>
          <p:cNvPr id="12" name="TextBox 11"/>
          <p:cNvSpPr txBox="1"/>
          <p:nvPr/>
        </p:nvSpPr>
        <p:spPr>
          <a:xfrm rot="1692234">
            <a:off x="6242576" y="1820678"/>
            <a:ext cx="1098420" cy="369332"/>
          </a:xfrm>
          <a:prstGeom prst="rect">
            <a:avLst/>
          </a:prstGeom>
          <a:noFill/>
        </p:spPr>
        <p:txBody>
          <a:bodyPr wrap="square" rtlCol="0">
            <a:spAutoFit/>
          </a:bodyPr>
          <a:lstStyle/>
          <a:p>
            <a:r>
              <a:rPr lang="en-CA" dirty="0"/>
              <a:t>Language</a:t>
            </a:r>
          </a:p>
        </p:txBody>
      </p:sp>
      <p:sp>
        <p:nvSpPr>
          <p:cNvPr id="15" name="TextBox 14"/>
          <p:cNvSpPr txBox="1"/>
          <p:nvPr/>
        </p:nvSpPr>
        <p:spPr>
          <a:xfrm>
            <a:off x="7492347" y="4308228"/>
            <a:ext cx="1383714" cy="646331"/>
          </a:xfrm>
          <a:prstGeom prst="rect">
            <a:avLst/>
          </a:prstGeom>
          <a:noFill/>
        </p:spPr>
        <p:txBody>
          <a:bodyPr wrap="square" rtlCol="0">
            <a:spAutoFit/>
          </a:bodyPr>
          <a:lstStyle/>
          <a:p>
            <a:r>
              <a:rPr lang="en-CA" dirty="0"/>
              <a:t>Mindfulness Practice</a:t>
            </a:r>
          </a:p>
        </p:txBody>
      </p:sp>
      <p:sp>
        <p:nvSpPr>
          <p:cNvPr id="9" name="TextBox 8"/>
          <p:cNvSpPr txBox="1"/>
          <p:nvPr/>
        </p:nvSpPr>
        <p:spPr>
          <a:xfrm>
            <a:off x="5962766" y="4308229"/>
            <a:ext cx="1098420" cy="369332"/>
          </a:xfrm>
          <a:prstGeom prst="rect">
            <a:avLst/>
          </a:prstGeom>
          <a:noFill/>
        </p:spPr>
        <p:txBody>
          <a:bodyPr wrap="square" rtlCol="0">
            <a:spAutoFit/>
          </a:bodyPr>
          <a:lstStyle/>
          <a:p>
            <a:r>
              <a:rPr lang="en-CA" dirty="0"/>
              <a:t>Amygdala</a:t>
            </a:r>
          </a:p>
        </p:txBody>
      </p:sp>
      <p:sp>
        <p:nvSpPr>
          <p:cNvPr id="2" name="Rectangle 1"/>
          <p:cNvSpPr/>
          <p:nvPr/>
        </p:nvSpPr>
        <p:spPr>
          <a:xfrm>
            <a:off x="677314" y="6149723"/>
            <a:ext cx="7727004" cy="584775"/>
          </a:xfrm>
          <a:prstGeom prst="rect">
            <a:avLst/>
          </a:prstGeom>
        </p:spPr>
        <p:txBody>
          <a:bodyPr wrap="square">
            <a:spAutoFit/>
          </a:bodyPr>
          <a:lstStyle/>
          <a:p>
            <a:r>
              <a:rPr lang="en-CA" sz="1600" dirty="0">
                <a:effectLst/>
                <a:latin typeface="Times New Roman" panose="02020603050405020304" pitchFamily="18" charset="0"/>
                <a:ea typeface="Calibri" panose="020F0502020204030204" pitchFamily="34" charset="0"/>
              </a:rPr>
              <a:t>Watch this video at home (15 </a:t>
            </a:r>
            <a:r>
              <a:rPr lang="en-CA" sz="1600" dirty="0" err="1">
                <a:effectLst/>
                <a:latin typeface="Times New Roman" panose="02020603050405020304" pitchFamily="18" charset="0"/>
                <a:ea typeface="Calibri" panose="020F0502020204030204" pitchFamily="34" charset="0"/>
              </a:rPr>
              <a:t>mins</a:t>
            </a:r>
            <a:r>
              <a:rPr lang="en-CA" sz="1600" dirty="0">
                <a:effectLst/>
                <a:latin typeface="Times New Roman" panose="02020603050405020304" pitchFamily="18" charset="0"/>
                <a:ea typeface="Calibri" panose="020F0502020204030204" pitchFamily="34" charset="0"/>
              </a:rPr>
              <a:t>):  </a:t>
            </a:r>
            <a:r>
              <a:rPr lang="en-CA" sz="1600" u="sng" dirty="0">
                <a:solidFill>
                  <a:srgbClr val="0000FF"/>
                </a:solidFill>
                <a:latin typeface="Times New Roman" panose="02020603050405020304" pitchFamily="18" charset="0"/>
                <a:ea typeface="Calibri" panose="020F0502020204030204" pitchFamily="34" charset="0"/>
                <a:hlinkClick r:id="rId8"/>
              </a:rPr>
              <a:t>https://www.youtube.com/watch?v=Awd0kgxcZws</a:t>
            </a:r>
            <a:endParaRPr lang="en-CA" sz="1600" u="sng" dirty="0">
              <a:solidFill>
                <a:srgbClr val="0000FF"/>
              </a:solidFill>
              <a:latin typeface="Times New Roman" panose="02020603050405020304" pitchFamily="18" charset="0"/>
              <a:ea typeface="Calibri" panose="020F0502020204030204" pitchFamily="34" charset="0"/>
            </a:endParaRPr>
          </a:p>
          <a:p>
            <a:r>
              <a:rPr lang="en-CA" sz="1600" dirty="0">
                <a:latin typeface="Times New Roman" panose="02020603050405020304" pitchFamily="18" charset="0"/>
                <a:ea typeface="Calibri" panose="020F0502020204030204" pitchFamily="34" charset="0"/>
              </a:rPr>
              <a:t>or this video (2 </a:t>
            </a:r>
            <a:r>
              <a:rPr lang="en-CA" sz="1600" dirty="0" err="1">
                <a:latin typeface="Times New Roman" panose="02020603050405020304" pitchFamily="18" charset="0"/>
                <a:ea typeface="Calibri" panose="020F0502020204030204" pitchFamily="34" charset="0"/>
              </a:rPr>
              <a:t>mins</a:t>
            </a:r>
            <a:r>
              <a:rPr lang="en-CA" sz="1600" dirty="0">
                <a:latin typeface="Times New Roman" panose="02020603050405020304" pitchFamily="18" charset="0"/>
                <a:ea typeface="Calibri" panose="020F0502020204030204" pitchFamily="34" charset="0"/>
              </a:rPr>
              <a:t>) : </a:t>
            </a:r>
            <a:r>
              <a:rPr lang="en-CA" sz="1600" dirty="0">
                <a:latin typeface="Times New Roman" panose="02020603050405020304" pitchFamily="18" charset="0"/>
                <a:ea typeface="Calibri" panose="020F0502020204030204" pitchFamily="34" charset="0"/>
                <a:hlinkClick r:id="rId9"/>
              </a:rPr>
              <a:t>https://www.youtube.com/watch?v=ELpfYCZa87g</a:t>
            </a:r>
            <a:r>
              <a:rPr lang="en-CA" sz="1600" dirty="0">
                <a:latin typeface="Times New Roman" panose="02020603050405020304" pitchFamily="18" charset="0"/>
                <a:ea typeface="Calibri" panose="020F0502020204030204" pitchFamily="34" charset="0"/>
              </a:rPr>
              <a:t> </a:t>
            </a:r>
          </a:p>
        </p:txBody>
      </p:sp>
      <p:sp>
        <p:nvSpPr>
          <p:cNvPr id="17" name="Title 16"/>
          <p:cNvSpPr>
            <a:spLocks noGrp="1"/>
          </p:cNvSpPr>
          <p:nvPr>
            <p:ph type="title"/>
          </p:nvPr>
        </p:nvSpPr>
        <p:spPr/>
        <p:txBody>
          <a:bodyPr>
            <a:normAutofit fontScale="90000"/>
          </a:bodyPr>
          <a:lstStyle/>
          <a:p>
            <a:r>
              <a:rPr lang="en-US" dirty="0"/>
              <a:t>What happens in the brain – the neuroplasticity</a:t>
            </a:r>
            <a:endParaRPr lang="en-CA" dirty="0"/>
          </a:p>
        </p:txBody>
      </p:sp>
      <p:grpSp>
        <p:nvGrpSpPr>
          <p:cNvPr id="20" name="Group 19"/>
          <p:cNvGrpSpPr/>
          <p:nvPr/>
        </p:nvGrpSpPr>
        <p:grpSpPr>
          <a:xfrm>
            <a:off x="7931292" y="376407"/>
            <a:ext cx="766887" cy="496444"/>
            <a:chOff x="7056197" y="474531"/>
            <a:chExt cx="1838325" cy="1276350"/>
          </a:xfrm>
        </p:grpSpPr>
        <p:pic>
          <p:nvPicPr>
            <p:cNvPr id="13" name="Picture 12"/>
            <p:cNvPicPr>
              <a:picLocks noChangeAspect="1"/>
            </p:cNvPicPr>
            <p:nvPr/>
          </p:nvPicPr>
          <p:blipFill>
            <a:blip r:embed="rId10">
              <a:duotone>
                <a:schemeClr val="accent4">
                  <a:shade val="45000"/>
                  <a:satMod val="135000"/>
                </a:schemeClr>
                <a:prstClr val="white"/>
              </a:duotone>
            </a:blip>
            <a:stretch>
              <a:fillRect/>
            </a:stretch>
          </p:blipFill>
          <p:spPr>
            <a:xfrm>
              <a:off x="7056197" y="474531"/>
              <a:ext cx="1838325" cy="1276350"/>
            </a:xfrm>
            <a:prstGeom prst="rect">
              <a:avLst/>
            </a:prstGeom>
          </p:spPr>
        </p:pic>
        <p:pic>
          <p:nvPicPr>
            <p:cNvPr id="16" name="Picture 15"/>
            <p:cNvPicPr>
              <a:picLocks noChangeAspect="1"/>
            </p:cNvPicPr>
            <p:nvPr/>
          </p:nvPicPr>
          <p:blipFill>
            <a:blip r:embed="rId11"/>
            <a:stretch>
              <a:fillRect/>
            </a:stretch>
          </p:blipFill>
          <p:spPr>
            <a:xfrm>
              <a:off x="7215374" y="576734"/>
              <a:ext cx="1114425" cy="1028700"/>
            </a:xfrm>
            <a:prstGeom prst="ellipse">
              <a:avLst/>
            </a:prstGeom>
            <a:ln>
              <a:noFill/>
            </a:ln>
            <a:effectLst>
              <a:softEdge rad="112500"/>
            </a:effectLst>
          </p:spPr>
        </p:pic>
      </p:grpSp>
    </p:spTree>
    <p:extLst>
      <p:ext uri="{BB962C8B-B14F-4D97-AF65-F5344CB8AC3E}">
        <p14:creationId xmlns:p14="http://schemas.microsoft.com/office/powerpoint/2010/main" val="374742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P spid="19" grpId="0"/>
      <p:bldP spid="10" grpId="0"/>
      <p:bldP spid="11" grpId="0"/>
      <p:bldP spid="12" grpId="0"/>
      <p:bldP spid="15" grpId="0"/>
      <p:bldP spid="9"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The Brain and Body Work Under Stress</a:t>
            </a:r>
          </a:p>
        </p:txBody>
      </p:sp>
      <p:pic>
        <p:nvPicPr>
          <p:cNvPr id="6" name="Picture 5">
            <a:extLst>
              <a:ext uri="{FF2B5EF4-FFF2-40B4-BE49-F238E27FC236}">
                <a16:creationId xmlns:a16="http://schemas.microsoft.com/office/drawing/2014/main" id="{B72236E0-5800-FE7F-6AD4-DF973B30CFA3}"/>
              </a:ext>
            </a:extLst>
          </p:cNvPr>
          <p:cNvPicPr>
            <a:picLocks noChangeAspect="1"/>
          </p:cNvPicPr>
          <p:nvPr/>
        </p:nvPicPr>
        <p:blipFill>
          <a:blip r:embed="rId3"/>
          <a:stretch>
            <a:fillRect/>
          </a:stretch>
        </p:blipFill>
        <p:spPr>
          <a:xfrm>
            <a:off x="3203848" y="830734"/>
            <a:ext cx="5105199" cy="5944303"/>
          </a:xfrm>
          <a:prstGeom prst="rect">
            <a:avLst/>
          </a:prstGeom>
        </p:spPr>
      </p:pic>
      <p:sp>
        <p:nvSpPr>
          <p:cNvPr id="15" name="TextBox 14">
            <a:extLst>
              <a:ext uri="{FF2B5EF4-FFF2-40B4-BE49-F238E27FC236}">
                <a16:creationId xmlns:a16="http://schemas.microsoft.com/office/drawing/2014/main" id="{AA6C03A6-20A0-3D88-F35B-717AB5994721}"/>
              </a:ext>
            </a:extLst>
          </p:cNvPr>
          <p:cNvSpPr txBox="1"/>
          <p:nvPr/>
        </p:nvSpPr>
        <p:spPr>
          <a:xfrm>
            <a:off x="285324" y="4077072"/>
            <a:ext cx="2736304" cy="1754326"/>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a:latin typeface="Arial" panose="020B0604020202020204" pitchFamily="34" charset="0"/>
                <a:cs typeface="Arial" panose="020B0604020202020204" pitchFamily="34" charset="0"/>
              </a:rPr>
              <a:t>In times of stress, the brain reduces resources that are normally allocated to systems that are not needed during an emergency.</a:t>
            </a:r>
            <a:endParaRPr lang="fr-CA" dirty="0">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953877D8-342F-7FC1-B628-86EBAC6153FA}"/>
              </a:ext>
            </a:extLst>
          </p:cNvPr>
          <p:cNvPicPr>
            <a:picLocks noChangeAspect="1"/>
          </p:cNvPicPr>
          <p:nvPr/>
        </p:nvPicPr>
        <p:blipFill>
          <a:blip r:embed="rId4"/>
          <a:stretch>
            <a:fillRect/>
          </a:stretch>
        </p:blipFill>
        <p:spPr>
          <a:xfrm>
            <a:off x="862606" y="2519374"/>
            <a:ext cx="1581741" cy="896119"/>
          </a:xfrm>
          <a:prstGeom prst="rect">
            <a:avLst/>
          </a:prstGeom>
        </p:spPr>
      </p:pic>
    </p:spTree>
    <p:extLst>
      <p:ext uri="{BB962C8B-B14F-4D97-AF65-F5344CB8AC3E}">
        <p14:creationId xmlns:p14="http://schemas.microsoft.com/office/powerpoint/2010/main" val="410431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Viktor Frankl quotes"/>
          <p:cNvPicPr>
            <a:picLocks noChangeAspect="1" noChangeArrowheads="1"/>
          </p:cNvPicPr>
          <p:nvPr/>
        </p:nvPicPr>
        <p:blipFill rotWithShape="1">
          <a:blip r:embed="rId3">
            <a:extLst>
              <a:ext uri="{28A0092B-C50C-407E-A947-70E740481C1C}">
                <a14:useLocalDpi xmlns:a14="http://schemas.microsoft.com/office/drawing/2010/main" val="0"/>
              </a:ext>
            </a:extLst>
          </a:blip>
          <a:srcRect b="12502"/>
          <a:stretch/>
        </p:blipFill>
        <p:spPr bwMode="auto">
          <a:xfrm>
            <a:off x="1547664" y="1196752"/>
            <a:ext cx="6102246" cy="4004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80400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4202</TotalTime>
  <Words>3272</Words>
  <Application>Microsoft Office PowerPoint</Application>
  <PresentationFormat>On-screen Show (4:3)</PresentationFormat>
  <Paragraphs>312</Paragraphs>
  <Slides>18</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Bradley Hand ITC</vt:lpstr>
      <vt:lpstr>Calibri</vt:lpstr>
      <vt:lpstr>Helvetica</vt:lpstr>
      <vt:lpstr>Lato</vt:lpstr>
      <vt:lpstr>Merriweather</vt:lpstr>
      <vt:lpstr>Times New Roman</vt:lpstr>
      <vt:lpstr>Trebuchet MS</vt:lpstr>
      <vt:lpstr>Verdana</vt:lpstr>
      <vt:lpstr>Wingdings</vt:lpstr>
      <vt:lpstr>1_Office Theme</vt:lpstr>
      <vt:lpstr>PowerPoint Presentation</vt:lpstr>
      <vt:lpstr>Mindful Change Leadership Development Program</vt:lpstr>
      <vt:lpstr>Mindful Breathing Exercise – Centering</vt:lpstr>
      <vt:lpstr>Debrief from last week (1)</vt:lpstr>
      <vt:lpstr>Agenda – week 2: The brain  (focus, clarity)</vt:lpstr>
      <vt:lpstr>The Brain</vt:lpstr>
      <vt:lpstr>What happens in the brain – the neuroplasticity</vt:lpstr>
      <vt:lpstr>How The Brain and Body Work Under Stress</vt:lpstr>
      <vt:lpstr>PowerPoint Presentation</vt:lpstr>
      <vt:lpstr>Why Mindfulness Matters</vt:lpstr>
      <vt:lpstr>How Mindfulness Practice Benefits CEOs</vt:lpstr>
      <vt:lpstr>PowerPoint Presentation</vt:lpstr>
      <vt:lpstr>Which Mindful Change Leadership skills support the Key Leadership Competencies?</vt:lpstr>
      <vt:lpstr>Your turn for week 2</vt:lpstr>
      <vt:lpstr>Reviewing the basics (1/2)</vt:lpstr>
      <vt:lpstr>Mindful Breathing Exercise – Breathing (2/2)</vt:lpstr>
      <vt:lpstr>Debrief – Breakout rooms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377</cp:revision>
  <cp:lastPrinted>2016-05-02T17:15:08Z</cp:lastPrinted>
  <dcterms:created xsi:type="dcterms:W3CDTF">2015-04-14T20:39:51Z</dcterms:created>
  <dcterms:modified xsi:type="dcterms:W3CDTF">2022-07-26T20:34:41Z</dcterms:modified>
</cp:coreProperties>
</file>