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520" r:id="rId5"/>
    <p:sldId id="257" r:id="rId6"/>
    <p:sldId id="803" r:id="rId7"/>
    <p:sldId id="799" r:id="rId8"/>
    <p:sldId id="8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9E9838-C65C-4090-9AFF-E43E415B0F37}">
          <p14:sldIdLst>
            <p14:sldId id="520"/>
            <p14:sldId id="257"/>
            <p14:sldId id="803"/>
            <p14:sldId id="799"/>
            <p14:sldId id="801"/>
          </p14:sldIdLst>
        </p14:section>
        <p14:section name="Appendix" id="{8DA4F906-CB4D-4950-A6E2-6CE92B0F05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4B51"/>
    <a:srgbClr val="254B51"/>
    <a:srgbClr val="E6E6E6"/>
    <a:srgbClr val="D1E1EB"/>
    <a:srgbClr val="D2E7EA"/>
    <a:srgbClr val="B2D6DC"/>
    <a:srgbClr val="AACAE8"/>
    <a:srgbClr val="CBE3F9"/>
    <a:srgbClr val="BC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0FC0A-AD62-07FD-CCEF-628C4D59906F}" v="139" dt="2024-03-07T19:47:15.683"/>
    <p1510:client id="{8BF3E7D0-3CAF-C339-DF41-EE894B413EA8}" v="55" dt="2024-03-07T18:54:40.743"/>
    <p1510:client id="{B2A5F2EB-8600-1935-0E00-DF5F6D539953}" v="1" dt="2024-03-07T15:45:04.557"/>
    <p1510:client id="{BD4B9DC5-709C-DFFB-EECF-1BB5955098B4}" v="227" dt="2024-03-07T20:37:51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5D84-6173-417A-A6DC-A67A807ECFD4}" type="datetimeFigureOut">
              <a:rPr lang="en-CA" smtClean="0"/>
              <a:t>2024-03-07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EB2A-F675-4F3C-9D72-386DC64C4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70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>
                <a:effectLst/>
                <a:latin typeface="Calibri" panose="020F0502020204030204" pitchFamily="34" charset="0"/>
              </a:rPr>
              <a:t>Good Morning everyone, I'm very pleased to give you a portrait of the evolution of data access in Statistics Canada and share our experience.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EB2A-F675-4F3C-9D72-386DC64C4AE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47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>
                <a:effectLst/>
                <a:latin typeface="Calibri" panose="020F0502020204030204" pitchFamily="34" charset="0"/>
              </a:rPr>
              <a:t>This diagram represents the full continuum of data access offered in Statistics Canada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>
                <a:effectLst/>
                <a:latin typeface="Calibri" panose="020F0502020204030204" pitchFamily="34" charset="0"/>
              </a:rPr>
              <a:t>On the previous slide, I focused on the solutions framed in purple.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>
                <a:effectLst/>
                <a:latin typeface="Calibri" panose="020F0502020204030204" pitchFamily="34" charset="0"/>
              </a:rPr>
              <a:t>Each column of this diagram represents different data products starting with self-serve options on the left side, evolving toward secure access on the right side.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>
                <a:effectLst/>
                <a:latin typeface="Calibri" panose="020F0502020204030204" pitchFamily="34" charset="0"/>
              </a:rPr>
              <a:t>We strongly encourage all data users to consider public data first.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>
                <a:effectLst/>
                <a:latin typeface="Calibri" panose="020F0502020204030204" pitchFamily="34" charset="0"/>
              </a:rPr>
              <a:t>We only authorize access to confidential microdata when we have a clear demonstration it is a necessity.</a:t>
            </a:r>
          </a:p>
          <a:p>
            <a:endParaRPr lang="en-CA"/>
          </a:p>
          <a:p>
            <a:r>
              <a:rPr lang="en-CA"/>
              <a:t>*Mention more details in 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35D21-3225-43CA-9C1F-97E70D0CB75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0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The adoption of the 5-safes framework, developed in the U.K., has been the central piece of our shift toward virtual access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We are using it to mitigate the risk surrounding data access and we pivoted toward a risk sharing approach with all our stakeholders accessing data.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I'll describe briefly what we added to our existing risk mitigation measures.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CA" sz="1400">
                <a:effectLst/>
                <a:latin typeface="Calibri" panose="020F0502020204030204" pitchFamily="34" charset="0"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Under Safe People: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developed an organization accreditation process.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Accredited organization need appoint a Data Access Liaison. This person has the responsibility to vouch for their researchers accessing data and foster the same culture of confidentiality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Researchers affiliated to an accredited organization can access data from their home or office. Without an affiliation, they need to access on Statistics Canada premise.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also increase mandatory training before access is authorized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400">
                <a:effectLst/>
                <a:latin typeface="Calibri" panose="020F0502020204030204" pitchFamily="34" charset="0"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For Safe project: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strengthen our review process to ensure there is a need to access confidential microdata that the research goals are aligned to Statistics Canada mandate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CA" sz="1400">
                <a:effectLst/>
                <a:latin typeface="Calibri" panose="020F0502020204030204" pitchFamily="34" charset="0"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Safe Data: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use a confidential classification tool to score the sensitivity level of all data sets available for access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This score is use in combination to the accreditation to decide if access from authorized workspace is possible.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Data set that have a score of 9, which is the highest, need to be accessed from StatCan premise.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CA" sz="1400">
                <a:effectLst/>
                <a:latin typeface="Calibri" panose="020F0502020204030204" pitchFamily="34" charset="0"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Safe Settings: 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While we always had a very secure infrastructure, operating in the cloud is different. 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are now use a 2-factor authentication to log in the environment. 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Once logged in the environment, researchers are completely isolated. They can't browse the internet, they can't import neither export data.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also enhanced our monitoring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CA" sz="1400">
                <a:effectLst/>
                <a:latin typeface="Calibri" panose="020F0502020204030204" pitchFamily="34" charset="0"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400">
                <a:effectLst/>
                <a:latin typeface="Calibri" panose="020F0502020204030204" pitchFamily="34" charset="0"/>
              </a:rPr>
              <a:t>Safe output: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We maintained the confidentiality vetting rules applied on all research output. 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Researchers cannot extract their output themselves, we proceed to a verification and send it to them.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400">
                <a:effectLst/>
                <a:latin typeface="Calibri" panose="020F0502020204030204" pitchFamily="34" charset="0"/>
              </a:rPr>
              <a:t>For self-serve tabulation produced in our real-time remote access systems, this process is automated.</a:t>
            </a:r>
            <a:endParaRPr lang="en-CA" sz="1100">
              <a:effectLst/>
              <a:latin typeface="Calibri" panose="020F0502020204030204" pitchFamily="34" charset="0"/>
            </a:endParaRPr>
          </a:p>
          <a:p>
            <a:endParaRPr lang="en-CA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C6CA3-BCAC-4F52-9091-91F8A539200D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0">
              <a:highlight>
                <a:srgbClr val="FFFF00"/>
              </a:highlight>
              <a:latin typeface="Arial MT Std" panose="020B0402020200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0BFE6-2D12-468E-A792-12BCE82BE6B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01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0BFE6-2D12-468E-A792-12BCE82BE6B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9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880" y="863600"/>
            <a:ext cx="8605520" cy="19100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3246280"/>
            <a:ext cx="6492240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05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7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01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36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68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32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2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19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6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41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6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9389" y="542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88F7-12D2-4BB6-A26C-BD62DCD3EF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60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 descr="Statistics Canada Branch: Analytical Studies and Modelling&#10;Date: March 12, 2024​">
            <a:extLst>
              <a:ext uri="{FF2B5EF4-FFF2-40B4-BE49-F238E27FC236}">
                <a16:creationId xmlns:a16="http://schemas.microsoft.com/office/drawing/2014/main" id="{6F634991-73F3-02AA-CF70-3EDA59056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61" y="2901796"/>
            <a:ext cx="7438155" cy="1655762"/>
          </a:xfrm>
        </p:spPr>
        <p:txBody>
          <a:bodyPr>
            <a:normAutofit/>
          </a:bodyPr>
          <a:lstStyle/>
          <a:p>
            <a:pPr algn="ctr" rtl="0"/>
            <a:r>
              <a:rPr lang="fr-CA" sz="2800" b="1" i="0" u="none" baseline="0" err="1">
                <a:latin typeface="Arial MT Std" panose="020B0402020200020204"/>
              </a:rPr>
              <a:t>Analytical</a:t>
            </a:r>
            <a:r>
              <a:rPr lang="fr-CA" sz="2800" b="1" i="0" u="none" baseline="0">
                <a:latin typeface="Arial MT Std" panose="020B0402020200020204"/>
              </a:rPr>
              <a:t> </a:t>
            </a:r>
            <a:r>
              <a:rPr lang="fr-CA" sz="2800" b="1" i="0" u="none" baseline="0" err="1">
                <a:latin typeface="Arial MT Std" panose="020B0402020200020204"/>
              </a:rPr>
              <a:t>Studies</a:t>
            </a:r>
            <a:r>
              <a:rPr lang="fr-CA" sz="2800" b="1" i="0" u="none" baseline="0">
                <a:latin typeface="Arial MT Std" panose="020B0402020200020204"/>
              </a:rPr>
              <a:t> and </a:t>
            </a:r>
            <a:r>
              <a:rPr lang="fr-CA" sz="2800" b="1" i="0" u="none" baseline="0" err="1">
                <a:latin typeface="Arial MT Std" panose="020B0402020200020204"/>
              </a:rPr>
              <a:t>Modelling</a:t>
            </a:r>
            <a:r>
              <a:rPr lang="fr-CA" sz="2800" b="1" i="0" u="none" baseline="0">
                <a:latin typeface="Arial MT Std" panose="020B0402020200020204"/>
              </a:rPr>
              <a:t> Branch</a:t>
            </a:r>
          </a:p>
          <a:p>
            <a:pPr algn="ctr"/>
            <a:r>
              <a:rPr lang="en-US" b="1">
                <a:latin typeface="Arial MT Std" panose="020B0402020200020204"/>
              </a:rPr>
              <a:t>March 12, 2024</a:t>
            </a:r>
            <a:endParaRPr lang="en-US" sz="2800" b="1">
              <a:latin typeface="Arial MT Std" panose="020B0402020200020204"/>
            </a:endParaRPr>
          </a:p>
          <a:p>
            <a:endParaRPr lang="en-US"/>
          </a:p>
        </p:txBody>
      </p:sp>
      <p:sp>
        <p:nvSpPr>
          <p:cNvPr id="9" name="Title 8" descr="Title: Data Access at Statistics Canada​">
            <a:extLst>
              <a:ext uri="{FF2B5EF4-FFF2-40B4-BE49-F238E27FC236}">
                <a16:creationId xmlns:a16="http://schemas.microsoft.com/office/drawing/2014/main" id="{50E24F90-347D-135C-DFD6-A00F35CBD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60" y="1140376"/>
            <a:ext cx="10473969" cy="919480"/>
          </a:xfrm>
        </p:spPr>
        <p:txBody>
          <a:bodyPr/>
          <a:lstStyle/>
          <a:p>
            <a:r>
              <a:rPr lang="fr-CA" sz="4800" b="1" i="0" u="none" baseline="0">
                <a:solidFill>
                  <a:schemeClr val="tx1"/>
                </a:solidFill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Data </a:t>
            </a:r>
            <a:r>
              <a:rPr lang="en-CA" sz="4800" b="1" i="0" u="none" baseline="0">
                <a:solidFill>
                  <a:schemeClr val="tx1"/>
                </a:solidFill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Access </a:t>
            </a:r>
            <a:r>
              <a:rPr lang="fr-CA">
                <a:solidFill>
                  <a:schemeClr val="tx1"/>
                </a:solidFill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a</a:t>
            </a:r>
            <a:r>
              <a:rPr lang="fr-CA" sz="4800" b="1" i="0" u="none" baseline="0">
                <a:solidFill>
                  <a:schemeClr val="tx1"/>
                </a:solidFill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t </a:t>
            </a:r>
            <a:r>
              <a:rPr lang="fr-CA" err="1">
                <a:solidFill>
                  <a:schemeClr val="tx1"/>
                </a:solidFill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Statistics</a:t>
            </a:r>
            <a:r>
              <a:rPr lang="fr-CA" sz="4800" b="1" i="0" u="none" baseline="0">
                <a:solidFill>
                  <a:schemeClr val="tx1"/>
                </a:solidFill>
                <a:latin typeface="Arial MT Std" panose="020B0402020200020204"/>
                <a:ea typeface="Arial MT Std" panose="020B0402020200020204"/>
                <a:cs typeface="Arial MT Std" panose="020B0402020200020204"/>
                <a:sym typeface="Arial MT Std" panose="020B0402020200020204"/>
              </a:rPr>
              <a:t> Canada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FAE6EA6-01F9-42BE-A80B-C07BCDA91954}"/>
              </a:ext>
            </a:extLst>
          </p:cNvPr>
          <p:cNvSpPr txBox="1">
            <a:spLocks/>
          </p:cNvSpPr>
          <p:nvPr/>
        </p:nvSpPr>
        <p:spPr>
          <a:xfrm>
            <a:off x="741934" y="1112065"/>
            <a:ext cx="10048801" cy="4888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What we offer: </a:t>
            </a:r>
            <a:r>
              <a:rPr kumimoji="0" lang="en-CA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Accessible representational meaningful data about Canadians for Canadians </a:t>
            </a:r>
            <a:endParaRPr kumimoji="0" lang="en-CA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pic>
        <p:nvPicPr>
          <p:cNvPr id="5" name="Picture 4" descr="A blue and white background with white text&#10;&#10;This graphic shows the continuum of data access. Where there are certain aspects that lead to secure access, while certain data is publicly available.&#10;&#10;&#10;CONTINUUM of DATA ACCESS&#10;Access Solution&#10;Self-Serve&#10;1. Automated Data Ingestion&#10;Application Program Interface (API)&#10;Location of Access&#10;StatsCan web data service&#10;Types of data&#10;Social and economic data Data available:&#10;https://www.statcan.gc.ca/en/devel-&#10;opers/wds&#10;2. Data Products&#10;Access Solution&#10;View or download data tables &#10;Visualize key data sets &#10;Consult StatCan articles and publications&#10;Location of Access&#10;StatsCan website&#10;StatsCAN app&#10;Social and economic data Data available:&#10;https://ww150.statcan.gc.ca/nl/en/&#10;type/data?MM-1&#10;3. Public Use Microdata Files&#10;Access Solution&#10;Free download&#10;Subscription to Public Use Microdata File (PUMF)&#10;platform&#10;Location of Access&#10;StatsCan website&#10;Type of Data&#10;Social data&#10;Data available:&#10;https://www150.statcan.gc.ca/nl/en/&#10;type/data?MM-1#publicusemicrodata&#10;4.Self-Serve Tabulation Tool&#10;Access Solution&#10;Subscription to Real Time Remote Access (RTRA)&#10;Location of Access&#10;StatsCan Website&#10;Type of Data&#10;Social data Data available:&#10;https://www.statcan.gc.ca/en/micro-&#10;data/rtra/data&#10;Secure Access&#10;5.Confidential Microdata Files&#10;Access Solution&#10;Virtual Data Lab (vDL) &#10;Virtual Research Data Centre (vRDC)&#10;Location of Access&#10;StatCan premises&#10;Secure room&#10;Authorized workspace&#10;Type of Data&#10;Social and economic data&#10;Data available: https://www.statcan.gc.ca/en/micro- data/data-centres/data&#10;">
            <a:extLst>
              <a:ext uri="{FF2B5EF4-FFF2-40B4-BE49-F238E27FC236}">
                <a16:creationId xmlns:a16="http://schemas.microsoft.com/office/drawing/2014/main" id="{F135E63E-4829-4525-8746-86FDFEDD2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05" y="1459821"/>
            <a:ext cx="11677475" cy="44964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B9D75A-7B2B-408F-A7FB-367B0001BA41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41934" y="685185"/>
            <a:ext cx="7886700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 MT Std" panose="020B0402020200020204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Statistics Canada Data Access Services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AB7755-2AAD-418E-ACFA-7B7B65EDD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4734" y="3030059"/>
            <a:ext cx="5585237" cy="27842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diagram with a circle in the middle&#10;&#10;Diagram showing 5 safes: Safe People, Safe Projects, Safe Data, Safe Settings, and Safe Outputs">
            <a:extLst>
              <a:ext uri="{FF2B5EF4-FFF2-40B4-BE49-F238E27FC236}">
                <a16:creationId xmlns:a16="http://schemas.microsoft.com/office/drawing/2014/main" id="{ECA69F1F-7D2C-03CE-F5B0-68EDA2B34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24" r="1329" b="1198"/>
          <a:stretch/>
        </p:blipFill>
        <p:spPr>
          <a:xfrm>
            <a:off x="1181780" y="1713366"/>
            <a:ext cx="9698054" cy="3612065"/>
          </a:xfrm>
          <a:prstGeom prst="rect">
            <a:avLst/>
          </a:prstGeom>
        </p:spPr>
      </p:pic>
      <p:grpSp>
        <p:nvGrpSpPr>
          <p:cNvPr id="3" name="Group 2" descr="Diagram showing 5 safes: Safe People, Safe Projects, Safe Data, Safe Settings, and Safe Outputs"/>
          <p:cNvGrpSpPr/>
          <p:nvPr/>
        </p:nvGrpSpPr>
        <p:grpSpPr>
          <a:xfrm>
            <a:off x="3791677" y="2001544"/>
            <a:ext cx="4616750" cy="2951140"/>
            <a:chOff x="2804974" y="2458600"/>
            <a:chExt cx="3657181" cy="2943826"/>
          </a:xfrm>
        </p:grpSpPr>
        <p:sp>
          <p:nvSpPr>
            <p:cNvPr id="20" name="Freeform 19"/>
            <p:cNvSpPr/>
            <p:nvPr/>
          </p:nvSpPr>
          <p:spPr>
            <a:xfrm>
              <a:off x="2804974" y="2458600"/>
              <a:ext cx="3615404" cy="538296"/>
            </a:xfrm>
            <a:custGeom>
              <a:avLst/>
              <a:gdLst>
                <a:gd name="connsiteX0" fmla="*/ 0 w 3615404"/>
                <a:gd name="connsiteY0" fmla="*/ 89718 h 538296"/>
                <a:gd name="connsiteX1" fmla="*/ 89718 w 3615404"/>
                <a:gd name="connsiteY1" fmla="*/ 0 h 538296"/>
                <a:gd name="connsiteX2" fmla="*/ 3525686 w 3615404"/>
                <a:gd name="connsiteY2" fmla="*/ 0 h 538296"/>
                <a:gd name="connsiteX3" fmla="*/ 3615404 w 3615404"/>
                <a:gd name="connsiteY3" fmla="*/ 89718 h 538296"/>
                <a:gd name="connsiteX4" fmla="*/ 3615404 w 3615404"/>
                <a:gd name="connsiteY4" fmla="*/ 448578 h 538296"/>
                <a:gd name="connsiteX5" fmla="*/ 3525686 w 3615404"/>
                <a:gd name="connsiteY5" fmla="*/ 538296 h 538296"/>
                <a:gd name="connsiteX6" fmla="*/ 89718 w 3615404"/>
                <a:gd name="connsiteY6" fmla="*/ 538296 h 538296"/>
                <a:gd name="connsiteX7" fmla="*/ 0 w 3615404"/>
                <a:gd name="connsiteY7" fmla="*/ 448578 h 538296"/>
                <a:gd name="connsiteX8" fmla="*/ 0 w 3615404"/>
                <a:gd name="connsiteY8" fmla="*/ 89718 h 53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38296">
                  <a:moveTo>
                    <a:pt x="0" y="89718"/>
                  </a:moveTo>
                  <a:cubicBezTo>
                    <a:pt x="0" y="40168"/>
                    <a:pt x="40168" y="0"/>
                    <a:pt x="89718" y="0"/>
                  </a:cubicBezTo>
                  <a:lnTo>
                    <a:pt x="3525686" y="0"/>
                  </a:lnTo>
                  <a:cubicBezTo>
                    <a:pt x="3575236" y="0"/>
                    <a:pt x="3615404" y="40168"/>
                    <a:pt x="3615404" y="89718"/>
                  </a:cubicBezTo>
                  <a:lnTo>
                    <a:pt x="3615404" y="448578"/>
                  </a:lnTo>
                  <a:cubicBezTo>
                    <a:pt x="3615404" y="498128"/>
                    <a:pt x="3575236" y="538296"/>
                    <a:pt x="3525686" y="538296"/>
                  </a:cubicBezTo>
                  <a:lnTo>
                    <a:pt x="89718" y="538296"/>
                  </a:lnTo>
                  <a:cubicBezTo>
                    <a:pt x="40168" y="538296"/>
                    <a:pt x="0" y="498128"/>
                    <a:pt x="0" y="448578"/>
                  </a:cubicBezTo>
                  <a:lnTo>
                    <a:pt x="0" y="89718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2931" tIns="26277" rIns="162931" bIns="2627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CA" sz="1400" b="1" dirty="0">
                  <a:solidFill>
                    <a:prstClr val="black"/>
                  </a:solidFill>
                  <a:latin typeface="Arial MT Std" panose="020B0402020200020204"/>
                </a:rPr>
                <a:t>Safe People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46751" y="3207532"/>
              <a:ext cx="3615404" cy="559794"/>
            </a:xfrm>
            <a:custGeom>
              <a:avLst/>
              <a:gdLst>
                <a:gd name="connsiteX0" fmla="*/ 0 w 3615404"/>
                <a:gd name="connsiteY0" fmla="*/ 93301 h 559794"/>
                <a:gd name="connsiteX1" fmla="*/ 93301 w 3615404"/>
                <a:gd name="connsiteY1" fmla="*/ 0 h 559794"/>
                <a:gd name="connsiteX2" fmla="*/ 3522103 w 3615404"/>
                <a:gd name="connsiteY2" fmla="*/ 0 h 559794"/>
                <a:gd name="connsiteX3" fmla="*/ 3615404 w 3615404"/>
                <a:gd name="connsiteY3" fmla="*/ 93301 h 559794"/>
                <a:gd name="connsiteX4" fmla="*/ 3615404 w 3615404"/>
                <a:gd name="connsiteY4" fmla="*/ 466493 h 559794"/>
                <a:gd name="connsiteX5" fmla="*/ 3522103 w 3615404"/>
                <a:gd name="connsiteY5" fmla="*/ 559794 h 559794"/>
                <a:gd name="connsiteX6" fmla="*/ 93301 w 3615404"/>
                <a:gd name="connsiteY6" fmla="*/ 559794 h 559794"/>
                <a:gd name="connsiteX7" fmla="*/ 0 w 3615404"/>
                <a:gd name="connsiteY7" fmla="*/ 466493 h 559794"/>
                <a:gd name="connsiteX8" fmla="*/ 0 w 3615404"/>
                <a:gd name="connsiteY8" fmla="*/ 93301 h 5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59794">
                  <a:moveTo>
                    <a:pt x="0" y="93301"/>
                  </a:moveTo>
                  <a:cubicBezTo>
                    <a:pt x="0" y="41772"/>
                    <a:pt x="41772" y="0"/>
                    <a:pt x="93301" y="0"/>
                  </a:cubicBezTo>
                  <a:lnTo>
                    <a:pt x="3522103" y="0"/>
                  </a:lnTo>
                  <a:cubicBezTo>
                    <a:pt x="3573632" y="0"/>
                    <a:pt x="3615404" y="41772"/>
                    <a:pt x="3615404" y="93301"/>
                  </a:cubicBezTo>
                  <a:lnTo>
                    <a:pt x="3615404" y="466493"/>
                  </a:lnTo>
                  <a:cubicBezTo>
                    <a:pt x="3615404" y="518022"/>
                    <a:pt x="3573632" y="559794"/>
                    <a:pt x="3522103" y="559794"/>
                  </a:cubicBezTo>
                  <a:lnTo>
                    <a:pt x="93301" y="559794"/>
                  </a:lnTo>
                  <a:cubicBezTo>
                    <a:pt x="41772" y="559794"/>
                    <a:pt x="0" y="518022"/>
                    <a:pt x="0" y="466493"/>
                  </a:cubicBezTo>
                  <a:lnTo>
                    <a:pt x="0" y="93301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981" tIns="27327" rIns="163981" bIns="27327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MT Std" panose="020B0402020200020204"/>
                  <a:ea typeface="+mn-ea"/>
                  <a:cs typeface="+mn-cs"/>
                </a:rPr>
                <a:t>Safe Projects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20882" y="3637021"/>
              <a:ext cx="3615404" cy="590797"/>
            </a:xfrm>
            <a:custGeom>
              <a:avLst/>
              <a:gdLst>
                <a:gd name="connsiteX0" fmla="*/ 0 w 3615404"/>
                <a:gd name="connsiteY0" fmla="*/ 98468 h 590797"/>
                <a:gd name="connsiteX1" fmla="*/ 98468 w 3615404"/>
                <a:gd name="connsiteY1" fmla="*/ 0 h 590797"/>
                <a:gd name="connsiteX2" fmla="*/ 3516936 w 3615404"/>
                <a:gd name="connsiteY2" fmla="*/ 0 h 590797"/>
                <a:gd name="connsiteX3" fmla="*/ 3615404 w 3615404"/>
                <a:gd name="connsiteY3" fmla="*/ 98468 h 590797"/>
                <a:gd name="connsiteX4" fmla="*/ 3615404 w 3615404"/>
                <a:gd name="connsiteY4" fmla="*/ 492329 h 590797"/>
                <a:gd name="connsiteX5" fmla="*/ 3516936 w 3615404"/>
                <a:gd name="connsiteY5" fmla="*/ 590797 h 590797"/>
                <a:gd name="connsiteX6" fmla="*/ 98468 w 3615404"/>
                <a:gd name="connsiteY6" fmla="*/ 590797 h 590797"/>
                <a:gd name="connsiteX7" fmla="*/ 0 w 3615404"/>
                <a:gd name="connsiteY7" fmla="*/ 492329 h 590797"/>
                <a:gd name="connsiteX8" fmla="*/ 0 w 3615404"/>
                <a:gd name="connsiteY8" fmla="*/ 98468 h 59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90797">
                  <a:moveTo>
                    <a:pt x="0" y="98468"/>
                  </a:moveTo>
                  <a:cubicBezTo>
                    <a:pt x="0" y="44086"/>
                    <a:pt x="44086" y="0"/>
                    <a:pt x="98468" y="0"/>
                  </a:cubicBezTo>
                  <a:lnTo>
                    <a:pt x="3516936" y="0"/>
                  </a:lnTo>
                  <a:cubicBezTo>
                    <a:pt x="3571318" y="0"/>
                    <a:pt x="3615404" y="44086"/>
                    <a:pt x="3615404" y="98468"/>
                  </a:cubicBezTo>
                  <a:lnTo>
                    <a:pt x="3615404" y="492329"/>
                  </a:lnTo>
                  <a:cubicBezTo>
                    <a:pt x="3615404" y="546711"/>
                    <a:pt x="3571318" y="590797"/>
                    <a:pt x="3516936" y="590797"/>
                  </a:cubicBezTo>
                  <a:lnTo>
                    <a:pt x="98468" y="590797"/>
                  </a:lnTo>
                  <a:cubicBezTo>
                    <a:pt x="44086" y="590797"/>
                    <a:pt x="0" y="546711"/>
                    <a:pt x="0" y="492329"/>
                  </a:cubicBezTo>
                  <a:lnTo>
                    <a:pt x="0" y="98468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494" tIns="28840" rIns="165494" bIns="288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400" b="1" dirty="0">
                  <a:solidFill>
                    <a:prstClr val="black"/>
                  </a:solidFill>
                  <a:latin typeface="Arial MT Std" panose="020B0402020200020204"/>
                </a:rPr>
                <a:t>Safe</a:t>
              </a: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MT Std" panose="020B0402020200020204"/>
                  <a:ea typeface="+mn-ea"/>
                  <a:cs typeface="+mn-cs"/>
                </a:rPr>
                <a:t> </a:t>
              </a:r>
              <a:r>
                <a:rPr lang="en-CA" sz="1400" b="1" dirty="0">
                  <a:solidFill>
                    <a:prstClr val="black"/>
                  </a:solidFill>
                  <a:latin typeface="Arial MT Std" panose="020B0402020200020204"/>
                </a:rPr>
                <a:t>Data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822328" y="4259602"/>
              <a:ext cx="3615404" cy="568771"/>
            </a:xfrm>
            <a:custGeom>
              <a:avLst/>
              <a:gdLst>
                <a:gd name="connsiteX0" fmla="*/ 0 w 3615404"/>
                <a:gd name="connsiteY0" fmla="*/ 94797 h 568771"/>
                <a:gd name="connsiteX1" fmla="*/ 94797 w 3615404"/>
                <a:gd name="connsiteY1" fmla="*/ 0 h 568771"/>
                <a:gd name="connsiteX2" fmla="*/ 3520607 w 3615404"/>
                <a:gd name="connsiteY2" fmla="*/ 0 h 568771"/>
                <a:gd name="connsiteX3" fmla="*/ 3615404 w 3615404"/>
                <a:gd name="connsiteY3" fmla="*/ 94797 h 568771"/>
                <a:gd name="connsiteX4" fmla="*/ 3615404 w 3615404"/>
                <a:gd name="connsiteY4" fmla="*/ 473974 h 568771"/>
                <a:gd name="connsiteX5" fmla="*/ 3520607 w 3615404"/>
                <a:gd name="connsiteY5" fmla="*/ 568771 h 568771"/>
                <a:gd name="connsiteX6" fmla="*/ 94797 w 3615404"/>
                <a:gd name="connsiteY6" fmla="*/ 568771 h 568771"/>
                <a:gd name="connsiteX7" fmla="*/ 0 w 3615404"/>
                <a:gd name="connsiteY7" fmla="*/ 473974 h 568771"/>
                <a:gd name="connsiteX8" fmla="*/ 0 w 3615404"/>
                <a:gd name="connsiteY8" fmla="*/ 94797 h 56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568771">
                  <a:moveTo>
                    <a:pt x="0" y="94797"/>
                  </a:moveTo>
                  <a:cubicBezTo>
                    <a:pt x="0" y="42442"/>
                    <a:pt x="42442" y="0"/>
                    <a:pt x="94797" y="0"/>
                  </a:cubicBezTo>
                  <a:lnTo>
                    <a:pt x="3520607" y="0"/>
                  </a:lnTo>
                  <a:cubicBezTo>
                    <a:pt x="3572962" y="0"/>
                    <a:pt x="3615404" y="42442"/>
                    <a:pt x="3615404" y="94797"/>
                  </a:cubicBezTo>
                  <a:lnTo>
                    <a:pt x="3615404" y="473974"/>
                  </a:lnTo>
                  <a:cubicBezTo>
                    <a:pt x="3615404" y="526329"/>
                    <a:pt x="3572962" y="568771"/>
                    <a:pt x="3520607" y="568771"/>
                  </a:cubicBezTo>
                  <a:lnTo>
                    <a:pt x="94797" y="568771"/>
                  </a:lnTo>
                  <a:cubicBezTo>
                    <a:pt x="42442" y="568771"/>
                    <a:pt x="0" y="526329"/>
                    <a:pt x="0" y="473974"/>
                  </a:cubicBezTo>
                  <a:lnTo>
                    <a:pt x="0" y="94797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4419" tIns="27765" rIns="164419" bIns="27765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MT Std" panose="020B0402020200020204"/>
                  <a:ea typeface="+mn-ea"/>
                  <a:cs typeface="+mn-cs"/>
                </a:rPr>
                <a:t>Safe Settings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22328" y="4862227"/>
              <a:ext cx="3615404" cy="540199"/>
            </a:xfrm>
            <a:custGeom>
              <a:avLst/>
              <a:gdLst>
                <a:gd name="connsiteX0" fmla="*/ 0 w 3615404"/>
                <a:gd name="connsiteY0" fmla="*/ 78659 h 471946"/>
                <a:gd name="connsiteX1" fmla="*/ 78659 w 3615404"/>
                <a:gd name="connsiteY1" fmla="*/ 0 h 471946"/>
                <a:gd name="connsiteX2" fmla="*/ 3536745 w 3615404"/>
                <a:gd name="connsiteY2" fmla="*/ 0 h 471946"/>
                <a:gd name="connsiteX3" fmla="*/ 3615404 w 3615404"/>
                <a:gd name="connsiteY3" fmla="*/ 78659 h 471946"/>
                <a:gd name="connsiteX4" fmla="*/ 3615404 w 3615404"/>
                <a:gd name="connsiteY4" fmla="*/ 393287 h 471946"/>
                <a:gd name="connsiteX5" fmla="*/ 3536745 w 3615404"/>
                <a:gd name="connsiteY5" fmla="*/ 471946 h 471946"/>
                <a:gd name="connsiteX6" fmla="*/ 78659 w 3615404"/>
                <a:gd name="connsiteY6" fmla="*/ 471946 h 471946"/>
                <a:gd name="connsiteX7" fmla="*/ 0 w 3615404"/>
                <a:gd name="connsiteY7" fmla="*/ 393287 h 471946"/>
                <a:gd name="connsiteX8" fmla="*/ 0 w 3615404"/>
                <a:gd name="connsiteY8" fmla="*/ 78659 h 4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5404" h="471946">
                  <a:moveTo>
                    <a:pt x="0" y="78659"/>
                  </a:moveTo>
                  <a:cubicBezTo>
                    <a:pt x="0" y="35217"/>
                    <a:pt x="35217" y="0"/>
                    <a:pt x="78659" y="0"/>
                  </a:cubicBezTo>
                  <a:lnTo>
                    <a:pt x="3536745" y="0"/>
                  </a:lnTo>
                  <a:cubicBezTo>
                    <a:pt x="3580187" y="0"/>
                    <a:pt x="3615404" y="35217"/>
                    <a:pt x="3615404" y="78659"/>
                  </a:cubicBezTo>
                  <a:lnTo>
                    <a:pt x="3615404" y="393287"/>
                  </a:lnTo>
                  <a:cubicBezTo>
                    <a:pt x="3615404" y="436729"/>
                    <a:pt x="3580187" y="471946"/>
                    <a:pt x="3536745" y="471946"/>
                  </a:cubicBezTo>
                  <a:lnTo>
                    <a:pt x="78659" y="471946"/>
                  </a:lnTo>
                  <a:cubicBezTo>
                    <a:pt x="35217" y="471946"/>
                    <a:pt x="0" y="436729"/>
                    <a:pt x="0" y="393287"/>
                  </a:cubicBezTo>
                  <a:lnTo>
                    <a:pt x="0" y="7865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693" tIns="23039" rIns="159693" bIns="2303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MT Std" panose="020B0402020200020204"/>
                  <a:ea typeface="+mn-ea"/>
                  <a:cs typeface="+mn-cs"/>
                </a:rPr>
                <a:t>Safe Outputs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 rot="5400000">
            <a:off x="7599310" y="3344506"/>
            <a:ext cx="3076859" cy="261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Treatment of datasets – vetting of output</a:t>
            </a:r>
          </a:p>
        </p:txBody>
      </p:sp>
      <p:sp>
        <p:nvSpPr>
          <p:cNvPr id="43" name="TextBox 42"/>
          <p:cNvSpPr txBox="1"/>
          <p:nvPr/>
        </p:nvSpPr>
        <p:spPr>
          <a:xfrm rot="5400000">
            <a:off x="8646124" y="3235648"/>
            <a:ext cx="3076858" cy="261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Review and approval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2716" y="5702046"/>
            <a:ext cx="977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The 5 Safes are considered in combination - and on a sliding scale - depending on type of researcher, access and data. </a:t>
            </a: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1324" y="5653064"/>
            <a:ext cx="9877251" cy="398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06DFC56-D5C6-4395-8799-1465604F6CEB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41934" y="885938"/>
            <a:ext cx="7886700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 MT Std" panose="020B0402020200020204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Using the Five Safes Framework as Guiding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DE4DF-71ED-8BEC-FA74-086A732DDB10}"/>
              </a:ext>
            </a:extLst>
          </p:cNvPr>
          <p:cNvSpPr txBox="1"/>
          <p:nvPr/>
        </p:nvSpPr>
        <p:spPr>
          <a:xfrm rot="16200000">
            <a:off x="441207" y="3417254"/>
            <a:ext cx="3091608" cy="261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Security and monitoring requirements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494526" y="3267649"/>
            <a:ext cx="309091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Accreditation of data users and sharing accountability with host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923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427964-D835-424B-8F5F-86BEF19DC35D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41934" y="1028178"/>
            <a:ext cx="10230522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What is the Virtual Data Lab?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8F5A0-6117-4F4C-9E30-90BE101B8E6E}"/>
              </a:ext>
            </a:extLst>
          </p:cNvPr>
          <p:cNvSpPr/>
          <p:nvPr/>
        </p:nvSpPr>
        <p:spPr>
          <a:xfrm>
            <a:off x="357052" y="2710359"/>
            <a:ext cx="3944587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kern="0">
                <a:latin typeface="Arial MT Std" panose="020B0402020200020204"/>
              </a:rPr>
              <a:t>The </a:t>
            </a:r>
            <a:r>
              <a:rPr lang="en-CA" kern="0" err="1">
                <a:latin typeface="Arial MT Std" panose="020B0402020200020204"/>
              </a:rPr>
              <a:t>vDL</a:t>
            </a:r>
            <a:r>
              <a:rPr lang="en-CA" kern="0">
                <a:latin typeface="Arial MT Std" panose="020B0402020200020204"/>
              </a:rPr>
              <a:t> allows researchers a more flexible approach to accessing Statistics Canada microdata that includes </a:t>
            </a:r>
            <a:r>
              <a:rPr lang="en-CA" b="1" kern="0">
                <a:latin typeface="Arial MT Std" panose="020B0402020200020204"/>
              </a:rPr>
              <a:t>monitoring controls and built-in vetting management</a:t>
            </a:r>
            <a:r>
              <a:rPr lang="en-CA" kern="0">
                <a:latin typeface="Arial MT Std" panose="020B0402020200020204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2D95E-66DF-44DA-BC1C-2777E5F2F108}"/>
              </a:ext>
            </a:extLst>
          </p:cNvPr>
          <p:cNvSpPr txBox="1"/>
          <p:nvPr/>
        </p:nvSpPr>
        <p:spPr>
          <a:xfrm>
            <a:off x="741934" y="1588188"/>
            <a:ext cx="1035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CA" kern="0">
                <a:latin typeface="Arial MT Std" panose="020B0402020200020204"/>
              </a:rPr>
              <a:t>The Virtual Data Lab (vDL) is a secure cloud infrastructure used to store and access microdata research projects. 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2DFCA21-550B-4514-9A09-FBCE2A071D31}"/>
              </a:ext>
            </a:extLst>
          </p:cNvPr>
          <p:cNvSpPr txBox="1">
            <a:spLocks/>
          </p:cNvSpPr>
          <p:nvPr/>
        </p:nvSpPr>
        <p:spPr>
          <a:xfrm>
            <a:off x="7853309" y="3995399"/>
            <a:ext cx="3981639" cy="16773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kern="0">
                <a:latin typeface="Arial MT Std" panose="020B0402020200020204"/>
              </a:rPr>
              <a:t>The VDL allows for the </a:t>
            </a:r>
            <a:r>
              <a:rPr lang="en-CA" sz="1800" b="1" kern="0">
                <a:latin typeface="Arial MT Std" panose="020B0402020200020204"/>
              </a:rPr>
              <a:t>use of “authorized workspaces” </a:t>
            </a:r>
            <a:r>
              <a:rPr lang="en-CA" sz="1800" kern="0">
                <a:latin typeface="Arial MT Std" panose="020B0402020200020204"/>
              </a:rPr>
              <a:t>for eligible projects, providing qualifying researchers the ability to access their microdata project while teleworking from home or working from their own office location.</a:t>
            </a:r>
          </a:p>
        </p:txBody>
      </p:sp>
      <p:pic>
        <p:nvPicPr>
          <p:cNvPr id="3" name="Graphic 2" descr="Cloud Computing">
            <a:extLst>
              <a:ext uri="{FF2B5EF4-FFF2-40B4-BE49-F238E27FC236}">
                <a16:creationId xmlns:a16="http://schemas.microsoft.com/office/drawing/2014/main" id="{24082B46-DBA1-4FC9-939E-563ADAF83D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257" y="3707394"/>
            <a:ext cx="1983052" cy="198306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85B28EF-C39D-407A-98E1-67DEE8452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1960" y="2610548"/>
            <a:ext cx="1502772" cy="1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A2B85-3221-79F4-EA37-8D22A558D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06"/>
          <a:stretch/>
        </p:blipFill>
        <p:spPr>
          <a:xfrm>
            <a:off x="670480" y="1201224"/>
            <a:ext cx="10719035" cy="4049970"/>
          </a:xfrm>
          <a:prstGeom prst="rect">
            <a:avLst/>
          </a:prstGeom>
        </p:spPr>
      </p:pic>
      <p:pic>
        <p:nvPicPr>
          <p:cNvPr id="4" name="__EngageSlideDescription__" descr="slide description : Slide description for Next Steps">
            <a:extLst>
              <a:ext uri="{FF2B5EF4-FFF2-40B4-BE49-F238E27FC236}">
                <a16:creationId xmlns:a16="http://schemas.microsoft.com/office/drawing/2014/main" id="{865770B8-C1E3-4576-B24E-79C04EC1B197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90575" y="1095760"/>
            <a:ext cx="12700" cy="12700"/>
          </a:xfrm>
          <a:prstGeom prst="rect">
            <a:avLst/>
          </a:prstGeom>
          <a:ln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FA3B08-D0BB-4DA2-AF48-A857B8AE607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93908" y="3083977"/>
            <a:ext cx="21308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Secure 24/7 remote access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B287BB-C74C-42FE-AD76-BBB40F15B6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49211" y="3085217"/>
            <a:ext cx="2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Robust IT security measures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E295BE-0E56-496B-88C6-BD249D131CB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89907" y="3085217"/>
            <a:ext cx="195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+mn-cs"/>
              </a:rPr>
              <a:t>Shared-risk approach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 Std" panose="020B0402020200020204"/>
              <a:ea typeface="+mn-ea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A562B6-5053-48C0-AAB8-E5A1F7EFEC6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932806" y="3083977"/>
            <a:ext cx="256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Housed in Collaborative Analytics Environment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Std" panose="020B0402020200020204"/>
              <a:ea typeface="+mn-ea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7C09FF-8634-4402-B2AF-D3CF91F5520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1934" y="5058770"/>
            <a:ext cx="25493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Secure importing/exporting from environment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7D9E955-8F3D-40E6-9427-3711263F85F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01148" y="5073825"/>
            <a:ext cx="20269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Two-factor authentication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3E0267-E4E4-42FC-887A-7F881E2D2E5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48527" y="5041007"/>
            <a:ext cx="18409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Monitoring and reporting capabilities</a:t>
            </a:r>
          </a:p>
        </p:txBody>
      </p:sp>
      <p:sp>
        <p:nvSpPr>
          <p:cNvPr id="31" name="Title 1" descr="Title: Highlights and Features of vDL​">
            <a:extLst>
              <a:ext uri="{FF2B5EF4-FFF2-40B4-BE49-F238E27FC236}">
                <a16:creationId xmlns:a16="http://schemas.microsoft.com/office/drawing/2014/main" id="{A6EBF9F8-5461-4F66-BB51-C350149DB39E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8"/>
            </p:custDataLst>
          </p:nvPr>
        </p:nvSpPr>
        <p:spPr>
          <a:xfrm>
            <a:off x="741934" y="885938"/>
            <a:ext cx="10230522" cy="671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j-ea"/>
                <a:cs typeface="+mj-cs"/>
              </a:rPr>
              <a:t>Highlights and Features of vDL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F84BC0-AC1E-4A88-81CC-71081B45316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305047" y="5041007"/>
            <a:ext cx="18409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Std" panose="020B0402020200020204"/>
                <a:ea typeface="+mn-ea"/>
                <a:cs typeface="Arial" pitchFamily="34" charset="0"/>
              </a:rPr>
              <a:t>Replaces requirement for secure room</a:t>
            </a:r>
          </a:p>
        </p:txBody>
      </p:sp>
    </p:spTree>
    <p:extLst>
      <p:ext uri="{BB962C8B-B14F-4D97-AF65-F5344CB8AC3E}">
        <p14:creationId xmlns:p14="http://schemas.microsoft.com/office/powerpoint/2010/main" val="3000302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heme/theme1.xml><?xml version="1.0" encoding="utf-8"?>
<a:theme xmlns:a="http://schemas.openxmlformats.org/drawingml/2006/main" name="New_StatCan_PPT_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2E75B5"/>
      </a:accent2>
      <a:accent3>
        <a:srgbClr val="9CC3E5"/>
      </a:accent3>
      <a:accent4>
        <a:srgbClr val="C00000"/>
      </a:accent4>
      <a:accent5>
        <a:srgbClr val="C55A11"/>
      </a:accent5>
      <a:accent6>
        <a:srgbClr val="BF9000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StatCan_PPT_Theme" id="{DD4C50A4-FDE7-4A07-978D-CB7476149063}" vid="{CA5A9419-017D-49DD-AAEC-974977B02D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f9140-54b1-4fcb-8191-df4f5e3ae4ec">
      <Terms xmlns="http://schemas.microsoft.com/office/infopath/2007/PartnerControls"/>
    </lcf76f155ced4ddcb4097134ff3c332f>
    <TaxCatchAll xmlns="f6f4ab32-99f9-4752-9cb9-3e8df8a9e2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C197CE65E414B8A8246ABCCD13B4C" ma:contentTypeVersion="17" ma:contentTypeDescription="Create a new document." ma:contentTypeScope="" ma:versionID="b73b2d846084f8457fb487334d075871">
  <xsd:schema xmlns:xsd="http://www.w3.org/2001/XMLSchema" xmlns:xs="http://www.w3.org/2001/XMLSchema" xmlns:p="http://schemas.microsoft.com/office/2006/metadata/properties" xmlns:ns2="60bf9140-54b1-4fcb-8191-df4f5e3ae4ec" xmlns:ns3="f6f4ab32-99f9-4752-9cb9-3e8df8a9e2b1" targetNamespace="http://schemas.microsoft.com/office/2006/metadata/properties" ma:root="true" ma:fieldsID="ab23a9bb524f99bdcfa4a0d148a4bf34" ns2:_="" ns3:_="">
    <xsd:import namespace="60bf9140-54b1-4fcb-8191-df4f5e3ae4ec"/>
    <xsd:import namespace="f6f4ab32-99f9-4752-9cb9-3e8df8a9e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f9140-54b1-4fcb-8191-df4f5e3ae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e2fad2-47b1-4724-b92c-1944d3ff5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4ab32-99f9-4752-9cb9-3e8df8a9e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9a3380-16a3-4f7c-8f8f-1898b806b14b}" ma:internalName="TaxCatchAll" ma:showField="CatchAllData" ma:web="f6f4ab32-99f9-4752-9cb9-3e8df8a9e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3ACE9-1697-47C8-B7F7-B160B21DD6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644B1B-0FC4-4834-8171-1332FC048C28}">
  <ds:schemaRefs>
    <ds:schemaRef ds:uri="60bf9140-54b1-4fcb-8191-df4f5e3ae4ec"/>
    <ds:schemaRef ds:uri="f6f4ab32-99f9-4752-9cb9-3e8df8a9e2b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CEEB98-000B-48D4-87E7-F932964255C1}">
  <ds:schemaRefs>
    <ds:schemaRef ds:uri="60bf9140-54b1-4fcb-8191-df4f5e3ae4ec"/>
    <ds:schemaRef ds:uri="f6f4ab32-99f9-4752-9cb9-3e8df8a9e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New_StatCan_PPT_Theme</vt:lpstr>
      <vt:lpstr>Data Access at Statistics Canada</vt:lpstr>
      <vt:lpstr>Statistics Canada Data Access Services</vt:lpstr>
      <vt:lpstr>Using the Five Safes Framework as Guiding Principles</vt:lpstr>
      <vt:lpstr>What is the Virtual Data Lab?</vt:lpstr>
      <vt:lpstr>Highlights and Features of vDL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Access at Statistics Canada</dc:title>
  <dc:creator>Hutchings, Audrey (she | elle) (StatCan)</dc:creator>
  <cp:revision>129</cp:revision>
  <dcterms:created xsi:type="dcterms:W3CDTF">2023-10-12T14:13:37Z</dcterms:created>
  <dcterms:modified xsi:type="dcterms:W3CDTF">2024-03-07T20:39:53Z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0x01010093EC197CE65E414B8A8246ABCCD13B4C</vt:lpwstr>
  </property>
  <property fmtid="{D5CDD505-2E9C-101B-9397-08002B2CF9AE}" pid="3" name="MediaServiceImageTags">
    <vt:lpwstr/>
  </property>
  <property fmtid="{D5CDD505-2E9C-101B-9397-08002B2CF9AE}" pid="4" name="_AdHocReviewCycleID">
    <vt:i4>1546854987</vt:i4>
  </property>
  <property fmtid="{D5CDD505-2E9C-101B-9397-08002B2CF9AE}" pid="5" name="_NewReviewCycle">
    <vt:lpwstr/>
  </property>
  <property fmtid="{D5CDD505-2E9C-101B-9397-08002B2CF9AE}" pid="6" name="_EmailSubject">
    <vt:lpwstr>Accessible slides</vt:lpwstr>
  </property>
  <property fmtid="{D5CDD505-2E9C-101B-9397-08002B2CF9AE}" pid="7" name="_AuthorEmail">
    <vt:lpwstr>lajendon.jeyakumar@csps-efpc.gc.ca</vt:lpwstr>
  </property>
  <property fmtid="{D5CDD505-2E9C-101B-9397-08002B2CF9AE}" pid="8" name="_AuthorEmailDisplayName">
    <vt:lpwstr>Lajendon Jeyakumar (CSPS-EFPC)</vt:lpwstr>
  </property>
</Properties>
</file>