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61" r:id="rId4"/>
    <p:sldId id="258" r:id="rId5"/>
    <p:sldId id="259" r:id="rId6"/>
    <p:sldId id="260" r:id="rId7"/>
    <p:sldId id="262" r:id="rId8"/>
    <p:sldId id="265" r:id="rId9"/>
    <p:sldId id="266" r:id="rId10"/>
    <p:sldId id="267" r:id="rId11"/>
    <p:sldId id="268" r:id="rId12"/>
    <p:sldId id="263" r:id="rId13"/>
    <p:sldId id="264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00717-75BB-4CF5-AB56-3C44656040D4}" type="datetimeFigureOut">
              <a:rPr lang="en-CA" smtClean="0"/>
              <a:t>2022-06-07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789B6-C16B-4EF2-87C6-7D1D8F81983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B19C6-E76D-4260-B24F-DC681DD8C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F8886B-66D6-48DC-851D-7E6208C4D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DC7B0-66E0-495B-9DE8-588162644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6BDF-C2E2-4194-A417-C39F33489274}" type="datetimeFigureOut">
              <a:rPr lang="en-CA" smtClean="0"/>
              <a:t>2022-06-07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DA10A-556D-4158-B935-EAD14F114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46BB2-396D-4806-85E2-7123C372D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F19E-5637-4E69-B038-F60A01B63A7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135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69FD2-121E-45AB-8897-0E8407DD7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D5B704-62E0-4F76-B6CB-9F11A8FB1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0EACC-DD0D-4834-8E2F-D3BDFE210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6BDF-C2E2-4194-A417-C39F33489274}" type="datetimeFigureOut">
              <a:rPr lang="en-CA" smtClean="0"/>
              <a:t>2022-06-07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F766F-65A2-476D-A30D-F2C01FE94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96540-41BD-4717-9781-2B90CA3A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F19E-5637-4E69-B038-F60A01B63A7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676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C6B84F-D8F4-4EE6-9A64-537F8FEA8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07C659-3CB0-45B1-B460-E4444B917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4176A-89B5-484E-A389-93101A851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6BDF-C2E2-4194-A417-C39F33489274}" type="datetimeFigureOut">
              <a:rPr lang="en-CA" smtClean="0"/>
              <a:t>2022-06-07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D413D-A263-4229-97BB-8233DB2B7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80643-F995-4690-B8CB-C3906E75F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F19E-5637-4E69-B038-F60A01B63A7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713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17DDC-1370-47A9-BF94-9B43FFBE8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6B3E5-F515-45B1-BBBF-75EA6D376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92427-C134-40D2-8C64-44515C33F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6BDF-C2E2-4194-A417-C39F33489274}" type="datetimeFigureOut">
              <a:rPr lang="en-CA" smtClean="0"/>
              <a:t>2022-06-07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EBAE2-4CCD-4DE3-951B-5B878D353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4A138-6845-41FF-A2D5-E93B43840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F19E-5637-4E69-B038-F60A01B63A7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354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545B5-81CD-44DA-9574-3D765F616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2E66D-8A6A-4613-95CC-8D2529D98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1F809-4828-4E48-AA44-79DB1308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6BDF-C2E2-4194-A417-C39F33489274}" type="datetimeFigureOut">
              <a:rPr lang="en-CA" smtClean="0"/>
              <a:t>2022-06-07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EF9F2-715C-4AC6-82E3-6374A15E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8FFE0-308D-4D24-B93B-2C7AA7130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F19E-5637-4E69-B038-F60A01B63A7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755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8D7E6-2B24-404A-A06A-3E6FFB0AB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FAFEF-7CFB-48F3-AD4B-9B480A24D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AB3B0-F1A2-4E29-9040-0CECFA577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61762-745E-44A0-B2B4-B4D06E7B5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6BDF-C2E2-4194-A417-C39F33489274}" type="datetimeFigureOut">
              <a:rPr lang="en-CA" smtClean="0"/>
              <a:t>2022-06-07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AD51E-514A-4F28-8775-4C768DB05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EC9BD-1D6E-48C4-92DA-DFC15287D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F19E-5637-4E69-B038-F60A01B63A7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955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4BEBF-65B4-4CC7-8FA4-6213A83AF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02375-281E-4E6C-82BA-C14EDAE04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B3F64-DDDF-4A33-BA70-926A6AF63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F8BFCB-B4F8-4AE8-BA79-2FA4529007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7B2B8A-731E-41A8-9E32-854CDB4CF4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E2585-4B69-4CAF-B4A4-5BC21FB8D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6BDF-C2E2-4194-A417-C39F33489274}" type="datetimeFigureOut">
              <a:rPr lang="en-CA" smtClean="0"/>
              <a:t>2022-06-07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451EF3-6DE9-44BB-BD2B-8EF74EB9A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67FEEB-8DB7-4FCD-ABA0-A2E18059B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F19E-5637-4E69-B038-F60A01B63A7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847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10AD4-0536-4B44-8484-630530424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C5A793-5DD6-4330-8729-E6EC86230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6BDF-C2E2-4194-A417-C39F33489274}" type="datetimeFigureOut">
              <a:rPr lang="en-CA" smtClean="0"/>
              <a:t>2022-06-07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ED9B41-268B-4EB0-A3B7-DE43D7ABE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379C3-C0B8-4A3F-A60D-17B979285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F19E-5637-4E69-B038-F60A01B63A7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161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11C2DC-9661-4F9C-8517-0B154A4F8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6BDF-C2E2-4194-A417-C39F33489274}" type="datetimeFigureOut">
              <a:rPr lang="en-CA" smtClean="0"/>
              <a:t>2022-06-07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ECE2C2-F941-414F-83BD-1639F567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174E4-1713-457D-8D43-9E36457C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F19E-5637-4E69-B038-F60A01B63A7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389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FE784-F90B-4B82-A55C-9FEECC56F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94380-D161-4A69-9B56-69194ED7F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7B44F-9C0A-4726-8F8D-F6EF5718B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FB200-01C6-4440-ACFE-AF8194C0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6BDF-C2E2-4194-A417-C39F33489274}" type="datetimeFigureOut">
              <a:rPr lang="en-CA" smtClean="0"/>
              <a:t>2022-06-07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51729-34ED-4EAD-9047-CBDE3CEB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C7EC1-BA3F-4DE7-8ED7-FEC201902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F19E-5637-4E69-B038-F60A01B63A7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483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7E404-667C-4F4A-84E4-34258CE1C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3FCAB8-4BF1-4C2C-AEDD-6379A858E4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7E34A-5708-4A71-A874-1E2A7A4B2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6BB8E-6177-4369-988C-C66090EE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6BDF-C2E2-4194-A417-C39F33489274}" type="datetimeFigureOut">
              <a:rPr lang="en-CA" smtClean="0"/>
              <a:t>2022-06-07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7FA27-E90F-4EDF-B074-EB2CD7E43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945B1-5D56-41DF-8102-1745F613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F19E-5637-4E69-B038-F60A01B63A7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660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027B72-04DB-4462-9B23-EBEC17E89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CD839-CEE2-4857-89F5-232666B2B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80B53-0D26-4BA6-BD73-417F95CA6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D6BDF-C2E2-4194-A417-C39F33489274}" type="datetimeFigureOut">
              <a:rPr lang="en-CA" smtClean="0"/>
              <a:t>2022-06-07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B9CF1-9921-49E8-8B90-1C0D2B1BB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16754-CA94-4D8F-82EB-0C9B73F67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0F19E-5637-4E69-B038-F60A01B63A7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82CB75-EAB6-490B-861A-CBDCB63BAD7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0245725" y="0"/>
            <a:ext cx="1793875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r"/>
            <a:r>
              <a:rPr lang="en-CA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UNCLASSIFIED -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385077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cpedia.gc.ca/wiki/Enterprise_Portfolio_Management_Resources_And_Training_Material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E3B51-073C-490E-A7E3-769E9D2362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GC Business Architecture Community of Practice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23BDB-9B41-440D-8334-17BC58D4AD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Employment and Social Development Canada (ESDC)</a:t>
            </a:r>
            <a:r>
              <a:rPr lang="en-US" dirty="0"/>
              <a:t> </a:t>
            </a:r>
          </a:p>
          <a:p>
            <a:r>
              <a:rPr lang="en-US" dirty="0"/>
              <a:t>QualiWare Demo</a:t>
            </a:r>
          </a:p>
          <a:p>
            <a:r>
              <a:rPr lang="en-US" dirty="0"/>
              <a:t> May 16</a:t>
            </a:r>
            <a:r>
              <a:rPr lang="en-US" baseline="30000" dirty="0"/>
              <a:t>th</a:t>
            </a:r>
            <a:r>
              <a:rPr lang="en-US" dirty="0"/>
              <a:t> 2022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300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48B632-6BFB-4E82-B933-AC1080640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7" y="723900"/>
            <a:ext cx="926782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26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079BCA-8276-4BE0-B1FD-A781ED8B0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37" y="833437"/>
            <a:ext cx="922972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47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9CE8B-5415-4349-A5C2-A459ABB0D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0515600" cy="1325563"/>
          </a:xfrm>
        </p:spPr>
        <p:txBody>
          <a:bodyPr/>
          <a:lstStyle/>
          <a:p>
            <a:r>
              <a:rPr lang="en-US" dirty="0"/>
              <a:t>Q&amp;A</a:t>
            </a:r>
            <a:endParaRPr lang="en-C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5E678D-066C-4087-93A4-5652CF0F02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661028"/>
              </p:ext>
            </p:extLst>
          </p:nvPr>
        </p:nvGraphicFramePr>
        <p:xfrm>
          <a:off x="381000" y="1063624"/>
          <a:ext cx="11430000" cy="5518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1254072491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4152926195"/>
                    </a:ext>
                  </a:extLst>
                </a:gridCol>
              </a:tblGrid>
              <a:tr h="413884">
                <a:tc>
                  <a:txBody>
                    <a:bodyPr/>
                    <a:lstStyle/>
                    <a:p>
                      <a:r>
                        <a:rPr lang="en-US" dirty="0"/>
                        <a:t>Question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Answer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19167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r>
                        <a:rPr lang="en-CA" dirty="0"/>
                        <a:t>Do you have a script or questionnaire you use with the clients in your initial discussions?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Yes.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159090"/>
                  </a:ext>
                </a:extLst>
              </a:tr>
              <a:tr h="1020536">
                <a:tc>
                  <a:txBody>
                    <a:bodyPr/>
                    <a:lstStyle/>
                    <a:p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you track Goals / Objectives / Strategies per Business Function (e.g. HR, Material Management, Info Management, Finance, ...)?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really. We focus more on capabilities and value streams.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346044"/>
                  </a:ext>
                </a:extLst>
              </a:tr>
              <a:tr h="1020536">
                <a:tc>
                  <a:txBody>
                    <a:bodyPr/>
                    <a:lstStyle/>
                    <a:p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you do this as pre-approval gating for projects or more as a post-mortem?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Yes. We are involved in Stage 0. We help to develop their proposals. We prefer to sit at the strategic level to help clients plan the initiatives. 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690355"/>
                  </a:ext>
                </a:extLst>
              </a:tr>
              <a:tr h="1020536">
                <a:tc>
                  <a:txBody>
                    <a:bodyPr/>
                    <a:lstStyle/>
                    <a:p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different would the view or overlay be from a Programme perspective instead of projects and Enterprise?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Today we are able to make that link to Programmes as well. Working on Benefits Programme as well.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475678"/>
                  </a:ext>
                </a:extLst>
              </a:tr>
              <a:tr h="413884">
                <a:tc>
                  <a:txBody>
                    <a:bodyPr/>
                    <a:lstStyle/>
                    <a:p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Does the ESDC architecture exist in a single repository?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Yes.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136249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you have a list of the tombstone data (fields) you pull from your departmental Project Management Information Solution (PMIS) into QualiWare?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 could provide that.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962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346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9CE8B-5415-4349-A5C2-A459ABB0D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0515600" cy="1063625"/>
          </a:xfrm>
        </p:spPr>
        <p:txBody>
          <a:bodyPr/>
          <a:lstStyle/>
          <a:p>
            <a:r>
              <a:rPr lang="en-US" dirty="0"/>
              <a:t>Q&amp;A</a:t>
            </a:r>
            <a:endParaRPr lang="en-C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5E678D-066C-4087-93A4-5652CF0F02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263637"/>
              </p:ext>
            </p:extLst>
          </p:nvPr>
        </p:nvGraphicFramePr>
        <p:xfrm>
          <a:off x="381000" y="1063625"/>
          <a:ext cx="11430000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1254072491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41529261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Question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Answer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19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does the info you capture in QualiWare helps you to complete the mandatory fields in GC EPM (Clarity)?  </a:t>
                      </a:r>
                      <a:r>
                        <a:rPr lang="en-C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https://www.gcpedia.gc.ca/wiki/enterprise_portfolio_management_resources_and_training_materials"/>
                        </a:rPr>
                        <a:t>Enterprise Portfolio Management Resources And Training Materials – GCpedia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We’ve made attempts to link MAF reporting to these elements and have yet to be successful in getting buy-in from groups maintaining those reports in excel today.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159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you developed your own template to clarify what a project will do? At CBSA, we leveraged the TBS Concept Case template.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contribute towards the development of those templates, but do not generate them from QualiWare.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346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you share your new BCM? I'd love to post them in out community page. </a:t>
                      </a:r>
                    </a:p>
                    <a:p>
                      <a:endParaRPr lang="en-CA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would also love to have the new BCM if it is possible to share.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690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does this link to internal Architecture Review Board (ARB) processes?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provide the heatmaps and assessments to the internal ARB. We are working with the ARB team to auto generate more material right from QualiWare.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475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Does the Value Stream model map into the Capability Model?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Yes.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136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64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9CE8B-5415-4349-A5C2-A459ABB0D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0515600" cy="1063625"/>
          </a:xfrm>
        </p:spPr>
        <p:txBody>
          <a:bodyPr/>
          <a:lstStyle/>
          <a:p>
            <a:r>
              <a:rPr lang="en-US" dirty="0"/>
              <a:t>Q&amp;A</a:t>
            </a:r>
            <a:endParaRPr lang="en-C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5E678D-066C-4087-93A4-5652CF0F02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553035"/>
              </p:ext>
            </p:extLst>
          </p:nvPr>
        </p:nvGraphicFramePr>
        <p:xfrm>
          <a:off x="381000" y="1063625"/>
          <a:ext cx="11430000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1254072491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41529261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Question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Answer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19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do you handle synchronization of English and French versions when updating a concept/model that was approved previously?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 has to be delt with as a quality approval. The translation suite is also a good tool to support this process.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159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ESDC/QualiWare used to spawn projects, split projects, show intra-relationships between projects?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 aim to get involved early and provide insights on overlaps or gaps. We want to get to a point were we develop strategy and get across silos. It is a very big organization and it’s very useful to get this type of view. 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346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654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E65D4-90C1-4A5A-9453-6C931DB36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3F356-8513-433C-87FF-7E6D096AB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following slides contain screen shots captured during a QualiWare demonstration provided by Employment and Social Development Canada (ESDC) as well as questions posed and answers provided by ESDC representatives.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EF942-5FE4-4AF8-BF13-94784D816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F19E-5637-4E69-B038-F60A01B63A75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3843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34E062-1D5C-4997-9645-3BBBC7280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34" y="429679"/>
            <a:ext cx="8754470" cy="612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99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6DD4AE-7541-4EBA-8FE1-F21D43A5B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419100"/>
            <a:ext cx="1152525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32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BDCC0F-1AE4-4F92-ACA7-C8624C821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566737"/>
            <a:ext cx="1033462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60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34E9F8-0E00-4999-BC65-1FC95234C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533400"/>
            <a:ext cx="1031557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27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C3BCA-3BF7-4DA0-A28A-438C1CD2E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D6D88-3BA2-4BC4-A810-6124CE04A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5ECD7E-2E03-49CB-8AF6-D7725A89F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423862"/>
            <a:ext cx="953452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5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C906A8-3AF2-47D5-8C99-5CA09B892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533400"/>
            <a:ext cx="101346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61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9671A3-D03A-4902-8A99-1517480EF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528637"/>
            <a:ext cx="1130617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36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552</Words>
  <Application>Microsoft Office PowerPoint</Application>
  <PresentationFormat>Widescreen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GC Business Architecture Community of Practice</vt:lpstr>
      <vt:lpstr>Purpose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</vt:lpstr>
      <vt:lpstr>Q&amp;A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 Business Architecture Community of Practice</dc:title>
  <dc:creator>Anne Beausoleil</dc:creator>
  <cp:lastModifiedBy>Johanne Bottrill</cp:lastModifiedBy>
  <cp:revision>3</cp:revision>
  <dcterms:created xsi:type="dcterms:W3CDTF">2022-05-16T17:35:49Z</dcterms:created>
  <dcterms:modified xsi:type="dcterms:W3CDTF">2022-06-07T13:06:05Z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34ed4f5-eae4-40c7-82be-b1cdf720a1b9_Enabled">
    <vt:lpwstr>true</vt:lpwstr>
  </property>
  <property fmtid="{D5CDD505-2E9C-101B-9397-08002B2CF9AE}" pid="3" name="MSIP_Label_834ed4f5-eae4-40c7-82be-b1cdf720a1b9_SetDate">
    <vt:lpwstr>2022-05-16T17:35:49Z</vt:lpwstr>
  </property>
  <property fmtid="{D5CDD505-2E9C-101B-9397-08002B2CF9AE}" pid="4" name="MSIP_Label_834ed4f5-eae4-40c7-82be-b1cdf720a1b9_Method">
    <vt:lpwstr>Standard</vt:lpwstr>
  </property>
  <property fmtid="{D5CDD505-2E9C-101B-9397-08002B2CF9AE}" pid="5" name="MSIP_Label_834ed4f5-eae4-40c7-82be-b1cdf720a1b9_Name">
    <vt:lpwstr>Unclassified - Non classifié</vt:lpwstr>
  </property>
  <property fmtid="{D5CDD505-2E9C-101B-9397-08002B2CF9AE}" pid="6" name="MSIP_Label_834ed4f5-eae4-40c7-82be-b1cdf720a1b9_SiteId">
    <vt:lpwstr>e0d54a3c-7bbe-4a64-9d46-f9f84a41c833</vt:lpwstr>
  </property>
  <property fmtid="{D5CDD505-2E9C-101B-9397-08002B2CF9AE}" pid="7" name="MSIP_Label_834ed4f5-eae4-40c7-82be-b1cdf720a1b9_ActionId">
    <vt:lpwstr>8462bab2-78d0-4b7e-977e-12941d493022</vt:lpwstr>
  </property>
  <property fmtid="{D5CDD505-2E9C-101B-9397-08002B2CF9AE}" pid="8" name="MSIP_Label_834ed4f5-eae4-40c7-82be-b1cdf720a1b9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UNCLASSIFIED - NON CLASSIFIÉ</vt:lpwstr>
  </property>
</Properties>
</file>