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95" r:id="rId3"/>
    <p:sldId id="257" r:id="rId4"/>
    <p:sldId id="258" r:id="rId5"/>
    <p:sldId id="259" r:id="rId6"/>
    <p:sldId id="280" r:id="rId7"/>
    <p:sldId id="281" r:id="rId8"/>
    <p:sldId id="261" r:id="rId9"/>
    <p:sldId id="264" r:id="rId10"/>
    <p:sldId id="282" r:id="rId11"/>
    <p:sldId id="283" r:id="rId12"/>
    <p:sldId id="284" r:id="rId13"/>
    <p:sldId id="285" r:id="rId14"/>
    <p:sldId id="286" r:id="rId15"/>
    <p:sldId id="287" r:id="rId16"/>
    <p:sldId id="266" r:id="rId17"/>
    <p:sldId id="288" r:id="rId18"/>
    <p:sldId id="289" r:id="rId19"/>
    <p:sldId id="267" r:id="rId20"/>
    <p:sldId id="290" r:id="rId21"/>
    <p:sldId id="291" r:id="rId22"/>
    <p:sldId id="292" r:id="rId23"/>
    <p:sldId id="293" r:id="rId24"/>
    <p:sldId id="294" r:id="rId25"/>
    <p:sldId id="268" r:id="rId26"/>
    <p:sldId id="269" r:id="rId27"/>
  </p:sldIdLst>
  <p:sldSz cx="12192000" cy="6858000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1AB"/>
    <a:srgbClr val="07758F"/>
    <a:srgbClr val="BAC7D4"/>
    <a:srgbClr val="1A57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38" autoAdjust="0"/>
    <p:restoredTop sz="94665"/>
  </p:normalViewPr>
  <p:slideViewPr>
    <p:cSldViewPr snapToGrid="0">
      <p:cViewPr varScale="1">
        <p:scale>
          <a:sx n="62" d="100"/>
          <a:sy n="62" d="100"/>
        </p:scale>
        <p:origin x="21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359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427C3-A949-4A27-89B2-6DF4A5BA24B9}" type="datetimeFigureOut">
              <a:rPr lang="en-US" smtClean="0"/>
              <a:t>6/1/23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AEE47-6C4E-42FE-99F7-FAA9D159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64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AEE47-6C4E-42FE-99F7-FAA9D15947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86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AEE47-6C4E-42FE-99F7-FAA9D15947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5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A3BA5-FE6D-A9A0-FF0A-472432762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36328-6D61-BBE8-9CED-5FFF82797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2D897-AE6D-2CCA-812A-39948B68D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D16B-D1D9-41BF-BC55-7D1629587CAB}" type="datetime1">
              <a:rPr lang="en-US" smtClean="0"/>
              <a:t>6/1/23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0D1E2-EF8B-EA34-30A9-E0B56FE98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D8BBE-A42B-4EB7-8A6C-BCC67A904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FF76-536E-4497-B11E-6B3540E6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9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7F781-9E7B-2406-459A-714ECF171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DE3C64-FC03-1001-6F97-3C9C7BA41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B7996-DC56-7374-358C-DB78DCD2D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D364-F231-448D-854C-D3EC1C60A79D}" type="datetime1">
              <a:rPr lang="en-US" smtClean="0"/>
              <a:t>6/1/23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7970E-0408-0015-C3CD-881E92ED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7FF39-3C51-54ED-3CA4-9C0E24AC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FF76-536E-4497-B11E-6B3540E6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77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F296E2-11BD-672A-E181-7CC1FC2DD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F23BB5-B03A-D3D6-8C66-82E70B968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B0758-FF1C-94AC-40D0-69A8BC988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2664-3E18-4E64-9F1D-19FB9B13C415}" type="datetime1">
              <a:rPr lang="en-US" smtClean="0"/>
              <a:t>6/1/23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93617-F951-0B17-4D42-FF9D2C044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FEAC1-C04C-08F9-1C84-83283B282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FF76-536E-4497-B11E-6B3540E6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03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E587E-D081-D624-8AD1-F169148B1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371FA-4E96-68A1-C1D6-12C6BEC95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8DDB-158C-2A41-E359-DB66173D9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95ED-F564-4C37-957C-06AEB94B662C}" type="datetime1">
              <a:rPr lang="en-US" smtClean="0"/>
              <a:t>6/1/23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E4488-6D9B-5D2C-9979-99665821A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71D42-DCB3-B23C-8AB2-02F597252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FF76-536E-4497-B11E-6B3540E6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67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5EEB9-9EB6-4CB1-FA77-6C303132F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CD4E9-05A5-76AD-374C-F142A15C1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C2882-820A-C754-0B32-3EA73B4A2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5784-C4FE-4233-81DE-32A62D981F2A}" type="datetime1">
              <a:rPr lang="en-US" smtClean="0"/>
              <a:t>6/1/23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67054-826F-FB64-4BC1-A46E189E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B97B9-92A4-780B-A208-C2064BE7E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FF76-536E-4497-B11E-6B3540E6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E74E5-5E38-A1A9-56C1-8474300CC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10050-5137-C94C-1978-815C7ADBEA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5CC6F1-FA32-F868-EB6E-D216CE784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238CE-31E8-574F-6E2E-D9EB1EC75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39B1-DD61-4E1E-9E32-F7D219EA5B0B}" type="datetime1">
              <a:rPr lang="en-US" smtClean="0"/>
              <a:t>6/1/23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AD537-FE79-F953-5278-2FDCE78B3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87B368-3EFB-1164-A00D-9F0C3133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FF76-536E-4497-B11E-6B3540E6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7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4F5C1-7195-A37F-72FC-E22B49151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D6E03-F315-D931-E0D6-B98C784C9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42D184-83AC-786C-82BC-6C5CB44B7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EEECD7-E204-3306-0625-A506353373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B34969-FF6D-9E93-2815-40FD30B1E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BF8333-5CD9-B167-8C0E-FA29FE6B2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75F0-91CA-484A-85AA-4BD2C0132A14}" type="datetime1">
              <a:rPr lang="en-US" smtClean="0"/>
              <a:t>6/1/23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88BEDB-E5D7-2111-F0BD-7FD23B1F4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409DDB-4530-D8DA-0482-7E149059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FF76-536E-4497-B11E-6B3540E6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5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991E3-C1FB-DB09-88BB-71600D58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2C9963-EAFB-E020-8EF9-875C44EAF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7A0A-821B-4B93-B9F8-BFC4895394F0}" type="datetime1">
              <a:rPr lang="en-US" smtClean="0"/>
              <a:t>6/1/23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64510B-E093-E2C9-D59B-B17FBAB8F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D97717-A071-D20B-FAA1-2643C1C56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FF76-536E-4497-B11E-6B3540E6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1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3B0493-E54E-85B7-E5F5-25C76CAEB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82C9-4C66-4D01-8D30-84721C626D42}" type="datetime1">
              <a:rPr lang="en-US" smtClean="0"/>
              <a:t>6/1/23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5DCC35-BC0C-10BA-5B0C-925DEC9F5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8290A0-31A9-1B48-0825-1864C37AE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FF76-536E-4497-B11E-6B3540E6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7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7DD3C-0F24-02E8-5B4A-7B79B8979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24871-2780-C2C9-5650-940FC1F0D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0CBF1-7D8C-18B6-D79B-677F4E2BE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A5F67-CFBF-C1AF-E1C4-5E802B318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CF1E-2CAA-4FD8-8538-1F78FC7AE021}" type="datetime1">
              <a:rPr lang="en-US" smtClean="0"/>
              <a:t>6/1/23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94525-EACC-12B3-FCE3-1C162896F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235BC0-3E66-FF74-B31A-F59AEF77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FF76-536E-4497-B11E-6B3540E6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6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D467-3D37-16EE-72DB-AE02335EC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31847B-3317-9760-1642-2646D468D4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BEAB0-F70C-97F8-BEAC-4C6681E4D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8988A-78B0-29A2-A04D-7002EB6EE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B13C-7C23-4B95-9FC9-C2B9C1254857}" type="datetime1">
              <a:rPr lang="en-US" smtClean="0"/>
              <a:t>6/1/23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36B40F-8094-8859-7680-81E2E18AE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836721-F557-F72B-D293-C6DDB051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FF76-536E-4497-B11E-6B3540E6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4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1B0C61-214E-A524-DF50-532F95945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888C8-9145-E5BF-BEB3-2F83A1CCD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8F62B-E5F5-4E96-18D5-5640377A57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F54A6-E853-4084-8A29-0DC128C89A13}" type="datetime1">
              <a:rPr lang="en-US" smtClean="0"/>
              <a:t>6/1/23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B86EE-C6B6-0BE6-450E-A60C2AF47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AF01C-1B30-C925-5824-EF7ED4564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DFF76-536E-4497-B11E-6B3540E62A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E42343-EFF6-6D0A-D573-3A7525D70254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9794875" y="0"/>
            <a:ext cx="2439988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 / NON CLASSIFIÉ</a:t>
            </a:r>
          </a:p>
        </p:txBody>
      </p:sp>
    </p:spTree>
    <p:extLst>
      <p:ext uri="{BB962C8B-B14F-4D97-AF65-F5344CB8AC3E}">
        <p14:creationId xmlns:p14="http://schemas.microsoft.com/office/powerpoint/2010/main" val="273547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1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56BB-25E5-C760-4CD5-DCFC20539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3334" y="732897"/>
            <a:ext cx="9144000" cy="2387600"/>
          </a:xfrm>
        </p:spPr>
        <p:txBody>
          <a:bodyPr anchor="t">
            <a:no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4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Programme de recherche sur les utilisateurs d’Alberta.ca</a:t>
            </a:r>
            <a:endParaRPr lang="en-US" sz="4000" b="1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758" y="5754422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fr-CA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L’équipe de l'Expérience utilisateur (EU) d’Alberta.ca</a:t>
            </a:r>
          </a:p>
          <a:p>
            <a:pPr algn="l"/>
            <a:r>
              <a:rPr lang="fr-CA" sz="20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9 mai 2023</a:t>
            </a:r>
            <a:endParaRPr lang="en-US" sz="2000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3EFD62-578E-425D-897E-0DB69E773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8624" y="1878540"/>
            <a:ext cx="4490042" cy="473119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1B6D151-C225-E115-EF95-34B6FEA31120}"/>
              </a:ext>
            </a:extLst>
          </p:cNvPr>
          <p:cNvSpPr/>
          <p:nvPr/>
        </p:nvSpPr>
        <p:spPr>
          <a:xfrm>
            <a:off x="459510" y="457201"/>
            <a:ext cx="1286164" cy="20781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481406-4AD3-F7EA-C19E-F6F9C864D0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1024" y="2030940"/>
            <a:ext cx="4490042" cy="473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133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56BB-25E5-C760-4CD5-DCFC20539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600" y="648230"/>
            <a:ext cx="9144000" cy="2387600"/>
          </a:xfrm>
        </p:spPr>
        <p:txBody>
          <a:bodyPr anchor="t">
            <a:no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4000" b="1" kern="100" dirty="0">
                <a:solidFill>
                  <a:srgbClr val="0081A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Entrevues</a:t>
            </a:r>
            <a:endParaRPr lang="en-US" sz="4000" b="1" kern="100" dirty="0">
              <a:solidFill>
                <a:srgbClr val="0081AB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601" y="1842029"/>
            <a:ext cx="6163732" cy="4491037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séances sont programmées au fur et à mesure que les réponses arrivent :</a:t>
            </a: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Courriels/messages texte</a:t>
            </a: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 Vous avez été sélectionné(e) »</a:t>
            </a: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Courriels de rappel la veille/le jour même</a:t>
            </a:r>
            <a:endParaRPr lang="fr-CA" sz="18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r-CA" sz="18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Suivre les progrès réalisés en vue d’atteindre les objectifs de recrutement à l’aide d’une feuille de calcul.</a:t>
            </a: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Les délais dépendent largement de la disponibilité des participants</a:t>
            </a:r>
            <a:endParaRPr lang="en-US" sz="1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CE702225-B267-1518-B3E7-EEDF14E7C83A}"/>
              </a:ext>
            </a:extLst>
          </p:cNvPr>
          <p:cNvSpPr/>
          <p:nvPr/>
        </p:nvSpPr>
        <p:spPr>
          <a:xfrm>
            <a:off x="7577847" y="982494"/>
            <a:ext cx="1206229" cy="501190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B5A1239-B3B5-5CEA-82E4-0D6D26D300EB}"/>
              </a:ext>
            </a:extLst>
          </p:cNvPr>
          <p:cNvSpPr/>
          <p:nvPr/>
        </p:nvSpPr>
        <p:spPr>
          <a:xfrm>
            <a:off x="7996135" y="1472379"/>
            <a:ext cx="369651" cy="369651"/>
          </a:xfrm>
          <a:prstGeom prst="ellipse">
            <a:avLst/>
          </a:prstGeom>
          <a:solidFill>
            <a:srgbClr val="1A576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F92064C-B154-A3DD-40C3-2CFA932A79B3}"/>
              </a:ext>
            </a:extLst>
          </p:cNvPr>
          <p:cNvSpPr/>
          <p:nvPr/>
        </p:nvSpPr>
        <p:spPr>
          <a:xfrm>
            <a:off x="7996135" y="2479836"/>
            <a:ext cx="369651" cy="369651"/>
          </a:xfrm>
          <a:prstGeom prst="ellipse">
            <a:avLst/>
          </a:prstGeom>
          <a:solidFill>
            <a:srgbClr val="1A576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E464100-E19F-531A-87F4-F87619602927}"/>
              </a:ext>
            </a:extLst>
          </p:cNvPr>
          <p:cNvSpPr/>
          <p:nvPr/>
        </p:nvSpPr>
        <p:spPr>
          <a:xfrm>
            <a:off x="7996135" y="3452520"/>
            <a:ext cx="369651" cy="369651"/>
          </a:xfrm>
          <a:prstGeom prst="ellipse">
            <a:avLst/>
          </a:prstGeom>
          <a:solidFill>
            <a:srgbClr val="1A576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34E7E9A-2102-AACD-6903-CFC841661CE9}"/>
              </a:ext>
            </a:extLst>
          </p:cNvPr>
          <p:cNvSpPr/>
          <p:nvPr/>
        </p:nvSpPr>
        <p:spPr>
          <a:xfrm>
            <a:off x="7996135" y="4496958"/>
            <a:ext cx="369651" cy="369651"/>
          </a:xfrm>
          <a:prstGeom prst="ellipse">
            <a:avLst/>
          </a:prstGeom>
          <a:solidFill>
            <a:srgbClr val="1A576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B85548-5442-DFF3-84D4-E1CD82D8FBF5}"/>
              </a:ext>
            </a:extLst>
          </p:cNvPr>
          <p:cNvSpPr txBox="1"/>
          <p:nvPr/>
        </p:nvSpPr>
        <p:spPr>
          <a:xfrm>
            <a:off x="8684907" y="3370455"/>
            <a:ext cx="16293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Entrevues</a:t>
            </a:r>
          </a:p>
          <a:p>
            <a:r>
              <a:rPr lang="fr-CA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3-4 semaines*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6A64FB-70FC-8533-159E-B914C46C8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632" y="5963227"/>
            <a:ext cx="1842986" cy="69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49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56BB-25E5-C760-4CD5-DCFC20539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600" y="648230"/>
            <a:ext cx="9144000" cy="2387600"/>
          </a:xfrm>
        </p:spPr>
        <p:txBody>
          <a:bodyPr anchor="t">
            <a:no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4000" b="1" kern="100" dirty="0">
                <a:solidFill>
                  <a:srgbClr val="0081A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Séances</a:t>
            </a:r>
            <a:endParaRPr lang="en-US" sz="4000" b="1" kern="100" dirty="0">
              <a:solidFill>
                <a:srgbClr val="0081AB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600" y="1842030"/>
            <a:ext cx="6163732" cy="4491037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Entre 45 et 60 minutes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Assisté</a:t>
            </a:r>
            <a:r>
              <a:rPr lang="en-US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à distance par un </a:t>
            </a:r>
            <a:r>
              <a:rPr lang="en-US" sz="18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membre</a:t>
            </a:r>
            <a:r>
              <a:rPr lang="en-US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8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l’équipe</a:t>
            </a:r>
            <a:r>
              <a:rPr lang="en-US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8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l’experience</a:t>
            </a:r>
            <a:r>
              <a:rPr lang="en-US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utilisateur</a:t>
            </a:r>
            <a:r>
              <a:rPr lang="en-US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(EU) </a:t>
            </a:r>
            <a:r>
              <a:rPr lang="en-US" sz="18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utilisant</a:t>
            </a:r>
            <a:r>
              <a:rPr lang="en-US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Microsoft Teams.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participants </a:t>
            </a:r>
            <a:r>
              <a:rPr lang="en-US" sz="18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partagent</a:t>
            </a:r>
            <a:r>
              <a:rPr lang="en-US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leur</a:t>
            </a:r>
            <a:r>
              <a:rPr lang="en-US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écran</a:t>
            </a:r>
            <a:r>
              <a:rPr lang="en-US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nous </a:t>
            </a:r>
            <a:r>
              <a:rPr lang="en-US" sz="18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enregistrons</a:t>
            </a:r>
            <a:r>
              <a:rPr lang="en-US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chacune</a:t>
            </a:r>
            <a:r>
              <a:rPr lang="en-US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 sessions pour la </a:t>
            </a:r>
            <a:r>
              <a:rPr lang="en-US" sz="18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prise</a:t>
            </a:r>
            <a:r>
              <a:rPr lang="en-US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notes et les </a:t>
            </a:r>
            <a:r>
              <a:rPr lang="en-US" sz="18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références</a:t>
            </a:r>
            <a:r>
              <a:rPr lang="en-US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C7FA58-EA53-C40E-72B7-A0B0DC044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632" y="5963227"/>
            <a:ext cx="1842986" cy="69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934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56BB-25E5-C760-4CD5-DCFC20539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600" y="648230"/>
            <a:ext cx="9144000" cy="2387600"/>
          </a:xfrm>
        </p:spPr>
        <p:txBody>
          <a:bodyPr anchor="t">
            <a:no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4000" b="1" kern="100" dirty="0">
                <a:solidFill>
                  <a:srgbClr val="0081A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Tests d’utilisabilité </a:t>
            </a:r>
            <a:endParaRPr lang="en-US" sz="4000" b="1" kern="100" dirty="0">
              <a:solidFill>
                <a:srgbClr val="0081AB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F7BD66-C6B0-ED91-D07F-B05A0B762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797" y="504735"/>
            <a:ext cx="6684459" cy="61870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9FCAEF-1C4F-1878-6E67-02F58E6C7478}"/>
              </a:ext>
            </a:extLst>
          </p:cNvPr>
          <p:cNvSpPr txBox="1"/>
          <p:nvPr/>
        </p:nvSpPr>
        <p:spPr>
          <a:xfrm>
            <a:off x="7273633" y="1184565"/>
            <a:ext cx="1662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Observe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978B94-0CA2-2BC6-BE07-640102C679C4}"/>
              </a:ext>
            </a:extLst>
          </p:cNvPr>
          <p:cNvSpPr txBox="1"/>
          <p:nvPr/>
        </p:nvSpPr>
        <p:spPr>
          <a:xfrm>
            <a:off x="7294415" y="1904376"/>
            <a:ext cx="20989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i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Pose les questions</a:t>
            </a:r>
          </a:p>
          <a:p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876EC9-6004-B48F-5EFF-DD91DE513EB8}"/>
              </a:ext>
            </a:extLst>
          </p:cNvPr>
          <p:cNvSpPr txBox="1"/>
          <p:nvPr/>
        </p:nvSpPr>
        <p:spPr>
          <a:xfrm>
            <a:off x="7211287" y="2867891"/>
            <a:ext cx="1870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Donne une rétroaction</a:t>
            </a:r>
          </a:p>
          <a:p>
            <a:pPr algn="ctr"/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1189D3-7EEE-9C7A-43B8-0CB3D7A4F0CC}"/>
              </a:ext>
            </a:extLst>
          </p:cNvPr>
          <p:cNvSpPr txBox="1"/>
          <p:nvPr/>
        </p:nvSpPr>
        <p:spPr>
          <a:xfrm>
            <a:off x="9123215" y="3325090"/>
            <a:ext cx="1974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Participant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37E40F-B6A2-08D2-40F3-27D37D6A1147}"/>
              </a:ext>
            </a:extLst>
          </p:cNvPr>
          <p:cNvSpPr txBox="1"/>
          <p:nvPr/>
        </p:nvSpPr>
        <p:spPr>
          <a:xfrm>
            <a:off x="5971305" y="3325090"/>
            <a:ext cx="1697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Facilitateur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F8D893-5546-EF9F-12A2-BF0068A9AA68}"/>
              </a:ext>
            </a:extLst>
          </p:cNvPr>
          <p:cNvSpPr txBox="1"/>
          <p:nvPr/>
        </p:nvSpPr>
        <p:spPr>
          <a:xfrm>
            <a:off x="5420972" y="4379063"/>
            <a:ext cx="1662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Administers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B46324-4421-4FEF-B28B-E5A8A8DB408C}"/>
              </a:ext>
            </a:extLst>
          </p:cNvPr>
          <p:cNvSpPr txBox="1"/>
          <p:nvPr/>
        </p:nvSpPr>
        <p:spPr>
          <a:xfrm>
            <a:off x="9123215" y="4379063"/>
            <a:ext cx="1662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Performs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AB91-0A09-74DC-01B5-F6CD062989E8}"/>
              </a:ext>
            </a:extLst>
          </p:cNvPr>
          <p:cNvSpPr txBox="1"/>
          <p:nvPr/>
        </p:nvSpPr>
        <p:spPr>
          <a:xfrm>
            <a:off x="7837054" y="5472228"/>
            <a:ext cx="1974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Tasks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9811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56BB-25E5-C760-4CD5-DCFC20539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600" y="648230"/>
            <a:ext cx="9144000" cy="2387600"/>
          </a:xfrm>
        </p:spPr>
        <p:txBody>
          <a:bodyPr anchor="t">
            <a:no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4000" b="1" kern="100" dirty="0">
                <a:solidFill>
                  <a:srgbClr val="0081A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fr-CA" sz="4000" b="1" kern="100" dirty="0">
                <a:solidFill>
                  <a:srgbClr val="0081A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Analyse</a:t>
            </a:r>
            <a:endParaRPr lang="en-US" sz="4000" b="1" kern="100" dirty="0">
              <a:solidFill>
                <a:srgbClr val="0081AB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601" y="1842029"/>
            <a:ext cx="5692030" cy="4491037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séances </a:t>
            </a:r>
            <a:r>
              <a:rPr lang="en-US" sz="2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génèrent</a:t>
            </a: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beaucoup de </a:t>
            </a:r>
            <a:r>
              <a:rPr lang="en-US" sz="2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données</a:t>
            </a: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brutes :</a:t>
            </a:r>
          </a:p>
          <a:p>
            <a:pPr marL="34290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Notes </a:t>
            </a:r>
            <a:r>
              <a:rPr lang="en-US" sz="22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écrites</a:t>
            </a: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et/</a:t>
            </a:r>
            <a:r>
              <a:rPr lang="en-US" sz="22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</a:t>
            </a: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numériques</a:t>
            </a:r>
            <a:endParaRPr lang="en-US" sz="22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Enregistrement</a:t>
            </a:r>
            <a:r>
              <a:rPr lang="en-US" sz="22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audio/video</a:t>
            </a:r>
          </a:p>
          <a:p>
            <a:pPr marL="34290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la phase </a:t>
            </a:r>
            <a:r>
              <a:rPr lang="en-US" sz="22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d’analyse</a:t>
            </a: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nous </a:t>
            </a:r>
            <a:r>
              <a:rPr lang="en-US" sz="22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filtrons</a:t>
            </a: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organisons</a:t>
            </a: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22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interprétons</a:t>
            </a: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</a:t>
            </a: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données</a:t>
            </a: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afin</a:t>
            </a: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2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produire</a:t>
            </a: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</a:t>
            </a:r>
            <a:r>
              <a:rPr lang="en-US" sz="22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idées</a:t>
            </a: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22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recommandations</a:t>
            </a: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CE702225-B267-1518-B3E7-EEDF14E7C83A}"/>
              </a:ext>
            </a:extLst>
          </p:cNvPr>
          <p:cNvSpPr/>
          <p:nvPr/>
        </p:nvSpPr>
        <p:spPr>
          <a:xfrm>
            <a:off x="7577847" y="982494"/>
            <a:ext cx="1206229" cy="501190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B5A1239-B3B5-5CEA-82E4-0D6D26D300EB}"/>
              </a:ext>
            </a:extLst>
          </p:cNvPr>
          <p:cNvSpPr/>
          <p:nvPr/>
        </p:nvSpPr>
        <p:spPr>
          <a:xfrm>
            <a:off x="7996135" y="1472379"/>
            <a:ext cx="369651" cy="369651"/>
          </a:xfrm>
          <a:prstGeom prst="ellipse">
            <a:avLst/>
          </a:prstGeom>
          <a:solidFill>
            <a:srgbClr val="1A576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F92064C-B154-A3DD-40C3-2CFA932A79B3}"/>
              </a:ext>
            </a:extLst>
          </p:cNvPr>
          <p:cNvSpPr/>
          <p:nvPr/>
        </p:nvSpPr>
        <p:spPr>
          <a:xfrm>
            <a:off x="7996135" y="2479836"/>
            <a:ext cx="369651" cy="369651"/>
          </a:xfrm>
          <a:prstGeom prst="ellipse">
            <a:avLst/>
          </a:prstGeom>
          <a:solidFill>
            <a:srgbClr val="1A576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E464100-E19F-531A-87F4-F87619602927}"/>
              </a:ext>
            </a:extLst>
          </p:cNvPr>
          <p:cNvSpPr/>
          <p:nvPr/>
        </p:nvSpPr>
        <p:spPr>
          <a:xfrm>
            <a:off x="7996135" y="3452520"/>
            <a:ext cx="369651" cy="369651"/>
          </a:xfrm>
          <a:prstGeom prst="ellipse">
            <a:avLst/>
          </a:prstGeom>
          <a:solidFill>
            <a:srgbClr val="1A576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34E7E9A-2102-AACD-6903-CFC841661CE9}"/>
              </a:ext>
            </a:extLst>
          </p:cNvPr>
          <p:cNvSpPr/>
          <p:nvPr/>
        </p:nvSpPr>
        <p:spPr>
          <a:xfrm>
            <a:off x="7996135" y="4496958"/>
            <a:ext cx="369651" cy="369651"/>
          </a:xfrm>
          <a:prstGeom prst="ellipse">
            <a:avLst/>
          </a:prstGeom>
          <a:solidFill>
            <a:srgbClr val="1A576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B85548-5442-DFF3-84D4-E1CD82D8FBF5}"/>
              </a:ext>
            </a:extLst>
          </p:cNvPr>
          <p:cNvSpPr txBox="1"/>
          <p:nvPr/>
        </p:nvSpPr>
        <p:spPr>
          <a:xfrm>
            <a:off x="8684907" y="4374006"/>
            <a:ext cx="16293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</a:p>
          <a:p>
            <a:r>
              <a:rPr lang="fr-CA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semaines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384B1E-548C-26D8-7DDC-C833BB09D3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632" y="5963227"/>
            <a:ext cx="1842986" cy="69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794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56BB-25E5-C760-4CD5-DCFC20539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600" y="648230"/>
            <a:ext cx="9144000" cy="2387600"/>
          </a:xfrm>
        </p:spPr>
        <p:txBody>
          <a:bodyPr anchor="t">
            <a:no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4000" b="1" kern="100" dirty="0">
                <a:solidFill>
                  <a:srgbClr val="0081A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Rapport sur les résultats</a:t>
            </a:r>
            <a:endParaRPr lang="en-US" sz="4000" b="1" kern="100" dirty="0">
              <a:solidFill>
                <a:srgbClr val="0081AB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599" y="1842030"/>
            <a:ext cx="6494651" cy="5015970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C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Résumer les résultats de la séance</a:t>
            </a:r>
          </a:p>
          <a:p>
            <a:pPr marL="742950" lvl="1" indent="-285750" algn="l">
              <a:lnSpc>
                <a:spcPct val="100000"/>
              </a:lnSpc>
              <a:buFontTx/>
              <a:buChar char="-"/>
            </a:pPr>
            <a:r>
              <a:rPr lang="fr-CA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qui nous avons parlé</a:t>
            </a:r>
          </a:p>
          <a:p>
            <a:pPr marL="742950" lvl="1" indent="-285750" algn="l">
              <a:lnSpc>
                <a:spcPct val="100000"/>
              </a:lnSpc>
              <a:buFontTx/>
              <a:buChar char="-"/>
            </a:pPr>
            <a:r>
              <a:rPr lang="fr-C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 qu’ils ont dit</a:t>
            </a:r>
          </a:p>
          <a:p>
            <a:pPr marL="742950" lvl="1" indent="-285750" algn="l">
              <a:lnSpc>
                <a:spcPct val="100000"/>
              </a:lnSpc>
              <a:buFontTx/>
              <a:buChar char="-"/>
            </a:pPr>
            <a:r>
              <a:rPr lang="fr-CA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Exemples sous forme de citations, de clips vidéo</a:t>
            </a:r>
          </a:p>
          <a:p>
            <a:pPr marL="285750" indent="-285750" algn="l">
              <a:lnSpc>
                <a:spcPct val="100000"/>
              </a:lnSpc>
              <a:buFontTx/>
              <a:buChar char="-"/>
            </a:pPr>
            <a:endParaRPr lang="fr-CA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C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Formuler des recommandations à partir des résultats que nous avons obtenus</a:t>
            </a:r>
            <a:endParaRPr lang="fr-CA" sz="18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Pour les secteurs de programme</a:t>
            </a:r>
            <a:endParaRPr lang="en-US" sz="18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Pour les conseillers en communication et les stratèges de contenu</a:t>
            </a:r>
            <a:endParaRPr lang="en-US" sz="18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Pour les équipes de conception et de développement</a:t>
            </a:r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37649F-9448-D0BE-E3C5-E045B05AE3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632" y="5963227"/>
            <a:ext cx="1842986" cy="69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194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24163"/>
            <a:ext cx="9144000" cy="1655762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3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 que nous avons appris (jusqu’ici)</a:t>
            </a:r>
            <a:endParaRPr lang="en-US" sz="3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US" sz="18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9659E6-48AA-D6C6-920C-15568FD8D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632" y="5963227"/>
            <a:ext cx="1842986" cy="6973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714D2FE-0123-D744-AFA3-A21266080767}"/>
              </a:ext>
            </a:extLst>
          </p:cNvPr>
          <p:cNvSpPr/>
          <p:nvPr/>
        </p:nvSpPr>
        <p:spPr>
          <a:xfrm>
            <a:off x="5224316" y="3444225"/>
            <a:ext cx="1286164" cy="20781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666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56BB-25E5-C760-4CD5-DCFC20539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600" y="648230"/>
            <a:ext cx="9144000" cy="2387600"/>
          </a:xfrm>
        </p:spPr>
        <p:txBody>
          <a:bodyPr anchor="t">
            <a:no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kern="100" dirty="0">
                <a:solidFill>
                  <a:srgbClr val="0081A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Séances </a:t>
            </a:r>
            <a:r>
              <a:rPr lang="en-US" sz="4000" b="1" kern="100" dirty="0" err="1">
                <a:solidFill>
                  <a:srgbClr val="0081A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terminées</a:t>
            </a:r>
            <a:endParaRPr lang="en-US" sz="4000" b="1" kern="100" dirty="0">
              <a:solidFill>
                <a:srgbClr val="0081AB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600" y="1842030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en-US" sz="3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Nous </a:t>
            </a:r>
            <a:r>
              <a:rPr lang="en-US" sz="30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avons</a:t>
            </a:r>
            <a:r>
              <a:rPr lang="en-US" sz="3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effectu</a:t>
            </a:r>
            <a:r>
              <a:rPr lang="en-US" sz="3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en-US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plus de 100 </a:t>
            </a:r>
            <a:r>
              <a:rPr lang="en-US" sz="3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heures</a:t>
            </a:r>
            <a:r>
              <a:rPr lang="en-US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tests </a:t>
            </a:r>
            <a:r>
              <a:rPr lang="en-US" sz="3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d’utilisabilité</a:t>
            </a:r>
            <a:r>
              <a:rPr lang="en-US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sur </a:t>
            </a:r>
            <a:r>
              <a:rPr lang="en-US" sz="3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Alberta.ca</a:t>
            </a:r>
            <a:r>
              <a:rPr lang="en-US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</a:t>
            </a:r>
            <a:r>
              <a:rPr lang="en-US" sz="3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</a:t>
            </a:r>
            <a:r>
              <a:rPr lang="en-US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prototypes</a:t>
            </a:r>
          </a:p>
          <a:p>
            <a:pPr algn="l"/>
            <a:endParaRPr lang="en-US" sz="30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3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Domaines</a:t>
            </a:r>
            <a:r>
              <a:rPr lang="en-US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testés</a:t>
            </a:r>
            <a:r>
              <a:rPr lang="en-US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COVID-19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Location </a:t>
            </a:r>
            <a:r>
              <a:rPr lang="fr-CA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</a:t>
            </a:r>
            <a:r>
              <a:rPr lang="en-US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usage </a:t>
            </a:r>
            <a:r>
              <a:rPr lang="en-US" sz="3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d’habitation</a:t>
            </a:r>
            <a:endParaRPr lang="en-US" sz="3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</a:t>
            </a:r>
            <a:r>
              <a:rPr lang="en-US" sz="30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normes</a:t>
            </a:r>
            <a:r>
              <a:rPr lang="en-US" sz="3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d’emploi</a:t>
            </a:r>
            <a:endParaRPr lang="en-US" sz="30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Emplois</a:t>
            </a:r>
            <a:r>
              <a:rPr lang="en-US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dans le function </a:t>
            </a:r>
            <a:r>
              <a:rPr lang="en-US" sz="3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publique</a:t>
            </a:r>
            <a:r>
              <a:rPr lang="en-US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d’Alberta</a:t>
            </a:r>
            <a:endParaRPr lang="en-US" sz="3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3000" kern="100" dirty="0">
                <a:latin typeface="Arial" panose="020B0604020202020204" pitchFamily="34" charset="0"/>
                <a:cs typeface="Arial" panose="020B0604020202020204" pitchFamily="34" charset="0"/>
              </a:rPr>
              <a:t>Tests </a:t>
            </a:r>
            <a:r>
              <a:rPr lang="en-CA" sz="3000" kern="100" dirty="0" err="1">
                <a:latin typeface="Arial" panose="020B0604020202020204" pitchFamily="34" charset="0"/>
                <a:cs typeface="Arial" panose="020B0604020202020204" pitchFamily="34" charset="0"/>
              </a:rPr>
              <a:t>d'utilisabilité</a:t>
            </a:r>
            <a:endParaRPr lang="en-US" sz="3000" kern="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910540-AF57-6E08-9C65-33DA5C0421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632" y="5963227"/>
            <a:ext cx="1842986" cy="69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128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56BB-25E5-C760-4CD5-DCFC20539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600" y="648230"/>
            <a:ext cx="9144000" cy="2387600"/>
          </a:xfrm>
        </p:spPr>
        <p:txBody>
          <a:bodyPr anchor="t">
            <a:no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kern="100" dirty="0">
                <a:solidFill>
                  <a:srgbClr val="07758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en-US" sz="4000" b="1" kern="100" dirty="0">
                <a:solidFill>
                  <a:srgbClr val="07758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Orientation et </a:t>
            </a:r>
            <a:r>
              <a:rPr lang="en-US" sz="4000" b="1" kern="100" dirty="0" err="1">
                <a:solidFill>
                  <a:srgbClr val="07758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repères</a:t>
            </a:r>
            <a:endParaRPr lang="en-US" sz="4000" b="1" kern="100" dirty="0">
              <a:solidFill>
                <a:srgbClr val="07758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600" y="1842029"/>
            <a:ext cx="9144000" cy="3411895"/>
          </a:xfrm>
        </p:spPr>
        <p:txBody>
          <a:bodyPr>
            <a:noAutofit/>
          </a:bodyPr>
          <a:lstStyle/>
          <a:p>
            <a:pPr marL="457200" marR="0" indent="-4572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utilisateurs manquent de repères lorsqu’ils naviguent sur le site Web. </a:t>
            </a:r>
            <a:endParaRPr lang="en-US" sz="3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-4572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utilisateurs recherchent un point de départ ou un point où réinitialiser leur parcours lorsqu’ils sont perdus.</a:t>
            </a:r>
            <a:endParaRPr lang="en-US" sz="3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-4572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options permettant de parcourir latéralement le contenu associé ne sont pas assez nombreuses.</a:t>
            </a:r>
            <a:endParaRPr lang="en-US" sz="3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ACA4FE-59B4-5007-9E44-0BE19A517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632" y="5963227"/>
            <a:ext cx="1842986" cy="69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666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6013" y="625412"/>
            <a:ext cx="9656305" cy="623258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 Où se trouve le bouton d'accueil »? »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collection n’est pas cohérente pour la participante. Elle ne comprend pas comment passer d’une page à l’autre de la collection et utilise toujours par défaut la fonction de recherche du site pour trouver ce qu’elle cherche.</a:t>
            </a:r>
            <a:endParaRPr lang="en-US" sz="2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–Notes émanant du test d’utilisabilité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 Il faut constamment cliquer sur « précédent »...On est en quelque sorte obligé de revenir à la page d'accueil pour accéder à autre chose ».</a:t>
            </a:r>
            <a:endParaRPr lang="en-US" sz="2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2DB4DBA-85EB-2D5F-25C2-E7670FAFC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632" y="5963227"/>
            <a:ext cx="1842986" cy="69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72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56BB-25E5-C760-4CD5-DCFC20539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600" y="648230"/>
            <a:ext cx="10431220" cy="2387600"/>
          </a:xfrm>
        </p:spPr>
        <p:txBody>
          <a:bodyPr anchor="t">
            <a:no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kern="100" dirty="0">
                <a:solidFill>
                  <a:srgbClr val="07758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en-US" sz="4000" b="1" kern="100" dirty="0" err="1">
                <a:solidFill>
                  <a:srgbClr val="07758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Contenu</a:t>
            </a:r>
            <a:endParaRPr lang="en-US" sz="4000" b="1" kern="100" dirty="0">
              <a:solidFill>
                <a:srgbClr val="07758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600" y="1842030"/>
            <a:ext cx="11165238" cy="4367740"/>
          </a:xfrm>
        </p:spPr>
        <p:txBody>
          <a:bodyPr>
            <a:normAutofit fontScale="92500"/>
          </a:bodyPr>
          <a:lstStyle/>
          <a:p>
            <a:pPr marL="571500" marR="0" indent="-5715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3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contenu peut rapidement devenir trop abondant.</a:t>
            </a:r>
            <a:endParaRPr lang="en-US" sz="3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marR="0" indent="-5715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3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supports visuels permettant d’organiser et de structurer le contenu sont appréciés :</a:t>
            </a:r>
            <a:endParaRPr lang="en-US" sz="3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9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Rubriques</a:t>
            </a:r>
            <a:endParaRPr lang="en-US" sz="2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9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Accordéons</a:t>
            </a:r>
            <a:endParaRPr lang="en-US" sz="2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9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Listes à puces</a:t>
            </a:r>
            <a:endParaRPr lang="en-US" sz="2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9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Tableaux</a:t>
            </a:r>
            <a:endParaRPr lang="en-US" sz="2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C28E09-406E-C08C-36C6-0FBF72F7C1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632" y="5963227"/>
            <a:ext cx="1842986" cy="69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47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9140B-B5D8-47F8-412B-68E41623F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1AB"/>
                </a:solidFill>
              </a:rPr>
              <a:t>Table des matières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D3BCA-38A4-148E-E40B-0B503DF83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nous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effectuons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 tests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d’utilisabilit</a:t>
            </a:r>
            <a:r>
              <a:rPr lang="fr-C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que nous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avons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appris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Prochaines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étapes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782D67-CE7E-DC73-900C-AAB227C828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2632" y="5963227"/>
            <a:ext cx="1842986" cy="69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553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6013" y="625412"/>
            <a:ext cx="9656305" cy="6232588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r-CA" sz="3000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 Il est plus facile de demander du soutien que de parcourir des pages de choses à lire. Parfois, je n’arrive pas à me concentrer. »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 Quand je jongle avec beaucoup de choses, j’ai besoin d’obtenir des renseignements dans de très brefs délais ».</a:t>
            </a:r>
            <a:endParaRPr lang="en-US" sz="3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089BDE8-C89A-EF3F-931A-A25927433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632" y="5963227"/>
            <a:ext cx="1842986" cy="69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574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56BB-25E5-C760-4CD5-DCFC20539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600" y="648230"/>
            <a:ext cx="10431220" cy="2387600"/>
          </a:xfrm>
        </p:spPr>
        <p:txBody>
          <a:bodyPr anchor="t">
            <a:no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kern="100" dirty="0">
                <a:solidFill>
                  <a:srgbClr val="07758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4000" b="1" kern="100" dirty="0">
                <a:solidFill>
                  <a:srgbClr val="07758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Navigation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600" y="1842030"/>
            <a:ext cx="11165238" cy="4367740"/>
          </a:xfrm>
        </p:spPr>
        <p:txBody>
          <a:bodyPr>
            <a:normAutofit/>
          </a:bodyPr>
          <a:lstStyle/>
          <a:p>
            <a:pPr marL="342900" marR="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participants ont souvent été déconcertés par les différents systèmes de menu.</a:t>
            </a:r>
          </a:p>
          <a:p>
            <a:pPr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1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fr-CA" sz="2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était difficile de savoir si un outil de navigation donné permettait de parcourir la page, la collection ou l’ensemble du site Web. </a:t>
            </a:r>
            <a:endParaRPr lang="en-US" sz="2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Certains outils de navigation dans les collections passent inaperçus et ne sont pas utilisés.</a:t>
            </a:r>
            <a:endParaRPr lang="en-US" sz="2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1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fr-CA" sz="2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C’est parce qu’ils sont dans la bande bleue.</a:t>
            </a:r>
            <a:endParaRPr lang="en-US" sz="2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31DD43-E25B-8121-7494-68907C760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632" y="5963227"/>
            <a:ext cx="1842986" cy="69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4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6013" y="625412"/>
            <a:ext cx="9656305" cy="6232588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r-CA" sz="2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r-CA" sz="2500" kern="1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participant pense que la rubrique « tous les services » dans l’en-tête s’applique au contenu de la page active et non au site Web dans son ensemble.</a:t>
            </a:r>
            <a:endParaRPr lang="en-US" sz="2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–Notes émanant du test d’utilisabilité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r-CA" sz="25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L’en-tête général de navigation « ressort beaucoup plus que [le menu utilitaire]...cette bande bleue ne semble pas importante ».</a:t>
            </a:r>
            <a:endParaRPr lang="en-US" sz="2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878B8E-2113-091E-9125-C9255F475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632" y="5963227"/>
            <a:ext cx="1842986" cy="69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425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600" y="1842030"/>
            <a:ext cx="11165238" cy="4367740"/>
          </a:xfrm>
        </p:spPr>
        <p:txBody>
          <a:bodyPr>
            <a:normAutofit/>
          </a:bodyPr>
          <a:lstStyle/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site Web est facile à lire (visuellement).</a:t>
            </a:r>
            <a:endParaRPr lang="en-US" sz="3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utilisateurs n’aiment pas avoir à chercher pour accéder à du contenu ou à des ressources connexes.</a:t>
            </a:r>
            <a:endParaRPr lang="en-US" sz="3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3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utilisateurs veulent de l’aide pour combler l’écart entre ce qu’ils lisent sur le site Web et leur vie quotidienne, leur prise de décision. </a:t>
            </a:r>
            <a:endParaRPr lang="en-US" sz="3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9E2411-ED4F-3C45-DDD5-C6D6305D5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632" y="5963227"/>
            <a:ext cx="1842986" cy="697346"/>
          </a:xfrm>
          <a:prstGeom prst="rect">
            <a:avLst/>
          </a:prstGeom>
        </p:spPr>
      </p:pic>
      <p:sp>
        <p:nvSpPr>
          <p:cNvPr id="8" name="Rectangle 7" descr="Community Verified icon">
            <a:extLst>
              <a:ext uri="{FF2B5EF4-FFF2-40B4-BE49-F238E27FC236}">
                <a16:creationId xmlns:a16="http://schemas.microsoft.com/office/drawing/2014/main" id="{A4F29FEE-24CA-817D-034B-14AE26A7A7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696FEF67-96A3-2782-4F1B-C12FEA43B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0F5B90D8-A70C-D8A0-AB13-22E0F9E1C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73" y="727230"/>
            <a:ext cx="4469685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fr-FR" altLang="en-US" sz="4000" b="1" i="0" u="none" strike="noStrike" cap="none" normalizeH="0" baseline="0" dirty="0">
                <a:ln>
                  <a:noFill/>
                </a:ln>
                <a:solidFill>
                  <a:srgbClr val="07758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4. </a:t>
            </a:r>
            <a:r>
              <a:rPr lang="fr-FR" altLang="en-US" sz="4000" b="1" dirty="0">
                <a:solidFill>
                  <a:srgbClr val="07758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kumimoji="0" lang="fr-FR" altLang="en-US" sz="4000" b="1" i="0" u="none" strike="noStrike" cap="none" normalizeH="0" baseline="0" dirty="0">
                <a:ln>
                  <a:noFill/>
                </a:ln>
                <a:solidFill>
                  <a:srgbClr val="07758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perçu général</a:t>
            </a:r>
            <a:endParaRPr kumimoji="0" lang="fr-FR" altLang="en-US" sz="4000" b="1" i="0" u="none" strike="noStrike" cap="none" normalizeH="0" baseline="0" dirty="0">
              <a:ln>
                <a:noFill/>
              </a:ln>
              <a:solidFill>
                <a:srgbClr val="07758F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fr-F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 descr="Community Verified icon">
            <a:extLst>
              <a:ext uri="{FF2B5EF4-FFF2-40B4-BE49-F238E27FC236}">
                <a16:creationId xmlns:a16="http://schemas.microsoft.com/office/drawing/2014/main" id="{1E5627B4-C664-7F0D-10BC-CAAB9A9B35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A68A618C-8EC7-2767-BB46-6670628EB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12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952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24163"/>
            <a:ext cx="9144000" cy="1655762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3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Prochaines étapes</a:t>
            </a:r>
            <a:endParaRPr lang="en-US" sz="3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US" sz="18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AF2D604-4562-44C0-8E8C-2E81D2F40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632" y="5963227"/>
            <a:ext cx="1842986" cy="6973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09C226-145D-D691-FFDB-A28D7359AEA8}"/>
              </a:ext>
            </a:extLst>
          </p:cNvPr>
          <p:cNvSpPr/>
          <p:nvPr/>
        </p:nvSpPr>
        <p:spPr>
          <a:xfrm>
            <a:off x="5452918" y="3444225"/>
            <a:ext cx="1286164" cy="20781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701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56BB-25E5-C760-4CD5-DCFC20539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600" y="648230"/>
            <a:ext cx="9144000" cy="2387600"/>
          </a:xfrm>
        </p:spPr>
        <p:txBody>
          <a:bodyPr anchor="t">
            <a:no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kern="100" dirty="0">
                <a:solidFill>
                  <a:srgbClr val="07758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Restructuration de la navigation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599" y="1842030"/>
            <a:ext cx="11593593" cy="4775746"/>
          </a:xfrm>
        </p:spPr>
        <p:txBody>
          <a:bodyPr>
            <a:normAutofit/>
          </a:bodyPr>
          <a:lstStyle/>
          <a:p>
            <a:pPr marL="857250" marR="0" indent="-8572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2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résultats de la recherche sur les utilisateurs ont débouché sur un projet plus vaste de restructuration de la navigation.</a:t>
            </a:r>
            <a:endParaRPr lang="en-US" sz="27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7250" indent="-8572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2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Idées de conception :</a:t>
            </a:r>
            <a:endParaRPr lang="en-US" sz="27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Supprimer la bande bleue</a:t>
            </a:r>
            <a:endParaRPr lang="en-US" sz="27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Masquer le menu général de navigation</a:t>
            </a:r>
            <a:endParaRPr lang="en-US" sz="27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Précédent/suivant</a:t>
            </a:r>
            <a:endParaRPr lang="en-US" sz="27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7250" marR="0" indent="-8572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2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Tester l’utilisabilité de la nouvelle conception</a:t>
            </a:r>
            <a:endParaRPr lang="en-US" sz="27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44E56D-7A99-52AB-EF80-10F2D8A4C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632" y="5963227"/>
            <a:ext cx="1842986" cy="69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211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1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56BB-25E5-C760-4CD5-DCFC20539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600" y="648230"/>
            <a:ext cx="9144000" cy="2387600"/>
          </a:xfrm>
        </p:spPr>
        <p:txBody>
          <a:bodyPr anchor="t">
            <a:no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Merci!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298" y="4926193"/>
            <a:ext cx="9144000" cy="1655762"/>
          </a:xfrm>
        </p:spPr>
        <p:txBody>
          <a:bodyPr/>
          <a:lstStyle/>
          <a:p>
            <a:pPr algn="l"/>
            <a:r>
              <a:rPr lang="en-US" sz="25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Sarah Dunn</a:t>
            </a:r>
          </a:p>
          <a:p>
            <a:pPr algn="l"/>
            <a:r>
              <a:rPr lang="en-US" sz="1800" kern="1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Conceptrice</a:t>
            </a:r>
            <a:r>
              <a:rPr lang="en-US" sz="1800" kern="1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EU, Alberta.ca</a:t>
            </a:r>
          </a:p>
          <a:p>
            <a:pPr algn="l"/>
            <a:r>
              <a:rPr lang="en-US" sz="18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Sarah.dunn</a:t>
            </a:r>
            <a:r>
              <a:rPr lang="en-US" sz="1800" kern="1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@gov.ab.ca</a:t>
            </a:r>
            <a:endParaRPr lang="en-US" sz="1800" kern="1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6D5845-AC73-1B46-2745-A608CF9E2C77}"/>
              </a:ext>
            </a:extLst>
          </p:cNvPr>
          <p:cNvSpPr/>
          <p:nvPr/>
        </p:nvSpPr>
        <p:spPr>
          <a:xfrm>
            <a:off x="459510" y="290945"/>
            <a:ext cx="1286164" cy="20781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72DADC-FFCE-873D-5D48-42E70DED91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4416"/>
          <a:stretch/>
        </p:blipFill>
        <p:spPr>
          <a:xfrm>
            <a:off x="7278624" y="4926193"/>
            <a:ext cx="4490042" cy="168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950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24163"/>
            <a:ext cx="9144000" cy="1655762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nous effectuons les tests d’utilisabilité</a:t>
            </a:r>
            <a:endParaRPr lang="en-US" sz="25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sz="18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75E8E4-582A-7E97-F053-5EAC96E9B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632" y="5963227"/>
            <a:ext cx="1842986" cy="6973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82D726E-002F-BD6A-470F-926382E6DF73}"/>
              </a:ext>
            </a:extLst>
          </p:cNvPr>
          <p:cNvSpPr/>
          <p:nvPr/>
        </p:nvSpPr>
        <p:spPr>
          <a:xfrm>
            <a:off x="5452918" y="3444225"/>
            <a:ext cx="1286164" cy="20781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275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56BB-25E5-C760-4CD5-DCFC20539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600" y="648230"/>
            <a:ext cx="9144000" cy="1090418"/>
          </a:xfrm>
        </p:spPr>
        <p:txBody>
          <a:bodyPr anchor="t">
            <a:no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4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Processus du projet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600" y="1842030"/>
            <a:ext cx="5029200" cy="4152370"/>
          </a:xfrm>
        </p:spPr>
        <p:txBody>
          <a:bodyPr>
            <a:normAutofit/>
          </a:bodyPr>
          <a:lstStyle/>
          <a:p>
            <a:pPr algn="l"/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</a:t>
            </a:r>
            <a:r>
              <a:rPr lang="en-US" sz="1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existe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cinq phases </a:t>
            </a:r>
            <a:r>
              <a:rPr lang="en-US" sz="1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principales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pour les </a:t>
            </a:r>
            <a:r>
              <a:rPr lang="en-US" sz="1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projets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tests </a:t>
            </a:r>
            <a:r>
              <a:rPr lang="en-US" sz="1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d’utilisabilité</a:t>
            </a:r>
            <a:r>
              <a:rPr lang="en-US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</a:p>
          <a:p>
            <a:pPr algn="l"/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AutoNum type="arabicPeriod"/>
            </a:pPr>
            <a:r>
              <a:rPr lang="fr-C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Approbations</a:t>
            </a:r>
          </a:p>
          <a:p>
            <a:pPr marL="342900" indent="-342900" algn="l">
              <a:buAutoNum type="arabicPeriod"/>
            </a:pPr>
            <a:r>
              <a:rPr lang="en-US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fr-CA" sz="18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écouverte</a:t>
            </a:r>
            <a:endParaRPr lang="fr-CA" sz="18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AutoNum type="arabicPeriod"/>
            </a:pPr>
            <a:r>
              <a:rPr lang="fr-C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Recrutement </a:t>
            </a:r>
          </a:p>
          <a:p>
            <a:pPr marL="342900" indent="-342900" algn="l">
              <a:buAutoNum type="arabicPeriod"/>
            </a:pPr>
            <a:r>
              <a:rPr lang="fr-CA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Entrevues</a:t>
            </a:r>
          </a:p>
          <a:p>
            <a:pPr marL="342900" indent="-342900" algn="l">
              <a:buAutoNum type="arabicPeriod"/>
            </a:pPr>
            <a:r>
              <a:rPr lang="fr-C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</a:t>
            </a:r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63496376-98BA-A31E-8C22-8C2DB85B4478}"/>
              </a:ext>
            </a:extLst>
          </p:cNvPr>
          <p:cNvSpPr/>
          <p:nvPr/>
        </p:nvSpPr>
        <p:spPr>
          <a:xfrm>
            <a:off x="7324928" y="982494"/>
            <a:ext cx="1206229" cy="501190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3FFFC6A-4BC0-3AA7-7454-6D72EEDD4CD0}"/>
              </a:ext>
            </a:extLst>
          </p:cNvPr>
          <p:cNvSpPr/>
          <p:nvPr/>
        </p:nvSpPr>
        <p:spPr>
          <a:xfrm>
            <a:off x="7743216" y="1472379"/>
            <a:ext cx="369651" cy="369651"/>
          </a:xfrm>
          <a:prstGeom prst="ellipse">
            <a:avLst/>
          </a:prstGeom>
          <a:solidFill>
            <a:srgbClr val="1A576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691B605-5D18-8071-A46D-CE03E98A7AB1}"/>
              </a:ext>
            </a:extLst>
          </p:cNvPr>
          <p:cNvSpPr/>
          <p:nvPr/>
        </p:nvSpPr>
        <p:spPr>
          <a:xfrm>
            <a:off x="7743216" y="2479836"/>
            <a:ext cx="369651" cy="369651"/>
          </a:xfrm>
          <a:prstGeom prst="ellipse">
            <a:avLst/>
          </a:prstGeom>
          <a:solidFill>
            <a:srgbClr val="1A576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1C3FFDE-5E5D-CBAD-6D93-3BBC24C276AB}"/>
              </a:ext>
            </a:extLst>
          </p:cNvPr>
          <p:cNvSpPr/>
          <p:nvPr/>
        </p:nvSpPr>
        <p:spPr>
          <a:xfrm>
            <a:off x="7743216" y="3452520"/>
            <a:ext cx="369651" cy="369651"/>
          </a:xfrm>
          <a:prstGeom prst="ellipse">
            <a:avLst/>
          </a:prstGeom>
          <a:solidFill>
            <a:srgbClr val="1A576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71A50EC-0AA0-CB46-E328-FE5852F1163C}"/>
              </a:ext>
            </a:extLst>
          </p:cNvPr>
          <p:cNvSpPr/>
          <p:nvPr/>
        </p:nvSpPr>
        <p:spPr>
          <a:xfrm>
            <a:off x="7743216" y="4496958"/>
            <a:ext cx="369651" cy="369651"/>
          </a:xfrm>
          <a:prstGeom prst="ellipse">
            <a:avLst/>
          </a:prstGeom>
          <a:solidFill>
            <a:srgbClr val="1A576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B588F2-9198-2B5A-677F-DB0AA304BFF9}"/>
              </a:ext>
            </a:extLst>
          </p:cNvPr>
          <p:cNvSpPr txBox="1"/>
          <p:nvPr/>
        </p:nvSpPr>
        <p:spPr>
          <a:xfrm>
            <a:off x="8380377" y="1349427"/>
            <a:ext cx="146401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Découverte</a:t>
            </a:r>
          </a:p>
          <a:p>
            <a:r>
              <a:rPr lang="fr-CA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semaines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15FEEC-F5D3-E9D2-9832-9811540953E6}"/>
              </a:ext>
            </a:extLst>
          </p:cNvPr>
          <p:cNvSpPr txBox="1"/>
          <p:nvPr/>
        </p:nvSpPr>
        <p:spPr>
          <a:xfrm>
            <a:off x="8380376" y="2356884"/>
            <a:ext cx="15710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Recrutement</a:t>
            </a:r>
          </a:p>
          <a:p>
            <a:r>
              <a:rPr lang="fr-CA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semaines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FC802-BC24-06F7-5C3B-1961102FC8C4}"/>
              </a:ext>
            </a:extLst>
          </p:cNvPr>
          <p:cNvSpPr txBox="1"/>
          <p:nvPr/>
        </p:nvSpPr>
        <p:spPr>
          <a:xfrm>
            <a:off x="8380376" y="3339370"/>
            <a:ext cx="15710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Entrevues</a:t>
            </a:r>
          </a:p>
          <a:p>
            <a:r>
              <a:rPr lang="fr-CA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3-4 semaines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55043E-C515-F4EC-985A-6FC94DCDCFCB}"/>
              </a:ext>
            </a:extLst>
          </p:cNvPr>
          <p:cNvSpPr txBox="1"/>
          <p:nvPr/>
        </p:nvSpPr>
        <p:spPr>
          <a:xfrm>
            <a:off x="8378730" y="4346827"/>
            <a:ext cx="15710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</a:p>
          <a:p>
            <a:r>
              <a:rPr lang="fr-CA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semaines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875889-17D0-9E00-079B-CA573F5D5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632" y="5963227"/>
            <a:ext cx="1842986" cy="69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07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56BB-25E5-C760-4CD5-DCFC20539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600" y="648230"/>
            <a:ext cx="9144000" cy="2387600"/>
          </a:xfrm>
        </p:spPr>
        <p:txBody>
          <a:bodyPr anchor="t">
            <a:no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4000" b="1" kern="100" dirty="0">
                <a:solidFill>
                  <a:srgbClr val="0081A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Approbations</a:t>
            </a:r>
            <a:endParaRPr lang="en-US" sz="4000" b="1" kern="100" dirty="0">
              <a:solidFill>
                <a:srgbClr val="0081AB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600" y="1842030"/>
            <a:ext cx="9144000" cy="4152370"/>
          </a:xfrm>
        </p:spPr>
        <p:txBody>
          <a:bodyPr>
            <a:normAutofit/>
          </a:bodyPr>
          <a:lstStyle/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projets sont généralement amorcés par l’équipe de l'EU ou le secteur de programme.</a:t>
            </a:r>
            <a:endParaRPr lang="en-US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rédigeons un résumé de recherche que le secteur de programme utilise en vue d'informer ses employés de son côté.</a:t>
            </a: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fr-CA" sz="16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Portée du projet</a:t>
            </a: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fr-CA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de recherche</a:t>
            </a:r>
            <a:endParaRPr lang="en-US" sz="1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fr-CA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Activités</a:t>
            </a:r>
            <a:endParaRPr lang="en-US" sz="1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fr-CA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Calendriers</a:t>
            </a:r>
            <a:endParaRPr lang="en-US" sz="1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fr-CA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Produits livrables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E17067-A01C-B015-E930-03A38CF55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632" y="5963227"/>
            <a:ext cx="1842986" cy="69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74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56BB-25E5-C760-4CD5-DCFC20539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600" y="648230"/>
            <a:ext cx="9144000" cy="2387600"/>
          </a:xfrm>
        </p:spPr>
        <p:txBody>
          <a:bodyPr anchor="t">
            <a:no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4000" b="1" kern="100" dirty="0">
                <a:solidFill>
                  <a:srgbClr val="0081A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fr-CA" sz="4000" b="1" kern="100" dirty="0">
                <a:solidFill>
                  <a:srgbClr val="0081A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Découverte</a:t>
            </a:r>
            <a:endParaRPr lang="en-US" sz="4000" b="1" kern="100" dirty="0">
              <a:solidFill>
                <a:srgbClr val="0081AB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600" y="1842030"/>
            <a:ext cx="6129867" cy="4152370"/>
          </a:xfrm>
        </p:spPr>
        <p:txBody>
          <a:bodyPr>
            <a:normAutofit/>
          </a:bodyPr>
          <a:lstStyle/>
          <a:p>
            <a:pPr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apprendre davantage au sujet du programme/service :</a:t>
            </a: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Identifier le public cible, les tâches, services</a:t>
            </a: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Créer un plan de service</a:t>
            </a: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Identifier les groupes cibles</a:t>
            </a: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Déterminer la portée </a:t>
            </a:r>
          </a:p>
          <a:p>
            <a:pPr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CE702225-B267-1518-B3E7-EEDF14E7C83A}"/>
              </a:ext>
            </a:extLst>
          </p:cNvPr>
          <p:cNvSpPr/>
          <p:nvPr/>
        </p:nvSpPr>
        <p:spPr>
          <a:xfrm>
            <a:off x="7577847" y="982494"/>
            <a:ext cx="1206229" cy="501190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B5A1239-B3B5-5CEA-82E4-0D6D26D300EB}"/>
              </a:ext>
            </a:extLst>
          </p:cNvPr>
          <p:cNvSpPr/>
          <p:nvPr/>
        </p:nvSpPr>
        <p:spPr>
          <a:xfrm>
            <a:off x="7996135" y="1472379"/>
            <a:ext cx="369651" cy="369651"/>
          </a:xfrm>
          <a:prstGeom prst="ellipse">
            <a:avLst/>
          </a:prstGeom>
          <a:solidFill>
            <a:srgbClr val="1A576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F92064C-B154-A3DD-40C3-2CFA932A79B3}"/>
              </a:ext>
            </a:extLst>
          </p:cNvPr>
          <p:cNvSpPr/>
          <p:nvPr/>
        </p:nvSpPr>
        <p:spPr>
          <a:xfrm>
            <a:off x="7996135" y="2479836"/>
            <a:ext cx="369651" cy="369651"/>
          </a:xfrm>
          <a:prstGeom prst="ellipse">
            <a:avLst/>
          </a:prstGeom>
          <a:solidFill>
            <a:srgbClr val="1A576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E464100-E19F-531A-87F4-F87619602927}"/>
              </a:ext>
            </a:extLst>
          </p:cNvPr>
          <p:cNvSpPr/>
          <p:nvPr/>
        </p:nvSpPr>
        <p:spPr>
          <a:xfrm>
            <a:off x="7996135" y="3452520"/>
            <a:ext cx="369651" cy="369651"/>
          </a:xfrm>
          <a:prstGeom prst="ellipse">
            <a:avLst/>
          </a:prstGeom>
          <a:solidFill>
            <a:srgbClr val="1A576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34E7E9A-2102-AACD-6903-CFC841661CE9}"/>
              </a:ext>
            </a:extLst>
          </p:cNvPr>
          <p:cNvSpPr/>
          <p:nvPr/>
        </p:nvSpPr>
        <p:spPr>
          <a:xfrm>
            <a:off x="7996135" y="4496958"/>
            <a:ext cx="369651" cy="369651"/>
          </a:xfrm>
          <a:prstGeom prst="ellipse">
            <a:avLst/>
          </a:prstGeom>
          <a:solidFill>
            <a:srgbClr val="1A576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B85548-5442-DFF3-84D4-E1CD82D8FBF5}"/>
              </a:ext>
            </a:extLst>
          </p:cNvPr>
          <p:cNvSpPr txBox="1"/>
          <p:nvPr/>
        </p:nvSpPr>
        <p:spPr>
          <a:xfrm>
            <a:off x="8633296" y="1349427"/>
            <a:ext cx="146401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Découverte</a:t>
            </a:r>
          </a:p>
          <a:p>
            <a:r>
              <a:rPr lang="fr-CA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semaines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607CEB-4970-50D8-4821-1031B4C8C8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632" y="5963227"/>
            <a:ext cx="1842986" cy="69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078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56BB-25E5-C760-4CD5-DCFC20539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600" y="648230"/>
            <a:ext cx="9144000" cy="2387600"/>
          </a:xfrm>
        </p:spPr>
        <p:txBody>
          <a:bodyPr anchor="t">
            <a:no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4000" b="1" kern="100" dirty="0">
                <a:solidFill>
                  <a:srgbClr val="0081A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fr-CA" sz="4000" b="1" kern="100" dirty="0">
                <a:solidFill>
                  <a:srgbClr val="0081A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fr-CA" sz="4000" b="1" kern="100" dirty="0">
                <a:solidFill>
                  <a:srgbClr val="0081A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Recrutement</a:t>
            </a:r>
            <a:endParaRPr lang="en-US" sz="4000" b="1" kern="100" dirty="0">
              <a:solidFill>
                <a:srgbClr val="0081AB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601" y="1842030"/>
            <a:ext cx="4683328" cy="4152370"/>
          </a:xfrm>
        </p:spPr>
        <p:txBody>
          <a:bodyPr>
            <a:normAutofit/>
          </a:bodyPr>
          <a:lstStyle/>
          <a:p>
            <a:pPr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phase du recrutement est divisée en deux parties : </a:t>
            </a:r>
          </a:p>
          <a:p>
            <a:pPr marL="342900" marR="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fr-C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Choisir les p</a:t>
            </a:r>
            <a:r>
              <a:rPr lang="fr-CA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articipants et les objectifs du recrutement</a:t>
            </a:r>
          </a:p>
          <a:p>
            <a:pPr marL="342900" marR="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fr-C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Communiquer le projet aux participants potentiels</a:t>
            </a:r>
          </a:p>
          <a:p>
            <a:pPr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CE702225-B267-1518-B3E7-EEDF14E7C83A}"/>
              </a:ext>
            </a:extLst>
          </p:cNvPr>
          <p:cNvSpPr/>
          <p:nvPr/>
        </p:nvSpPr>
        <p:spPr>
          <a:xfrm>
            <a:off x="7577847" y="982494"/>
            <a:ext cx="1206229" cy="501190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B5A1239-B3B5-5CEA-82E4-0D6D26D300EB}"/>
              </a:ext>
            </a:extLst>
          </p:cNvPr>
          <p:cNvSpPr/>
          <p:nvPr/>
        </p:nvSpPr>
        <p:spPr>
          <a:xfrm>
            <a:off x="7996135" y="1472379"/>
            <a:ext cx="369651" cy="369651"/>
          </a:xfrm>
          <a:prstGeom prst="ellipse">
            <a:avLst/>
          </a:prstGeom>
          <a:solidFill>
            <a:srgbClr val="1A576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F92064C-B154-A3DD-40C3-2CFA932A79B3}"/>
              </a:ext>
            </a:extLst>
          </p:cNvPr>
          <p:cNvSpPr/>
          <p:nvPr/>
        </p:nvSpPr>
        <p:spPr>
          <a:xfrm>
            <a:off x="7996135" y="2479836"/>
            <a:ext cx="369651" cy="369651"/>
          </a:xfrm>
          <a:prstGeom prst="ellipse">
            <a:avLst/>
          </a:prstGeom>
          <a:solidFill>
            <a:srgbClr val="1A576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E464100-E19F-531A-87F4-F87619602927}"/>
              </a:ext>
            </a:extLst>
          </p:cNvPr>
          <p:cNvSpPr/>
          <p:nvPr/>
        </p:nvSpPr>
        <p:spPr>
          <a:xfrm>
            <a:off x="7996135" y="3452520"/>
            <a:ext cx="369651" cy="369651"/>
          </a:xfrm>
          <a:prstGeom prst="ellipse">
            <a:avLst/>
          </a:prstGeom>
          <a:solidFill>
            <a:srgbClr val="1A576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34E7E9A-2102-AACD-6903-CFC841661CE9}"/>
              </a:ext>
            </a:extLst>
          </p:cNvPr>
          <p:cNvSpPr/>
          <p:nvPr/>
        </p:nvSpPr>
        <p:spPr>
          <a:xfrm>
            <a:off x="7996135" y="4496958"/>
            <a:ext cx="369651" cy="369651"/>
          </a:xfrm>
          <a:prstGeom prst="ellipse">
            <a:avLst/>
          </a:prstGeom>
          <a:solidFill>
            <a:srgbClr val="1A576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B85548-5442-DFF3-84D4-E1CD82D8FBF5}"/>
              </a:ext>
            </a:extLst>
          </p:cNvPr>
          <p:cNvSpPr txBox="1"/>
          <p:nvPr/>
        </p:nvSpPr>
        <p:spPr>
          <a:xfrm>
            <a:off x="8662479" y="2356884"/>
            <a:ext cx="16293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Recrutement</a:t>
            </a:r>
          </a:p>
          <a:p>
            <a:r>
              <a:rPr lang="fr-CA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semaines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9444C5-CAE2-1D16-36D6-8F4C9AC53C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632" y="5963227"/>
            <a:ext cx="1842986" cy="69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339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56BB-25E5-C760-4CD5-DCFC20539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600" y="648230"/>
            <a:ext cx="9144000" cy="2387600"/>
          </a:xfrm>
        </p:spPr>
        <p:txBody>
          <a:bodyPr anchor="t">
            <a:no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4000" b="1" kern="100" dirty="0">
                <a:solidFill>
                  <a:srgbClr val="0081A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Objectifs du recrutement</a:t>
            </a:r>
            <a:endParaRPr lang="en-US" sz="4000" b="1" kern="100" dirty="0">
              <a:solidFill>
                <a:srgbClr val="0081AB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9039FC7-059A-4820-1FCA-E5A33EE36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890268"/>
              </p:ext>
            </p:extLst>
          </p:nvPr>
        </p:nvGraphicFramePr>
        <p:xfrm>
          <a:off x="397476" y="1548495"/>
          <a:ext cx="11397048" cy="4679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917">
                  <a:extLst>
                    <a:ext uri="{9D8B030D-6E8A-4147-A177-3AD203B41FA5}">
                      <a16:colId xmlns:a16="http://schemas.microsoft.com/office/drawing/2014/main" val="305706818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944086045"/>
                    </a:ext>
                  </a:extLst>
                </a:gridCol>
                <a:gridCol w="1896533">
                  <a:extLst>
                    <a:ext uri="{9D8B030D-6E8A-4147-A177-3AD203B41FA5}">
                      <a16:colId xmlns:a16="http://schemas.microsoft.com/office/drawing/2014/main" val="3816492462"/>
                    </a:ext>
                  </a:extLst>
                </a:gridCol>
                <a:gridCol w="1794933">
                  <a:extLst>
                    <a:ext uri="{9D8B030D-6E8A-4147-A177-3AD203B41FA5}">
                      <a16:colId xmlns:a16="http://schemas.microsoft.com/office/drawing/2014/main" val="4026466549"/>
                    </a:ext>
                  </a:extLst>
                </a:gridCol>
                <a:gridCol w="2446408">
                  <a:extLst>
                    <a:ext uri="{9D8B030D-6E8A-4147-A177-3AD203B41FA5}">
                      <a16:colId xmlns:a16="http://schemas.microsoft.com/office/drawing/2014/main" val="701622226"/>
                    </a:ext>
                  </a:extLst>
                </a:gridCol>
                <a:gridCol w="2921457">
                  <a:extLst>
                    <a:ext uri="{9D8B030D-6E8A-4147-A177-3AD203B41FA5}">
                      <a16:colId xmlns:a16="http://schemas.microsoft.com/office/drawing/2014/main" val="4140440220"/>
                    </a:ext>
                  </a:extLst>
                </a:gridCol>
              </a:tblGrid>
              <a:tr h="859008">
                <a:tc>
                  <a:txBody>
                    <a:bodyPr/>
                    <a:lstStyle/>
                    <a:p>
                      <a:r>
                        <a:rPr lang="fr-CA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total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775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Âge*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775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Genre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775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Lieu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775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Publics*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775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Relations avec le programme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77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433991"/>
                  </a:ext>
                </a:extLst>
              </a:tr>
              <a:tr h="3797504">
                <a:tc>
                  <a:txBody>
                    <a:bodyPr/>
                    <a:lstStyle/>
                    <a:p>
                      <a:r>
                        <a:rPr lang="fr-CA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AC7D4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15-17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18-30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31-50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51-64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et plus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AC7D4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Hommes :50%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Femmes : 50%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AC7D4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Urbain : 75%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Rural : 25%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AC7D4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CA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Anglais langue seconde (ALA)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CA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Travailleurs étrangers temporaires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CA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Autochtones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CA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Employés à faible revenu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CA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Accueil, commerce de détail, services de restauration et construction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AC7D4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CA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Employé (7)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CA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Employeur (10)</a:t>
                      </a:r>
                    </a:p>
                    <a:p>
                      <a:pPr marL="742950" lvl="1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Propriétaire/</a:t>
                      </a:r>
                      <a:r>
                        <a:rPr lang="en-US" sz="15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opérateur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(5)</a:t>
                      </a:r>
                    </a:p>
                    <a:p>
                      <a:pPr marL="742950" lvl="1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Professionnel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 RH (5)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Association Canadienne de la </a:t>
                      </a:r>
                      <a:r>
                        <a:rPr lang="en-US" sz="15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paie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(2)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Travailleurs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étrangers </a:t>
                      </a:r>
                      <a:r>
                        <a:rPr lang="en-US" sz="15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temporaire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(5)</a:t>
                      </a:r>
                    </a:p>
                  </a:txBody>
                  <a:tcPr>
                    <a:solidFill>
                      <a:srgbClr val="BAC7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34484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ED43B7A-24C3-0E78-3AD2-25EAB14B1BA6}"/>
              </a:ext>
            </a:extLst>
          </p:cNvPr>
          <p:cNvSpPr txBox="1"/>
          <p:nvPr/>
        </p:nvSpPr>
        <p:spPr>
          <a:xfrm>
            <a:off x="397476" y="6205007"/>
            <a:ext cx="645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*Vise une représentation équilibrée de ces segments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EFE18D-BFE0-7E61-B7E6-06EDF73C1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4654" y="6224843"/>
            <a:ext cx="1569869" cy="59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197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56BB-25E5-C760-4CD5-DCFC20539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600" y="648230"/>
            <a:ext cx="9144000" cy="2387600"/>
          </a:xfrm>
        </p:spPr>
        <p:txBody>
          <a:bodyPr anchor="t">
            <a:no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4000" b="1" kern="100" dirty="0">
                <a:solidFill>
                  <a:srgbClr val="0081A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Méthodes de recrutement</a:t>
            </a:r>
            <a:endParaRPr lang="en-US" sz="4000" b="1" kern="100" dirty="0">
              <a:solidFill>
                <a:srgbClr val="0081AB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D6D1B-E69A-9E7E-122B-0FEBC30AD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600" y="1842030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fr-C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éthodes</a:t>
            </a:r>
            <a:r>
              <a:rPr lang="fr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recherche de participants :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Utilisateurs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d’Alberta.ca</a:t>
            </a:r>
            <a:endParaRPr lang="en-C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Bulletin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d’information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diffusion</a:t>
            </a:r>
            <a:endParaRPr lang="en-C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Intervenant</a:t>
            </a:r>
            <a:endParaRPr lang="en-C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Médias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sociaux</a:t>
            </a:r>
            <a:endParaRPr lang="en-C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Messages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contextuels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sur le site Web </a:t>
            </a:r>
            <a:r>
              <a:rPr lang="fr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ciblés</a:t>
            </a:r>
            <a:endParaRPr lang="en-C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68754F-C2C1-E91D-90E6-72D901D28A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632" y="5963227"/>
            <a:ext cx="1842986" cy="69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0088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646672523346424730b0774f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1088</Words>
  <Application>Microsoft Macintosh PowerPoint</Application>
  <PresentationFormat>Widescreen</PresentationFormat>
  <Paragraphs>191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Programme de recherche sur les utilisateurs d’Alberta.ca</vt:lpstr>
      <vt:lpstr>Table des matières </vt:lpstr>
      <vt:lpstr>PowerPoint Presentation</vt:lpstr>
      <vt:lpstr>Processus du projet </vt:lpstr>
      <vt:lpstr>1. Approbations</vt:lpstr>
      <vt:lpstr>2. Découverte</vt:lpstr>
      <vt:lpstr>3. Recrutement</vt:lpstr>
      <vt:lpstr>Objectifs du recrutement</vt:lpstr>
      <vt:lpstr>Méthodes de recrutement</vt:lpstr>
      <vt:lpstr>4. Entrevues</vt:lpstr>
      <vt:lpstr>Séances</vt:lpstr>
      <vt:lpstr>Tests d’utilisabilité </vt:lpstr>
      <vt:lpstr>5. Analyse</vt:lpstr>
      <vt:lpstr>Rapport sur les résultats</vt:lpstr>
      <vt:lpstr>PowerPoint Presentation</vt:lpstr>
      <vt:lpstr>Séances terminées</vt:lpstr>
      <vt:lpstr>1. Orientation et repères</vt:lpstr>
      <vt:lpstr>PowerPoint Presentation</vt:lpstr>
      <vt:lpstr>2. Contenu</vt:lpstr>
      <vt:lpstr>PowerPoint Presentation</vt:lpstr>
      <vt:lpstr>3. Navigation</vt:lpstr>
      <vt:lpstr>PowerPoint Presentation</vt:lpstr>
      <vt:lpstr>PowerPoint Presentation</vt:lpstr>
      <vt:lpstr>PowerPoint Presentation</vt:lpstr>
      <vt:lpstr>Restructuration de la navigation</vt:lpstr>
      <vt:lpstr>Merci!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 recherche sur les utilisateurs d’Alberta.ca</dc:title>
  <dc:creator>Lapointe, Laura</dc:creator>
  <cp:lastModifiedBy>Chels D</cp:lastModifiedBy>
  <cp:revision>5</cp:revision>
  <dcterms:created xsi:type="dcterms:W3CDTF">2023-05-17T18:49:52Z</dcterms:created>
  <dcterms:modified xsi:type="dcterms:W3CDTF">2023-06-01T14:32:15Z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d0ca00b-3f0e-465a-aac7-1a6a22fcea40_Enabled">
    <vt:lpwstr>true</vt:lpwstr>
  </property>
  <property fmtid="{D5CDD505-2E9C-101B-9397-08002B2CF9AE}" pid="3" name="MSIP_Label_3d0ca00b-3f0e-465a-aac7-1a6a22fcea40_SetDate">
    <vt:lpwstr>2023-05-17T20:14:16Z</vt:lpwstr>
  </property>
  <property fmtid="{D5CDD505-2E9C-101B-9397-08002B2CF9AE}" pid="4" name="MSIP_Label_3d0ca00b-3f0e-465a-aac7-1a6a22fcea40_Method">
    <vt:lpwstr>Privileged</vt:lpwstr>
  </property>
  <property fmtid="{D5CDD505-2E9C-101B-9397-08002B2CF9AE}" pid="5" name="MSIP_Label_3d0ca00b-3f0e-465a-aac7-1a6a22fcea40_Name">
    <vt:lpwstr>3d0ca00b-3f0e-465a-aac7-1a6a22fcea40</vt:lpwstr>
  </property>
  <property fmtid="{D5CDD505-2E9C-101B-9397-08002B2CF9AE}" pid="6" name="MSIP_Label_3d0ca00b-3f0e-465a-aac7-1a6a22fcea40_SiteId">
    <vt:lpwstr>6397df10-4595-4047-9c4f-03311282152b</vt:lpwstr>
  </property>
  <property fmtid="{D5CDD505-2E9C-101B-9397-08002B2CF9AE}" pid="7" name="MSIP_Label_3d0ca00b-3f0e-465a-aac7-1a6a22fcea40_ActionId">
    <vt:lpwstr>0bebba73-6219-4da5-b19f-7c4642a407e3</vt:lpwstr>
  </property>
  <property fmtid="{D5CDD505-2E9C-101B-9397-08002B2CF9AE}" pid="8" name="MSIP_Label_3d0ca00b-3f0e-465a-aac7-1a6a22fcea40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UNCLASSIFIED / NON CLASSIFIÉ</vt:lpwstr>
  </property>
</Properties>
</file>