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9.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0.xml" ContentType="application/vnd.openxmlformats-officedocument.presentationml.notesSlide+xml"/>
  <Override PartName="/ppt/tags/tag36.xml" ContentType="application/vnd.openxmlformats-officedocument.presentationml.tags+xml"/>
  <Override PartName="/ppt/notesSlides/notesSlide11.xml" ContentType="application/vnd.openxmlformats-officedocument.presentationml.notesSlide+xml"/>
  <Override PartName="/ppt/tags/tag37.xml" ContentType="application/vnd.openxmlformats-officedocument.presentationml.tags+xml"/>
  <Override PartName="/ppt/notesSlides/notesSlide12.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3.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4.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5.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6.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7" r:id="rId5"/>
    <p:sldId id="375" r:id="rId6"/>
    <p:sldId id="390" r:id="rId7"/>
    <p:sldId id="391" r:id="rId8"/>
    <p:sldId id="392" r:id="rId9"/>
    <p:sldId id="393" r:id="rId10"/>
    <p:sldId id="395" r:id="rId11"/>
    <p:sldId id="374" r:id="rId12"/>
    <p:sldId id="373" r:id="rId13"/>
    <p:sldId id="372" r:id="rId14"/>
    <p:sldId id="371" r:id="rId15"/>
    <p:sldId id="394" r:id="rId16"/>
    <p:sldId id="352" r:id="rId17"/>
    <p:sldId id="359" r:id="rId18"/>
    <p:sldId id="358" r:id="rId19"/>
    <p:sldId id="357" r:id="rId20"/>
    <p:sldId id="356" r:id="rId21"/>
    <p:sldId id="355" r:id="rId22"/>
  </p:sldIdLst>
  <p:sldSz cx="12192000" cy="6858000"/>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5" d="100"/>
          <a:sy n="85" d="100"/>
        </p:scale>
        <p:origin x="66" y="15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653911-E445-416A-9933-CD10225FF4FA}" type="datetimeFigureOut">
              <a:rPr lang="en-CA" smtClean="0"/>
              <a:t>2023-02-20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E8E672-0547-4118-A1B6-745701899C5A}" type="slidenum">
              <a:rPr lang="en-CA" smtClean="0"/>
              <a:t>‹#›</a:t>
            </a:fld>
            <a:endParaRPr lang="en-CA"/>
          </a:p>
        </p:txBody>
      </p:sp>
    </p:spTree>
    <p:extLst>
      <p:ext uri="{BB962C8B-B14F-4D97-AF65-F5344CB8AC3E}">
        <p14:creationId xmlns:p14="http://schemas.microsoft.com/office/powerpoint/2010/main" val="2111394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2</a:t>
            </a:fld>
            <a:endParaRPr lang="en-US"/>
          </a:p>
        </p:txBody>
      </p:sp>
    </p:spTree>
    <p:extLst>
      <p:ext uri="{BB962C8B-B14F-4D97-AF65-F5344CB8AC3E}">
        <p14:creationId xmlns:p14="http://schemas.microsoft.com/office/powerpoint/2010/main" val="1333711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11</a:t>
            </a:fld>
            <a:endParaRPr lang="en-US"/>
          </a:p>
        </p:txBody>
      </p:sp>
    </p:spTree>
    <p:extLst>
      <p:ext uri="{BB962C8B-B14F-4D97-AF65-F5344CB8AC3E}">
        <p14:creationId xmlns:p14="http://schemas.microsoft.com/office/powerpoint/2010/main" val="2363882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10"/>
          </p:nvPr>
        </p:nvSpPr>
        <p:spPr/>
        <p:txBody>
          <a:bodyPr/>
          <a:lstStyle/>
          <a:p>
            <a:fld id="{03C5F5AB-23F5-4B5B-93E6-633010F23DB9}" type="slidenum">
              <a:rPr lang="en-CA" smtClean="0"/>
              <a:t>12</a:t>
            </a:fld>
            <a:endParaRPr lang="en-US"/>
          </a:p>
        </p:txBody>
      </p:sp>
    </p:spTree>
    <p:extLst>
      <p:ext uri="{BB962C8B-B14F-4D97-AF65-F5344CB8AC3E}">
        <p14:creationId xmlns:p14="http://schemas.microsoft.com/office/powerpoint/2010/main" val="816498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13</a:t>
            </a:fld>
            <a:endParaRPr lang="en-US"/>
          </a:p>
        </p:txBody>
      </p:sp>
    </p:spTree>
    <p:extLst>
      <p:ext uri="{BB962C8B-B14F-4D97-AF65-F5344CB8AC3E}">
        <p14:creationId xmlns:p14="http://schemas.microsoft.com/office/powerpoint/2010/main" val="1579272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14</a:t>
            </a:fld>
            <a:endParaRPr lang="en-US"/>
          </a:p>
        </p:txBody>
      </p:sp>
    </p:spTree>
    <p:extLst>
      <p:ext uri="{BB962C8B-B14F-4D97-AF65-F5344CB8AC3E}">
        <p14:creationId xmlns:p14="http://schemas.microsoft.com/office/powerpoint/2010/main" val="2228137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15</a:t>
            </a:fld>
            <a:endParaRPr lang="en-US"/>
          </a:p>
        </p:txBody>
      </p:sp>
    </p:spTree>
    <p:extLst>
      <p:ext uri="{BB962C8B-B14F-4D97-AF65-F5344CB8AC3E}">
        <p14:creationId xmlns:p14="http://schemas.microsoft.com/office/powerpoint/2010/main" val="771490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16</a:t>
            </a:fld>
            <a:endParaRPr lang="en-US"/>
          </a:p>
        </p:txBody>
      </p:sp>
    </p:spTree>
    <p:extLst>
      <p:ext uri="{BB962C8B-B14F-4D97-AF65-F5344CB8AC3E}">
        <p14:creationId xmlns:p14="http://schemas.microsoft.com/office/powerpoint/2010/main" val="21259359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17</a:t>
            </a:fld>
            <a:endParaRPr lang="en-US"/>
          </a:p>
        </p:txBody>
      </p:sp>
    </p:spTree>
    <p:extLst>
      <p:ext uri="{BB962C8B-B14F-4D97-AF65-F5344CB8AC3E}">
        <p14:creationId xmlns:p14="http://schemas.microsoft.com/office/powerpoint/2010/main" val="26096350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18</a:t>
            </a:fld>
            <a:endParaRPr lang="en-US"/>
          </a:p>
        </p:txBody>
      </p:sp>
    </p:spTree>
    <p:extLst>
      <p:ext uri="{BB962C8B-B14F-4D97-AF65-F5344CB8AC3E}">
        <p14:creationId xmlns:p14="http://schemas.microsoft.com/office/powerpoint/2010/main" val="1420386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3</a:t>
            </a:fld>
            <a:endParaRPr lang="en-US"/>
          </a:p>
        </p:txBody>
      </p:sp>
    </p:spTree>
    <p:extLst>
      <p:ext uri="{BB962C8B-B14F-4D97-AF65-F5344CB8AC3E}">
        <p14:creationId xmlns:p14="http://schemas.microsoft.com/office/powerpoint/2010/main" val="262359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solidFill>
                <a:srgbClr val="000000"/>
              </a:solidFill>
              <a:cs typeface="Calibri"/>
            </a:endParaRPr>
          </a:p>
        </p:txBody>
      </p:sp>
      <p:sp>
        <p:nvSpPr>
          <p:cNvPr id="4" name="Slide Number Placeholder 3"/>
          <p:cNvSpPr>
            <a:spLocks noGrp="1"/>
          </p:cNvSpPr>
          <p:nvPr>
            <p:ph type="sldNum" sz="quarter" idx="5"/>
          </p:nvPr>
        </p:nvSpPr>
        <p:spPr/>
        <p:txBody>
          <a:bodyPr/>
          <a:lstStyle/>
          <a:p>
            <a:fld id="{40B77A0D-AAE6-489A-89E8-6B97616BA8EA}" type="slidenum">
              <a:rPr lang="en-US" smtClean="0"/>
              <a:t>4</a:t>
            </a:fld>
            <a:endParaRPr lang="en-US"/>
          </a:p>
        </p:txBody>
      </p:sp>
    </p:spTree>
    <p:extLst>
      <p:ext uri="{BB962C8B-B14F-4D97-AF65-F5344CB8AC3E}">
        <p14:creationId xmlns:p14="http://schemas.microsoft.com/office/powerpoint/2010/main" val="1626595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5</a:t>
            </a:fld>
            <a:endParaRPr lang="en-US"/>
          </a:p>
        </p:txBody>
      </p:sp>
    </p:spTree>
    <p:extLst>
      <p:ext uri="{BB962C8B-B14F-4D97-AF65-F5344CB8AC3E}">
        <p14:creationId xmlns:p14="http://schemas.microsoft.com/office/powerpoint/2010/main" val="718882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6</a:t>
            </a:fld>
            <a:endParaRPr lang="en-US"/>
          </a:p>
        </p:txBody>
      </p:sp>
    </p:spTree>
    <p:extLst>
      <p:ext uri="{BB962C8B-B14F-4D97-AF65-F5344CB8AC3E}">
        <p14:creationId xmlns:p14="http://schemas.microsoft.com/office/powerpoint/2010/main" val="892980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7</a:t>
            </a:fld>
            <a:endParaRPr lang="en-US"/>
          </a:p>
        </p:txBody>
      </p:sp>
    </p:spTree>
    <p:extLst>
      <p:ext uri="{BB962C8B-B14F-4D97-AF65-F5344CB8AC3E}">
        <p14:creationId xmlns:p14="http://schemas.microsoft.com/office/powerpoint/2010/main" val="1395942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8</a:t>
            </a:fld>
            <a:endParaRPr lang="en-US"/>
          </a:p>
        </p:txBody>
      </p:sp>
    </p:spTree>
    <p:extLst>
      <p:ext uri="{BB962C8B-B14F-4D97-AF65-F5344CB8AC3E}">
        <p14:creationId xmlns:p14="http://schemas.microsoft.com/office/powerpoint/2010/main" val="2063210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9</a:t>
            </a:fld>
            <a:endParaRPr lang="en-US"/>
          </a:p>
        </p:txBody>
      </p:sp>
    </p:spTree>
    <p:extLst>
      <p:ext uri="{BB962C8B-B14F-4D97-AF65-F5344CB8AC3E}">
        <p14:creationId xmlns:p14="http://schemas.microsoft.com/office/powerpoint/2010/main" val="3392375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10</a:t>
            </a:fld>
            <a:endParaRPr lang="en-US"/>
          </a:p>
        </p:txBody>
      </p:sp>
    </p:spTree>
    <p:extLst>
      <p:ext uri="{BB962C8B-B14F-4D97-AF65-F5344CB8AC3E}">
        <p14:creationId xmlns:p14="http://schemas.microsoft.com/office/powerpoint/2010/main" val="387273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C793B-400A-DD9A-4A96-658BC851A3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2C87FF5D-A2E9-CA52-9FBE-AF743B550C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1176809F-4746-BB80-173A-0D01A8875D77}"/>
              </a:ext>
            </a:extLst>
          </p:cNvPr>
          <p:cNvSpPr>
            <a:spLocks noGrp="1"/>
          </p:cNvSpPr>
          <p:nvPr>
            <p:ph type="dt" sz="half" idx="10"/>
          </p:nvPr>
        </p:nvSpPr>
        <p:spPr/>
        <p:txBody>
          <a:bodyPr/>
          <a:lstStyle/>
          <a:p>
            <a:fld id="{C04BB6CD-BC24-4092-9249-A0FBDFBE3441}" type="datetimeFigureOut">
              <a:rPr lang="en-CA" smtClean="0"/>
              <a:t>2023-02-20</a:t>
            </a:fld>
            <a:endParaRPr lang="en-CA"/>
          </a:p>
        </p:txBody>
      </p:sp>
      <p:sp>
        <p:nvSpPr>
          <p:cNvPr id="5" name="Footer Placeholder 4">
            <a:extLst>
              <a:ext uri="{FF2B5EF4-FFF2-40B4-BE49-F238E27FC236}">
                <a16:creationId xmlns:a16="http://schemas.microsoft.com/office/drawing/2014/main" id="{F09D7822-F3E8-2511-0E9B-4AA9397B3A8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CAF05FA-8050-5467-717B-E94F6A3C7F07}"/>
              </a:ext>
            </a:extLst>
          </p:cNvPr>
          <p:cNvSpPr>
            <a:spLocks noGrp="1"/>
          </p:cNvSpPr>
          <p:nvPr>
            <p:ph type="sldNum" sz="quarter" idx="12"/>
          </p:nvPr>
        </p:nvSpPr>
        <p:spPr/>
        <p:txBody>
          <a:bodyPr/>
          <a:lstStyle/>
          <a:p>
            <a:fld id="{E47DA2ED-1E56-42DC-88D6-563421B27009}" type="slidenum">
              <a:rPr lang="en-CA" smtClean="0"/>
              <a:t>‹#›</a:t>
            </a:fld>
            <a:endParaRPr lang="en-CA"/>
          </a:p>
        </p:txBody>
      </p:sp>
    </p:spTree>
    <p:extLst>
      <p:ext uri="{BB962C8B-B14F-4D97-AF65-F5344CB8AC3E}">
        <p14:creationId xmlns:p14="http://schemas.microsoft.com/office/powerpoint/2010/main" val="2082073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E8E51-CA69-5AB4-2297-CCCEF9CB126B}"/>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275B308-2B8F-3906-603E-BEFAD77F4C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9766230-38B3-5882-A6AF-F0CC8B40F7E8}"/>
              </a:ext>
            </a:extLst>
          </p:cNvPr>
          <p:cNvSpPr>
            <a:spLocks noGrp="1"/>
          </p:cNvSpPr>
          <p:nvPr>
            <p:ph type="dt" sz="half" idx="10"/>
          </p:nvPr>
        </p:nvSpPr>
        <p:spPr/>
        <p:txBody>
          <a:bodyPr/>
          <a:lstStyle/>
          <a:p>
            <a:fld id="{C04BB6CD-BC24-4092-9249-A0FBDFBE3441}" type="datetimeFigureOut">
              <a:rPr lang="en-CA" smtClean="0"/>
              <a:t>2023-02-20</a:t>
            </a:fld>
            <a:endParaRPr lang="en-CA"/>
          </a:p>
        </p:txBody>
      </p:sp>
      <p:sp>
        <p:nvSpPr>
          <p:cNvPr id="5" name="Footer Placeholder 4">
            <a:extLst>
              <a:ext uri="{FF2B5EF4-FFF2-40B4-BE49-F238E27FC236}">
                <a16:creationId xmlns:a16="http://schemas.microsoft.com/office/drawing/2014/main" id="{03E0ECB9-170E-BA0F-0125-184FC2000F0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918E11C-1386-68C8-0E26-6B2FA8372388}"/>
              </a:ext>
            </a:extLst>
          </p:cNvPr>
          <p:cNvSpPr>
            <a:spLocks noGrp="1"/>
          </p:cNvSpPr>
          <p:nvPr>
            <p:ph type="sldNum" sz="quarter" idx="12"/>
          </p:nvPr>
        </p:nvSpPr>
        <p:spPr/>
        <p:txBody>
          <a:bodyPr/>
          <a:lstStyle/>
          <a:p>
            <a:fld id="{E47DA2ED-1E56-42DC-88D6-563421B27009}" type="slidenum">
              <a:rPr lang="en-CA" smtClean="0"/>
              <a:t>‹#›</a:t>
            </a:fld>
            <a:endParaRPr lang="en-CA"/>
          </a:p>
        </p:txBody>
      </p:sp>
    </p:spTree>
    <p:extLst>
      <p:ext uri="{BB962C8B-B14F-4D97-AF65-F5344CB8AC3E}">
        <p14:creationId xmlns:p14="http://schemas.microsoft.com/office/powerpoint/2010/main" val="66718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5B7FFA-1179-B410-9D2F-758C510BFEE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36DB486-0EF6-3672-593A-7588798EE4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D80756F-4097-CB96-88E3-A9B07B15121E}"/>
              </a:ext>
            </a:extLst>
          </p:cNvPr>
          <p:cNvSpPr>
            <a:spLocks noGrp="1"/>
          </p:cNvSpPr>
          <p:nvPr>
            <p:ph type="dt" sz="half" idx="10"/>
          </p:nvPr>
        </p:nvSpPr>
        <p:spPr/>
        <p:txBody>
          <a:bodyPr/>
          <a:lstStyle/>
          <a:p>
            <a:fld id="{C04BB6CD-BC24-4092-9249-A0FBDFBE3441}" type="datetimeFigureOut">
              <a:rPr lang="en-CA" smtClean="0"/>
              <a:t>2023-02-20</a:t>
            </a:fld>
            <a:endParaRPr lang="en-CA"/>
          </a:p>
        </p:txBody>
      </p:sp>
      <p:sp>
        <p:nvSpPr>
          <p:cNvPr id="5" name="Footer Placeholder 4">
            <a:extLst>
              <a:ext uri="{FF2B5EF4-FFF2-40B4-BE49-F238E27FC236}">
                <a16:creationId xmlns:a16="http://schemas.microsoft.com/office/drawing/2014/main" id="{E15C1CD6-32E3-89AF-BC01-FBAF9D5315E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8396561-9D4D-E636-8F77-486BD6F223B0}"/>
              </a:ext>
            </a:extLst>
          </p:cNvPr>
          <p:cNvSpPr>
            <a:spLocks noGrp="1"/>
          </p:cNvSpPr>
          <p:nvPr>
            <p:ph type="sldNum" sz="quarter" idx="12"/>
          </p:nvPr>
        </p:nvSpPr>
        <p:spPr/>
        <p:txBody>
          <a:bodyPr/>
          <a:lstStyle/>
          <a:p>
            <a:fld id="{E47DA2ED-1E56-42DC-88D6-563421B27009}" type="slidenum">
              <a:rPr lang="en-CA" smtClean="0"/>
              <a:t>‹#›</a:t>
            </a:fld>
            <a:endParaRPr lang="en-CA"/>
          </a:p>
        </p:txBody>
      </p:sp>
    </p:spTree>
    <p:extLst>
      <p:ext uri="{BB962C8B-B14F-4D97-AF65-F5344CB8AC3E}">
        <p14:creationId xmlns:p14="http://schemas.microsoft.com/office/powerpoint/2010/main" val="405145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9100-E967-C995-7608-DA39166F4E6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0A2A0F8-6C2D-A141-F759-275B5998C2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5493051-4307-EA74-FE80-908B065DA676}"/>
              </a:ext>
            </a:extLst>
          </p:cNvPr>
          <p:cNvSpPr>
            <a:spLocks noGrp="1"/>
          </p:cNvSpPr>
          <p:nvPr>
            <p:ph type="dt" sz="half" idx="10"/>
          </p:nvPr>
        </p:nvSpPr>
        <p:spPr/>
        <p:txBody>
          <a:bodyPr/>
          <a:lstStyle/>
          <a:p>
            <a:fld id="{C04BB6CD-BC24-4092-9249-A0FBDFBE3441}" type="datetimeFigureOut">
              <a:rPr lang="en-CA" smtClean="0"/>
              <a:t>2023-02-20</a:t>
            </a:fld>
            <a:endParaRPr lang="en-CA"/>
          </a:p>
        </p:txBody>
      </p:sp>
      <p:sp>
        <p:nvSpPr>
          <p:cNvPr id="5" name="Footer Placeholder 4">
            <a:extLst>
              <a:ext uri="{FF2B5EF4-FFF2-40B4-BE49-F238E27FC236}">
                <a16:creationId xmlns:a16="http://schemas.microsoft.com/office/drawing/2014/main" id="{0A949EE1-890D-7B29-81F2-13DA23C7957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74D6A18-E760-FB34-BAB3-CF312FF914F0}"/>
              </a:ext>
            </a:extLst>
          </p:cNvPr>
          <p:cNvSpPr>
            <a:spLocks noGrp="1"/>
          </p:cNvSpPr>
          <p:nvPr>
            <p:ph type="sldNum" sz="quarter" idx="12"/>
          </p:nvPr>
        </p:nvSpPr>
        <p:spPr/>
        <p:txBody>
          <a:bodyPr/>
          <a:lstStyle/>
          <a:p>
            <a:fld id="{E47DA2ED-1E56-42DC-88D6-563421B27009}" type="slidenum">
              <a:rPr lang="en-CA" smtClean="0"/>
              <a:t>‹#›</a:t>
            </a:fld>
            <a:endParaRPr lang="en-CA"/>
          </a:p>
        </p:txBody>
      </p:sp>
    </p:spTree>
    <p:extLst>
      <p:ext uri="{BB962C8B-B14F-4D97-AF65-F5344CB8AC3E}">
        <p14:creationId xmlns:p14="http://schemas.microsoft.com/office/powerpoint/2010/main" val="1222062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22154-4D51-BC8C-464B-8E2E93F910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F26195C-A68B-CB9C-2FD5-45DC166F55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4327C2-A86D-68CB-D326-F6228691FD72}"/>
              </a:ext>
            </a:extLst>
          </p:cNvPr>
          <p:cNvSpPr>
            <a:spLocks noGrp="1"/>
          </p:cNvSpPr>
          <p:nvPr>
            <p:ph type="dt" sz="half" idx="10"/>
          </p:nvPr>
        </p:nvSpPr>
        <p:spPr/>
        <p:txBody>
          <a:bodyPr/>
          <a:lstStyle/>
          <a:p>
            <a:fld id="{C04BB6CD-BC24-4092-9249-A0FBDFBE3441}" type="datetimeFigureOut">
              <a:rPr lang="en-CA" smtClean="0"/>
              <a:t>2023-02-20</a:t>
            </a:fld>
            <a:endParaRPr lang="en-CA"/>
          </a:p>
        </p:txBody>
      </p:sp>
      <p:sp>
        <p:nvSpPr>
          <p:cNvPr id="5" name="Footer Placeholder 4">
            <a:extLst>
              <a:ext uri="{FF2B5EF4-FFF2-40B4-BE49-F238E27FC236}">
                <a16:creationId xmlns:a16="http://schemas.microsoft.com/office/drawing/2014/main" id="{28CA3E5F-BA3A-7538-38CE-1F6DC7B7B39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F65FCDE-2921-41E8-1D9E-7C275EAB2213}"/>
              </a:ext>
            </a:extLst>
          </p:cNvPr>
          <p:cNvSpPr>
            <a:spLocks noGrp="1"/>
          </p:cNvSpPr>
          <p:nvPr>
            <p:ph type="sldNum" sz="quarter" idx="12"/>
          </p:nvPr>
        </p:nvSpPr>
        <p:spPr/>
        <p:txBody>
          <a:bodyPr/>
          <a:lstStyle/>
          <a:p>
            <a:fld id="{E47DA2ED-1E56-42DC-88D6-563421B27009}" type="slidenum">
              <a:rPr lang="en-CA" smtClean="0"/>
              <a:t>‹#›</a:t>
            </a:fld>
            <a:endParaRPr lang="en-CA"/>
          </a:p>
        </p:txBody>
      </p:sp>
    </p:spTree>
    <p:extLst>
      <p:ext uri="{BB962C8B-B14F-4D97-AF65-F5344CB8AC3E}">
        <p14:creationId xmlns:p14="http://schemas.microsoft.com/office/powerpoint/2010/main" val="361274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5D0F2-0F5D-C43C-53BC-AD9F81096A4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3318763-EB29-0479-2E9D-5E28FE6A07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92A9DB9-6DFD-5A92-03EF-6E005B2348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202D9CA-13E9-4EAD-4F67-4B5E60D5F5B2}"/>
              </a:ext>
            </a:extLst>
          </p:cNvPr>
          <p:cNvSpPr>
            <a:spLocks noGrp="1"/>
          </p:cNvSpPr>
          <p:nvPr>
            <p:ph type="dt" sz="half" idx="10"/>
          </p:nvPr>
        </p:nvSpPr>
        <p:spPr/>
        <p:txBody>
          <a:bodyPr/>
          <a:lstStyle/>
          <a:p>
            <a:fld id="{C04BB6CD-BC24-4092-9249-A0FBDFBE3441}" type="datetimeFigureOut">
              <a:rPr lang="en-CA" smtClean="0"/>
              <a:t>2023-02-20</a:t>
            </a:fld>
            <a:endParaRPr lang="en-CA"/>
          </a:p>
        </p:txBody>
      </p:sp>
      <p:sp>
        <p:nvSpPr>
          <p:cNvPr id="6" name="Footer Placeholder 5">
            <a:extLst>
              <a:ext uri="{FF2B5EF4-FFF2-40B4-BE49-F238E27FC236}">
                <a16:creationId xmlns:a16="http://schemas.microsoft.com/office/drawing/2014/main" id="{B47DAA31-C90D-2BFD-6DBE-A75A5C983EE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BC0CAEF-C523-E7C6-9150-C4B8EB1F6248}"/>
              </a:ext>
            </a:extLst>
          </p:cNvPr>
          <p:cNvSpPr>
            <a:spLocks noGrp="1"/>
          </p:cNvSpPr>
          <p:nvPr>
            <p:ph type="sldNum" sz="quarter" idx="12"/>
          </p:nvPr>
        </p:nvSpPr>
        <p:spPr/>
        <p:txBody>
          <a:bodyPr/>
          <a:lstStyle/>
          <a:p>
            <a:fld id="{E47DA2ED-1E56-42DC-88D6-563421B27009}" type="slidenum">
              <a:rPr lang="en-CA" smtClean="0"/>
              <a:t>‹#›</a:t>
            </a:fld>
            <a:endParaRPr lang="en-CA"/>
          </a:p>
        </p:txBody>
      </p:sp>
    </p:spTree>
    <p:extLst>
      <p:ext uri="{BB962C8B-B14F-4D97-AF65-F5344CB8AC3E}">
        <p14:creationId xmlns:p14="http://schemas.microsoft.com/office/powerpoint/2010/main" val="2339621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37057-3CCB-AAB1-5C4F-F35F1C74D8E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03534DE-1DD8-DE9A-7241-800221BAE7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E06827-75B9-227E-27B2-B451D3D1F0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0304B24-734C-C494-57B9-B57FFC3D90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3B7826-4F01-0DD3-2BAD-1881529E09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55EF5BC-1F7C-BA45-BBEA-7B071E3B6DE5}"/>
              </a:ext>
            </a:extLst>
          </p:cNvPr>
          <p:cNvSpPr>
            <a:spLocks noGrp="1"/>
          </p:cNvSpPr>
          <p:nvPr>
            <p:ph type="dt" sz="half" idx="10"/>
          </p:nvPr>
        </p:nvSpPr>
        <p:spPr/>
        <p:txBody>
          <a:bodyPr/>
          <a:lstStyle/>
          <a:p>
            <a:fld id="{C04BB6CD-BC24-4092-9249-A0FBDFBE3441}" type="datetimeFigureOut">
              <a:rPr lang="en-CA" smtClean="0"/>
              <a:t>2023-02-20</a:t>
            </a:fld>
            <a:endParaRPr lang="en-CA"/>
          </a:p>
        </p:txBody>
      </p:sp>
      <p:sp>
        <p:nvSpPr>
          <p:cNvPr id="8" name="Footer Placeholder 7">
            <a:extLst>
              <a:ext uri="{FF2B5EF4-FFF2-40B4-BE49-F238E27FC236}">
                <a16:creationId xmlns:a16="http://schemas.microsoft.com/office/drawing/2014/main" id="{F1B9F3AE-2B8B-9150-4D7B-2121CC87EA6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C3486738-784E-B18F-30C9-F2A42B26C391}"/>
              </a:ext>
            </a:extLst>
          </p:cNvPr>
          <p:cNvSpPr>
            <a:spLocks noGrp="1"/>
          </p:cNvSpPr>
          <p:nvPr>
            <p:ph type="sldNum" sz="quarter" idx="12"/>
          </p:nvPr>
        </p:nvSpPr>
        <p:spPr/>
        <p:txBody>
          <a:bodyPr/>
          <a:lstStyle/>
          <a:p>
            <a:fld id="{E47DA2ED-1E56-42DC-88D6-563421B27009}" type="slidenum">
              <a:rPr lang="en-CA" smtClean="0"/>
              <a:t>‹#›</a:t>
            </a:fld>
            <a:endParaRPr lang="en-CA"/>
          </a:p>
        </p:txBody>
      </p:sp>
    </p:spTree>
    <p:extLst>
      <p:ext uri="{BB962C8B-B14F-4D97-AF65-F5344CB8AC3E}">
        <p14:creationId xmlns:p14="http://schemas.microsoft.com/office/powerpoint/2010/main" val="4126104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6943-0358-B601-7295-845355061097}"/>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ACF5878-2FED-B559-A599-D6E5D810E558}"/>
              </a:ext>
            </a:extLst>
          </p:cNvPr>
          <p:cNvSpPr>
            <a:spLocks noGrp="1"/>
          </p:cNvSpPr>
          <p:nvPr>
            <p:ph type="dt" sz="half" idx="10"/>
          </p:nvPr>
        </p:nvSpPr>
        <p:spPr/>
        <p:txBody>
          <a:bodyPr/>
          <a:lstStyle/>
          <a:p>
            <a:fld id="{C04BB6CD-BC24-4092-9249-A0FBDFBE3441}" type="datetimeFigureOut">
              <a:rPr lang="en-CA" smtClean="0"/>
              <a:t>2023-02-20</a:t>
            </a:fld>
            <a:endParaRPr lang="en-CA"/>
          </a:p>
        </p:txBody>
      </p:sp>
      <p:sp>
        <p:nvSpPr>
          <p:cNvPr id="4" name="Footer Placeholder 3">
            <a:extLst>
              <a:ext uri="{FF2B5EF4-FFF2-40B4-BE49-F238E27FC236}">
                <a16:creationId xmlns:a16="http://schemas.microsoft.com/office/drawing/2014/main" id="{CB7AA39A-A6EC-577A-C9C4-60397E38560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55B00F61-C7AC-A9BB-9064-141EB418D7FF}"/>
              </a:ext>
            </a:extLst>
          </p:cNvPr>
          <p:cNvSpPr>
            <a:spLocks noGrp="1"/>
          </p:cNvSpPr>
          <p:nvPr>
            <p:ph type="sldNum" sz="quarter" idx="12"/>
          </p:nvPr>
        </p:nvSpPr>
        <p:spPr/>
        <p:txBody>
          <a:bodyPr/>
          <a:lstStyle/>
          <a:p>
            <a:fld id="{E47DA2ED-1E56-42DC-88D6-563421B27009}" type="slidenum">
              <a:rPr lang="en-CA" smtClean="0"/>
              <a:t>‹#›</a:t>
            </a:fld>
            <a:endParaRPr lang="en-CA"/>
          </a:p>
        </p:txBody>
      </p:sp>
    </p:spTree>
    <p:extLst>
      <p:ext uri="{BB962C8B-B14F-4D97-AF65-F5344CB8AC3E}">
        <p14:creationId xmlns:p14="http://schemas.microsoft.com/office/powerpoint/2010/main" val="214327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8B2573-E77B-C892-BD7A-B808206B8685}"/>
              </a:ext>
            </a:extLst>
          </p:cNvPr>
          <p:cNvSpPr>
            <a:spLocks noGrp="1"/>
          </p:cNvSpPr>
          <p:nvPr>
            <p:ph type="dt" sz="half" idx="10"/>
          </p:nvPr>
        </p:nvSpPr>
        <p:spPr/>
        <p:txBody>
          <a:bodyPr/>
          <a:lstStyle/>
          <a:p>
            <a:fld id="{C04BB6CD-BC24-4092-9249-A0FBDFBE3441}" type="datetimeFigureOut">
              <a:rPr lang="en-CA" smtClean="0"/>
              <a:t>2023-02-20</a:t>
            </a:fld>
            <a:endParaRPr lang="en-CA"/>
          </a:p>
        </p:txBody>
      </p:sp>
      <p:sp>
        <p:nvSpPr>
          <p:cNvPr id="3" name="Footer Placeholder 2">
            <a:extLst>
              <a:ext uri="{FF2B5EF4-FFF2-40B4-BE49-F238E27FC236}">
                <a16:creationId xmlns:a16="http://schemas.microsoft.com/office/drawing/2014/main" id="{77A64CC4-734C-9075-A46E-D22DBCE97FFC}"/>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5AAE5FC-7189-BC61-E065-C6E2386260E6}"/>
              </a:ext>
            </a:extLst>
          </p:cNvPr>
          <p:cNvSpPr>
            <a:spLocks noGrp="1"/>
          </p:cNvSpPr>
          <p:nvPr>
            <p:ph type="sldNum" sz="quarter" idx="12"/>
          </p:nvPr>
        </p:nvSpPr>
        <p:spPr/>
        <p:txBody>
          <a:bodyPr/>
          <a:lstStyle/>
          <a:p>
            <a:fld id="{E47DA2ED-1E56-42DC-88D6-563421B27009}" type="slidenum">
              <a:rPr lang="en-CA" smtClean="0"/>
              <a:t>‹#›</a:t>
            </a:fld>
            <a:endParaRPr lang="en-CA"/>
          </a:p>
        </p:txBody>
      </p:sp>
    </p:spTree>
    <p:extLst>
      <p:ext uri="{BB962C8B-B14F-4D97-AF65-F5344CB8AC3E}">
        <p14:creationId xmlns:p14="http://schemas.microsoft.com/office/powerpoint/2010/main" val="334989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DAFE8-219F-1321-2985-DC85E40EE6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CE4C33D-06D8-A123-049A-BB104A9CB3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817675B-3ED5-CEAD-9059-945A6E341D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7A2E73-49C7-4F93-CA12-E0401A501CF4}"/>
              </a:ext>
            </a:extLst>
          </p:cNvPr>
          <p:cNvSpPr>
            <a:spLocks noGrp="1"/>
          </p:cNvSpPr>
          <p:nvPr>
            <p:ph type="dt" sz="half" idx="10"/>
          </p:nvPr>
        </p:nvSpPr>
        <p:spPr/>
        <p:txBody>
          <a:bodyPr/>
          <a:lstStyle/>
          <a:p>
            <a:fld id="{C04BB6CD-BC24-4092-9249-A0FBDFBE3441}" type="datetimeFigureOut">
              <a:rPr lang="en-CA" smtClean="0"/>
              <a:t>2023-02-20</a:t>
            </a:fld>
            <a:endParaRPr lang="en-CA"/>
          </a:p>
        </p:txBody>
      </p:sp>
      <p:sp>
        <p:nvSpPr>
          <p:cNvPr id="6" name="Footer Placeholder 5">
            <a:extLst>
              <a:ext uri="{FF2B5EF4-FFF2-40B4-BE49-F238E27FC236}">
                <a16:creationId xmlns:a16="http://schemas.microsoft.com/office/drawing/2014/main" id="{7E00BD19-E66E-911C-87E6-15DF819A658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4FA8299-43FC-3905-6810-ACD3C29E3733}"/>
              </a:ext>
            </a:extLst>
          </p:cNvPr>
          <p:cNvSpPr>
            <a:spLocks noGrp="1"/>
          </p:cNvSpPr>
          <p:nvPr>
            <p:ph type="sldNum" sz="quarter" idx="12"/>
          </p:nvPr>
        </p:nvSpPr>
        <p:spPr/>
        <p:txBody>
          <a:bodyPr/>
          <a:lstStyle/>
          <a:p>
            <a:fld id="{E47DA2ED-1E56-42DC-88D6-563421B27009}" type="slidenum">
              <a:rPr lang="en-CA" smtClean="0"/>
              <a:t>‹#›</a:t>
            </a:fld>
            <a:endParaRPr lang="en-CA"/>
          </a:p>
        </p:txBody>
      </p:sp>
    </p:spTree>
    <p:extLst>
      <p:ext uri="{BB962C8B-B14F-4D97-AF65-F5344CB8AC3E}">
        <p14:creationId xmlns:p14="http://schemas.microsoft.com/office/powerpoint/2010/main" val="1777129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FC96C-4892-3B82-2C00-8E8858A1F8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6F2E5711-7DAD-A0F4-58FA-055A456498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B352FF53-039F-4967-6572-25F0D7EABF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C64345-5831-1E26-2234-BE3F39A43797}"/>
              </a:ext>
            </a:extLst>
          </p:cNvPr>
          <p:cNvSpPr>
            <a:spLocks noGrp="1"/>
          </p:cNvSpPr>
          <p:nvPr>
            <p:ph type="dt" sz="half" idx="10"/>
          </p:nvPr>
        </p:nvSpPr>
        <p:spPr/>
        <p:txBody>
          <a:bodyPr/>
          <a:lstStyle/>
          <a:p>
            <a:fld id="{C04BB6CD-BC24-4092-9249-A0FBDFBE3441}" type="datetimeFigureOut">
              <a:rPr lang="en-CA" smtClean="0"/>
              <a:t>2023-02-20</a:t>
            </a:fld>
            <a:endParaRPr lang="en-CA"/>
          </a:p>
        </p:txBody>
      </p:sp>
      <p:sp>
        <p:nvSpPr>
          <p:cNvPr id="6" name="Footer Placeholder 5">
            <a:extLst>
              <a:ext uri="{FF2B5EF4-FFF2-40B4-BE49-F238E27FC236}">
                <a16:creationId xmlns:a16="http://schemas.microsoft.com/office/drawing/2014/main" id="{4E5F25D9-7A5B-7427-4B1F-FC52D5B5F09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130E83D-1CE5-2C0F-DE91-5716DBCEF836}"/>
              </a:ext>
            </a:extLst>
          </p:cNvPr>
          <p:cNvSpPr>
            <a:spLocks noGrp="1"/>
          </p:cNvSpPr>
          <p:nvPr>
            <p:ph type="sldNum" sz="quarter" idx="12"/>
          </p:nvPr>
        </p:nvSpPr>
        <p:spPr/>
        <p:txBody>
          <a:bodyPr/>
          <a:lstStyle/>
          <a:p>
            <a:fld id="{E47DA2ED-1E56-42DC-88D6-563421B27009}" type="slidenum">
              <a:rPr lang="en-CA" smtClean="0"/>
              <a:t>‹#›</a:t>
            </a:fld>
            <a:endParaRPr lang="en-CA"/>
          </a:p>
        </p:txBody>
      </p:sp>
    </p:spTree>
    <p:extLst>
      <p:ext uri="{BB962C8B-B14F-4D97-AF65-F5344CB8AC3E}">
        <p14:creationId xmlns:p14="http://schemas.microsoft.com/office/powerpoint/2010/main" val="4048678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29B07E-BA8F-8599-5F28-1CFAD36D08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8F27C91-0F00-8034-5E33-C36D12F4C5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B2F30D8-F18D-46A6-622F-6D62460E4F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4BB6CD-BC24-4092-9249-A0FBDFBE3441}" type="datetimeFigureOut">
              <a:rPr lang="en-CA" smtClean="0"/>
              <a:t>2023-02-20</a:t>
            </a:fld>
            <a:endParaRPr lang="en-CA"/>
          </a:p>
        </p:txBody>
      </p:sp>
      <p:sp>
        <p:nvSpPr>
          <p:cNvPr id="5" name="Footer Placeholder 4">
            <a:extLst>
              <a:ext uri="{FF2B5EF4-FFF2-40B4-BE49-F238E27FC236}">
                <a16:creationId xmlns:a16="http://schemas.microsoft.com/office/drawing/2014/main" id="{4CF8A400-718A-1DBE-4F41-E114787185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1B38B2B6-0F17-258B-32E6-ABE90FF654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7DA2ED-1E56-42DC-88D6-563421B27009}" type="slidenum">
              <a:rPr lang="en-CA" smtClean="0"/>
              <a:t>‹#›</a:t>
            </a:fld>
            <a:endParaRPr lang="en-CA"/>
          </a:p>
        </p:txBody>
      </p:sp>
    </p:spTree>
    <p:extLst>
      <p:ext uri="{BB962C8B-B14F-4D97-AF65-F5344CB8AC3E}">
        <p14:creationId xmlns:p14="http://schemas.microsoft.com/office/powerpoint/2010/main" val="1140437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tags" Target="../tags/tag29.xml"/><Relationship Id="rId13" Type="http://schemas.openxmlformats.org/officeDocument/2006/relationships/image" Target="../media/image16.png"/><Relationship Id="rId3" Type="http://schemas.openxmlformats.org/officeDocument/2006/relationships/tags" Target="../tags/tag24.xml"/><Relationship Id="rId7" Type="http://schemas.openxmlformats.org/officeDocument/2006/relationships/tags" Target="../tags/tag28.xml"/><Relationship Id="rId12" Type="http://schemas.openxmlformats.org/officeDocument/2006/relationships/image" Target="../media/image15.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11" Type="http://schemas.openxmlformats.org/officeDocument/2006/relationships/image" Target="../media/image4.png"/><Relationship Id="rId5" Type="http://schemas.openxmlformats.org/officeDocument/2006/relationships/tags" Target="../tags/tag26.xml"/><Relationship Id="rId15" Type="http://schemas.openxmlformats.org/officeDocument/2006/relationships/image" Target="../media/image18.png"/><Relationship Id="rId10" Type="http://schemas.openxmlformats.org/officeDocument/2006/relationships/notesSlide" Target="../notesSlides/notesSlide9.xml"/><Relationship Id="rId4" Type="http://schemas.openxmlformats.org/officeDocument/2006/relationships/tags" Target="../tags/tag25.xml"/><Relationship Id="rId9" Type="http://schemas.openxmlformats.org/officeDocument/2006/relationships/slideLayout" Target="../slideLayouts/slideLayout2.xml"/><Relationship Id="rId14" Type="http://schemas.openxmlformats.org/officeDocument/2006/relationships/image" Target="../media/image17.png"/></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10.xml"/><Relationship Id="rId3" Type="http://schemas.openxmlformats.org/officeDocument/2006/relationships/tags" Target="../tags/tag32.xml"/><Relationship Id="rId7" Type="http://schemas.openxmlformats.org/officeDocument/2006/relationships/slideLayout" Target="../slideLayouts/slideLayout2.xml"/><Relationship Id="rId12" Type="http://schemas.openxmlformats.org/officeDocument/2006/relationships/image" Target="../media/image21.png"/><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11" Type="http://schemas.openxmlformats.org/officeDocument/2006/relationships/image" Target="../media/image20.png"/><Relationship Id="rId5" Type="http://schemas.openxmlformats.org/officeDocument/2006/relationships/tags" Target="../tags/tag34.xml"/><Relationship Id="rId10" Type="http://schemas.openxmlformats.org/officeDocument/2006/relationships/image" Target="../media/image19.png"/><Relationship Id="rId4" Type="http://schemas.openxmlformats.org/officeDocument/2006/relationships/tags" Target="../tags/tag33.xml"/><Relationship Id="rId9"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36.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37.xml"/><Relationship Id="rId5" Type="http://schemas.openxmlformats.org/officeDocument/2006/relationships/image" Target="../media/image4.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tags" Target="../tags/tag40.xml"/><Relationship Id="rId7" Type="http://schemas.openxmlformats.org/officeDocument/2006/relationships/image" Target="../media/image4.png"/><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notesSlide" Target="../notesSlides/notesSlide13.xml"/><Relationship Id="rId5" Type="http://schemas.openxmlformats.org/officeDocument/2006/relationships/slideLayout" Target="../slideLayouts/slideLayout2.xml"/><Relationship Id="rId4" Type="http://schemas.openxmlformats.org/officeDocument/2006/relationships/tags" Target="../tags/tag41.xml"/></Relationships>
</file>

<file path=ppt/slides/_rels/slide15.xml.rels><?xml version="1.0" encoding="UTF-8" standalone="yes"?>
<Relationships xmlns="http://schemas.openxmlformats.org/package/2006/relationships"><Relationship Id="rId3" Type="http://schemas.openxmlformats.org/officeDocument/2006/relationships/tags" Target="../tags/tag44.xml"/><Relationship Id="rId7" Type="http://schemas.openxmlformats.org/officeDocument/2006/relationships/image" Target="../media/image4.png"/><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notesSlide" Target="../notesSlides/notesSlide14.xml"/><Relationship Id="rId5" Type="http://schemas.openxmlformats.org/officeDocument/2006/relationships/slideLayout" Target="../slideLayouts/slideLayout2.xml"/><Relationship Id="rId4" Type="http://schemas.openxmlformats.org/officeDocument/2006/relationships/tags" Target="../tags/tag45.xml"/></Relationships>
</file>

<file path=ppt/slides/_rels/slide16.xml.rels><?xml version="1.0" encoding="UTF-8" standalone="yes"?>
<Relationships xmlns="http://schemas.openxmlformats.org/package/2006/relationships"><Relationship Id="rId3" Type="http://schemas.openxmlformats.org/officeDocument/2006/relationships/tags" Target="../tags/tag48.xml"/><Relationship Id="rId7" Type="http://schemas.openxmlformats.org/officeDocument/2006/relationships/image" Target="../media/image4.png"/><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notesSlide" Target="../notesSlides/notesSlide15.xml"/><Relationship Id="rId5" Type="http://schemas.openxmlformats.org/officeDocument/2006/relationships/slideLayout" Target="../slideLayouts/slideLayout2.xml"/><Relationship Id="rId4" Type="http://schemas.openxmlformats.org/officeDocument/2006/relationships/tags" Target="../tags/tag49.xml"/></Relationships>
</file>

<file path=ppt/slides/_rels/slide17.xml.rels><?xml version="1.0" encoding="UTF-8" standalone="yes"?>
<Relationships xmlns="http://schemas.openxmlformats.org/package/2006/relationships"><Relationship Id="rId3" Type="http://schemas.openxmlformats.org/officeDocument/2006/relationships/tags" Target="../tags/tag52.xml"/><Relationship Id="rId7" Type="http://schemas.openxmlformats.org/officeDocument/2006/relationships/image" Target="../media/image4.png"/><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notesSlide" Target="../notesSlides/notesSlide16.xml"/><Relationship Id="rId5" Type="http://schemas.openxmlformats.org/officeDocument/2006/relationships/slideLayout" Target="../slideLayouts/slideLayout2.xml"/><Relationship Id="rId4" Type="http://schemas.openxmlformats.org/officeDocument/2006/relationships/tags" Target="../tags/tag53.xml"/></Relationships>
</file>

<file path=ppt/slides/_rels/slide18.xml.rels><?xml version="1.0" encoding="UTF-8" standalone="yes"?>
<Relationships xmlns="http://schemas.openxmlformats.org/package/2006/relationships"><Relationship Id="rId3" Type="http://schemas.openxmlformats.org/officeDocument/2006/relationships/tags" Target="../tags/tag56.xml"/><Relationship Id="rId7" Type="http://schemas.openxmlformats.org/officeDocument/2006/relationships/image" Target="../media/image4.png"/><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notesSlide" Target="../notesSlides/notesSlide17.xml"/><Relationship Id="rId5" Type="http://schemas.openxmlformats.org/officeDocument/2006/relationships/slideLayout" Target="../slideLayouts/slideLayout2.xml"/><Relationship Id="rId4" Type="http://schemas.openxmlformats.org/officeDocument/2006/relationships/tags" Target="../tags/tag5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hyperlink" Target="https://www.canada.ca/fr/conseil-prive/organisation/greffier/publications/strategie-donnees.html" TargetMode="External"/><Relationship Id="rId5" Type="http://schemas.openxmlformats.org/officeDocument/2006/relationships/image" Target="../media/image4.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hyperlink" Target="https://wiki.gccollab.ca/Renouveler_la_strategie_de_donnees_du_GC" TargetMode="Externa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7.xml"/><Relationship Id="rId13" Type="http://schemas.openxmlformats.org/officeDocument/2006/relationships/image" Target="../media/image9.svg"/><Relationship Id="rId3" Type="http://schemas.openxmlformats.org/officeDocument/2006/relationships/tags" Target="../tags/tag12.xml"/><Relationship Id="rId7" Type="http://schemas.openxmlformats.org/officeDocument/2006/relationships/slideLayout" Target="../slideLayouts/slideLayout2.xml"/><Relationship Id="rId12" Type="http://schemas.openxmlformats.org/officeDocument/2006/relationships/image" Target="../media/image8.pn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11" Type="http://schemas.openxmlformats.org/officeDocument/2006/relationships/image" Target="../media/image7.svg"/><Relationship Id="rId5" Type="http://schemas.openxmlformats.org/officeDocument/2006/relationships/tags" Target="../tags/tag14.xml"/><Relationship Id="rId10" Type="http://schemas.openxmlformats.org/officeDocument/2006/relationships/image" Target="../media/image6.png"/><Relationship Id="rId4" Type="http://schemas.openxmlformats.org/officeDocument/2006/relationships/tags" Target="../tags/tag13.xml"/><Relationship Id="rId9" Type="http://schemas.openxmlformats.org/officeDocument/2006/relationships/image" Target="../media/image4.png"/><Relationship Id="rId14"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8.xml"/><Relationship Id="rId13" Type="http://schemas.openxmlformats.org/officeDocument/2006/relationships/image" Target="../media/image14.png"/><Relationship Id="rId3" Type="http://schemas.openxmlformats.org/officeDocument/2006/relationships/tags" Target="../tags/tag18.xml"/><Relationship Id="rId7" Type="http://schemas.openxmlformats.org/officeDocument/2006/relationships/slideLayout" Target="../slideLayouts/slideLayout2.xml"/><Relationship Id="rId12" Type="http://schemas.openxmlformats.org/officeDocument/2006/relationships/image" Target="../media/image13.png"/><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image" Target="../media/image12.svg"/><Relationship Id="rId5" Type="http://schemas.openxmlformats.org/officeDocument/2006/relationships/tags" Target="../tags/tag20.xml"/><Relationship Id="rId10" Type="http://schemas.openxmlformats.org/officeDocument/2006/relationships/image" Target="../media/image11.png"/><Relationship Id="rId4" Type="http://schemas.openxmlformats.org/officeDocument/2006/relationships/tags" Target="../tags/tag19.xm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noGrp="1"/>
          </p:cNvSpPr>
          <p:nvPr>
            <p:ph type="title" idx="4294967295"/>
          </p:nvPr>
        </p:nvSpPr>
        <p:spPr>
          <a:xfrm>
            <a:off x="849083" y="1411240"/>
            <a:ext cx="10896931" cy="3511036"/>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4000" b="1" dirty="0" err="1">
                <a:solidFill>
                  <a:srgbClr val="3C2D47"/>
                </a:solidFill>
                <a:latin typeface="Arial"/>
                <a:cs typeface="Arial"/>
              </a:rPr>
              <a:t>Renouvellement</a:t>
            </a:r>
            <a:r>
              <a:rPr lang="en-US" sz="4000" b="1" dirty="0">
                <a:solidFill>
                  <a:srgbClr val="3C2D47"/>
                </a:solidFill>
                <a:latin typeface="Arial"/>
                <a:cs typeface="Arial"/>
              </a:rPr>
              <a:t> de la </a:t>
            </a:r>
            <a:r>
              <a:rPr lang="en-US" sz="4000" b="1" dirty="0" err="1">
                <a:solidFill>
                  <a:srgbClr val="3C2D47"/>
                </a:solidFill>
                <a:latin typeface="Arial"/>
                <a:cs typeface="Arial"/>
              </a:rPr>
              <a:t>stratégie</a:t>
            </a:r>
            <a:r>
              <a:rPr lang="en-US" sz="4000" b="1" dirty="0">
                <a:solidFill>
                  <a:srgbClr val="3C2D47"/>
                </a:solidFill>
                <a:latin typeface="Arial"/>
                <a:cs typeface="Arial"/>
              </a:rPr>
              <a:t> relative aux </a:t>
            </a:r>
            <a:r>
              <a:rPr lang="en-US" sz="4000" b="1" dirty="0" err="1">
                <a:solidFill>
                  <a:srgbClr val="3C2D47"/>
                </a:solidFill>
                <a:latin typeface="Arial"/>
                <a:cs typeface="Arial"/>
              </a:rPr>
              <a:t>données</a:t>
            </a:r>
            <a:r>
              <a:rPr lang="en-US" sz="4000" b="1" dirty="0">
                <a:solidFill>
                  <a:srgbClr val="3C2D47"/>
                </a:solidFill>
                <a:latin typeface="Arial"/>
                <a:cs typeface="Arial"/>
              </a:rPr>
              <a:t> pour la </a:t>
            </a:r>
            <a:r>
              <a:rPr lang="en-US" sz="4000" b="1" dirty="0" err="1">
                <a:solidFill>
                  <a:srgbClr val="3C2D47"/>
                </a:solidFill>
                <a:latin typeface="Arial"/>
                <a:cs typeface="Arial"/>
              </a:rPr>
              <a:t>fonction</a:t>
            </a:r>
            <a:r>
              <a:rPr lang="en-US" sz="4000" b="1" dirty="0">
                <a:solidFill>
                  <a:srgbClr val="3C2D47"/>
                </a:solidFill>
                <a:latin typeface="Arial"/>
                <a:cs typeface="Arial"/>
              </a:rPr>
              <a:t> </a:t>
            </a:r>
            <a:r>
              <a:rPr lang="en-US" sz="4000" b="1" dirty="0" err="1">
                <a:solidFill>
                  <a:srgbClr val="3C2D47"/>
                </a:solidFill>
                <a:latin typeface="Arial"/>
                <a:cs typeface="Arial"/>
              </a:rPr>
              <a:t>publique</a:t>
            </a:r>
            <a:r>
              <a:rPr lang="en-US" sz="4000" b="1" dirty="0">
                <a:solidFill>
                  <a:srgbClr val="3C2D47"/>
                </a:solidFill>
                <a:latin typeface="Arial"/>
                <a:cs typeface="Arial"/>
              </a:rPr>
              <a:t> </a:t>
            </a:r>
            <a:r>
              <a:rPr lang="en-US" sz="4000" b="1" dirty="0" err="1">
                <a:solidFill>
                  <a:srgbClr val="3C2D47"/>
                </a:solidFill>
                <a:latin typeface="Arial"/>
                <a:cs typeface="Arial"/>
              </a:rPr>
              <a:t>fédérale</a:t>
            </a:r>
            <a:br>
              <a:rPr lang="en-US" sz="4000" b="1" dirty="0">
                <a:solidFill>
                  <a:srgbClr val="3C2D47"/>
                </a:solidFill>
                <a:latin typeface="Arial"/>
                <a:cs typeface="Arial"/>
              </a:rPr>
            </a:br>
            <a:br>
              <a:rPr lang="en-US" sz="4000" b="1" dirty="0">
                <a:latin typeface="Arial"/>
                <a:cs typeface="Arial"/>
              </a:rPr>
            </a:br>
            <a:r>
              <a:rPr lang="en-US" sz="2500" dirty="0" err="1">
                <a:solidFill>
                  <a:schemeClr val="tx1">
                    <a:lumMod val="50000"/>
                    <a:lumOff val="50000"/>
                  </a:schemeClr>
                </a:solidFill>
                <a:latin typeface="Arial"/>
                <a:cs typeface="Arial"/>
              </a:rPr>
              <a:t>Conférence</a:t>
            </a:r>
            <a:r>
              <a:rPr lang="en-US" sz="2500" dirty="0">
                <a:solidFill>
                  <a:schemeClr val="tx1">
                    <a:lumMod val="50000"/>
                    <a:lumOff val="50000"/>
                  </a:schemeClr>
                </a:solidFill>
                <a:latin typeface="Arial"/>
                <a:cs typeface="Arial"/>
              </a:rPr>
              <a:t> sur les </a:t>
            </a:r>
            <a:r>
              <a:rPr lang="en-US" sz="2500" dirty="0" err="1">
                <a:solidFill>
                  <a:schemeClr val="tx1">
                    <a:lumMod val="50000"/>
                    <a:lumOff val="50000"/>
                  </a:schemeClr>
                </a:solidFill>
                <a:latin typeface="Arial"/>
                <a:cs typeface="Arial"/>
              </a:rPr>
              <a:t>données</a:t>
            </a:r>
            <a:r>
              <a:rPr lang="en-US" sz="2500" dirty="0">
                <a:solidFill>
                  <a:schemeClr val="tx1">
                    <a:lumMod val="50000"/>
                    <a:lumOff val="50000"/>
                  </a:schemeClr>
                </a:solidFill>
                <a:latin typeface="Arial"/>
                <a:cs typeface="Arial"/>
              </a:rPr>
              <a:t> du GC</a:t>
            </a:r>
          </a:p>
          <a:p>
            <a:pPr>
              <a:defRPr/>
            </a:pPr>
            <a:r>
              <a:rPr lang="en-US" sz="2500" dirty="0">
                <a:solidFill>
                  <a:schemeClr val="tx1">
                    <a:lumMod val="50000"/>
                    <a:lumOff val="50000"/>
                  </a:schemeClr>
                </a:solidFill>
                <a:latin typeface="Arial"/>
                <a:cs typeface="Arial"/>
              </a:rPr>
              <a:t>22-23 </a:t>
            </a:r>
            <a:r>
              <a:rPr lang="en-US" sz="2500" dirty="0" err="1">
                <a:solidFill>
                  <a:schemeClr val="tx1">
                    <a:lumMod val="50000"/>
                    <a:lumOff val="50000"/>
                  </a:schemeClr>
                </a:solidFill>
                <a:latin typeface="Arial"/>
                <a:cs typeface="Arial"/>
              </a:rPr>
              <a:t>février</a:t>
            </a:r>
            <a:r>
              <a:rPr kumimoji="0" lang="en-US" sz="2500" b="0" i="0" u="none" strike="noStrike" kern="1200" cap="none" spc="0" normalizeH="0" baseline="0" noProof="0" dirty="0">
                <a:ln>
                  <a:noFill/>
                </a:ln>
                <a:solidFill>
                  <a:schemeClr val="tx1">
                    <a:lumMod val="50000"/>
                    <a:lumOff val="50000"/>
                  </a:schemeClr>
                </a:solidFill>
                <a:effectLst/>
                <a:uLnTx/>
                <a:uFillTx/>
                <a:latin typeface="Arial"/>
                <a:ea typeface="+mj-ea"/>
                <a:cs typeface="Arial"/>
              </a:rPr>
              <a:t> </a:t>
            </a:r>
            <a:r>
              <a:rPr lang="en-US" sz="2500" dirty="0">
                <a:solidFill>
                  <a:schemeClr val="tx1">
                    <a:lumMod val="50000"/>
                    <a:lumOff val="50000"/>
                  </a:schemeClr>
                </a:solidFill>
                <a:latin typeface="Arial"/>
                <a:cs typeface="Arial"/>
              </a:rPr>
              <a:t>2023</a:t>
            </a:r>
            <a:endParaRPr lang="en-US" sz="2500" b="0" i="0" u="none" strike="noStrike" kern="1200" cap="none" spc="0" normalizeH="0" baseline="0" noProof="0" dirty="0">
              <a:ln>
                <a:noFill/>
              </a:ln>
              <a:solidFill>
                <a:schemeClr val="tx1">
                  <a:lumMod val="50000"/>
                  <a:lumOff val="50000"/>
                </a:schemeClr>
              </a:solidFill>
              <a:effectLst/>
              <a:uLnTx/>
              <a:uFillTx/>
              <a:latin typeface="Arial"/>
              <a:cs typeface="Arial"/>
            </a:endParaRPr>
          </a:p>
        </p:txBody>
      </p:sp>
      <p:pic>
        <p:nvPicPr>
          <p:cNvPr id="3" name="__EngageSlideDescription__" descr="slide description : Title -  Renewal of the Data Strategy for the Federal Public Service">
            <a:extLst>
              <a:ext uri="{FF2B5EF4-FFF2-40B4-BE49-F238E27FC236}">
                <a16:creationId xmlns:a16="http://schemas.microsoft.com/office/drawing/2014/main" id="{BFFFB8AF-16C9-0940-B69C-C2EAE3AC73A7}"/>
              </a:ext>
            </a:extLst>
          </p:cNvPr>
          <p:cNvPicPr>
            <a:picLocks/>
          </p:cNvPicPr>
          <p:nvPr/>
        </p:nvPicPr>
        <p:blipFill>
          <a:blip r:embed="rId4"/>
          <a:stretch>
            <a:fillRect/>
          </a:stretch>
        </p:blipFill>
        <p:spPr>
          <a:xfrm>
            <a:off x="849083" y="4922276"/>
            <a:ext cx="12700" cy="12700"/>
          </a:xfrm>
          <a:prstGeom prst="rect">
            <a:avLst/>
          </a:prstGeom>
          <a:ln/>
        </p:spPr>
      </p:pic>
      <p:pic>
        <p:nvPicPr>
          <p:cNvPr id="10" name="Picture 9" descr="Decorative">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custDataLst>
              <p:tags r:id="rId1"/>
            </p:custDataLst>
          </p:nvPr>
        </p:nvPicPr>
        <p:blipFill>
          <a:blip r:embed="rId5" cstate="print">
            <a:extLst>
              <a:ext uri="{28A0092B-C50C-407E-A947-70E740481C1C}">
                <a14:useLocalDpi xmlns:a14="http://schemas.microsoft.com/office/drawing/2010/main" val="0"/>
              </a:ext>
            </a:extLst>
          </a:blip>
          <a:stretch>
            <a:fillRect/>
          </a:stretch>
        </p:blipFill>
        <p:spPr>
          <a:xfrm>
            <a:off x="0" y="4293356"/>
            <a:ext cx="2644731" cy="2564644"/>
          </a:xfrm>
          <a:prstGeom prst="rect">
            <a:avLst/>
          </a:prstGeom>
        </p:spPr>
      </p:pic>
      <p:pic>
        <p:nvPicPr>
          <p:cNvPr id="1026" name="Picture 2" descr="Decorative">
            <a:extLst>
              <a:ext uri="{FF2B5EF4-FFF2-40B4-BE49-F238E27FC236}">
                <a16:creationId xmlns:a16="http://schemas.microsoft.com/office/drawing/2014/main" id="{9BCA3FCF-5D34-44C4-0703-50EFE4D5F156}"/>
              </a:ext>
            </a:extLst>
          </p:cNvPr>
          <p:cNvPicPr>
            <a:picLocks noGrp="1" noRot="1" noChangeAspect="1" noMove="1" noResize="1" noEditPoints="1" noAdjustHandles="1" noChangeArrowheads="1" noChangeShapeType="1" noCrop="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0" y="919842"/>
            <a:ext cx="12192000" cy="79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558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5">
            <a:extLst>
              <a:ext uri="{FF2B5EF4-FFF2-40B4-BE49-F238E27FC236}">
                <a16:creationId xmlns:a16="http://schemas.microsoft.com/office/drawing/2014/main" id="{2BFD1308-B8DB-49D5-8854-B8E445619141}"/>
              </a:ext>
            </a:extLst>
          </p:cNvPr>
          <p:cNvSpPr>
            <a:spLocks noGrp="1" noChangeArrowheads="1"/>
          </p:cNvSpPr>
          <p:nvPr>
            <p:ph type="title" idx="4294967295"/>
          </p:nvPr>
        </p:nvSpPr>
        <p:spPr bwMode="auto">
          <a:xfrm>
            <a:off x="226824" y="0"/>
            <a:ext cx="10546757" cy="107721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en-CA" sz="3200">
                <a:solidFill>
                  <a:srgbClr val="3C2D47"/>
                </a:solidFill>
                <a:latin typeface="Arial"/>
                <a:ea typeface="+mn-ea"/>
                <a:cs typeface="Arial"/>
              </a:rPr>
              <a:t>Mission 3 : </a:t>
            </a:r>
            <a:r>
              <a:rPr lang="en-CA" sz="3200" err="1">
                <a:solidFill>
                  <a:srgbClr val="3C2D47"/>
                </a:solidFill>
                <a:latin typeface="Arial"/>
                <a:ea typeface="+mn-ea"/>
                <a:cs typeface="Arial"/>
              </a:rPr>
              <a:t>Permettre</a:t>
            </a:r>
            <a:r>
              <a:rPr lang="en-CA" sz="3200">
                <a:solidFill>
                  <a:srgbClr val="3C2D47"/>
                </a:solidFill>
                <a:latin typeface="Arial"/>
                <a:ea typeface="+mn-ea"/>
                <a:cs typeface="Arial"/>
              </a:rPr>
              <a:t> la prestation de services </a:t>
            </a:r>
            <a:r>
              <a:rPr lang="en-CA" sz="3200" err="1">
                <a:solidFill>
                  <a:srgbClr val="3C2D47"/>
                </a:solidFill>
                <a:latin typeface="Arial"/>
                <a:ea typeface="+mn-ea"/>
                <a:cs typeface="Arial"/>
              </a:rPr>
              <a:t>fondés</a:t>
            </a:r>
            <a:r>
              <a:rPr lang="en-CA" sz="3200">
                <a:solidFill>
                  <a:srgbClr val="3C2D47"/>
                </a:solidFill>
                <a:latin typeface="Arial"/>
                <a:ea typeface="+mn-ea"/>
                <a:cs typeface="Arial"/>
              </a:rPr>
              <a:t> sur les données</a:t>
            </a:r>
            <a:endParaRPr lang="en-US" sz="3200">
              <a:solidFill>
                <a:srgbClr val="3C2D47"/>
              </a:solidFill>
              <a:ea typeface="+mn-ea"/>
            </a:endParaRPr>
          </a:p>
        </p:txBody>
      </p:sp>
      <p:pic>
        <p:nvPicPr>
          <p:cNvPr id="2" name="Picture 1">
            <a:extLst>
              <a:ext uri="{FF2B5EF4-FFF2-40B4-BE49-F238E27FC236}">
                <a16:creationId xmlns:a16="http://schemas.microsoft.com/office/drawing/2014/main" id="{EE755DF9-B141-F8EF-89B9-5169D6142E38}"/>
              </a:ext>
              <a:ext uri="{C183D7F6-B498-43B3-948B-1728B52AA6E4}">
                <adec:decorative xmlns:adec="http://schemas.microsoft.com/office/drawing/2017/decorative" val="1"/>
              </a:ext>
            </a:extLst>
          </p:cNvPr>
          <p:cNvPicPr>
            <a:picLocks noChangeAspect="1"/>
          </p:cNvPicPr>
          <p:nvPr>
            <p:custDataLst>
              <p:tags r:id="rId1"/>
            </p:custDataLst>
          </p:nvPr>
        </p:nvPicPr>
        <p:blipFill rotWithShape="1">
          <a:blip r:embed="rId11" cstate="hqprint">
            <a:extLst>
              <a:ext uri="{28A0092B-C50C-407E-A947-70E740481C1C}">
                <a14:useLocalDpi xmlns:a14="http://schemas.microsoft.com/office/drawing/2010/main" val="0"/>
              </a:ext>
            </a:extLst>
          </a:blip>
          <a:srcRect t="1" r="8247" b="4299"/>
          <a:stretch/>
        </p:blipFill>
        <p:spPr>
          <a:xfrm>
            <a:off x="0" y="964098"/>
            <a:ext cx="12192000" cy="79612"/>
          </a:xfrm>
          <a:prstGeom prst="rect">
            <a:avLst/>
          </a:prstGeom>
        </p:spPr>
      </p:pic>
      <p:sp>
        <p:nvSpPr>
          <p:cNvPr id="16" name="Content Placeholder 2">
            <a:extLst>
              <a:ext uri="{FF2B5EF4-FFF2-40B4-BE49-F238E27FC236}">
                <a16:creationId xmlns:a16="http://schemas.microsoft.com/office/drawing/2014/main" id="{1E725B94-0CD2-CC8D-BB54-9E4009CAE3F8}"/>
              </a:ext>
            </a:extLst>
          </p:cNvPr>
          <p:cNvSpPr txBox="1">
            <a:spLocks/>
          </p:cNvSpPr>
          <p:nvPr/>
        </p:nvSpPr>
        <p:spPr>
          <a:xfrm>
            <a:off x="602231" y="1463907"/>
            <a:ext cx="10268300" cy="893082"/>
          </a:xfrm>
          <a:prstGeom prst="rect">
            <a:avLst/>
          </a:prstGeom>
        </p:spPr>
        <p:txBody>
          <a:bodyPr vert="horz" lIns="0" tIns="0" rIns="0" bIns="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400">
                <a:solidFill>
                  <a:srgbClr val="3F3951"/>
                </a:solidFill>
                <a:latin typeface="Arial"/>
                <a:ea typeface="+mn-lt"/>
                <a:cs typeface="Arial"/>
              </a:rPr>
              <a:t>Les données circulent en toute sécurité là où elles sont nécessaires pour améliorer l’expérience de l’utilisateur tout en maintenant sa confiance.</a:t>
            </a:r>
            <a:endParaRPr lang="en-US" sz="2400">
              <a:solidFill>
                <a:srgbClr val="3F3951"/>
              </a:solidFill>
              <a:latin typeface="Arial"/>
              <a:ea typeface="+mn-lt"/>
              <a:cs typeface="Arial"/>
            </a:endParaRPr>
          </a:p>
          <a:p>
            <a:endParaRPr lang="en-US"/>
          </a:p>
        </p:txBody>
      </p:sp>
      <p:sp>
        <p:nvSpPr>
          <p:cNvPr id="17" name="TextBox 16">
            <a:extLst>
              <a:ext uri="{FF2B5EF4-FFF2-40B4-BE49-F238E27FC236}">
                <a16:creationId xmlns:a16="http://schemas.microsoft.com/office/drawing/2014/main" id="{BE91C0E3-FAF7-E882-FF67-70FFB7015D90}"/>
              </a:ext>
            </a:extLst>
          </p:cNvPr>
          <p:cNvSpPr txBox="1"/>
          <p:nvPr/>
        </p:nvSpPr>
        <p:spPr>
          <a:xfrm>
            <a:off x="403762" y="3424492"/>
            <a:ext cx="2949904" cy="1803314"/>
          </a:xfrm>
          <a:prstGeom prst="rect">
            <a:avLst/>
          </a:prstGeom>
          <a:noFill/>
        </p:spPr>
        <p:txBody>
          <a:bodyPr wrap="square" lIns="91440" tIns="45720" rIns="91440" bIns="45720" rtlCol="0" anchor="t">
            <a:spAutoFit/>
          </a:bodyPr>
          <a:lstStyle/>
          <a:p>
            <a:pPr>
              <a:lnSpc>
                <a:spcPct val="107000"/>
              </a:lnSpc>
            </a:pPr>
            <a:r>
              <a:rPr lang="fr-FR" sz="1500">
                <a:solidFill>
                  <a:srgbClr val="024E6E"/>
                </a:solidFill>
                <a:effectLst/>
                <a:latin typeface="Arial"/>
                <a:ea typeface="Calibri" panose="020F0502020204030204" pitchFamily="34" charset="0"/>
                <a:cs typeface="Arial"/>
              </a:rPr>
              <a:t>Favoriser la conception des services, les améliorations itératives des services, l’amélioration de l’expérience utilisateur et des résultats d’une grande fiabilité grâce à des flux de données efficaces.</a:t>
            </a:r>
            <a:endParaRPr lang="en-US" sz="1500">
              <a:solidFill>
                <a:srgbClr val="024E6E"/>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101E6791-2367-BACD-E132-B2BA2E065538}"/>
              </a:ext>
            </a:extLst>
          </p:cNvPr>
          <p:cNvSpPr txBox="1"/>
          <p:nvPr/>
        </p:nvSpPr>
        <p:spPr>
          <a:xfrm>
            <a:off x="3600670" y="3404700"/>
            <a:ext cx="2350780" cy="1323439"/>
          </a:xfrm>
          <a:prstGeom prst="rect">
            <a:avLst/>
          </a:prstGeom>
          <a:noFill/>
        </p:spPr>
        <p:txBody>
          <a:bodyPr wrap="square" lIns="91440" tIns="45720" rIns="91440" bIns="45720" rtlCol="0" anchor="t">
            <a:spAutoFit/>
          </a:bodyPr>
          <a:lstStyle/>
          <a:p>
            <a:r>
              <a:rPr lang="fr-FR" sz="1600">
                <a:solidFill>
                  <a:srgbClr val="024E6E"/>
                </a:solidFill>
                <a:effectLst/>
                <a:latin typeface="Arial"/>
                <a:ea typeface="Calibri" panose="020F0502020204030204" pitchFamily="34" charset="0"/>
                <a:cs typeface="Arial"/>
              </a:rPr>
              <a:t>Accorder la priorité à la circulation des données ouverte et responsable afin d’améliorer </a:t>
            </a:r>
            <a:r>
              <a:rPr lang="fr-FR" sz="1600">
                <a:solidFill>
                  <a:srgbClr val="024E6E"/>
                </a:solidFill>
                <a:latin typeface="Arial"/>
                <a:ea typeface="Calibri" panose="020F0502020204030204" pitchFamily="34" charset="0"/>
                <a:cs typeface="Arial"/>
              </a:rPr>
              <a:t>le service</a:t>
            </a:r>
            <a:r>
              <a:rPr lang="fr-FR" sz="1600">
                <a:solidFill>
                  <a:srgbClr val="024E6E"/>
                </a:solidFill>
                <a:effectLst/>
                <a:latin typeface="Arial"/>
                <a:ea typeface="Calibri" panose="020F0502020204030204" pitchFamily="34" charset="0"/>
                <a:cs typeface="Arial"/>
              </a:rPr>
              <a:t> </a:t>
            </a:r>
            <a:r>
              <a:rPr lang="fr-FR" sz="1600">
                <a:solidFill>
                  <a:srgbClr val="024E6E"/>
                </a:solidFill>
                <a:latin typeface="Arial"/>
                <a:ea typeface="Calibri" panose="020F0502020204030204" pitchFamily="34" charset="0"/>
                <a:cs typeface="Arial"/>
              </a:rPr>
              <a:t>aux Canadiens</a:t>
            </a:r>
            <a:r>
              <a:rPr lang="fr-FR" sz="1600">
                <a:solidFill>
                  <a:srgbClr val="024E6E"/>
                </a:solidFill>
                <a:effectLst/>
                <a:latin typeface="Arial"/>
                <a:ea typeface="Calibri" panose="020F0502020204030204" pitchFamily="34" charset="0"/>
                <a:cs typeface="Arial"/>
              </a:rPr>
              <a:t>.</a:t>
            </a:r>
            <a:endParaRPr lang="en-US" sz="1400">
              <a:cs typeface="Calibri"/>
            </a:endParaRPr>
          </a:p>
        </p:txBody>
      </p:sp>
      <p:sp>
        <p:nvSpPr>
          <p:cNvPr id="19" name="TextBox 18">
            <a:extLst>
              <a:ext uri="{FF2B5EF4-FFF2-40B4-BE49-F238E27FC236}">
                <a16:creationId xmlns:a16="http://schemas.microsoft.com/office/drawing/2014/main" id="{932076DD-CC80-0BA8-0E21-7F004C2AD9A1}"/>
              </a:ext>
            </a:extLst>
          </p:cNvPr>
          <p:cNvSpPr txBox="1"/>
          <p:nvPr/>
        </p:nvSpPr>
        <p:spPr>
          <a:xfrm>
            <a:off x="6355909" y="3424492"/>
            <a:ext cx="2749812" cy="1390509"/>
          </a:xfrm>
          <a:prstGeom prst="rect">
            <a:avLst/>
          </a:prstGeom>
          <a:noFill/>
        </p:spPr>
        <p:txBody>
          <a:bodyPr wrap="square" lIns="91440" tIns="45720" rIns="91440" bIns="45720" rtlCol="0" anchor="t">
            <a:spAutoFit/>
          </a:bodyPr>
          <a:lstStyle/>
          <a:p>
            <a:pPr>
              <a:lnSpc>
                <a:spcPct val="107000"/>
              </a:lnSpc>
            </a:pPr>
            <a:r>
              <a:rPr lang="fr-FR" sz="1600">
                <a:solidFill>
                  <a:srgbClr val="024E6E"/>
                </a:solidFill>
                <a:effectLst/>
                <a:latin typeface="Arial"/>
                <a:ea typeface="Calibri" panose="020F0502020204030204" pitchFamily="34" charset="0"/>
                <a:cs typeface="Arial"/>
              </a:rPr>
              <a:t>Définir des attentes claires en matière de gestion responsable, transparente et éthique des données afin de maintenir la confiance. ​</a:t>
            </a:r>
            <a:endParaRPr lang="en-US" sz="1600">
              <a:solidFill>
                <a:srgbClr val="024E6E"/>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 name="TextBox 1">
            <a:extLst>
              <a:ext uri="{FF2B5EF4-FFF2-40B4-BE49-F238E27FC236}">
                <a16:creationId xmlns:a16="http://schemas.microsoft.com/office/drawing/2014/main" id="{9BA844C6-3CB6-C32C-BA70-7C0ADA92A284}"/>
              </a:ext>
            </a:extLst>
          </p:cNvPr>
          <p:cNvSpPr txBox="1"/>
          <p:nvPr/>
        </p:nvSpPr>
        <p:spPr>
          <a:xfrm>
            <a:off x="9433272" y="3404700"/>
            <a:ext cx="2680619" cy="1127040"/>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pPr>
            <a:r>
              <a:rPr lang="fr-FR" sz="1600">
                <a:solidFill>
                  <a:srgbClr val="024E6E"/>
                </a:solidFill>
                <a:latin typeface="Arial"/>
                <a:cs typeface="Arial"/>
              </a:rPr>
              <a:t>Promouvoir une approche pangouvernementale de la gestion et du partage des données autochtones.​</a:t>
            </a:r>
            <a:endParaRPr lang="en-US" sz="1600">
              <a:solidFill>
                <a:srgbClr val="024E6E"/>
              </a:solidFill>
              <a:latin typeface="Arial"/>
              <a:cs typeface="Arial"/>
            </a:endParaRPr>
          </a:p>
        </p:txBody>
      </p:sp>
      <p:sp>
        <p:nvSpPr>
          <p:cNvPr id="20" name="TextBox 19">
            <a:extLst>
              <a:ext uri="{FF2B5EF4-FFF2-40B4-BE49-F238E27FC236}">
                <a16:creationId xmlns:a16="http://schemas.microsoft.com/office/drawing/2014/main" id="{A3848DB2-D322-FFF3-2A39-CDFB3F59FA82}"/>
              </a:ext>
            </a:extLst>
          </p:cNvPr>
          <p:cNvSpPr txBox="1"/>
          <p:nvPr/>
        </p:nvSpPr>
        <p:spPr>
          <a:xfrm>
            <a:off x="1051524" y="5513748"/>
            <a:ext cx="10174797" cy="707886"/>
          </a:xfrm>
          <a:prstGeom prst="rect">
            <a:avLst/>
          </a:prstGeom>
          <a:noFill/>
          <a:ln>
            <a:solidFill>
              <a:schemeClr val="bg1">
                <a:lumMod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en-US"/>
            </a:defPPr>
            <a:lvl1pPr>
              <a:defRPr sz="2000">
                <a:solidFill>
                  <a:srgbClr val="3F3951"/>
                </a:solidFill>
                <a:latin typeface="Arial"/>
                <a:ea typeface="+mn-lt"/>
                <a:cs typeface="Arial"/>
              </a:defRPr>
            </a:lvl1pPr>
          </a:lstStyle>
          <a:p>
            <a:r>
              <a:rPr lang="fr-CA"/>
              <a:t>Les vignettes soulignent les efforts de l’ARC, d’EDSC et de </a:t>
            </a:r>
            <a:r>
              <a:rPr lang="fr-CA" err="1"/>
              <a:t>StatCan</a:t>
            </a:r>
            <a:r>
              <a:rPr lang="fr-CA"/>
              <a:t> de fournir des services fondés sur les données.</a:t>
            </a:r>
          </a:p>
        </p:txBody>
      </p:sp>
      <p:cxnSp>
        <p:nvCxnSpPr>
          <p:cNvPr id="21" name="Straight Connector 20">
            <a:extLst>
              <a:ext uri="{FF2B5EF4-FFF2-40B4-BE49-F238E27FC236}">
                <a16:creationId xmlns:a16="http://schemas.microsoft.com/office/drawing/2014/main" id="{A858580D-C317-9AE8-5CA3-B9E092071AF5}"/>
              </a:ext>
              <a:ext uri="{C183D7F6-B498-43B3-948B-1728B52AA6E4}">
                <adec:decorative xmlns:adec="http://schemas.microsoft.com/office/drawing/2017/decorative" val="1"/>
              </a:ext>
            </a:extLst>
          </p:cNvPr>
          <p:cNvCxnSpPr>
            <a:cxnSpLocks/>
          </p:cNvCxnSpPr>
          <p:nvPr>
            <p:custDataLst>
              <p:tags r:id="rId2"/>
            </p:custDataLst>
          </p:nvPr>
        </p:nvCxnSpPr>
        <p:spPr>
          <a:xfrm flipH="1">
            <a:off x="3403463" y="2532731"/>
            <a:ext cx="0" cy="230226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CE6732E-CD39-2E6B-9B5F-092EDAF0CAA1}"/>
              </a:ext>
              <a:ext uri="{C183D7F6-B498-43B3-948B-1728B52AA6E4}">
                <adec:decorative xmlns:adec="http://schemas.microsoft.com/office/drawing/2017/decorative" val="1"/>
              </a:ext>
            </a:extLst>
          </p:cNvPr>
          <p:cNvCxnSpPr>
            <a:cxnSpLocks/>
          </p:cNvCxnSpPr>
          <p:nvPr>
            <p:custDataLst>
              <p:tags r:id="rId3"/>
            </p:custDataLst>
          </p:nvPr>
        </p:nvCxnSpPr>
        <p:spPr>
          <a:xfrm>
            <a:off x="6140787" y="2483250"/>
            <a:ext cx="0" cy="230226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23" name="Picture 22" descr="Decorative">
            <a:extLst>
              <a:ext uri="{FF2B5EF4-FFF2-40B4-BE49-F238E27FC236}">
                <a16:creationId xmlns:a16="http://schemas.microsoft.com/office/drawing/2014/main" id="{079F784B-4303-E4E4-4DFC-4BD682B2BFFD}"/>
              </a:ext>
              <a:ext uri="{C183D7F6-B498-43B3-948B-1728B52AA6E4}">
                <adec:decorative xmlns:adec="http://schemas.microsoft.com/office/drawing/2017/decorative" val="1"/>
              </a:ext>
            </a:extLst>
          </p:cNvPr>
          <p:cNvPicPr>
            <a:picLocks noChangeAspect="1"/>
          </p:cNvPicPr>
          <p:nvPr>
            <p:custDataLst>
              <p:tags r:id="rId4"/>
            </p:custDataLst>
          </p:nvPr>
        </p:nvPicPr>
        <p:blipFill>
          <a:blip r:embed="rId12" cstate="print">
            <a:extLst>
              <a:ext uri="{28A0092B-C50C-407E-A947-70E740481C1C}">
                <a14:useLocalDpi xmlns:a14="http://schemas.microsoft.com/office/drawing/2010/main" val="0"/>
              </a:ext>
            </a:extLst>
          </a:blip>
          <a:stretch>
            <a:fillRect/>
          </a:stretch>
        </p:blipFill>
        <p:spPr>
          <a:xfrm>
            <a:off x="4370716" y="2439979"/>
            <a:ext cx="844337" cy="844337"/>
          </a:xfrm>
          <a:prstGeom prst="rect">
            <a:avLst/>
          </a:prstGeom>
        </p:spPr>
      </p:pic>
      <p:pic>
        <p:nvPicPr>
          <p:cNvPr id="24" name="Picture 23" descr="Decorative">
            <a:extLst>
              <a:ext uri="{FF2B5EF4-FFF2-40B4-BE49-F238E27FC236}">
                <a16:creationId xmlns:a16="http://schemas.microsoft.com/office/drawing/2014/main" id="{E8395C6D-1DDF-0FC2-D687-7D939402FAAD}"/>
              </a:ext>
              <a:ext uri="{C183D7F6-B498-43B3-948B-1728B52AA6E4}">
                <adec:decorative xmlns:adec="http://schemas.microsoft.com/office/drawing/2017/decorative" val="1"/>
              </a:ext>
            </a:extLst>
          </p:cNvPr>
          <p:cNvPicPr>
            <a:picLocks noChangeAspect="1"/>
          </p:cNvPicPr>
          <p:nvPr>
            <p:custDataLst>
              <p:tags r:id="rId5"/>
            </p:custDataLst>
          </p:nvPr>
        </p:nvPicPr>
        <p:blipFill>
          <a:blip r:embed="rId13" cstate="print">
            <a:extLst>
              <a:ext uri="{28A0092B-C50C-407E-A947-70E740481C1C}">
                <a14:useLocalDpi xmlns:a14="http://schemas.microsoft.com/office/drawing/2010/main" val="0"/>
              </a:ext>
            </a:extLst>
          </a:blip>
          <a:stretch>
            <a:fillRect/>
          </a:stretch>
        </p:blipFill>
        <p:spPr>
          <a:xfrm>
            <a:off x="1247548" y="2391204"/>
            <a:ext cx="941886" cy="941886"/>
          </a:xfrm>
          <a:prstGeom prst="rect">
            <a:avLst/>
          </a:prstGeom>
        </p:spPr>
      </p:pic>
      <p:pic>
        <p:nvPicPr>
          <p:cNvPr id="25" name="Picture 24" descr="Decorative">
            <a:extLst>
              <a:ext uri="{FF2B5EF4-FFF2-40B4-BE49-F238E27FC236}">
                <a16:creationId xmlns:a16="http://schemas.microsoft.com/office/drawing/2014/main" id="{DA972915-553F-5BA5-63FD-90889DCED2D4}"/>
              </a:ext>
              <a:ext uri="{C183D7F6-B498-43B3-948B-1728B52AA6E4}">
                <adec:decorative xmlns:adec="http://schemas.microsoft.com/office/drawing/2017/decorative" val="1"/>
              </a:ext>
            </a:extLst>
          </p:cNvPr>
          <p:cNvPicPr>
            <a:picLocks noChangeAspect="1"/>
          </p:cNvPicPr>
          <p:nvPr>
            <p:custDataLst>
              <p:tags r:id="rId6"/>
            </p:custDataLst>
          </p:nvPr>
        </p:nvPicPr>
        <p:blipFill>
          <a:blip r:embed="rId14" cstate="print">
            <a:extLst>
              <a:ext uri="{28A0092B-C50C-407E-A947-70E740481C1C}">
                <a14:useLocalDpi xmlns:a14="http://schemas.microsoft.com/office/drawing/2010/main" val="0"/>
              </a:ext>
            </a:extLst>
          </a:blip>
          <a:stretch>
            <a:fillRect/>
          </a:stretch>
        </p:blipFill>
        <p:spPr>
          <a:xfrm flipH="1">
            <a:off x="7286619" y="2438360"/>
            <a:ext cx="838282" cy="847575"/>
          </a:xfrm>
          <a:prstGeom prst="rect">
            <a:avLst/>
          </a:prstGeom>
        </p:spPr>
      </p:pic>
      <p:cxnSp>
        <p:nvCxnSpPr>
          <p:cNvPr id="26" name="Straight Connector 25">
            <a:extLst>
              <a:ext uri="{FF2B5EF4-FFF2-40B4-BE49-F238E27FC236}">
                <a16:creationId xmlns:a16="http://schemas.microsoft.com/office/drawing/2014/main" id="{A8198A25-B7DA-7DDF-27F8-827E646EBAC0}"/>
              </a:ext>
              <a:ext uri="{C183D7F6-B498-43B3-948B-1728B52AA6E4}">
                <adec:decorative xmlns:adec="http://schemas.microsoft.com/office/drawing/2017/decorative" val="1"/>
              </a:ext>
            </a:extLst>
          </p:cNvPr>
          <p:cNvCxnSpPr>
            <a:cxnSpLocks/>
          </p:cNvCxnSpPr>
          <p:nvPr>
            <p:custDataLst>
              <p:tags r:id="rId7"/>
            </p:custDataLst>
          </p:nvPr>
        </p:nvCxnSpPr>
        <p:spPr>
          <a:xfrm>
            <a:off x="9151614" y="2483250"/>
            <a:ext cx="0" cy="2302263"/>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27" name="Picture 19" descr="Decorative">
            <a:extLst>
              <a:ext uri="{FF2B5EF4-FFF2-40B4-BE49-F238E27FC236}">
                <a16:creationId xmlns:a16="http://schemas.microsoft.com/office/drawing/2014/main" id="{EAB4B7B5-921C-F333-624A-3F1B4679CF7E}"/>
              </a:ext>
              <a:ext uri="{C183D7F6-B498-43B3-948B-1728B52AA6E4}">
                <adec:decorative xmlns:adec="http://schemas.microsoft.com/office/drawing/2017/decorative" val="1"/>
              </a:ext>
            </a:extLst>
          </p:cNvPr>
          <p:cNvPicPr>
            <a:picLocks noChangeAspect="1"/>
          </p:cNvPicPr>
          <p:nvPr>
            <p:custDataLst>
              <p:tags r:id="rId8"/>
            </p:custDataLst>
          </p:nvPr>
        </p:nvPicPr>
        <p:blipFill>
          <a:blip r:embed="rId15"/>
          <a:stretch>
            <a:fillRect/>
          </a:stretch>
        </p:blipFill>
        <p:spPr>
          <a:xfrm>
            <a:off x="9957924" y="2296223"/>
            <a:ext cx="1104204" cy="1131849"/>
          </a:xfrm>
          <a:prstGeom prst="rect">
            <a:avLst/>
          </a:prstGeom>
          <a:noFill/>
        </p:spPr>
      </p:pic>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nvPr>
        </p:nvSpPr>
        <p:spPr>
          <a:xfrm>
            <a:off x="8820000" y="6480000"/>
            <a:ext cx="2844800" cy="365125"/>
          </a:xfrm>
        </p:spPr>
        <p:txBody>
          <a:bodyPr/>
          <a:lstStyle/>
          <a:p>
            <a:fld id="{32D4B517-E49B-41B6-9DBC-23634E0F1CDC}" type="slidenum">
              <a:rPr lang="en-CA" dirty="0" smtClean="0">
                <a:solidFill>
                  <a:schemeClr val="tx1"/>
                </a:solidFill>
              </a:rPr>
              <a:t>10</a:t>
            </a:fld>
            <a:endParaRPr lang="en-CA">
              <a:solidFill>
                <a:schemeClr val="tx1"/>
              </a:solidFill>
            </a:endParaRPr>
          </a:p>
        </p:txBody>
      </p:sp>
    </p:spTree>
    <p:extLst>
      <p:ext uri="{BB962C8B-B14F-4D97-AF65-F5344CB8AC3E}">
        <p14:creationId xmlns:p14="http://schemas.microsoft.com/office/powerpoint/2010/main" val="2460614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5">
            <a:extLst>
              <a:ext uri="{FF2B5EF4-FFF2-40B4-BE49-F238E27FC236}">
                <a16:creationId xmlns:a16="http://schemas.microsoft.com/office/drawing/2014/main" id="{2BFD1308-B8DB-49D5-8854-B8E445619141}"/>
              </a:ext>
            </a:extLst>
          </p:cNvPr>
          <p:cNvSpPr>
            <a:spLocks noGrp="1" noChangeArrowheads="1"/>
          </p:cNvSpPr>
          <p:nvPr>
            <p:ph type="title" idx="4294967295"/>
          </p:nvPr>
        </p:nvSpPr>
        <p:spPr bwMode="auto">
          <a:xfrm>
            <a:off x="217554" y="265010"/>
            <a:ext cx="10546757"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en-CA" sz="3600">
                <a:solidFill>
                  <a:srgbClr val="3C2D47"/>
                </a:solidFill>
                <a:latin typeface="Arial"/>
                <a:ea typeface="+mn-ea"/>
                <a:cs typeface="Arial"/>
              </a:rPr>
              <a:t>Mission 4 : </a:t>
            </a:r>
            <a:r>
              <a:rPr lang="en-CA" sz="3600" err="1">
                <a:solidFill>
                  <a:srgbClr val="3C2D47"/>
                </a:solidFill>
                <a:latin typeface="Arial"/>
                <a:ea typeface="+mn-ea"/>
                <a:cs typeface="Arial"/>
              </a:rPr>
              <a:t>Habiliter</a:t>
            </a:r>
            <a:r>
              <a:rPr lang="en-CA" sz="3600">
                <a:solidFill>
                  <a:srgbClr val="3C2D47"/>
                </a:solidFill>
                <a:latin typeface="Arial"/>
                <a:ea typeface="+mn-ea"/>
                <a:cs typeface="Arial"/>
              </a:rPr>
              <a:t> la </a:t>
            </a:r>
            <a:r>
              <a:rPr lang="en-CA" sz="3600" err="1">
                <a:solidFill>
                  <a:srgbClr val="3C2D47"/>
                </a:solidFill>
                <a:latin typeface="Arial"/>
                <a:ea typeface="+mn-ea"/>
                <a:cs typeface="Arial"/>
              </a:rPr>
              <a:t>fonction</a:t>
            </a:r>
            <a:r>
              <a:rPr lang="en-CA" sz="3600">
                <a:solidFill>
                  <a:srgbClr val="3C2D47"/>
                </a:solidFill>
                <a:latin typeface="Arial"/>
                <a:ea typeface="+mn-ea"/>
                <a:cs typeface="Arial"/>
              </a:rPr>
              <a:t> </a:t>
            </a:r>
            <a:r>
              <a:rPr lang="en-CA" sz="3600" err="1">
                <a:solidFill>
                  <a:srgbClr val="3C2D47"/>
                </a:solidFill>
                <a:latin typeface="Arial"/>
                <a:ea typeface="+mn-ea"/>
                <a:cs typeface="Arial"/>
              </a:rPr>
              <a:t>publique</a:t>
            </a:r>
            <a:endParaRPr lang="en-US" sz="3600">
              <a:solidFill>
                <a:srgbClr val="3C2D47"/>
              </a:solidFill>
              <a:ea typeface="+mn-ea"/>
            </a:endParaRPr>
          </a:p>
        </p:txBody>
      </p:sp>
      <p:pic>
        <p:nvPicPr>
          <p:cNvPr id="2" name="Picture 1">
            <a:extLst>
              <a:ext uri="{FF2B5EF4-FFF2-40B4-BE49-F238E27FC236}">
                <a16:creationId xmlns:a16="http://schemas.microsoft.com/office/drawing/2014/main" id="{EE755DF9-B141-F8EF-89B9-5169D6142E38}"/>
              </a:ext>
              <a:ext uri="{C183D7F6-B498-43B3-948B-1728B52AA6E4}">
                <adec:decorative xmlns:adec="http://schemas.microsoft.com/office/drawing/2017/decorative" val="1"/>
              </a:ext>
            </a:extLst>
          </p:cNvPr>
          <p:cNvPicPr>
            <a:picLocks noChangeAspect="1"/>
          </p:cNvPicPr>
          <p:nvPr>
            <p:custDataLst>
              <p:tags r:id="rId1"/>
            </p:custDataLst>
          </p:nvPr>
        </p:nvPicPr>
        <p:blipFill rotWithShape="1">
          <a:blip r:embed="rId9" cstate="hqprint">
            <a:extLst>
              <a:ext uri="{28A0092B-C50C-407E-A947-70E740481C1C}">
                <a14:useLocalDpi xmlns:a14="http://schemas.microsoft.com/office/drawing/2010/main" val="0"/>
              </a:ext>
            </a:extLst>
          </a:blip>
          <a:srcRect t="1" r="8247" b="4299"/>
          <a:stretch/>
        </p:blipFill>
        <p:spPr>
          <a:xfrm>
            <a:off x="0" y="964098"/>
            <a:ext cx="12192000" cy="79612"/>
          </a:xfrm>
          <a:prstGeom prst="rect">
            <a:avLst/>
          </a:prstGeom>
        </p:spPr>
      </p:pic>
      <p:sp>
        <p:nvSpPr>
          <p:cNvPr id="3" name="Content Placeholder 2">
            <a:extLst>
              <a:ext uri="{FF2B5EF4-FFF2-40B4-BE49-F238E27FC236}">
                <a16:creationId xmlns:a16="http://schemas.microsoft.com/office/drawing/2014/main" id="{D95B72AD-966E-943A-C55C-B9C1A691BC19}"/>
              </a:ext>
            </a:extLst>
          </p:cNvPr>
          <p:cNvSpPr txBox="1">
            <a:spLocks/>
          </p:cNvSpPr>
          <p:nvPr/>
        </p:nvSpPr>
        <p:spPr>
          <a:xfrm>
            <a:off x="648694" y="1680143"/>
            <a:ext cx="10035983" cy="614301"/>
          </a:xfrm>
          <a:prstGeom prst="rect">
            <a:avLst/>
          </a:prstGeom>
        </p:spPr>
        <p:txBody>
          <a:bodyPr vert="horz" lIns="0" tIns="0" rIns="0" bIns="0" rtlCol="0" anchor="t">
            <a:normAutofit fontScale="92500" lnSpcReduction="10000"/>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400">
                <a:solidFill>
                  <a:srgbClr val="3F3951"/>
                </a:solidFill>
                <a:latin typeface="Arial"/>
                <a:ea typeface="+mn-lt"/>
                <a:cs typeface="Arial"/>
              </a:rPr>
              <a:t>Les équipes possèdent les moyens et sont appuyées pour intégrer efficacement les talents et les outils dont elles ont besoin.</a:t>
            </a:r>
            <a:endParaRPr lang="en-US" sz="4400"/>
          </a:p>
          <a:p>
            <a:endParaRPr lang="en-US"/>
          </a:p>
        </p:txBody>
      </p:sp>
      <p:sp>
        <p:nvSpPr>
          <p:cNvPr id="4" name="TextBox 3">
            <a:extLst>
              <a:ext uri="{FF2B5EF4-FFF2-40B4-BE49-F238E27FC236}">
                <a16:creationId xmlns:a16="http://schemas.microsoft.com/office/drawing/2014/main" id="{57E2F66B-BE39-3A32-531A-A18042CA48EE}"/>
              </a:ext>
            </a:extLst>
          </p:cNvPr>
          <p:cNvSpPr txBox="1"/>
          <p:nvPr/>
        </p:nvSpPr>
        <p:spPr>
          <a:xfrm>
            <a:off x="565060" y="3640688"/>
            <a:ext cx="3175668" cy="923330"/>
          </a:xfrm>
          <a:prstGeom prst="rect">
            <a:avLst/>
          </a:prstGeom>
          <a:noFill/>
        </p:spPr>
        <p:txBody>
          <a:bodyPr wrap="square" lIns="91440" tIns="45720" rIns="91440" bIns="45720" rtlCol="0" anchor="t">
            <a:spAutoFit/>
          </a:bodyPr>
          <a:lstStyle/>
          <a:p>
            <a:r>
              <a:rPr lang="fr-FR">
                <a:solidFill>
                  <a:srgbClr val="024E6E"/>
                </a:solidFill>
                <a:effectLst/>
                <a:latin typeface="Arial"/>
                <a:ea typeface="Calibri" panose="020F0502020204030204" pitchFamily="34" charset="0"/>
                <a:cs typeface="Arial"/>
              </a:rPr>
              <a:t>Promouvoir et améliorer les carrières liées aux données dans la fonction publique. </a:t>
            </a:r>
            <a:endParaRPr lang="en-US">
              <a:solidFill>
                <a:srgbClr val="024E6E"/>
              </a:solidFill>
              <a:effectLst/>
              <a:latin typeface="Arial"/>
              <a:ea typeface="Calibri" panose="020F0502020204030204" pitchFamily="34" charset="0"/>
              <a:cs typeface="Arial"/>
            </a:endParaRPr>
          </a:p>
        </p:txBody>
      </p:sp>
      <p:sp>
        <p:nvSpPr>
          <p:cNvPr id="6" name="TextBox 5">
            <a:extLst>
              <a:ext uri="{FF2B5EF4-FFF2-40B4-BE49-F238E27FC236}">
                <a16:creationId xmlns:a16="http://schemas.microsoft.com/office/drawing/2014/main" id="{3F0A604D-09D4-ABCC-0D71-17ADE3BAB823}"/>
              </a:ext>
            </a:extLst>
          </p:cNvPr>
          <p:cNvSpPr txBox="1"/>
          <p:nvPr/>
        </p:nvSpPr>
        <p:spPr>
          <a:xfrm>
            <a:off x="4542645" y="3640688"/>
            <a:ext cx="3205246" cy="1256306"/>
          </a:xfrm>
          <a:prstGeom prst="rect">
            <a:avLst/>
          </a:prstGeom>
          <a:noFill/>
        </p:spPr>
        <p:txBody>
          <a:bodyPr wrap="square" lIns="91440" tIns="45720" rIns="91440" bIns="45720" rtlCol="0" anchor="t">
            <a:spAutoFit/>
          </a:bodyPr>
          <a:lstStyle/>
          <a:p>
            <a:pPr marR="0" lvl="0">
              <a:lnSpc>
                <a:spcPct val="107000"/>
              </a:lnSpc>
              <a:spcBef>
                <a:spcPts val="0"/>
              </a:spcBef>
              <a:spcAft>
                <a:spcPts val="0"/>
              </a:spcAft>
            </a:pPr>
            <a:r>
              <a:rPr lang="fr-FR">
                <a:solidFill>
                  <a:srgbClr val="024E6E"/>
                </a:solidFill>
                <a:effectLst/>
                <a:latin typeface="Arial"/>
                <a:ea typeface="Calibri" panose="020F0502020204030204" pitchFamily="34" charset="0"/>
                <a:cs typeface="Arial"/>
              </a:rPr>
              <a:t>Fournir des occasions d’améliorer les compétences en matière de données de tous les fonctionnaires.​</a:t>
            </a:r>
            <a:endParaRPr lang="en-US">
              <a:solidFill>
                <a:srgbClr val="024E6E"/>
              </a:solidFill>
              <a:effectLst/>
              <a:latin typeface="Arial"/>
              <a:ea typeface="Calibri" panose="020F0502020204030204" pitchFamily="34" charset="0"/>
              <a:cs typeface="Arial"/>
            </a:endParaRPr>
          </a:p>
        </p:txBody>
      </p:sp>
      <p:sp>
        <p:nvSpPr>
          <p:cNvPr id="13" name="TextBox 1">
            <a:extLst>
              <a:ext uri="{FF2B5EF4-FFF2-40B4-BE49-F238E27FC236}">
                <a16:creationId xmlns:a16="http://schemas.microsoft.com/office/drawing/2014/main" id="{D9E21364-04E5-6697-0A8B-A8CE4B4DADE4}"/>
              </a:ext>
            </a:extLst>
          </p:cNvPr>
          <p:cNvSpPr txBox="1"/>
          <p:nvPr/>
        </p:nvSpPr>
        <p:spPr>
          <a:xfrm>
            <a:off x="8292045" y="3640688"/>
            <a:ext cx="3665479" cy="959943"/>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lvl="0">
              <a:lnSpc>
                <a:spcPct val="107000"/>
              </a:lnSpc>
              <a:spcBef>
                <a:spcPts val="0"/>
              </a:spcBef>
              <a:spcAft>
                <a:spcPts val="0"/>
              </a:spcAft>
            </a:pPr>
            <a:r>
              <a:rPr lang="fr-FR">
                <a:solidFill>
                  <a:srgbClr val="024E6E"/>
                </a:solidFill>
                <a:effectLst/>
                <a:latin typeface="Arial"/>
                <a:ea typeface="Calibri" panose="020F0502020204030204" pitchFamily="34" charset="0"/>
                <a:cs typeface="Arial"/>
              </a:rPr>
              <a:t>Veiller à ce que les fonctionnaires disposent des outils appropriés pour appuyer leur travail. ​</a:t>
            </a:r>
            <a:endParaRPr lang="en-US">
              <a:solidFill>
                <a:srgbClr val="024E6E"/>
              </a:solidFill>
              <a:effectLst/>
              <a:latin typeface="Arial"/>
              <a:ea typeface="Calibri" panose="020F0502020204030204" pitchFamily="34" charset="0"/>
              <a:cs typeface="Arial"/>
            </a:endParaRPr>
          </a:p>
        </p:txBody>
      </p:sp>
      <p:sp>
        <p:nvSpPr>
          <p:cNvPr id="7" name="TextBox 6">
            <a:extLst>
              <a:ext uri="{FF2B5EF4-FFF2-40B4-BE49-F238E27FC236}">
                <a16:creationId xmlns:a16="http://schemas.microsoft.com/office/drawing/2014/main" id="{B632D595-02D2-B03D-6723-275754E4AD04}"/>
              </a:ext>
            </a:extLst>
          </p:cNvPr>
          <p:cNvSpPr txBox="1"/>
          <p:nvPr/>
        </p:nvSpPr>
        <p:spPr>
          <a:xfrm>
            <a:off x="651140" y="5531033"/>
            <a:ext cx="10614462" cy="1015663"/>
          </a:xfrm>
          <a:prstGeom prst="rect">
            <a:avLst/>
          </a:prstGeom>
          <a:noFill/>
          <a:ln>
            <a:solidFill>
              <a:schemeClr val="bg1">
                <a:lumMod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sz="2000">
                <a:solidFill>
                  <a:srgbClr val="3F3951"/>
                </a:solidFill>
                <a:latin typeface="Arial"/>
                <a:ea typeface="+mn-lt"/>
                <a:cs typeface="Arial"/>
              </a:rPr>
              <a:t>Les vignettes soulignent les efforts de l’ÉFPC d’établir des relations entre les praticiens en données et de les appuyer, l’approche d’EDSC en vue de réduire le fardeau administratif lors de l’évaluation de logiciels, et la nouvelle plateforme de talents numériques.</a:t>
            </a:r>
          </a:p>
        </p:txBody>
      </p:sp>
      <p:cxnSp>
        <p:nvCxnSpPr>
          <p:cNvPr id="8" name="Straight Connector 7">
            <a:extLst>
              <a:ext uri="{FF2B5EF4-FFF2-40B4-BE49-F238E27FC236}">
                <a16:creationId xmlns:a16="http://schemas.microsoft.com/office/drawing/2014/main" id="{08EE78C1-3A7E-EF82-16F8-D96949237F5A}"/>
              </a:ext>
              <a:ext uri="{C183D7F6-B498-43B3-948B-1728B52AA6E4}">
                <adec:decorative xmlns:adec="http://schemas.microsoft.com/office/drawing/2017/decorative" val="1"/>
              </a:ext>
            </a:extLst>
          </p:cNvPr>
          <p:cNvCxnSpPr>
            <a:cxnSpLocks/>
          </p:cNvCxnSpPr>
          <p:nvPr>
            <p:custDataLst>
              <p:tags r:id="rId2"/>
            </p:custDataLst>
          </p:nvPr>
        </p:nvCxnSpPr>
        <p:spPr>
          <a:xfrm>
            <a:off x="4147117" y="2566905"/>
            <a:ext cx="0" cy="2339433"/>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0EC562D-18A0-402F-D320-1D40AC18D459}"/>
              </a:ext>
              <a:ext uri="{C183D7F6-B498-43B3-948B-1728B52AA6E4}">
                <adec:decorative xmlns:adec="http://schemas.microsoft.com/office/drawing/2017/decorative" val="1"/>
              </a:ext>
            </a:extLst>
          </p:cNvPr>
          <p:cNvCxnSpPr>
            <a:cxnSpLocks/>
          </p:cNvCxnSpPr>
          <p:nvPr>
            <p:custDataLst>
              <p:tags r:id="rId3"/>
            </p:custDataLst>
          </p:nvPr>
        </p:nvCxnSpPr>
        <p:spPr>
          <a:xfrm>
            <a:off x="7887811" y="2566905"/>
            <a:ext cx="0" cy="23400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Decorative">
            <a:extLst>
              <a:ext uri="{FF2B5EF4-FFF2-40B4-BE49-F238E27FC236}">
                <a16:creationId xmlns:a16="http://schemas.microsoft.com/office/drawing/2014/main" id="{68E2D857-8018-1B98-4249-19990FA79FB4}"/>
              </a:ext>
              <a:ext uri="{C183D7F6-B498-43B3-948B-1728B52AA6E4}">
                <adec:decorative xmlns:adec="http://schemas.microsoft.com/office/drawing/2017/decorative" val="1"/>
              </a:ext>
            </a:extLst>
          </p:cNvPr>
          <p:cNvPicPr>
            <a:picLocks noChangeAspect="1"/>
          </p:cNvPicPr>
          <p:nvPr>
            <p:custDataLst>
              <p:tags r:id="rId4"/>
            </p:custDataLst>
          </p:nvPr>
        </p:nvPicPr>
        <p:blipFill>
          <a:blip r:embed="rId10" cstate="print">
            <a:extLst>
              <a:ext uri="{28A0092B-C50C-407E-A947-70E740481C1C}">
                <a14:useLocalDpi xmlns:a14="http://schemas.microsoft.com/office/drawing/2010/main" val="0"/>
              </a:ext>
            </a:extLst>
          </a:blip>
          <a:stretch>
            <a:fillRect/>
          </a:stretch>
        </p:blipFill>
        <p:spPr>
          <a:xfrm>
            <a:off x="1847016" y="2655510"/>
            <a:ext cx="822140" cy="822140"/>
          </a:xfrm>
          <a:prstGeom prst="rect">
            <a:avLst/>
          </a:prstGeom>
        </p:spPr>
      </p:pic>
      <p:pic>
        <p:nvPicPr>
          <p:cNvPr id="11" name="Picture 10" descr="Decorative">
            <a:extLst>
              <a:ext uri="{FF2B5EF4-FFF2-40B4-BE49-F238E27FC236}">
                <a16:creationId xmlns:a16="http://schemas.microsoft.com/office/drawing/2014/main" id="{30CD5BFD-4DD2-AE2A-1B8D-85D203E9384A}"/>
              </a:ext>
              <a:ext uri="{C183D7F6-B498-43B3-948B-1728B52AA6E4}">
                <adec:decorative xmlns:adec="http://schemas.microsoft.com/office/drawing/2017/decorative" val="1"/>
              </a:ext>
            </a:extLst>
          </p:cNvPr>
          <p:cNvPicPr>
            <a:picLocks noChangeAspect="1"/>
          </p:cNvPicPr>
          <p:nvPr>
            <p:custDataLst>
              <p:tags r:id="rId5"/>
            </p:custDataLst>
          </p:nvPr>
        </p:nvPicPr>
        <p:blipFill>
          <a:blip r:embed="rId11" cstate="print">
            <a:extLst>
              <a:ext uri="{28A0092B-C50C-407E-A947-70E740481C1C}">
                <a14:useLocalDpi xmlns:a14="http://schemas.microsoft.com/office/drawing/2010/main" val="0"/>
              </a:ext>
            </a:extLst>
          </a:blip>
          <a:stretch>
            <a:fillRect/>
          </a:stretch>
        </p:blipFill>
        <p:spPr>
          <a:xfrm>
            <a:off x="5703457" y="2641513"/>
            <a:ext cx="887306" cy="850135"/>
          </a:xfrm>
          <a:prstGeom prst="rect">
            <a:avLst/>
          </a:prstGeom>
        </p:spPr>
      </p:pic>
      <p:pic>
        <p:nvPicPr>
          <p:cNvPr id="12" name="Picture 11" descr="Decorative">
            <a:extLst>
              <a:ext uri="{FF2B5EF4-FFF2-40B4-BE49-F238E27FC236}">
                <a16:creationId xmlns:a16="http://schemas.microsoft.com/office/drawing/2014/main" id="{C08D4D51-F4CF-A66B-9963-C1247BAD6F4C}"/>
              </a:ext>
              <a:ext uri="{C183D7F6-B498-43B3-948B-1728B52AA6E4}">
                <adec:decorative xmlns:adec="http://schemas.microsoft.com/office/drawing/2017/decorative" val="1"/>
              </a:ext>
            </a:extLst>
          </p:cNvPr>
          <p:cNvPicPr>
            <a:picLocks noChangeAspect="1"/>
          </p:cNvPicPr>
          <p:nvPr>
            <p:custDataLst>
              <p:tags r:id="rId6"/>
            </p:custDataLst>
          </p:nvPr>
        </p:nvPicPr>
        <p:blipFill>
          <a:blip r:embed="rId12" cstate="print">
            <a:extLst>
              <a:ext uri="{28A0092B-C50C-407E-A947-70E740481C1C}">
                <a14:useLocalDpi xmlns:a14="http://schemas.microsoft.com/office/drawing/2010/main" val="0"/>
              </a:ext>
            </a:extLst>
          </a:blip>
          <a:stretch>
            <a:fillRect/>
          </a:stretch>
        </p:blipFill>
        <p:spPr>
          <a:xfrm>
            <a:off x="9467090" y="2676144"/>
            <a:ext cx="752993" cy="780873"/>
          </a:xfrm>
          <a:prstGeom prst="rect">
            <a:avLst/>
          </a:prstGeom>
        </p:spPr>
      </p:pic>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nvPr>
        </p:nvSpPr>
        <p:spPr>
          <a:xfrm>
            <a:off x="8820000" y="6480000"/>
            <a:ext cx="2844800" cy="365125"/>
          </a:xfrm>
        </p:spPr>
        <p:txBody>
          <a:bodyPr/>
          <a:lstStyle/>
          <a:p>
            <a:fld id="{32D4B517-E49B-41B6-9DBC-23634E0F1CDC}" type="slidenum">
              <a:rPr lang="en-CA" dirty="0" smtClean="0">
                <a:solidFill>
                  <a:schemeClr val="tx1"/>
                </a:solidFill>
              </a:rPr>
              <a:t>11</a:t>
            </a:fld>
            <a:endParaRPr lang="en-CA">
              <a:solidFill>
                <a:schemeClr val="tx1"/>
              </a:solidFill>
            </a:endParaRPr>
          </a:p>
        </p:txBody>
      </p:sp>
    </p:spTree>
    <p:extLst>
      <p:ext uri="{BB962C8B-B14F-4D97-AF65-F5344CB8AC3E}">
        <p14:creationId xmlns:p14="http://schemas.microsoft.com/office/powerpoint/2010/main" val="2501295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5">
            <a:extLst>
              <a:ext uri="{FF2B5EF4-FFF2-40B4-BE49-F238E27FC236}">
                <a16:creationId xmlns:a16="http://schemas.microsoft.com/office/drawing/2014/main" id="{2BFD1308-B8DB-49D5-8854-B8E445619141}"/>
              </a:ext>
            </a:extLst>
          </p:cNvPr>
          <p:cNvSpPr>
            <a:spLocks noGrp="1" noChangeArrowheads="1"/>
          </p:cNvSpPr>
          <p:nvPr>
            <p:ph type="title" idx="4294967295"/>
          </p:nvPr>
        </p:nvSpPr>
        <p:spPr bwMode="auto">
          <a:xfrm>
            <a:off x="168916" y="265010"/>
            <a:ext cx="10546757"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fr-CA" altLang="en-US" sz="3600">
                <a:solidFill>
                  <a:srgbClr val="3C2D47"/>
                </a:solidFill>
                <a:latin typeface="Arial"/>
                <a:ea typeface="+mn-ea"/>
                <a:cs typeface="Arial"/>
              </a:rPr>
              <a:t>Prochaines étapes</a:t>
            </a:r>
          </a:p>
        </p:txBody>
      </p:sp>
      <p:pic>
        <p:nvPicPr>
          <p:cNvPr id="2" name="Picture 1">
            <a:extLst>
              <a:ext uri="{FF2B5EF4-FFF2-40B4-BE49-F238E27FC236}">
                <a16:creationId xmlns:a16="http://schemas.microsoft.com/office/drawing/2014/main" id="{0B7142C1-E57F-04E8-E863-D9E730C75FFB}"/>
              </a:ext>
              <a:ext uri="{C183D7F6-B498-43B3-948B-1728B52AA6E4}">
                <adec:decorative xmlns:adec="http://schemas.microsoft.com/office/drawing/2017/decorative" val="1"/>
              </a:ext>
            </a:extLst>
          </p:cNvPr>
          <p:cNvPicPr>
            <a:picLocks noChangeAspect="1"/>
          </p:cNvPicPr>
          <p:nvPr>
            <p:custDataLst>
              <p:tags r:id="rId1"/>
            </p:custDataLst>
          </p:nvPr>
        </p:nvPicPr>
        <p:blipFill rotWithShape="1">
          <a:blip r:embed="rId4" cstate="hqprint">
            <a:extLst>
              <a:ext uri="{28A0092B-C50C-407E-A947-70E740481C1C}">
                <a14:useLocalDpi xmlns:a14="http://schemas.microsoft.com/office/drawing/2010/main" val="0"/>
              </a:ext>
            </a:extLst>
          </a:blip>
          <a:srcRect t="1" r="8247" b="4299"/>
          <a:stretch/>
        </p:blipFill>
        <p:spPr>
          <a:xfrm>
            <a:off x="0" y="964098"/>
            <a:ext cx="12192000" cy="79612"/>
          </a:xfrm>
          <a:prstGeom prst="rect">
            <a:avLst/>
          </a:prstGeom>
        </p:spPr>
      </p:pic>
      <p:sp>
        <p:nvSpPr>
          <p:cNvPr id="4" name="Content Placeholder 2">
            <a:extLst>
              <a:ext uri="{FF2B5EF4-FFF2-40B4-BE49-F238E27FC236}">
                <a16:creationId xmlns:a16="http://schemas.microsoft.com/office/drawing/2014/main" id="{2409FC0F-80CB-44B0-966B-49AE81434458}"/>
              </a:ext>
            </a:extLst>
          </p:cNvPr>
          <p:cNvSpPr>
            <a:spLocks noGrp="1"/>
          </p:cNvSpPr>
          <p:nvPr>
            <p:ph idx="1"/>
          </p:nvPr>
        </p:nvSpPr>
        <p:spPr>
          <a:xfrm>
            <a:off x="457200" y="1456646"/>
            <a:ext cx="10870567" cy="4437256"/>
          </a:xfrm>
        </p:spPr>
        <p:txBody>
          <a:bodyPr vert="horz" lIns="91440" tIns="45720" rIns="91440" bIns="45720" rtlCol="0" anchor="t">
            <a:normAutofit fontScale="92500" lnSpcReduction="20000"/>
          </a:bodyPr>
          <a:lstStyle/>
          <a:p>
            <a:pPr>
              <a:lnSpc>
                <a:spcPct val="100000"/>
              </a:lnSpc>
              <a:spcBef>
                <a:spcPts val="3600"/>
              </a:spcBef>
            </a:pPr>
            <a:r>
              <a:rPr lang="fr-CA" sz="3200" dirty="0">
                <a:solidFill>
                  <a:srgbClr val="3F3951"/>
                </a:solidFill>
                <a:latin typeface="Arial"/>
                <a:ea typeface="+mn-lt"/>
                <a:cs typeface="Arial"/>
              </a:rPr>
              <a:t>La publication est prévue pour le début d’avril 2023</a:t>
            </a:r>
            <a:endParaRPr lang="fr-CA" sz="3200" dirty="0">
              <a:ea typeface="+mn-lt"/>
              <a:cs typeface="+mn-lt"/>
            </a:endParaRPr>
          </a:p>
          <a:p>
            <a:pPr>
              <a:lnSpc>
                <a:spcPct val="100000"/>
              </a:lnSpc>
              <a:spcBef>
                <a:spcPts val="3600"/>
              </a:spcBef>
            </a:pPr>
            <a:r>
              <a:rPr lang="fr-CA" sz="3200" dirty="0">
                <a:solidFill>
                  <a:srgbClr val="3F3951"/>
                </a:solidFill>
                <a:latin typeface="Arial"/>
                <a:ea typeface="+mn-lt"/>
                <a:cs typeface="Arial"/>
              </a:rPr>
              <a:t>À la suite de la publication, l’accent passera de la stratégie à l’exécution</a:t>
            </a:r>
            <a:endParaRPr lang="fr-CA" sz="3200" dirty="0">
              <a:ea typeface="+mn-lt"/>
              <a:cs typeface="+mn-lt"/>
            </a:endParaRPr>
          </a:p>
          <a:p>
            <a:pPr marL="899795" lvl="1" indent="-539750">
              <a:spcBef>
                <a:spcPts val="3000"/>
              </a:spcBef>
              <a:buFont typeface="Wingdings" panose="05000000000000000000" pitchFamily="2" charset="2"/>
              <a:buChar char="Ø"/>
            </a:pPr>
            <a:r>
              <a:rPr lang="fr-CA" sz="2800" dirty="0">
                <a:solidFill>
                  <a:srgbClr val="48767F"/>
                </a:solidFill>
                <a:latin typeface="Arial"/>
                <a:ea typeface="+mn-lt"/>
                <a:cs typeface="Arial"/>
              </a:rPr>
              <a:t>Un plan de mise en œuvre détaillé suivra la publication de la nouvelle Stratégie</a:t>
            </a:r>
          </a:p>
          <a:p>
            <a:pPr marL="899795" lvl="1" indent="-539750">
              <a:spcBef>
                <a:spcPts val="3000"/>
              </a:spcBef>
              <a:buFont typeface="Wingdings" panose="05000000000000000000" pitchFamily="2" charset="2"/>
              <a:buChar char="Ø"/>
            </a:pPr>
            <a:r>
              <a:rPr lang="fr-CA" sz="2800" dirty="0">
                <a:solidFill>
                  <a:srgbClr val="48767F"/>
                </a:solidFill>
                <a:latin typeface="Arial"/>
                <a:ea typeface="+mn-lt"/>
                <a:cs typeface="Arial"/>
              </a:rPr>
              <a:t>Coordination et collaboration avec les partenaires fédéraux de mise en œuvre </a:t>
            </a:r>
          </a:p>
          <a:p>
            <a:pPr marL="899795" lvl="1" indent="-539750">
              <a:spcBef>
                <a:spcPts val="3000"/>
              </a:spcBef>
              <a:buFont typeface="Wingdings" panose="05000000000000000000" pitchFamily="2" charset="2"/>
              <a:buChar char="Ø"/>
            </a:pPr>
            <a:r>
              <a:rPr lang="fr-CA" sz="2800" dirty="0">
                <a:solidFill>
                  <a:srgbClr val="48767F"/>
                </a:solidFill>
                <a:latin typeface="Arial"/>
                <a:ea typeface="+mn-lt"/>
                <a:cs typeface="Arial"/>
              </a:rPr>
              <a:t>Orientation claire et communication des priorités </a:t>
            </a:r>
            <a:endParaRPr lang="fr-CA" sz="4100" dirty="0">
              <a:solidFill>
                <a:srgbClr val="48767F"/>
              </a:solidFill>
              <a:latin typeface="Arial" panose="020B0604020202020204" pitchFamily="34" charset="0"/>
              <a:ea typeface="+mn-lt"/>
              <a:cs typeface="Arial" panose="020B0604020202020204" pitchFamily="34" charset="0"/>
            </a:endParaRPr>
          </a:p>
        </p:txBody>
      </p:sp>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nvPr>
        </p:nvSpPr>
        <p:spPr>
          <a:xfrm>
            <a:off x="8820000" y="6480000"/>
            <a:ext cx="2844800" cy="365125"/>
          </a:xfrm>
          <a:solidFill>
            <a:srgbClr val="FFFFFF"/>
          </a:solidFill>
        </p:spPr>
        <p:txBody>
          <a:bodyPr/>
          <a:lstStyle/>
          <a:p>
            <a:fld id="{32D4B517-E49B-41B6-9DBC-23634E0F1CDC}" type="slidenum">
              <a:rPr lang="en-CA" dirty="0" smtClean="0">
                <a:solidFill>
                  <a:srgbClr val="000000"/>
                </a:solidFill>
              </a:rPr>
              <a:t>12</a:t>
            </a:fld>
            <a:endParaRPr lang="en-CA">
              <a:solidFill>
                <a:srgbClr val="000000"/>
              </a:solidFill>
            </a:endParaRPr>
          </a:p>
        </p:txBody>
      </p:sp>
    </p:spTree>
    <p:extLst>
      <p:ext uri="{BB962C8B-B14F-4D97-AF65-F5344CB8AC3E}">
        <p14:creationId xmlns:p14="http://schemas.microsoft.com/office/powerpoint/2010/main" val="1421068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2409FC0F-80CB-44B0-966B-49AE81434458}"/>
              </a:ext>
            </a:extLst>
          </p:cNvPr>
          <p:cNvSpPr>
            <a:spLocks noGrp="1"/>
          </p:cNvSpPr>
          <p:nvPr>
            <p:ph type="title" idx="4294967295"/>
          </p:nvPr>
        </p:nvSpPr>
        <p:spPr>
          <a:xfrm>
            <a:off x="342900" y="2671763"/>
            <a:ext cx="10263188" cy="15144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5400" b="1" i="0" u="none" strike="noStrike" kern="1200" cap="none" spc="0" normalizeH="0" baseline="0" noProof="0" err="1">
                <a:ln>
                  <a:noFill/>
                </a:ln>
                <a:solidFill>
                  <a:srgbClr val="3F3951"/>
                </a:solidFill>
                <a:effectLst/>
                <a:uLnTx/>
                <a:uFillTx/>
                <a:latin typeface="Arial"/>
                <a:ea typeface="+mn-lt"/>
                <a:cs typeface="Arial"/>
              </a:rPr>
              <a:t>Annexe</a:t>
            </a:r>
            <a:endParaRPr kumimoji="0" lang="en-US" sz="5400" b="1" i="0" u="none" strike="noStrike" kern="1200" cap="none" spc="0" normalizeH="0" baseline="0" noProof="0">
              <a:ln>
                <a:noFill/>
              </a:ln>
              <a:solidFill>
                <a:srgbClr val="3F3951"/>
              </a:solidFill>
              <a:effectLst/>
              <a:uLnTx/>
              <a:uFillTx/>
              <a:latin typeface="Arial"/>
              <a:ea typeface="+mn-lt"/>
              <a:cs typeface="Arial"/>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a:ln>
                <a:noFill/>
              </a:ln>
              <a:solidFill>
                <a:srgbClr val="000000"/>
              </a:solidFill>
              <a:effectLst/>
              <a:uLnTx/>
              <a:uFillTx/>
              <a:latin typeface="Calibri"/>
              <a:ea typeface="+mn-lt"/>
              <a:cs typeface="Calibri"/>
            </a:endParaRPr>
          </a:p>
        </p:txBody>
      </p:sp>
      <p:pic>
        <p:nvPicPr>
          <p:cNvPr id="6" name="__EngageSlideDescription__" descr="slide description : Annex">
            <a:extLst>
              <a:ext uri="{FF2B5EF4-FFF2-40B4-BE49-F238E27FC236}">
                <a16:creationId xmlns:a16="http://schemas.microsoft.com/office/drawing/2014/main" id="{97CC8F51-7461-A649-41C4-C2EDEDC5D09E}"/>
              </a:ext>
            </a:extLst>
          </p:cNvPr>
          <p:cNvPicPr>
            <a:picLocks/>
          </p:cNvPicPr>
          <p:nvPr/>
        </p:nvPicPr>
        <p:blipFill>
          <a:blip r:embed="rId4"/>
          <a:stretch>
            <a:fillRect/>
          </a:stretch>
        </p:blipFill>
        <p:spPr>
          <a:xfrm>
            <a:off x="342900" y="4186238"/>
            <a:ext cx="12700" cy="12700"/>
          </a:xfrm>
          <a:prstGeom prst="rect">
            <a:avLst/>
          </a:prstGeom>
          <a:ln/>
        </p:spPr>
      </p:pic>
      <p:pic>
        <p:nvPicPr>
          <p:cNvPr id="2" name="Picture 1">
            <a:extLst>
              <a:ext uri="{FF2B5EF4-FFF2-40B4-BE49-F238E27FC236}">
                <a16:creationId xmlns:a16="http://schemas.microsoft.com/office/drawing/2014/main" id="{01ECEDC4-9368-AE1F-83F4-2F1DC261E13F}"/>
              </a:ext>
              <a:ext uri="{C183D7F6-B498-43B3-948B-1728B52AA6E4}">
                <adec:decorative xmlns:adec="http://schemas.microsoft.com/office/drawing/2017/decorative" val="1"/>
              </a:ext>
            </a:extLst>
          </p:cNvPr>
          <p:cNvPicPr>
            <a:picLocks noChangeAspect="1"/>
          </p:cNvPicPr>
          <p:nvPr>
            <p:custDataLst>
              <p:tags r:id="rId1"/>
            </p:custDataLst>
          </p:nvPr>
        </p:nvPicPr>
        <p:blipFill rotWithShape="1">
          <a:blip r:embed="rId5" cstate="hqprint">
            <a:extLst>
              <a:ext uri="{28A0092B-C50C-407E-A947-70E740481C1C}">
                <a14:useLocalDpi xmlns:a14="http://schemas.microsoft.com/office/drawing/2010/main" val="0"/>
              </a:ext>
            </a:extLst>
          </a:blip>
          <a:srcRect t="1" r="8247" b="4299"/>
          <a:stretch/>
        </p:blipFill>
        <p:spPr>
          <a:xfrm>
            <a:off x="0" y="964098"/>
            <a:ext cx="12192000" cy="79612"/>
          </a:xfrm>
          <a:prstGeom prst="rect">
            <a:avLst/>
          </a:prstGeom>
        </p:spPr>
      </p:pic>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nvPr>
        </p:nvSpPr>
        <p:spPr>
          <a:xfrm>
            <a:off x="8820000" y="6480000"/>
            <a:ext cx="2844800" cy="365125"/>
          </a:xfrm>
        </p:spPr>
        <p:txBody>
          <a:bodyPr/>
          <a:lstStyle/>
          <a:p>
            <a:fld id="{32D4B517-E49B-41B6-9DBC-23634E0F1CDC}" type="slidenum">
              <a:rPr lang="en-CA" dirty="0" smtClean="0">
                <a:solidFill>
                  <a:schemeClr val="tx1"/>
                </a:solidFill>
              </a:rPr>
              <a:t>13</a:t>
            </a:fld>
            <a:endParaRPr lang="en-CA">
              <a:solidFill>
                <a:schemeClr val="tx1"/>
              </a:solidFill>
            </a:endParaRPr>
          </a:p>
        </p:txBody>
      </p:sp>
    </p:spTree>
    <p:extLst>
      <p:ext uri="{BB962C8B-B14F-4D97-AF65-F5344CB8AC3E}">
        <p14:creationId xmlns:p14="http://schemas.microsoft.com/office/powerpoint/2010/main" val="2592122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5">
            <a:extLst>
              <a:ext uri="{FF2B5EF4-FFF2-40B4-BE49-F238E27FC236}">
                <a16:creationId xmlns:a16="http://schemas.microsoft.com/office/drawing/2014/main" id="{2BFD1308-B8DB-49D5-8854-B8E445619141}"/>
              </a:ext>
            </a:extLst>
          </p:cNvPr>
          <p:cNvSpPr>
            <a:spLocks noGrp="1" noChangeArrowheads="1"/>
          </p:cNvSpPr>
          <p:nvPr>
            <p:ph type="title" idx="4294967295"/>
            <p:custDataLst>
              <p:tags r:id="rId1"/>
            </p:custDataLst>
          </p:nvPr>
        </p:nvSpPr>
        <p:spPr bwMode="auto">
          <a:xfrm>
            <a:off x="104065" y="-2575"/>
            <a:ext cx="9894958" cy="117640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altLang="en-US" sz="3600" b="0" i="0" u="none" strike="noStrike" kern="1200" cap="none" spc="0" normalizeH="0" baseline="0" noProof="0">
                <a:ln>
                  <a:noFill/>
                </a:ln>
                <a:solidFill>
                  <a:srgbClr val="3F3951"/>
                </a:solidFill>
                <a:effectLst/>
                <a:uLnTx/>
                <a:uFillTx/>
                <a:latin typeface="Arial"/>
                <a:ea typeface="+mn-ea"/>
                <a:cs typeface="Arial"/>
              </a:rPr>
              <a:t>Données dès la conception</a:t>
            </a:r>
            <a:endParaRPr lang="en-US" sz="1300" b="0" i="0" u="none" strike="noStrike" kern="1200" cap="none" spc="0" normalizeH="0" baseline="0" noProof="0">
              <a:ln>
                <a:noFill/>
              </a:ln>
              <a:solidFill>
                <a:srgbClr val="3F3951"/>
              </a:solidFill>
              <a:effectLst/>
              <a:uLnTx/>
              <a:uFillTx/>
              <a:latin typeface="Calibri" panose="020F0502020204030204" pitchFamily="34" charset="0"/>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a:ln>
                  <a:noFill/>
                </a:ln>
                <a:solidFill>
                  <a:srgbClr val="3F3951"/>
                </a:solidFill>
                <a:effectLst/>
                <a:uLnTx/>
                <a:uFillTx/>
                <a:latin typeface="Calibri"/>
                <a:ea typeface="+mn-ea"/>
                <a:cs typeface="Calibri"/>
              </a:rPr>
              <a:t>Les besoins en matière de données sont pris en compte de manière proactive lors de la conception des initiatives.</a:t>
            </a:r>
            <a:br>
              <a:rPr lang="fr-FR" sz="2400" b="0" i="0" u="none" strike="noStrike" kern="1200" cap="none" spc="0" normalizeH="0" baseline="0" noProof="0">
                <a:ln>
                  <a:noFill/>
                </a:ln>
                <a:effectLst/>
                <a:uLnTx/>
                <a:uFillTx/>
                <a:latin typeface="Calibri"/>
                <a:ea typeface="+mn-ea"/>
                <a:cs typeface="Calibri"/>
              </a:rPr>
            </a:br>
            <a:r>
              <a:rPr kumimoji="0" lang="fr-CA" sz="2400" b="0" i="0" u="none" strike="noStrike" kern="1200" cap="none" spc="0" normalizeH="0" baseline="0" noProof="0">
                <a:ln>
                  <a:noFill/>
                </a:ln>
                <a:solidFill>
                  <a:srgbClr val="D9ECE8"/>
                </a:solidFill>
                <a:effectLst/>
                <a:uLnTx/>
                <a:uFillTx/>
                <a:latin typeface="Calibri"/>
                <a:ea typeface="+mn-ea"/>
                <a:cs typeface="Calibri"/>
              </a:rPr>
              <a:t>.</a:t>
            </a:r>
            <a:endParaRPr kumimoji="0" lang="en-US" sz="4800" b="0" i="0" u="none" strike="noStrike" kern="1200" cap="none" spc="0" normalizeH="0" baseline="0" noProof="0">
              <a:ln>
                <a:noFill/>
              </a:ln>
              <a:solidFill>
                <a:srgbClr val="D9ECE8"/>
              </a:solidFill>
              <a:effectLst/>
              <a:uLnTx/>
              <a:uFillTx/>
              <a:latin typeface="Calibri"/>
              <a:ea typeface="+mn-ea"/>
              <a:cs typeface="Calibri"/>
            </a:endParaRPr>
          </a:p>
        </p:txBody>
      </p:sp>
      <p:sp>
        <p:nvSpPr>
          <p:cNvPr id="4" name="Content Placeholder 2">
            <a:extLst>
              <a:ext uri="{FF2B5EF4-FFF2-40B4-BE49-F238E27FC236}">
                <a16:creationId xmlns:a16="http://schemas.microsoft.com/office/drawing/2014/main" id="{2409FC0F-80CB-44B0-966B-49AE81434458}"/>
              </a:ext>
            </a:extLst>
          </p:cNvPr>
          <p:cNvSpPr>
            <a:spLocks noGrp="1"/>
          </p:cNvSpPr>
          <p:nvPr>
            <p:ph idx="1"/>
            <p:custDataLst>
              <p:tags r:id="rId2"/>
            </p:custDataLst>
          </p:nvPr>
        </p:nvSpPr>
        <p:spPr>
          <a:xfrm>
            <a:off x="457200" y="1456646"/>
            <a:ext cx="11035958" cy="4979665"/>
          </a:xfrm>
        </p:spPr>
        <p:txBody>
          <a:bodyPr vert="horz" lIns="91440" tIns="45720" rIns="91440" bIns="45720" rtlCol="0" anchor="t">
            <a:normAutofit fontScale="85000" lnSpcReduction="10000"/>
          </a:bodyPr>
          <a:lstStyle/>
          <a:p>
            <a:pPr marL="0" marR="0" indent="0">
              <a:lnSpc>
                <a:spcPct val="120000"/>
              </a:lnSpc>
              <a:spcBef>
                <a:spcPts val="0"/>
              </a:spcBef>
              <a:spcAft>
                <a:spcPts val="0"/>
              </a:spcAft>
              <a:buNone/>
            </a:pPr>
            <a:r>
              <a:rPr lang="fr-CA" sz="1400" b="1">
                <a:solidFill>
                  <a:srgbClr val="3F3951"/>
                </a:solidFill>
                <a:latin typeface="Arial"/>
                <a:ea typeface="+mn-lt"/>
                <a:cs typeface="Arial"/>
              </a:rPr>
              <a:t>Domaines d’action</a:t>
            </a:r>
          </a:p>
          <a:p>
            <a:pPr marL="0" marR="0" indent="0">
              <a:lnSpc>
                <a:spcPct val="120000"/>
              </a:lnSpc>
              <a:spcBef>
                <a:spcPts val="0"/>
              </a:spcBef>
              <a:spcAft>
                <a:spcPts val="0"/>
              </a:spcAft>
              <a:buNone/>
            </a:pPr>
            <a:endParaRPr lang="fr-CA" sz="1400">
              <a:solidFill>
                <a:srgbClr val="3F3951"/>
              </a:solidFill>
              <a:latin typeface="Arial"/>
              <a:ea typeface="+mn-lt"/>
              <a:cs typeface="Arial"/>
            </a:endParaRPr>
          </a:p>
          <a:p>
            <a:pPr marL="342900" indent="-342900">
              <a:lnSpc>
                <a:spcPct val="120000"/>
              </a:lnSpc>
              <a:spcBef>
                <a:spcPts val="0"/>
              </a:spcBef>
              <a:buFont typeface="+mj-lt"/>
              <a:buAutoNum type="arabicPeriod"/>
            </a:pPr>
            <a:r>
              <a:rPr lang="fr-CA" sz="1400">
                <a:solidFill>
                  <a:srgbClr val="3F3951"/>
                </a:solidFill>
                <a:effectLst/>
                <a:latin typeface="Arial"/>
                <a:ea typeface="Calibri" panose="020F0502020204030204" pitchFamily="34" charset="0"/>
                <a:cs typeface="Arial"/>
              </a:rPr>
              <a:t>Clarifier les responsabilités liées au leadership en matière de données au sein des organisations du GC et entre elles.</a:t>
            </a:r>
            <a:r>
              <a:rPr lang="fr-CA" sz="1400">
                <a:solidFill>
                  <a:srgbClr val="3F3951"/>
                </a:solidFill>
                <a:latin typeface="Arial"/>
                <a:ea typeface="Calibri" panose="020F0502020204030204" pitchFamily="34" charset="0"/>
                <a:cs typeface="Arial"/>
              </a:rPr>
              <a:t> </a:t>
            </a:r>
            <a:endParaRPr lang="fr-CA" sz="1400">
              <a:solidFill>
                <a:srgbClr val="3F3951"/>
              </a:solidFill>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lnSpc>
                <a:spcPct val="120000"/>
              </a:lnSpc>
              <a:spcBef>
                <a:spcPts val="0"/>
              </a:spcBef>
              <a:spcAft>
                <a:spcPts val="0"/>
              </a:spcAft>
              <a:buFont typeface="+mj-lt"/>
              <a:buAutoNum type="alphaLcPeriod"/>
            </a:pPr>
            <a:r>
              <a:rPr lang="fr-CA" sz="1400">
                <a:solidFill>
                  <a:srgbClr val="3F3951"/>
                </a:solidFill>
                <a:effectLst/>
                <a:latin typeface="Arial"/>
                <a:ea typeface="Calibri" panose="020F0502020204030204" pitchFamily="34" charset="0"/>
                <a:cs typeface="Arial"/>
              </a:rPr>
              <a:t>Le SCT élaborera des directives sur les rôles et les responsabilités des cadres supérieurs ayant des responsabilités en matière de données.</a:t>
            </a:r>
          </a:p>
          <a:p>
            <a:pPr marL="742950" lvl="1" indent="-285750">
              <a:lnSpc>
                <a:spcPct val="120000"/>
              </a:lnSpc>
              <a:spcBef>
                <a:spcPts val="0"/>
              </a:spcBef>
              <a:buFont typeface="+mj-lt"/>
              <a:buAutoNum type="alphaLcPeriod"/>
            </a:pPr>
            <a:r>
              <a:rPr lang="fr-CA" sz="1400">
                <a:solidFill>
                  <a:srgbClr val="3F3951"/>
                </a:solidFill>
                <a:latin typeface="Arial"/>
                <a:ea typeface="Calibri" panose="020F0502020204030204" pitchFamily="34" charset="0"/>
                <a:cs typeface="Arial"/>
              </a:rPr>
              <a:t>Le</a:t>
            </a:r>
            <a:r>
              <a:rPr lang="fr-CA" sz="1400">
                <a:solidFill>
                  <a:srgbClr val="3F3951"/>
                </a:solidFill>
                <a:effectLst/>
                <a:latin typeface="Arial"/>
                <a:ea typeface="Calibri" panose="020F0502020204030204" pitchFamily="34" charset="0"/>
                <a:cs typeface="Arial"/>
              </a:rPr>
              <a:t> SCT </a:t>
            </a:r>
            <a:r>
              <a:rPr lang="fr-CA" sz="1400">
                <a:solidFill>
                  <a:srgbClr val="3F3951"/>
                </a:solidFill>
                <a:latin typeface="Arial"/>
                <a:ea typeface="Calibri" panose="020F0502020204030204" pitchFamily="34" charset="0"/>
                <a:cs typeface="Arial"/>
              </a:rPr>
              <a:t>initiera un examen des</a:t>
            </a:r>
            <a:r>
              <a:rPr lang="fr-CA" sz="1400">
                <a:solidFill>
                  <a:srgbClr val="3F3951"/>
                </a:solidFill>
                <a:effectLst/>
                <a:latin typeface="Arial"/>
                <a:ea typeface="Calibri" panose="020F0502020204030204" pitchFamily="34" charset="0"/>
                <a:cs typeface="Arial"/>
              </a:rPr>
              <a:t> responsabilités en matière de données dans l’ensemble des politiques du Conseil du Trésor. </a:t>
            </a:r>
          </a:p>
          <a:p>
            <a:pPr marL="742950" marR="0" lvl="1" indent="-285750">
              <a:lnSpc>
                <a:spcPct val="120000"/>
              </a:lnSpc>
              <a:spcBef>
                <a:spcPts val="0"/>
              </a:spcBef>
              <a:spcAft>
                <a:spcPts val="0"/>
              </a:spcAft>
              <a:buFont typeface="+mj-lt"/>
              <a:buAutoNum type="alphaLcPeriod"/>
            </a:pPr>
            <a:r>
              <a:rPr lang="fr-CA" sz="1400">
                <a:solidFill>
                  <a:srgbClr val="3F3951"/>
                </a:solidFill>
                <a:effectLst/>
                <a:latin typeface="Arial"/>
                <a:ea typeface="Calibri" panose="020F0502020204030204" pitchFamily="34" charset="0"/>
                <a:cs typeface="Arial"/>
              </a:rPr>
              <a:t>Le SCT précisera les rôles et les responsabilités, ainsi que les liens entre les organismes et les activités de données existants.</a:t>
            </a:r>
          </a:p>
          <a:p>
            <a:pPr marL="742950" marR="0" lvl="1" indent="-285750">
              <a:lnSpc>
                <a:spcPct val="120000"/>
              </a:lnSpc>
              <a:spcBef>
                <a:spcPts val="0"/>
              </a:spcBef>
              <a:spcAft>
                <a:spcPts val="0"/>
              </a:spcAft>
              <a:buFont typeface="+mj-lt"/>
              <a:buAutoNum type="alphaLcPeriod"/>
            </a:pPr>
            <a:endParaRPr lang="fr-CA" sz="1400">
              <a:solidFill>
                <a:srgbClr val="3F3951"/>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lnSpc>
                <a:spcPct val="120000"/>
              </a:lnSpc>
              <a:spcBef>
                <a:spcPts val="0"/>
              </a:spcBef>
              <a:buFont typeface="+mj-lt"/>
              <a:buAutoNum type="arabicPeriod"/>
            </a:pPr>
            <a:r>
              <a:rPr lang="fr-CA" sz="1400">
                <a:solidFill>
                  <a:srgbClr val="3F3951"/>
                </a:solidFill>
                <a:effectLst/>
                <a:latin typeface="Arial"/>
                <a:ea typeface="Calibri" panose="020F0502020204030204" pitchFamily="34" charset="0"/>
                <a:cs typeface="Arial"/>
              </a:rPr>
              <a:t>Intégrer la planification des activités liées aux données dans l’élaboration, la mise en œuvre</a:t>
            </a:r>
            <a:r>
              <a:rPr lang="fr-CA" sz="1400">
                <a:solidFill>
                  <a:srgbClr val="3F3951"/>
                </a:solidFill>
                <a:latin typeface="Arial"/>
                <a:ea typeface="Calibri" panose="020F0502020204030204" pitchFamily="34" charset="0"/>
                <a:cs typeface="Arial"/>
              </a:rPr>
              <a:t>, le suivi</a:t>
            </a:r>
            <a:r>
              <a:rPr lang="fr-CA" sz="1400">
                <a:solidFill>
                  <a:srgbClr val="3F3951"/>
                </a:solidFill>
                <a:effectLst/>
                <a:latin typeface="Arial"/>
                <a:ea typeface="Calibri" panose="020F0502020204030204" pitchFamily="34" charset="0"/>
                <a:cs typeface="Arial"/>
              </a:rPr>
              <a:t> et l’évaluation des politiques, des programmes et des services.</a:t>
            </a:r>
          </a:p>
          <a:p>
            <a:pPr marL="742950" lvl="1" indent="-285750">
              <a:lnSpc>
                <a:spcPct val="120000"/>
              </a:lnSpc>
              <a:spcBef>
                <a:spcPts val="0"/>
              </a:spcBef>
              <a:buFont typeface="+mj-lt"/>
              <a:buAutoNum type="alphaLcPeriod"/>
            </a:pPr>
            <a:r>
              <a:rPr lang="fr-CA" sz="1400">
                <a:solidFill>
                  <a:srgbClr val="3F3951"/>
                </a:solidFill>
                <a:effectLst/>
                <a:latin typeface="Arial"/>
                <a:ea typeface="Calibri" panose="020F0502020204030204" pitchFamily="34" charset="0"/>
                <a:cs typeface="Arial"/>
              </a:rPr>
              <a:t>Les organismes centraux fourniront des orientations aux décideurs sur la comptabilisation et la planification des données ainsi que sur l’affectation de ressources pour les données tout au long du cycle de vie d’une initiative, depuis la conception des programmes, des services et des politiques jusqu’à leur livraison et leur fin de vie.</a:t>
            </a:r>
            <a:r>
              <a:rPr lang="fr-CA" sz="1400">
                <a:solidFill>
                  <a:srgbClr val="3F3951"/>
                </a:solidFill>
                <a:latin typeface="Arial"/>
                <a:ea typeface="Calibri" panose="020F0502020204030204" pitchFamily="34" charset="0"/>
                <a:cs typeface="Arial"/>
              </a:rPr>
              <a:t> </a:t>
            </a:r>
            <a:endParaRPr lang="fr-CA" sz="1400">
              <a:solidFill>
                <a:srgbClr val="3F3951"/>
              </a:solidFill>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20000"/>
              </a:lnSpc>
              <a:spcBef>
                <a:spcPts val="0"/>
              </a:spcBef>
              <a:buFont typeface="+mj-lt"/>
              <a:buAutoNum type="alphaLcPeriod"/>
            </a:pPr>
            <a:r>
              <a:rPr lang="fr-CA" sz="1400">
                <a:solidFill>
                  <a:srgbClr val="3F3951"/>
                </a:solidFill>
                <a:latin typeface="Arial"/>
                <a:ea typeface="Calibri" panose="020F0502020204030204" pitchFamily="34" charset="0"/>
                <a:cs typeface="Arial"/>
              </a:rPr>
              <a:t>Le SCT coordonnera l’élaboration d’une formation</a:t>
            </a:r>
            <a:r>
              <a:rPr lang="fr-CA" sz="1400">
                <a:solidFill>
                  <a:srgbClr val="3F3951"/>
                </a:solidFill>
                <a:effectLst/>
                <a:latin typeface="Arial"/>
                <a:ea typeface="Calibri" panose="020F0502020204030204" pitchFamily="34" charset="0"/>
                <a:cs typeface="Arial"/>
              </a:rPr>
              <a:t> axée sur la sensibilisation et la familiarisation des équipes responsables de l’élaboration et de la mise en œuvre de politiques, de programmes ou de services en ce qui concerne la planification des données dès le début des initiatives.</a:t>
            </a:r>
          </a:p>
          <a:p>
            <a:pPr marL="742950" lvl="1" indent="-285750">
              <a:lnSpc>
                <a:spcPct val="120000"/>
              </a:lnSpc>
              <a:spcBef>
                <a:spcPts val="0"/>
              </a:spcBef>
              <a:buFont typeface="+mj-lt"/>
              <a:buAutoNum type="alphaLcPeriod"/>
            </a:pPr>
            <a:r>
              <a:rPr lang="fr-CA" sz="1400">
                <a:solidFill>
                  <a:srgbClr val="3F3951"/>
                </a:solidFill>
                <a:effectLst/>
                <a:latin typeface="Arial"/>
                <a:ea typeface="Calibri" panose="020F0502020204030204" pitchFamily="34" charset="0"/>
                <a:cs typeface="Arial"/>
              </a:rPr>
              <a:t>Les ministères</a:t>
            </a:r>
            <a:r>
              <a:rPr lang="fr-CA" sz="1400">
                <a:solidFill>
                  <a:srgbClr val="3F3951"/>
                </a:solidFill>
                <a:latin typeface="Arial"/>
                <a:ea typeface="Calibri" panose="020F0502020204030204" pitchFamily="34" charset="0"/>
                <a:cs typeface="Arial"/>
              </a:rPr>
              <a:t> mettront</a:t>
            </a:r>
            <a:r>
              <a:rPr lang="fr-CA" sz="1400">
                <a:solidFill>
                  <a:srgbClr val="3F3951"/>
                </a:solidFill>
                <a:effectLst/>
                <a:latin typeface="Arial"/>
                <a:ea typeface="Calibri" panose="020F0502020204030204" pitchFamily="34" charset="0"/>
                <a:cs typeface="Arial"/>
              </a:rPr>
              <a:t> en œuvre des cadres et des processus pour garantir que les données sont prises en compte dès le début des initiatives.</a:t>
            </a:r>
          </a:p>
          <a:p>
            <a:pPr marL="342900" marR="0" lvl="0" indent="-342900">
              <a:lnSpc>
                <a:spcPct val="120000"/>
              </a:lnSpc>
              <a:spcBef>
                <a:spcPts val="0"/>
              </a:spcBef>
              <a:spcAft>
                <a:spcPts val="0"/>
              </a:spcAft>
              <a:buFont typeface="+mj-lt"/>
              <a:buAutoNum type="arabicPeriod"/>
            </a:pPr>
            <a:endParaRPr lang="fr-CA" sz="1400">
              <a:solidFill>
                <a:srgbClr val="3F395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20000"/>
              </a:lnSpc>
              <a:spcBef>
                <a:spcPts val="0"/>
              </a:spcBef>
              <a:spcAft>
                <a:spcPts val="0"/>
              </a:spcAft>
              <a:buFont typeface="+mj-lt"/>
              <a:buAutoNum type="arabicPeriod"/>
            </a:pPr>
            <a:r>
              <a:rPr lang="fr-FR" sz="1400">
                <a:solidFill>
                  <a:srgbClr val="3F3951"/>
                </a:solidFill>
                <a:effectLst/>
                <a:latin typeface="Arial"/>
                <a:ea typeface="Calibri" panose="020F0502020204030204" pitchFamily="34" charset="0"/>
                <a:cs typeface="Arial"/>
              </a:rPr>
              <a:t>Fournir des attentes claires pour les organismes centraux en ce qui concerne l’allocation appropriée des ressources pour les besoins en données et les opérations dans l’élaboration des programmes, des politiques et des services. </a:t>
            </a:r>
          </a:p>
          <a:p>
            <a:pPr marL="742950" lvl="1" indent="-285750">
              <a:lnSpc>
                <a:spcPct val="120000"/>
              </a:lnSpc>
              <a:spcBef>
                <a:spcPts val="0"/>
              </a:spcBef>
              <a:buFont typeface="+mj-lt"/>
              <a:buAutoNum type="alphaLcPeriod"/>
            </a:pPr>
            <a:r>
              <a:rPr lang="fr-CA" sz="1400">
                <a:solidFill>
                  <a:srgbClr val="3F3951"/>
                </a:solidFill>
                <a:effectLst/>
                <a:latin typeface="Arial"/>
                <a:ea typeface="Calibri" panose="020F0502020204030204" pitchFamily="34" charset="0"/>
                <a:cs typeface="Arial"/>
              </a:rPr>
              <a:t>Les organismes centraux</a:t>
            </a:r>
            <a:r>
              <a:rPr lang="fr-CA" sz="1400">
                <a:solidFill>
                  <a:srgbClr val="3F3951"/>
                </a:solidFill>
                <a:latin typeface="Arial"/>
                <a:ea typeface="Calibri" panose="020F0502020204030204" pitchFamily="34" charset="0"/>
                <a:cs typeface="Arial"/>
              </a:rPr>
              <a:t> </a:t>
            </a:r>
            <a:r>
              <a:rPr lang="fr-CA" sz="1400">
                <a:solidFill>
                  <a:srgbClr val="3F3951"/>
                </a:solidFill>
                <a:effectLst/>
                <a:latin typeface="Arial"/>
                <a:ea typeface="Calibri" panose="020F0502020204030204" pitchFamily="34" charset="0"/>
                <a:cs typeface="Arial"/>
              </a:rPr>
              <a:t>amélioreront la fonction de remise en question des données </a:t>
            </a:r>
            <a:r>
              <a:rPr lang="fr-CA" sz="1400">
                <a:solidFill>
                  <a:srgbClr val="3F3951"/>
                </a:solidFill>
                <a:latin typeface="Arial"/>
                <a:ea typeface="Calibri" panose="020F0502020204030204" pitchFamily="34" charset="0"/>
                <a:cs typeface="Arial"/>
              </a:rPr>
              <a:t>et exigeront des ministères qu’ils renforcent </a:t>
            </a:r>
            <a:r>
              <a:rPr lang="fr-CA" sz="1400">
                <a:solidFill>
                  <a:srgbClr val="3F3951"/>
                </a:solidFill>
                <a:effectLst/>
                <a:latin typeface="Arial"/>
                <a:ea typeface="Calibri" panose="020F0502020204030204" pitchFamily="34" charset="0"/>
                <a:cs typeface="Arial"/>
              </a:rPr>
              <a:t>la prise en </a:t>
            </a:r>
            <a:r>
              <a:rPr lang="fr-CA" sz="1400">
                <a:solidFill>
                  <a:srgbClr val="3F3951"/>
                </a:solidFill>
                <a:latin typeface="Arial"/>
                <a:ea typeface="Calibri" panose="020F0502020204030204" pitchFamily="34" charset="0"/>
                <a:cs typeface="Arial"/>
              </a:rPr>
              <a:t>compte des</a:t>
            </a:r>
            <a:r>
              <a:rPr lang="fr-CA" sz="1400">
                <a:solidFill>
                  <a:srgbClr val="3F3951"/>
                </a:solidFill>
                <a:effectLst/>
                <a:latin typeface="Arial"/>
                <a:ea typeface="Calibri" panose="020F0502020204030204" pitchFamily="34" charset="0"/>
                <a:cs typeface="Arial"/>
              </a:rPr>
              <a:t> données dans les mémoires au Cabinet et dans les présentations au Conseil du Trésor.</a:t>
            </a:r>
          </a:p>
          <a:p>
            <a:pPr marL="742950" lvl="1" indent="-285750">
              <a:lnSpc>
                <a:spcPct val="120000"/>
              </a:lnSpc>
              <a:spcBef>
                <a:spcPts val="0"/>
              </a:spcBef>
              <a:buFont typeface="+mj-lt"/>
              <a:buAutoNum type="alphaLcPeriod"/>
            </a:pPr>
            <a:r>
              <a:rPr lang="fr-CA" sz="1400">
                <a:solidFill>
                  <a:srgbClr val="3F3951"/>
                </a:solidFill>
                <a:latin typeface="Arial"/>
                <a:ea typeface="Calibri" panose="020F0502020204030204" pitchFamily="34" charset="0"/>
                <a:cs typeface="Arial"/>
              </a:rPr>
              <a:t>Les</a:t>
            </a:r>
            <a:r>
              <a:rPr lang="fr-CA" sz="1400">
                <a:solidFill>
                  <a:srgbClr val="3F3951"/>
                </a:solidFill>
                <a:effectLst/>
                <a:latin typeface="Arial"/>
                <a:ea typeface="Calibri" panose="020F0502020204030204" pitchFamily="34" charset="0"/>
                <a:cs typeface="Arial"/>
              </a:rPr>
              <a:t> organismes centraux</a:t>
            </a:r>
            <a:r>
              <a:rPr lang="fr-CA" sz="1400">
                <a:solidFill>
                  <a:srgbClr val="3F3951"/>
                </a:solidFill>
                <a:latin typeface="Arial"/>
                <a:ea typeface="Calibri" panose="020F0502020204030204" pitchFamily="34" charset="0"/>
                <a:cs typeface="Arial"/>
              </a:rPr>
              <a:t> fourniront des directives</a:t>
            </a:r>
            <a:r>
              <a:rPr lang="fr-CA" sz="1400">
                <a:solidFill>
                  <a:srgbClr val="3F3951"/>
                </a:solidFill>
                <a:effectLst/>
                <a:latin typeface="Arial"/>
                <a:ea typeface="Calibri" panose="020F0502020204030204" pitchFamily="34" charset="0"/>
                <a:cs typeface="Arial"/>
              </a:rPr>
              <a:t> sur le renforcement de la prise en considération des données, telles que l’identification d’activités en matière de données nécessaires tout au long </a:t>
            </a:r>
            <a:r>
              <a:rPr lang="fr-CA" sz="1400">
                <a:solidFill>
                  <a:srgbClr val="3F3951"/>
                </a:solidFill>
                <a:latin typeface="Arial"/>
                <a:ea typeface="Calibri" panose="020F0502020204030204" pitchFamily="34" charset="0"/>
                <a:cs typeface="Arial"/>
              </a:rPr>
              <a:t>du cycle de vie d’une initiative, en vue d’informer l’allocation appropriée de ressources</a:t>
            </a:r>
            <a:r>
              <a:rPr lang="fr-CA" sz="1400">
                <a:solidFill>
                  <a:srgbClr val="3F3951"/>
                </a:solidFill>
                <a:effectLst/>
                <a:latin typeface="Arial"/>
                <a:ea typeface="Calibri" panose="020F0502020204030204" pitchFamily="34" charset="0"/>
                <a:cs typeface="Arial"/>
              </a:rPr>
              <a:t>.</a:t>
            </a:r>
          </a:p>
          <a:p>
            <a:pPr marL="742950" lvl="1" indent="-285750">
              <a:lnSpc>
                <a:spcPct val="120000"/>
              </a:lnSpc>
              <a:spcBef>
                <a:spcPts val="0"/>
              </a:spcBef>
              <a:spcAft>
                <a:spcPts val="800"/>
              </a:spcAft>
              <a:buFont typeface="+mj-lt"/>
              <a:buAutoNum type="alphaLcPeriod"/>
            </a:pPr>
            <a:r>
              <a:rPr lang="fr-CA" sz="1400">
                <a:solidFill>
                  <a:srgbClr val="3F3951"/>
                </a:solidFill>
                <a:latin typeface="Arial"/>
                <a:ea typeface="Calibri" panose="020F0502020204030204" pitchFamily="34" charset="0"/>
                <a:cs typeface="Arial"/>
              </a:rPr>
              <a:t>Les ministères</a:t>
            </a:r>
            <a:r>
              <a:rPr lang="fr-CA" sz="1400">
                <a:solidFill>
                  <a:srgbClr val="3F3951"/>
                </a:solidFill>
                <a:effectLst/>
                <a:latin typeface="Arial"/>
                <a:ea typeface="Calibri" panose="020F0502020204030204" pitchFamily="34" charset="0"/>
                <a:cs typeface="Arial"/>
              </a:rPr>
              <a:t> </a:t>
            </a:r>
            <a:r>
              <a:rPr lang="fr-CA" sz="1400">
                <a:solidFill>
                  <a:srgbClr val="3F3951"/>
                </a:solidFill>
                <a:latin typeface="Arial"/>
                <a:ea typeface="Calibri" panose="020F0502020204030204" pitchFamily="34" charset="0"/>
                <a:cs typeface="Arial"/>
              </a:rPr>
              <a:t>mettront</a:t>
            </a:r>
            <a:r>
              <a:rPr lang="fr-CA" sz="1400">
                <a:solidFill>
                  <a:srgbClr val="3F3951"/>
                </a:solidFill>
                <a:effectLst/>
                <a:latin typeface="Arial"/>
                <a:ea typeface="Calibri" panose="020F0502020204030204" pitchFamily="34" charset="0"/>
                <a:cs typeface="Arial"/>
              </a:rPr>
              <a:t> en œuvre un cadre pour la prise en considération proactive des activités en matière de données dans les mémoires au Cabinet et les présentations au Conseil du Trésor en fonction des </a:t>
            </a:r>
            <a:r>
              <a:rPr lang="fr-CA" sz="1400">
                <a:solidFill>
                  <a:srgbClr val="3F3951"/>
                </a:solidFill>
                <a:latin typeface="Arial"/>
                <a:ea typeface="Calibri" panose="020F0502020204030204" pitchFamily="34" charset="0"/>
                <a:cs typeface="Arial"/>
              </a:rPr>
              <a:t>orientations </a:t>
            </a:r>
            <a:r>
              <a:rPr lang="fr-CA" sz="1400">
                <a:solidFill>
                  <a:srgbClr val="3F3951"/>
                </a:solidFill>
                <a:effectLst/>
                <a:latin typeface="Arial"/>
                <a:ea typeface="Calibri" panose="020F0502020204030204" pitchFamily="34" charset="0"/>
                <a:cs typeface="Arial"/>
              </a:rPr>
              <a:t>fournies.</a:t>
            </a:r>
          </a:p>
        </p:txBody>
      </p:sp>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custDataLst>
              <p:tags r:id="rId3"/>
            </p:custDataLst>
          </p:nvPr>
        </p:nvSpPr>
        <p:spPr>
          <a:xfrm>
            <a:off x="8482967" y="6338425"/>
            <a:ext cx="2844800" cy="365125"/>
          </a:xfrm>
        </p:spPr>
        <p:txBody>
          <a:bodyPr/>
          <a:lstStyle/>
          <a:p>
            <a:fld id="{32D4B517-E49B-41B6-9DBC-23634E0F1CDC}" type="slidenum">
              <a:rPr lang="en-CA" dirty="0" smtClean="0"/>
              <a:t>14</a:t>
            </a:fld>
            <a:endParaRPr lang="en-CA"/>
          </a:p>
        </p:txBody>
      </p:sp>
      <p:pic>
        <p:nvPicPr>
          <p:cNvPr id="3" name="Picture 2">
            <a:extLst>
              <a:ext uri="{FF2B5EF4-FFF2-40B4-BE49-F238E27FC236}">
                <a16:creationId xmlns:a16="http://schemas.microsoft.com/office/drawing/2014/main" id="{C9846838-684A-87B7-04A5-B26A9BF9EF68}"/>
              </a:ext>
              <a:ext uri="{C183D7F6-B498-43B3-948B-1728B52AA6E4}">
                <adec:decorative xmlns:adec="http://schemas.microsoft.com/office/drawing/2017/decorative" val="1"/>
              </a:ext>
            </a:extLst>
          </p:cNvPr>
          <p:cNvPicPr>
            <a:picLocks noChangeAspect="1"/>
          </p:cNvPicPr>
          <p:nvPr>
            <p:custDataLst>
              <p:tags r:id="rId4"/>
            </p:custDataLst>
          </p:nvPr>
        </p:nvPicPr>
        <p:blipFill rotWithShape="1">
          <a:blip r:embed="rId7" cstate="hqprint">
            <a:extLst>
              <a:ext uri="{28A0092B-C50C-407E-A947-70E740481C1C}">
                <a14:useLocalDpi xmlns:a14="http://schemas.microsoft.com/office/drawing/2010/main" val="0"/>
              </a:ext>
            </a:extLst>
          </a:blip>
          <a:srcRect t="1" r="8247" b="4299"/>
          <a:stretch/>
        </p:blipFill>
        <p:spPr>
          <a:xfrm>
            <a:off x="0" y="1248767"/>
            <a:ext cx="12192000" cy="79612"/>
          </a:xfrm>
          <a:prstGeom prst="rect">
            <a:avLst/>
          </a:prstGeom>
        </p:spPr>
      </p:pic>
    </p:spTree>
    <p:extLst>
      <p:ext uri="{BB962C8B-B14F-4D97-AF65-F5344CB8AC3E}">
        <p14:creationId xmlns:p14="http://schemas.microsoft.com/office/powerpoint/2010/main" val="1297305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5">
            <a:extLst>
              <a:ext uri="{FF2B5EF4-FFF2-40B4-BE49-F238E27FC236}">
                <a16:creationId xmlns:a16="http://schemas.microsoft.com/office/drawing/2014/main" id="{2BFD1308-B8DB-49D5-8854-B8E445619141}"/>
              </a:ext>
            </a:extLst>
          </p:cNvPr>
          <p:cNvSpPr>
            <a:spLocks noGrp="1" noChangeArrowheads="1"/>
          </p:cNvSpPr>
          <p:nvPr>
            <p:ph type="title" idx="4294967295"/>
            <p:custDataLst>
              <p:tags r:id="rId1"/>
            </p:custDataLst>
          </p:nvPr>
        </p:nvSpPr>
        <p:spPr bwMode="auto">
          <a:xfrm>
            <a:off x="106346" y="-2995"/>
            <a:ext cx="9852465" cy="11280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3600" b="0" i="0" u="none" strike="noStrike" kern="1200" cap="none" spc="0" normalizeH="0" baseline="0" noProof="0" err="1">
                <a:ln>
                  <a:noFill/>
                </a:ln>
                <a:solidFill>
                  <a:srgbClr val="3F3951"/>
                </a:solidFill>
                <a:effectLst/>
                <a:uLnTx/>
                <a:uFillTx/>
                <a:latin typeface="Arial"/>
                <a:ea typeface="+mn-ea"/>
                <a:cs typeface="Arial"/>
              </a:rPr>
              <a:t>Données</a:t>
            </a:r>
            <a:r>
              <a:rPr kumimoji="0" lang="en-US" altLang="en-US" sz="3600" b="0" i="0" u="none" strike="noStrike" kern="1200" cap="none" spc="0" normalizeH="0" baseline="0" noProof="0">
                <a:ln>
                  <a:noFill/>
                </a:ln>
                <a:solidFill>
                  <a:srgbClr val="3F3951"/>
                </a:solidFill>
                <a:effectLst/>
                <a:uLnTx/>
                <a:uFillTx/>
                <a:latin typeface="Arial"/>
                <a:ea typeface="+mn-ea"/>
                <a:cs typeface="Arial"/>
              </a:rPr>
              <a:t> pour la </a:t>
            </a:r>
            <a:r>
              <a:rPr kumimoji="0" lang="en-US" altLang="en-US" sz="3600" b="0" i="0" u="none" strike="noStrike" kern="1200" cap="none" spc="0" normalizeH="0" baseline="0" noProof="0" err="1">
                <a:ln>
                  <a:noFill/>
                </a:ln>
                <a:solidFill>
                  <a:srgbClr val="3F3951"/>
                </a:solidFill>
                <a:effectLst/>
                <a:uLnTx/>
                <a:uFillTx/>
                <a:latin typeface="Arial"/>
                <a:ea typeface="+mn-ea"/>
                <a:cs typeface="Arial"/>
              </a:rPr>
              <a:t>prise</a:t>
            </a:r>
            <a:r>
              <a:rPr kumimoji="0" lang="en-US" altLang="en-US" sz="3600" b="0" i="0" u="none" strike="noStrike" kern="1200" cap="none" spc="0" normalizeH="0" baseline="0" noProof="0">
                <a:ln>
                  <a:noFill/>
                </a:ln>
                <a:solidFill>
                  <a:srgbClr val="3F3951"/>
                </a:solidFill>
                <a:effectLst/>
                <a:uLnTx/>
                <a:uFillTx/>
                <a:latin typeface="Arial"/>
                <a:ea typeface="+mn-ea"/>
                <a:cs typeface="Arial"/>
              </a:rPr>
              <a:t> de </a:t>
            </a:r>
            <a:r>
              <a:rPr kumimoji="0" lang="en-US" altLang="en-US" sz="3600" b="0" i="0" u="none" strike="noStrike" kern="1200" cap="none" spc="0" normalizeH="0" baseline="0" noProof="0" err="1">
                <a:ln>
                  <a:noFill/>
                </a:ln>
                <a:solidFill>
                  <a:srgbClr val="3F3951"/>
                </a:solidFill>
                <a:effectLst/>
                <a:uLnTx/>
                <a:uFillTx/>
                <a:latin typeface="Arial"/>
                <a:ea typeface="+mn-ea"/>
                <a:cs typeface="Arial"/>
              </a:rPr>
              <a:t>décisions</a:t>
            </a:r>
            <a:endParaRPr lang="en-US" altLang="en-US" sz="3600" b="0" i="0" u="none" strike="noStrike" kern="1200" cap="none" spc="0" normalizeH="0" baseline="0" noProof="0">
              <a:ln>
                <a:noFill/>
              </a:ln>
              <a:solidFill>
                <a:srgbClr val="3F3951"/>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2400" b="0" i="0" u="none" strike="noStrike" kern="1200" cap="none" spc="0" normalizeH="0" baseline="0" noProof="0">
                <a:ln>
                  <a:noFill/>
                </a:ln>
                <a:solidFill>
                  <a:srgbClr val="3F3951"/>
                </a:solidFill>
                <a:effectLst/>
                <a:uLnTx/>
                <a:uFillTx/>
                <a:latin typeface="Calibri"/>
                <a:ea typeface="+mn-ea"/>
                <a:cs typeface="Calibri"/>
              </a:rPr>
              <a:t>Les données sont gérées de manière à être intégrées efficacement dans l’analyse afin de fournir des informations pertinentes.</a:t>
            </a:r>
            <a:endParaRPr lang="en-US" sz="2400" b="0" i="0" u="none" strike="noStrike" kern="1200" cap="none" spc="0" normalizeH="0" baseline="0" noProof="0">
              <a:ln>
                <a:noFill/>
              </a:ln>
              <a:solidFill>
                <a:srgbClr val="3F3951"/>
              </a:solidFill>
              <a:effectLst/>
              <a:uLnTx/>
              <a:uFillTx/>
              <a:latin typeface="Calibri"/>
              <a:ea typeface="+mn-ea"/>
              <a:cs typeface="Calibri"/>
            </a:endParaRPr>
          </a:p>
        </p:txBody>
      </p:sp>
      <p:sp>
        <p:nvSpPr>
          <p:cNvPr id="4" name="Content Placeholder 2">
            <a:extLst>
              <a:ext uri="{FF2B5EF4-FFF2-40B4-BE49-F238E27FC236}">
                <a16:creationId xmlns:a16="http://schemas.microsoft.com/office/drawing/2014/main" id="{2409FC0F-80CB-44B0-966B-49AE81434458}"/>
              </a:ext>
            </a:extLst>
          </p:cNvPr>
          <p:cNvSpPr>
            <a:spLocks noGrp="1"/>
          </p:cNvSpPr>
          <p:nvPr>
            <p:ph idx="1"/>
            <p:custDataLst>
              <p:tags r:id="rId2"/>
            </p:custDataLst>
          </p:nvPr>
        </p:nvSpPr>
        <p:spPr>
          <a:xfrm>
            <a:off x="457200" y="1442175"/>
            <a:ext cx="10925524" cy="5134116"/>
          </a:xfrm>
        </p:spPr>
        <p:txBody>
          <a:bodyPr vert="horz" lIns="91440" tIns="45720" rIns="91440" bIns="45720" rtlCol="0" anchor="t">
            <a:normAutofit fontScale="77500" lnSpcReduction="20000"/>
          </a:bodyPr>
          <a:lstStyle/>
          <a:p>
            <a:pPr marL="0" marR="0" indent="0">
              <a:lnSpc>
                <a:spcPct val="120000"/>
              </a:lnSpc>
              <a:spcBef>
                <a:spcPts val="0"/>
              </a:spcBef>
              <a:spcAft>
                <a:spcPts val="0"/>
              </a:spcAft>
              <a:buNone/>
            </a:pPr>
            <a:r>
              <a:rPr lang="fr-CA" sz="1600" b="1">
                <a:solidFill>
                  <a:srgbClr val="3F3951"/>
                </a:solidFill>
                <a:latin typeface="Arial"/>
                <a:ea typeface="+mn-lt"/>
                <a:cs typeface="Arial"/>
              </a:rPr>
              <a:t>Domaines d’action</a:t>
            </a:r>
          </a:p>
          <a:p>
            <a:pPr marL="0" marR="0" indent="0">
              <a:lnSpc>
                <a:spcPct val="120000"/>
              </a:lnSpc>
              <a:spcBef>
                <a:spcPts val="0"/>
              </a:spcBef>
              <a:spcAft>
                <a:spcPts val="0"/>
              </a:spcAft>
              <a:buNone/>
            </a:pPr>
            <a:endParaRPr lang="fr-CA" sz="1600" b="1">
              <a:solidFill>
                <a:srgbClr val="FF0000"/>
              </a:solidFill>
              <a:latin typeface="Arial"/>
              <a:ea typeface="+mn-lt"/>
              <a:cs typeface="Arial"/>
            </a:endParaRPr>
          </a:p>
          <a:p>
            <a:pPr marL="342900" indent="-342900">
              <a:lnSpc>
                <a:spcPct val="107000"/>
              </a:lnSpc>
              <a:spcBef>
                <a:spcPts val="0"/>
              </a:spcBef>
              <a:buFont typeface="+mj-lt"/>
              <a:buAutoNum type="arabicPeriod"/>
            </a:pPr>
            <a:r>
              <a:rPr lang="fr-CA" sz="1400">
                <a:solidFill>
                  <a:srgbClr val="3F3951"/>
                </a:solidFill>
                <a:latin typeface="Arial"/>
                <a:ea typeface="Calibri" panose="020F0502020204030204" pitchFamily="34" charset="0"/>
                <a:cs typeface="Arial"/>
              </a:rPr>
              <a:t>É</a:t>
            </a:r>
            <a:r>
              <a:rPr lang="fr-CA" sz="1400">
                <a:solidFill>
                  <a:srgbClr val="3F3951"/>
                </a:solidFill>
                <a:effectLst/>
                <a:latin typeface="Arial"/>
                <a:ea typeface="Calibri" panose="020F0502020204030204" pitchFamily="34" charset="0"/>
                <a:cs typeface="Arial"/>
              </a:rPr>
              <a:t>tablir un modèle fédéral de gestion des données pour les données et les normes organisationnelles.</a:t>
            </a:r>
            <a:r>
              <a:rPr lang="fr-CA" sz="1400">
                <a:solidFill>
                  <a:srgbClr val="3F3951"/>
                </a:solidFill>
                <a:latin typeface="Arial"/>
                <a:ea typeface="Calibri" panose="020F0502020204030204" pitchFamily="34" charset="0"/>
                <a:cs typeface="Arial"/>
              </a:rPr>
              <a:t> </a:t>
            </a:r>
            <a:endParaRPr lang="fr-CA" sz="1400">
              <a:solidFill>
                <a:srgbClr val="3F3951"/>
              </a:solidFill>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lnSpc>
                <a:spcPct val="107000"/>
              </a:lnSpc>
              <a:spcBef>
                <a:spcPts val="0"/>
              </a:spcBef>
              <a:spcAft>
                <a:spcPts val="0"/>
              </a:spcAft>
              <a:buFont typeface="+mj-lt"/>
              <a:buAutoNum type="alphaLcPeriod"/>
            </a:pPr>
            <a:r>
              <a:rPr lang="fr-CA" sz="1400">
                <a:solidFill>
                  <a:srgbClr val="3F3951"/>
                </a:solidFill>
                <a:effectLst/>
                <a:latin typeface="Arial"/>
                <a:ea typeface="Calibri" panose="020F0502020204030204" pitchFamily="34" charset="0"/>
                <a:cs typeface="Arial"/>
              </a:rPr>
              <a:t>Le SCT élaborera, et collaborera avec les ministères, pour mettre un œuvre un protocole qui identifiera et désignera les responsables des données des domaines à l’échelle de la fonction publique, avec des responsabilités claires en ce qui concerne l’aval, l’approbation et </a:t>
            </a:r>
            <a:r>
              <a:rPr lang="fr-CA" sz="1400">
                <a:solidFill>
                  <a:srgbClr val="3F3951"/>
                </a:solidFill>
                <a:latin typeface="Arial"/>
                <a:ea typeface="Calibri" panose="020F0502020204030204" pitchFamily="34" charset="0"/>
                <a:cs typeface="Arial"/>
              </a:rPr>
              <a:t>la gestion</a:t>
            </a:r>
            <a:r>
              <a:rPr lang="fr-CA" sz="1400">
                <a:solidFill>
                  <a:srgbClr val="3F3951"/>
                </a:solidFill>
                <a:effectLst/>
                <a:latin typeface="Arial"/>
                <a:ea typeface="Calibri" panose="020F0502020204030204" pitchFamily="34" charset="0"/>
                <a:cs typeface="Arial"/>
              </a:rPr>
              <a:t>.</a:t>
            </a:r>
          </a:p>
          <a:p>
            <a:pPr marL="742950" lvl="1" indent="-285750">
              <a:lnSpc>
                <a:spcPct val="107000"/>
              </a:lnSpc>
              <a:spcBef>
                <a:spcPts val="0"/>
              </a:spcBef>
              <a:buFont typeface="+mj-lt"/>
              <a:buAutoNum type="alphaLcPeriod"/>
            </a:pPr>
            <a:r>
              <a:rPr lang="fr-CA" sz="1400">
                <a:solidFill>
                  <a:srgbClr val="3F3951"/>
                </a:solidFill>
                <a:latin typeface="Arial"/>
                <a:ea typeface="Calibri" panose="020F0502020204030204" pitchFamily="34" charset="0"/>
                <a:cs typeface="Arial"/>
              </a:rPr>
              <a:t>Le SCT collaborera avec les ministères et mettra à </a:t>
            </a:r>
            <a:r>
              <a:rPr lang="fr-CA" sz="1400">
                <a:solidFill>
                  <a:srgbClr val="3F3951"/>
                </a:solidFill>
                <a:effectLst/>
                <a:latin typeface="Arial"/>
                <a:ea typeface="Calibri" panose="020F0502020204030204" pitchFamily="34" charset="0"/>
                <a:cs typeface="Arial"/>
              </a:rPr>
              <a:t>l’essai </a:t>
            </a:r>
            <a:r>
              <a:rPr lang="fr-CA" sz="1400">
                <a:solidFill>
                  <a:srgbClr val="3F3951"/>
                </a:solidFill>
                <a:latin typeface="Arial"/>
                <a:ea typeface="Calibri" panose="020F0502020204030204" pitchFamily="34" charset="0"/>
                <a:cs typeface="Arial"/>
              </a:rPr>
              <a:t>les</a:t>
            </a:r>
            <a:r>
              <a:rPr lang="fr-CA" sz="1400">
                <a:solidFill>
                  <a:srgbClr val="3F3951"/>
                </a:solidFill>
                <a:effectLst/>
                <a:latin typeface="Arial"/>
                <a:ea typeface="Calibri" panose="020F0502020204030204" pitchFamily="34" charset="0"/>
                <a:cs typeface="Arial"/>
              </a:rPr>
              <a:t> </a:t>
            </a:r>
            <a:r>
              <a:rPr lang="fr-CA" sz="1400">
                <a:solidFill>
                  <a:srgbClr val="3F3951"/>
                </a:solidFill>
                <a:latin typeface="Arial"/>
                <a:ea typeface="Calibri" panose="020F0502020204030204" pitchFamily="34" charset="0"/>
                <a:cs typeface="Arial"/>
              </a:rPr>
              <a:t>modèles</a:t>
            </a:r>
            <a:r>
              <a:rPr lang="fr-CA" sz="1400">
                <a:solidFill>
                  <a:srgbClr val="3F3951"/>
                </a:solidFill>
                <a:effectLst/>
                <a:latin typeface="Arial"/>
                <a:ea typeface="Calibri" panose="020F0502020204030204" pitchFamily="34" charset="0"/>
                <a:cs typeface="Arial"/>
              </a:rPr>
              <a:t> de gestion avec des cas d’utilisation concrets</a:t>
            </a:r>
            <a:r>
              <a:rPr lang="fr-CA" sz="1400">
                <a:solidFill>
                  <a:srgbClr val="3F3951"/>
                </a:solidFill>
                <a:latin typeface="Arial"/>
                <a:ea typeface="Calibri" panose="020F0502020204030204" pitchFamily="34" charset="0"/>
                <a:cs typeface="Arial"/>
              </a:rPr>
              <a:t>, et explorera l’application d’approches communes aux données organisationnelles dans les domaines opérationnels internes. </a:t>
            </a:r>
            <a:endParaRPr lang="fr-CA" sz="1400">
              <a:solidFill>
                <a:srgbClr val="3F3951"/>
              </a:solidFill>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spcBef>
                <a:spcPts val="0"/>
              </a:spcBef>
              <a:buAutoNum type="alphaLcPeriod"/>
            </a:pPr>
            <a:r>
              <a:rPr lang="en-US" sz="1400">
                <a:solidFill>
                  <a:srgbClr val="3F3951"/>
                </a:solidFill>
                <a:latin typeface="Arial"/>
                <a:cs typeface="Arial"/>
              </a:rPr>
              <a:t>Le SCT, avec </a:t>
            </a:r>
            <a:r>
              <a:rPr lang="en-US" sz="1400" err="1">
                <a:solidFill>
                  <a:srgbClr val="3F3951"/>
                </a:solidFill>
                <a:latin typeface="Arial"/>
                <a:cs typeface="Arial"/>
              </a:rPr>
              <a:t>l’appui</a:t>
            </a:r>
            <a:r>
              <a:rPr lang="en-US" sz="1400">
                <a:solidFill>
                  <a:srgbClr val="3F3951"/>
                </a:solidFill>
                <a:latin typeface="Arial"/>
                <a:cs typeface="Arial"/>
              </a:rPr>
              <a:t> de Services aux </a:t>
            </a:r>
            <a:r>
              <a:rPr lang="en-US" sz="1400" err="1">
                <a:solidFill>
                  <a:srgbClr val="3F3951"/>
                </a:solidFill>
                <a:latin typeface="Arial"/>
                <a:cs typeface="Arial"/>
              </a:rPr>
              <a:t>Autochtones</a:t>
            </a:r>
            <a:r>
              <a:rPr lang="en-US" sz="1400">
                <a:solidFill>
                  <a:srgbClr val="3F3951"/>
                </a:solidFill>
                <a:latin typeface="Arial"/>
                <a:cs typeface="Arial"/>
              </a:rPr>
              <a:t> Canada (SAC), </a:t>
            </a:r>
            <a:r>
              <a:rPr lang="en-US" sz="1400" err="1">
                <a:solidFill>
                  <a:srgbClr val="3F3951"/>
                </a:solidFill>
                <a:latin typeface="Arial"/>
                <a:cs typeface="Arial"/>
              </a:rPr>
              <a:t>fera</a:t>
            </a:r>
            <a:r>
              <a:rPr lang="en-US" sz="1400">
                <a:solidFill>
                  <a:srgbClr val="3F3951"/>
                </a:solidFill>
                <a:latin typeface="Arial"/>
                <a:cs typeface="Arial"/>
              </a:rPr>
              <a:t> </a:t>
            </a:r>
            <a:r>
              <a:rPr lang="en-US" sz="1400" err="1">
                <a:solidFill>
                  <a:srgbClr val="3F3951"/>
                </a:solidFill>
                <a:latin typeface="Arial"/>
                <a:cs typeface="Arial"/>
              </a:rPr>
              <a:t>progresser</a:t>
            </a:r>
            <a:r>
              <a:rPr lang="en-US" sz="1400">
                <a:solidFill>
                  <a:srgbClr val="3F3951"/>
                </a:solidFill>
                <a:latin typeface="Arial"/>
                <a:cs typeface="Arial"/>
              </a:rPr>
              <a:t> </a:t>
            </a:r>
            <a:r>
              <a:rPr lang="en-US" sz="1400" err="1">
                <a:solidFill>
                  <a:srgbClr val="3F3951"/>
                </a:solidFill>
                <a:latin typeface="Arial"/>
                <a:cs typeface="Arial"/>
              </a:rPr>
              <a:t>l’élaboration</a:t>
            </a:r>
            <a:r>
              <a:rPr lang="en-US" sz="1400">
                <a:solidFill>
                  <a:srgbClr val="3F3951"/>
                </a:solidFill>
                <a:latin typeface="Arial"/>
                <a:cs typeface="Arial"/>
              </a:rPr>
              <a:t> de </a:t>
            </a:r>
            <a:r>
              <a:rPr lang="en-US" sz="1400" err="1">
                <a:solidFill>
                  <a:srgbClr val="3F3951"/>
                </a:solidFill>
                <a:latin typeface="Arial"/>
                <a:cs typeface="Arial"/>
              </a:rPr>
              <a:t>normes</a:t>
            </a:r>
            <a:r>
              <a:rPr lang="en-US" sz="1400">
                <a:solidFill>
                  <a:srgbClr val="3F3951"/>
                </a:solidFill>
                <a:latin typeface="Arial"/>
                <a:cs typeface="Arial"/>
              </a:rPr>
              <a:t> </a:t>
            </a:r>
            <a:r>
              <a:rPr lang="en-US" sz="1400" err="1">
                <a:solidFill>
                  <a:srgbClr val="3F3951"/>
                </a:solidFill>
                <a:latin typeface="Arial"/>
                <a:cs typeface="Arial"/>
              </a:rPr>
              <a:t>pangouvernementales</a:t>
            </a:r>
            <a:r>
              <a:rPr lang="en-US" sz="1400">
                <a:solidFill>
                  <a:srgbClr val="3F3951"/>
                </a:solidFill>
                <a:latin typeface="Arial"/>
                <a:cs typeface="Arial"/>
              </a:rPr>
              <a:t> sur </a:t>
            </a:r>
            <a:r>
              <a:rPr lang="en-US" sz="1400" err="1">
                <a:solidFill>
                  <a:srgbClr val="3F3951"/>
                </a:solidFill>
                <a:latin typeface="Arial"/>
                <a:cs typeface="Arial"/>
              </a:rPr>
              <a:t>l’interopérabilité</a:t>
            </a:r>
            <a:r>
              <a:rPr lang="en-US" sz="1400">
                <a:solidFill>
                  <a:srgbClr val="3F3951"/>
                </a:solidFill>
                <a:latin typeface="Arial"/>
                <a:cs typeface="Arial"/>
              </a:rPr>
              <a:t> des </a:t>
            </a:r>
            <a:r>
              <a:rPr lang="en-US" sz="1400" err="1">
                <a:solidFill>
                  <a:srgbClr val="3F3951"/>
                </a:solidFill>
                <a:latin typeface="Arial"/>
                <a:cs typeface="Arial"/>
              </a:rPr>
              <a:t>données</a:t>
            </a:r>
            <a:r>
              <a:rPr lang="en-US" sz="1400">
                <a:solidFill>
                  <a:srgbClr val="3F3951"/>
                </a:solidFill>
                <a:latin typeface="Arial"/>
                <a:cs typeface="Arial"/>
              </a:rPr>
              <a:t> qui </a:t>
            </a:r>
            <a:r>
              <a:rPr lang="en-US" sz="1400" err="1">
                <a:solidFill>
                  <a:srgbClr val="3F3951"/>
                </a:solidFill>
                <a:latin typeface="Arial"/>
                <a:cs typeface="Arial"/>
              </a:rPr>
              <a:t>permettront</a:t>
            </a:r>
            <a:r>
              <a:rPr lang="en-US" sz="1400">
                <a:solidFill>
                  <a:srgbClr val="3F3951"/>
                </a:solidFill>
                <a:latin typeface="Arial"/>
                <a:cs typeface="Arial"/>
              </a:rPr>
              <a:t> aux </a:t>
            </a:r>
            <a:r>
              <a:rPr lang="en-US" sz="1400" err="1">
                <a:solidFill>
                  <a:srgbClr val="3F3951"/>
                </a:solidFill>
                <a:latin typeface="Arial"/>
                <a:cs typeface="Arial"/>
              </a:rPr>
              <a:t>peuples</a:t>
            </a:r>
            <a:r>
              <a:rPr lang="en-US" sz="1400">
                <a:solidFill>
                  <a:srgbClr val="3F3951"/>
                </a:solidFill>
                <a:latin typeface="Arial"/>
                <a:cs typeface="Arial"/>
              </a:rPr>
              <a:t> </a:t>
            </a:r>
            <a:r>
              <a:rPr lang="en-US" sz="1400" err="1">
                <a:solidFill>
                  <a:srgbClr val="3F3951"/>
                </a:solidFill>
                <a:latin typeface="Arial"/>
                <a:cs typeface="Arial"/>
              </a:rPr>
              <a:t>autochtones</a:t>
            </a:r>
            <a:r>
              <a:rPr lang="en-US" sz="1400">
                <a:solidFill>
                  <a:srgbClr val="3F3951"/>
                </a:solidFill>
                <a:latin typeface="Arial"/>
                <a:cs typeface="Arial"/>
              </a:rPr>
              <a:t> de demander à </a:t>
            </a:r>
            <a:r>
              <a:rPr lang="en-US" sz="1400" err="1">
                <a:solidFill>
                  <a:srgbClr val="3F3951"/>
                </a:solidFill>
                <a:latin typeface="Arial"/>
                <a:cs typeface="Arial"/>
              </a:rPr>
              <a:t>reprendre</a:t>
            </a:r>
            <a:r>
              <a:rPr lang="en-US" sz="1400">
                <a:solidFill>
                  <a:srgbClr val="3F3951"/>
                </a:solidFill>
                <a:latin typeface="Arial"/>
                <a:cs typeface="Arial"/>
              </a:rPr>
              <a:t> </a:t>
            </a:r>
            <a:r>
              <a:rPr lang="en-US" sz="1400" err="1">
                <a:solidFill>
                  <a:srgbClr val="3F3951"/>
                </a:solidFill>
                <a:latin typeface="Arial"/>
                <a:cs typeface="Arial"/>
              </a:rPr>
              <a:t>leurs</a:t>
            </a:r>
            <a:r>
              <a:rPr lang="en-US" sz="1400">
                <a:solidFill>
                  <a:srgbClr val="3F3951"/>
                </a:solidFill>
                <a:latin typeface="Arial"/>
                <a:cs typeface="Arial"/>
              </a:rPr>
              <a:t> </a:t>
            </a:r>
            <a:r>
              <a:rPr lang="en-US" sz="1400" err="1">
                <a:solidFill>
                  <a:srgbClr val="3F3951"/>
                </a:solidFill>
                <a:latin typeface="Arial"/>
                <a:cs typeface="Arial"/>
              </a:rPr>
              <a:t>noms</a:t>
            </a:r>
            <a:r>
              <a:rPr lang="en-US" sz="1400">
                <a:solidFill>
                  <a:srgbClr val="3F3951"/>
                </a:solidFill>
                <a:latin typeface="Arial"/>
                <a:cs typeface="Arial"/>
              </a:rPr>
              <a:t> </a:t>
            </a:r>
            <a:r>
              <a:rPr lang="en-US" sz="1400" err="1">
                <a:solidFill>
                  <a:srgbClr val="3F3951"/>
                </a:solidFill>
                <a:latin typeface="Arial"/>
                <a:cs typeface="Arial"/>
              </a:rPr>
              <a:t>traditionnels</a:t>
            </a:r>
            <a:r>
              <a:rPr lang="en-US" sz="1400">
                <a:solidFill>
                  <a:srgbClr val="3F3951"/>
                </a:solidFill>
                <a:latin typeface="Arial"/>
                <a:cs typeface="Arial"/>
              </a:rPr>
              <a:t>, </a:t>
            </a:r>
            <a:r>
              <a:rPr lang="en-US" sz="1400" err="1">
                <a:solidFill>
                  <a:srgbClr val="3F3951"/>
                </a:solidFill>
                <a:latin typeface="Arial"/>
                <a:cs typeface="Arial"/>
              </a:rPr>
              <a:t>conformément</a:t>
            </a:r>
            <a:r>
              <a:rPr lang="en-US" sz="1400">
                <a:solidFill>
                  <a:srgbClr val="3F3951"/>
                </a:solidFill>
                <a:latin typeface="Arial"/>
                <a:cs typeface="Arial"/>
              </a:rPr>
              <a:t> à </a:t>
            </a:r>
            <a:r>
              <a:rPr lang="en-US" sz="1400" err="1">
                <a:solidFill>
                  <a:srgbClr val="3F3951"/>
                </a:solidFill>
                <a:latin typeface="Arial"/>
                <a:cs typeface="Arial"/>
              </a:rPr>
              <a:t>l’appel</a:t>
            </a:r>
            <a:r>
              <a:rPr lang="en-US" sz="1400">
                <a:solidFill>
                  <a:srgbClr val="3F3951"/>
                </a:solidFill>
                <a:latin typeface="Arial"/>
                <a:cs typeface="Arial"/>
              </a:rPr>
              <a:t> à </a:t>
            </a:r>
            <a:r>
              <a:rPr lang="en-US" sz="1400" err="1">
                <a:solidFill>
                  <a:srgbClr val="3F3951"/>
                </a:solidFill>
                <a:latin typeface="Arial"/>
                <a:cs typeface="Arial"/>
              </a:rPr>
              <a:t>l’action</a:t>
            </a:r>
            <a:r>
              <a:rPr lang="en-US" sz="1400">
                <a:solidFill>
                  <a:srgbClr val="3F3951"/>
                </a:solidFill>
                <a:latin typeface="Arial"/>
                <a:cs typeface="Arial"/>
              </a:rPr>
              <a:t> n° 17 de la Commission de </a:t>
            </a:r>
            <a:r>
              <a:rPr lang="en-US" sz="1400" err="1">
                <a:solidFill>
                  <a:srgbClr val="3F3951"/>
                </a:solidFill>
                <a:latin typeface="Arial"/>
                <a:cs typeface="Arial"/>
              </a:rPr>
              <a:t>vérité</a:t>
            </a:r>
            <a:r>
              <a:rPr lang="en-US" sz="1400">
                <a:solidFill>
                  <a:srgbClr val="3F3951"/>
                </a:solidFill>
                <a:latin typeface="Arial"/>
                <a:cs typeface="Arial"/>
              </a:rPr>
              <a:t> et </a:t>
            </a:r>
            <a:r>
              <a:rPr lang="en-US" sz="1400" err="1">
                <a:solidFill>
                  <a:srgbClr val="3F3951"/>
                </a:solidFill>
                <a:latin typeface="Arial"/>
                <a:cs typeface="Arial"/>
              </a:rPr>
              <a:t>réconciliation</a:t>
            </a:r>
            <a:endParaRPr lang="en-US" sz="1400">
              <a:solidFill>
                <a:srgbClr val="3F3951"/>
              </a:solidFill>
              <a:latin typeface="Arial"/>
              <a:cs typeface="Arial"/>
            </a:endParaRPr>
          </a:p>
          <a:p>
            <a:pPr marL="742950" lvl="1" indent="-285750">
              <a:lnSpc>
                <a:spcPct val="107000"/>
              </a:lnSpc>
              <a:spcBef>
                <a:spcPts val="0"/>
              </a:spcBef>
              <a:buAutoNum type="alphaLcPeriod"/>
            </a:pPr>
            <a:endParaRPr lang="en-US" sz="1400">
              <a:solidFill>
                <a:srgbClr val="3F3951"/>
              </a:solidFill>
              <a:effectLst/>
              <a:highlight>
                <a:srgbClr val="FFFF00"/>
              </a:highlight>
              <a:latin typeface="Arial"/>
              <a:ea typeface="Calibri" panose="020F0502020204030204" pitchFamily="34" charset="0"/>
              <a:cs typeface="Arial"/>
            </a:endParaRPr>
          </a:p>
          <a:p>
            <a:pPr marL="342900" indent="-342900">
              <a:lnSpc>
                <a:spcPct val="107000"/>
              </a:lnSpc>
              <a:spcBef>
                <a:spcPts val="0"/>
              </a:spcBef>
              <a:buFont typeface="+mj-lt"/>
              <a:buAutoNum type="arabicPeriod"/>
            </a:pPr>
            <a:endParaRPr lang="fr-CA" sz="1400">
              <a:solidFill>
                <a:srgbClr val="3F3951"/>
              </a:solidFill>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fr-CA" sz="1400">
                <a:solidFill>
                  <a:srgbClr val="3F3951"/>
                </a:solidFill>
                <a:effectLst/>
                <a:latin typeface="Arial"/>
                <a:ea typeface="Calibri" panose="020F0502020204030204" pitchFamily="34" charset="0"/>
                <a:cs typeface="Arial"/>
              </a:rPr>
              <a:t>Définir les attentes et mettre en œuvre des pratiques communes</a:t>
            </a:r>
          </a:p>
          <a:p>
            <a:pPr marL="742950" lvl="1" indent="-285750">
              <a:lnSpc>
                <a:spcPct val="107000"/>
              </a:lnSpc>
              <a:spcBef>
                <a:spcPts val="0"/>
              </a:spcBef>
              <a:buFont typeface="+mj-lt"/>
              <a:buAutoNum type="alphaLcPeriod"/>
            </a:pPr>
            <a:r>
              <a:rPr lang="fr-CA" sz="1400">
                <a:solidFill>
                  <a:srgbClr val="3F3951"/>
                </a:solidFill>
                <a:effectLst/>
                <a:latin typeface="Arial"/>
                <a:ea typeface="Calibri" panose="020F0502020204030204" pitchFamily="34" charset="0"/>
                <a:cs typeface="Arial"/>
              </a:rPr>
              <a:t>Le SCT établira les attentes et travaillera avec Statistique Canada (StatCan) et d’autres afin de veiller à l’utilisation de normes communes par l’élaboration d’une liste permanente de normes pour l’adoption à l’échelle du GC et la mise à l’échelle </a:t>
            </a:r>
            <a:r>
              <a:rPr lang="fr-CA" sz="1400">
                <a:solidFill>
                  <a:srgbClr val="3F3951"/>
                </a:solidFill>
                <a:latin typeface="Arial"/>
                <a:ea typeface="Calibri" panose="020F0502020204030204" pitchFamily="34" charset="0"/>
                <a:cs typeface="Arial"/>
              </a:rPr>
              <a:t>des Données de référence en tant que service (DRS) </a:t>
            </a:r>
            <a:r>
              <a:rPr lang="fr-CA" sz="1400">
                <a:solidFill>
                  <a:srgbClr val="3F3951"/>
                </a:solidFill>
                <a:effectLst/>
                <a:latin typeface="Arial"/>
                <a:ea typeface="Calibri" panose="020F0502020204030204" pitchFamily="34" charset="0"/>
                <a:cs typeface="Arial"/>
              </a:rPr>
              <a:t>de StatCan.</a:t>
            </a:r>
            <a:r>
              <a:rPr lang="fr-CA" sz="1400">
                <a:solidFill>
                  <a:srgbClr val="3F3951"/>
                </a:solidFill>
                <a:latin typeface="Arial"/>
                <a:ea typeface="Calibri" panose="020F0502020204030204" pitchFamily="34" charset="0"/>
                <a:cs typeface="Arial"/>
              </a:rPr>
              <a:t> </a:t>
            </a:r>
            <a:endParaRPr lang="fr-CA" sz="1400">
              <a:solidFill>
                <a:srgbClr val="3F3951"/>
              </a:solidFill>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spcBef>
                <a:spcPts val="0"/>
              </a:spcBef>
              <a:buFont typeface="Calibri Light" panose="020F0302020204030204"/>
              <a:buAutoNum type="alphaLcPeriod"/>
            </a:pPr>
            <a:r>
              <a:rPr lang="fr-CA" sz="1400">
                <a:solidFill>
                  <a:srgbClr val="3F3951"/>
                </a:solidFill>
                <a:effectLst/>
                <a:latin typeface="Arial"/>
                <a:ea typeface="+mn-lt"/>
                <a:cs typeface="Arial"/>
              </a:rPr>
              <a:t>Le SCT établira les attentes et travaillera avec </a:t>
            </a:r>
            <a:r>
              <a:rPr lang="fr-CA" sz="1400" err="1">
                <a:solidFill>
                  <a:srgbClr val="3F3951"/>
                </a:solidFill>
                <a:effectLst/>
                <a:latin typeface="Arial"/>
                <a:ea typeface="+mn-lt"/>
                <a:cs typeface="Arial"/>
              </a:rPr>
              <a:t>Statcan</a:t>
            </a:r>
            <a:r>
              <a:rPr lang="fr-CA" sz="1400">
                <a:solidFill>
                  <a:srgbClr val="3F3951"/>
                </a:solidFill>
                <a:effectLst/>
                <a:latin typeface="Arial"/>
                <a:ea typeface="+mn-lt"/>
                <a:cs typeface="Arial"/>
              </a:rPr>
              <a:t> et d’autres pour permettre la découverte, l’intégration et la réutilisation des données </a:t>
            </a:r>
            <a:r>
              <a:rPr lang="fr-CA" sz="1400">
                <a:solidFill>
                  <a:srgbClr val="3F3951"/>
                </a:solidFill>
                <a:latin typeface="Arial"/>
                <a:ea typeface="+mn-lt"/>
                <a:cs typeface="Arial"/>
              </a:rPr>
              <a:t>grâce à un </a:t>
            </a:r>
            <a:r>
              <a:rPr lang="fr-CA" sz="1400">
                <a:solidFill>
                  <a:srgbClr val="3F3951"/>
                </a:solidFill>
                <a:effectLst/>
                <a:latin typeface="Arial"/>
                <a:ea typeface="+mn-lt"/>
                <a:cs typeface="Arial"/>
              </a:rPr>
              <a:t>examen et l’élaboration d’instruments de politiques en matière de gestion de l’information et de données tels que la Norme sur les métadonnées du CT,</a:t>
            </a:r>
            <a:r>
              <a:rPr lang="fr-CA" sz="1400">
                <a:solidFill>
                  <a:srgbClr val="3F3951"/>
                </a:solidFill>
                <a:latin typeface="Arial"/>
                <a:ea typeface="+mn-lt"/>
                <a:cs typeface="Arial"/>
              </a:rPr>
              <a:t> à </a:t>
            </a:r>
            <a:r>
              <a:rPr lang="fr-CA" sz="1400">
                <a:solidFill>
                  <a:srgbClr val="3F3951"/>
                </a:solidFill>
                <a:effectLst/>
                <a:latin typeface="Arial"/>
                <a:ea typeface="+mn-lt"/>
                <a:cs typeface="Arial"/>
              </a:rPr>
              <a:t>l’élaboration d’un outil d’évaluation des principes FAIR (Facile à trouver, Accessible, Interopérable, Réutilisable) et de </a:t>
            </a:r>
            <a:r>
              <a:rPr lang="fr-CA" sz="1400">
                <a:solidFill>
                  <a:srgbClr val="3F3951"/>
                </a:solidFill>
                <a:latin typeface="Arial"/>
                <a:ea typeface="+mn-lt"/>
                <a:cs typeface="Arial"/>
              </a:rPr>
              <a:t>directives sur</a:t>
            </a:r>
            <a:r>
              <a:rPr lang="fr-CA" sz="1400">
                <a:solidFill>
                  <a:srgbClr val="3F3951"/>
                </a:solidFill>
                <a:effectLst/>
                <a:latin typeface="Arial"/>
                <a:ea typeface="+mn-lt"/>
                <a:cs typeface="Arial"/>
              </a:rPr>
              <a:t> l’évaluation des données existantes en vue de leur réutilisation</a:t>
            </a:r>
            <a:r>
              <a:rPr lang="fr-CA" sz="1400">
                <a:solidFill>
                  <a:srgbClr val="3F3951"/>
                </a:solidFill>
                <a:latin typeface="Arial"/>
                <a:ea typeface="+mn-lt"/>
                <a:cs typeface="Arial"/>
              </a:rPr>
              <a:t>.</a:t>
            </a:r>
            <a:endParaRPr lang="fr-CA" sz="1400">
              <a:solidFill>
                <a:srgbClr val="3F3951"/>
              </a:solidFill>
              <a:effectLst/>
              <a:latin typeface="Arial"/>
              <a:ea typeface="+mn-lt"/>
              <a:cs typeface="Arial"/>
            </a:endParaRPr>
          </a:p>
          <a:p>
            <a:pPr marL="742950" marR="0" lvl="1" indent="-285750">
              <a:lnSpc>
                <a:spcPct val="107000"/>
              </a:lnSpc>
              <a:spcBef>
                <a:spcPts val="0"/>
              </a:spcBef>
              <a:spcAft>
                <a:spcPts val="0"/>
              </a:spcAft>
              <a:buFont typeface="+mj-lt"/>
              <a:buAutoNum type="alphaLcPeriod"/>
            </a:pPr>
            <a:r>
              <a:rPr lang="fr-CA" sz="1400">
                <a:solidFill>
                  <a:srgbClr val="3F3951"/>
                </a:solidFill>
                <a:effectLst/>
                <a:latin typeface="Arial"/>
                <a:ea typeface="Calibri" panose="020F0502020204030204" pitchFamily="34" charset="0"/>
                <a:cs typeface="Arial"/>
              </a:rPr>
              <a:t>Le SCT et StatCan officialiseront le cadre de qualité des données du GC récemment élaboré et travailleront avec les ministères sur l’orientation à donner pour permettre sa mise en œuvre.</a:t>
            </a:r>
          </a:p>
          <a:p>
            <a:pPr marL="742950" lvl="1" indent="-285750">
              <a:lnSpc>
                <a:spcPct val="107000"/>
              </a:lnSpc>
              <a:spcBef>
                <a:spcPts val="0"/>
              </a:spcBef>
              <a:buFont typeface="+mj-lt"/>
              <a:buAutoNum type="alphaLcPeriod"/>
            </a:pPr>
            <a:r>
              <a:rPr lang="fr-CA" sz="1400">
                <a:solidFill>
                  <a:srgbClr val="3F3951"/>
                </a:solidFill>
                <a:effectLst/>
                <a:latin typeface="Arial"/>
                <a:ea typeface="Calibri" panose="020F0502020204030204" pitchFamily="34" charset="0"/>
                <a:cs typeface="Arial"/>
              </a:rPr>
              <a:t>Les ministères</a:t>
            </a:r>
            <a:r>
              <a:rPr lang="fr-CA" sz="1400">
                <a:solidFill>
                  <a:srgbClr val="3F3951"/>
                </a:solidFill>
                <a:latin typeface="Arial"/>
                <a:ea typeface="Calibri" panose="020F0502020204030204" pitchFamily="34" charset="0"/>
                <a:cs typeface="Arial"/>
              </a:rPr>
              <a:t> </a:t>
            </a:r>
            <a:r>
              <a:rPr lang="fr-CA" sz="1400">
                <a:solidFill>
                  <a:srgbClr val="3F3951"/>
                </a:solidFill>
                <a:effectLst/>
                <a:latin typeface="Arial"/>
                <a:ea typeface="Calibri" panose="020F0502020204030204" pitchFamily="34" charset="0"/>
                <a:cs typeface="Arial"/>
              </a:rPr>
              <a:t>amélioreront les pratiques de gestion et la réutilisation des données, notamment en adoptant des normes et des cadres communs, et en tirant parti des directives.</a:t>
            </a:r>
          </a:p>
          <a:p>
            <a:pPr marL="342900" marR="0" lvl="0" indent="-342900">
              <a:lnSpc>
                <a:spcPct val="107000"/>
              </a:lnSpc>
              <a:spcBef>
                <a:spcPts val="0"/>
              </a:spcBef>
              <a:spcAft>
                <a:spcPts val="0"/>
              </a:spcAft>
              <a:buFont typeface="+mj-lt"/>
              <a:buAutoNum type="arabicPeriod"/>
            </a:pPr>
            <a:endParaRPr lang="fr-CA" sz="1400">
              <a:solidFill>
                <a:srgbClr val="3F395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fr-CA" sz="1400">
                <a:solidFill>
                  <a:srgbClr val="3F3951"/>
                </a:solidFill>
                <a:effectLst/>
                <a:latin typeface="Arial"/>
                <a:ea typeface="Calibri" panose="020F0502020204030204" pitchFamily="34" charset="0"/>
                <a:cs typeface="Arial"/>
              </a:rPr>
              <a:t>Transformer les données en </a:t>
            </a:r>
            <a:r>
              <a:rPr lang="fr-CA" sz="1400">
                <a:solidFill>
                  <a:srgbClr val="3F3951"/>
                </a:solidFill>
                <a:latin typeface="Arial"/>
                <a:ea typeface="Calibri" panose="020F0502020204030204" pitchFamily="34" charset="0"/>
                <a:cs typeface="Arial"/>
              </a:rPr>
              <a:t>renseignements</a:t>
            </a:r>
            <a:endParaRPr lang="fr-CA" sz="1400">
              <a:solidFill>
                <a:srgbClr val="3F3951"/>
              </a:solidFill>
              <a:effectLst/>
              <a:latin typeface="Arial"/>
              <a:ea typeface="Calibri" panose="020F0502020204030204" pitchFamily="34" charset="0"/>
              <a:cs typeface="Arial"/>
            </a:endParaRPr>
          </a:p>
          <a:p>
            <a:pPr marL="800100" lvl="1" indent="-342900">
              <a:lnSpc>
                <a:spcPct val="107000"/>
              </a:lnSpc>
              <a:spcBef>
                <a:spcPts val="0"/>
              </a:spcBef>
              <a:buFont typeface="+mj-lt"/>
              <a:buAutoNum type="alphaLcPeriod"/>
            </a:pPr>
            <a:r>
              <a:rPr lang="fr-CA" sz="1400">
                <a:solidFill>
                  <a:srgbClr val="3F3951"/>
                </a:solidFill>
                <a:latin typeface="Arial"/>
                <a:ea typeface="Calibri" panose="020F0502020204030204" pitchFamily="34" charset="0"/>
                <a:cs typeface="Arial"/>
              </a:rPr>
              <a:t>Le Bureau du Conseil privé (BCP) et le SCT travailleront avec les ministères en vue de renforcer</a:t>
            </a:r>
            <a:r>
              <a:rPr lang="fr-CA" sz="1400">
                <a:solidFill>
                  <a:srgbClr val="3F3951"/>
                </a:solidFill>
                <a:effectLst/>
                <a:latin typeface="Arial"/>
                <a:ea typeface="Calibri" panose="020F0502020204030204" pitchFamily="34" charset="0"/>
                <a:cs typeface="Arial"/>
              </a:rPr>
              <a:t> les connaissances en matière de données en élaborant des conseils sur la manière d’intégrer les données dans les séances d’information</a:t>
            </a:r>
            <a:r>
              <a:rPr lang="fr-CA" sz="1400">
                <a:solidFill>
                  <a:srgbClr val="3F3951"/>
                </a:solidFill>
                <a:latin typeface="Arial"/>
                <a:ea typeface="Calibri" panose="020F0502020204030204" pitchFamily="34" charset="0"/>
                <a:cs typeface="Arial"/>
              </a:rPr>
              <a:t> à l’intention des cadres supérieurs pour assurer l’efficacité du processus décisionnel</a:t>
            </a:r>
            <a:r>
              <a:rPr lang="fr-CA" sz="1400">
                <a:solidFill>
                  <a:srgbClr val="3F3951"/>
                </a:solidFill>
                <a:effectLst/>
                <a:latin typeface="Arial"/>
                <a:ea typeface="Calibri" panose="020F0502020204030204" pitchFamily="34" charset="0"/>
                <a:cs typeface="Arial"/>
              </a:rPr>
              <a:t>.</a:t>
            </a:r>
          </a:p>
          <a:p>
            <a:pPr marL="800100" lvl="1" indent="-342900">
              <a:lnSpc>
                <a:spcPct val="107000"/>
              </a:lnSpc>
              <a:spcBef>
                <a:spcPts val="0"/>
              </a:spcBef>
              <a:buFont typeface="+mj-lt"/>
              <a:buAutoNum type="alphaLcPeriod"/>
            </a:pPr>
            <a:r>
              <a:rPr lang="fr-CA" sz="1400">
                <a:solidFill>
                  <a:srgbClr val="3F3951"/>
                </a:solidFill>
                <a:latin typeface="Arial"/>
                <a:ea typeface="Calibri" panose="020F0502020204030204" pitchFamily="34" charset="0"/>
                <a:cs typeface="Arial"/>
              </a:rPr>
              <a:t>Le</a:t>
            </a:r>
            <a:r>
              <a:rPr lang="fr-CA" sz="1400">
                <a:solidFill>
                  <a:srgbClr val="3F3951"/>
                </a:solidFill>
                <a:effectLst/>
                <a:latin typeface="Arial"/>
                <a:ea typeface="Calibri" panose="020F0502020204030204" pitchFamily="34" charset="0"/>
                <a:cs typeface="Arial"/>
              </a:rPr>
              <a:t> </a:t>
            </a:r>
            <a:r>
              <a:rPr lang="fr-CA" sz="1400">
                <a:solidFill>
                  <a:srgbClr val="3F3951"/>
                </a:solidFill>
                <a:latin typeface="Arial"/>
                <a:ea typeface="Calibri" panose="020F0502020204030204" pitchFamily="34" charset="0"/>
                <a:cs typeface="Arial"/>
              </a:rPr>
              <a:t>SCT réunira les ministères afin d’explorer l’augmentation de l’utilisation</a:t>
            </a:r>
            <a:r>
              <a:rPr lang="fr-CA" sz="1400">
                <a:solidFill>
                  <a:srgbClr val="3F3951"/>
                </a:solidFill>
                <a:effectLst/>
                <a:latin typeface="Arial"/>
                <a:ea typeface="Calibri" panose="020F0502020204030204" pitchFamily="34" charset="0"/>
                <a:cs typeface="Arial"/>
              </a:rPr>
              <a:t> de </a:t>
            </a:r>
            <a:r>
              <a:rPr lang="fr-CA" sz="1400">
                <a:solidFill>
                  <a:srgbClr val="3F3951"/>
                </a:solidFill>
                <a:latin typeface="Arial"/>
                <a:ea typeface="Calibri" panose="020F0502020204030204" pitchFamily="34" charset="0"/>
                <a:cs typeface="Arial"/>
              </a:rPr>
              <a:t>solutions, comme </a:t>
            </a:r>
            <a:r>
              <a:rPr lang="fr-CA" sz="1400">
                <a:solidFill>
                  <a:srgbClr val="3F3951"/>
                </a:solidFill>
                <a:effectLst/>
                <a:latin typeface="Arial"/>
                <a:ea typeface="Calibri" panose="020F0502020204030204" pitchFamily="34" charset="0"/>
                <a:cs typeface="Arial"/>
              </a:rPr>
              <a:t>les centres de données qui </a:t>
            </a:r>
            <a:r>
              <a:rPr lang="fr-CA" sz="1400">
                <a:solidFill>
                  <a:srgbClr val="3F3951"/>
                </a:solidFill>
                <a:latin typeface="Arial"/>
                <a:ea typeface="Calibri" panose="020F0502020204030204" pitchFamily="34" charset="0"/>
                <a:cs typeface="Arial"/>
              </a:rPr>
              <a:t>offrent des</a:t>
            </a:r>
            <a:r>
              <a:rPr lang="fr-CA" sz="1400">
                <a:solidFill>
                  <a:srgbClr val="3F3951"/>
                </a:solidFill>
                <a:effectLst/>
                <a:latin typeface="Arial"/>
                <a:ea typeface="Calibri" panose="020F0502020204030204" pitchFamily="34" charset="0"/>
                <a:cs typeface="Arial"/>
              </a:rPr>
              <a:t> données intégrées de haute qualité pour l’exploration, l’utilisation et la prise de décisions.</a:t>
            </a:r>
          </a:p>
          <a:p>
            <a:pPr marL="800100" lvl="1" indent="-342900">
              <a:lnSpc>
                <a:spcPct val="107000"/>
              </a:lnSpc>
              <a:spcBef>
                <a:spcPts val="0"/>
              </a:spcBef>
              <a:spcAft>
                <a:spcPts val="800"/>
              </a:spcAft>
              <a:buFont typeface="+mj-lt"/>
              <a:buAutoNum type="alphaLcPeriod"/>
            </a:pPr>
            <a:r>
              <a:rPr lang="fr-CA" sz="1400">
                <a:solidFill>
                  <a:srgbClr val="3F3951"/>
                </a:solidFill>
                <a:effectLst/>
                <a:latin typeface="Arial"/>
                <a:ea typeface="Calibri" panose="020F0502020204030204" pitchFamily="34" charset="0"/>
                <a:cs typeface="Arial"/>
              </a:rPr>
              <a:t>StatCan </a:t>
            </a:r>
            <a:r>
              <a:rPr lang="fr-CA" sz="1400">
                <a:solidFill>
                  <a:srgbClr val="3F3951"/>
                </a:solidFill>
                <a:effectLst/>
                <a:latin typeface="Arial"/>
                <a:ea typeface="MS Mincho"/>
                <a:cs typeface="Arial"/>
              </a:rPr>
              <a:t>élaborera des lignes directrices sur la création de centres de données (étayées par des normes) qui évolueront vers des directives plus formelles dans l’ensemble des politiques du Conseil du Trésor.</a:t>
            </a:r>
          </a:p>
        </p:txBody>
      </p:sp>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custDataLst>
              <p:tags r:id="rId3"/>
            </p:custDataLst>
          </p:nvPr>
        </p:nvSpPr>
        <p:spPr>
          <a:xfrm>
            <a:off x="8482967" y="6338425"/>
            <a:ext cx="2844800" cy="365125"/>
          </a:xfrm>
        </p:spPr>
        <p:txBody>
          <a:bodyPr/>
          <a:lstStyle/>
          <a:p>
            <a:fld id="{32D4B517-E49B-41B6-9DBC-23634E0F1CDC}" type="slidenum">
              <a:rPr lang="en-CA" dirty="0" smtClean="0"/>
              <a:t>15</a:t>
            </a:fld>
            <a:endParaRPr lang="en-CA"/>
          </a:p>
        </p:txBody>
      </p:sp>
      <p:pic>
        <p:nvPicPr>
          <p:cNvPr id="3" name="Picture 2">
            <a:extLst>
              <a:ext uri="{FF2B5EF4-FFF2-40B4-BE49-F238E27FC236}">
                <a16:creationId xmlns:a16="http://schemas.microsoft.com/office/drawing/2014/main" id="{C339E315-862E-7B32-B4F8-F9C49585E8EC}"/>
              </a:ext>
              <a:ext uri="{C183D7F6-B498-43B3-948B-1728B52AA6E4}">
                <adec:decorative xmlns:adec="http://schemas.microsoft.com/office/drawing/2017/decorative" val="1"/>
              </a:ext>
            </a:extLst>
          </p:cNvPr>
          <p:cNvPicPr>
            <a:picLocks noChangeAspect="1"/>
          </p:cNvPicPr>
          <p:nvPr>
            <p:custDataLst>
              <p:tags r:id="rId4"/>
            </p:custDataLst>
          </p:nvPr>
        </p:nvPicPr>
        <p:blipFill rotWithShape="1">
          <a:blip r:embed="rId7" cstate="hqprint">
            <a:extLst>
              <a:ext uri="{28A0092B-C50C-407E-A947-70E740481C1C}">
                <a14:useLocalDpi xmlns:a14="http://schemas.microsoft.com/office/drawing/2010/main" val="0"/>
              </a:ext>
            </a:extLst>
          </a:blip>
          <a:srcRect t="1" r="8247" b="4299"/>
          <a:stretch/>
        </p:blipFill>
        <p:spPr>
          <a:xfrm>
            <a:off x="0" y="1235160"/>
            <a:ext cx="12192000" cy="79612"/>
          </a:xfrm>
          <a:prstGeom prst="rect">
            <a:avLst/>
          </a:prstGeom>
        </p:spPr>
      </p:pic>
    </p:spTree>
    <p:extLst>
      <p:ext uri="{BB962C8B-B14F-4D97-AF65-F5344CB8AC3E}">
        <p14:creationId xmlns:p14="http://schemas.microsoft.com/office/powerpoint/2010/main" val="3390930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5">
            <a:extLst>
              <a:ext uri="{FF2B5EF4-FFF2-40B4-BE49-F238E27FC236}">
                <a16:creationId xmlns:a16="http://schemas.microsoft.com/office/drawing/2014/main" id="{2BFD1308-B8DB-49D5-8854-B8E445619141}"/>
              </a:ext>
            </a:extLst>
          </p:cNvPr>
          <p:cNvSpPr>
            <a:spLocks noGrp="1" noChangeArrowheads="1"/>
          </p:cNvSpPr>
          <p:nvPr>
            <p:ph type="title" idx="4294967295"/>
            <p:custDataLst>
              <p:tags r:id="rId1"/>
            </p:custDataLst>
          </p:nvPr>
        </p:nvSpPr>
        <p:spPr bwMode="auto">
          <a:xfrm>
            <a:off x="106348" y="-2994"/>
            <a:ext cx="10173994" cy="116866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kumimoji="0" lang="fr-CA" altLang="en-US" sz="3200" b="0" i="0" u="none" strike="noStrike" kern="1200" cap="none" spc="0" normalizeH="0" baseline="0" noProof="0">
                <a:ln>
                  <a:noFill/>
                </a:ln>
                <a:solidFill>
                  <a:srgbClr val="3F3951"/>
                </a:solidFill>
                <a:effectLst/>
                <a:uLnTx/>
                <a:uFillTx/>
                <a:latin typeface="Arial"/>
                <a:ea typeface="+mn-ea"/>
                <a:cs typeface="Arial"/>
              </a:rPr>
              <a:t>Permettre la prestation de services fondés sur les données</a:t>
            </a:r>
            <a:r>
              <a:rPr lang="fr-CA" altLang="en-US" sz="3200">
                <a:solidFill>
                  <a:srgbClr val="3F3951"/>
                </a:solidFill>
                <a:latin typeface="Arial"/>
                <a:ea typeface="+mn-ea"/>
                <a:cs typeface="Arial"/>
              </a:rPr>
              <a:t> </a:t>
            </a:r>
            <a:endParaRPr lang="fr-CA" altLang="en-US" sz="3200" b="0" i="0" u="none" strike="noStrike" kern="1200" cap="none" spc="0" normalizeH="0" baseline="0" noProof="0">
              <a:ln>
                <a:noFill/>
              </a:ln>
              <a:solidFill>
                <a:srgbClr val="3F3951"/>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altLang="en-US" sz="2000" b="0" i="0" u="none" strike="noStrike" kern="1200" cap="none" spc="0" normalizeH="0" baseline="0" noProof="0">
                <a:ln>
                  <a:noFill/>
                </a:ln>
                <a:solidFill>
                  <a:srgbClr val="3F3951"/>
                </a:solidFill>
                <a:effectLst/>
                <a:uLnTx/>
                <a:uFillTx/>
                <a:latin typeface="+mn-lt"/>
                <a:ea typeface="+mn-ea"/>
                <a:cs typeface="Arial"/>
              </a:rPr>
              <a:t>Les données circulent en toute sécurité là où elles sont nécessaires pour améliorer l’expérience de l’utilisateur tout en maintenant sa confiance.</a:t>
            </a:r>
            <a:endParaRPr lang="en-US" sz="2000" b="0" i="0" u="none" strike="noStrike" kern="1200" cap="none" spc="0" normalizeH="0" baseline="0" noProof="0">
              <a:ln>
                <a:noFill/>
              </a:ln>
              <a:solidFill>
                <a:srgbClr val="3F3951"/>
              </a:solidFill>
              <a:effectLst/>
              <a:uLnTx/>
              <a:uFillTx/>
              <a:latin typeface="+mn-lt"/>
              <a:ea typeface="+mn-ea"/>
              <a:cs typeface="Calibri"/>
            </a:endParaRPr>
          </a:p>
        </p:txBody>
      </p:sp>
      <p:sp>
        <p:nvSpPr>
          <p:cNvPr id="4" name="Content Placeholder 2">
            <a:extLst>
              <a:ext uri="{FF2B5EF4-FFF2-40B4-BE49-F238E27FC236}">
                <a16:creationId xmlns:a16="http://schemas.microsoft.com/office/drawing/2014/main" id="{2409FC0F-80CB-44B0-966B-49AE81434458}"/>
              </a:ext>
            </a:extLst>
          </p:cNvPr>
          <p:cNvSpPr>
            <a:spLocks noGrp="1"/>
          </p:cNvSpPr>
          <p:nvPr>
            <p:ph idx="1"/>
            <p:custDataLst>
              <p:tags r:id="rId2"/>
            </p:custDataLst>
          </p:nvPr>
        </p:nvSpPr>
        <p:spPr>
          <a:xfrm>
            <a:off x="457200" y="1257455"/>
            <a:ext cx="10925524" cy="5524152"/>
          </a:xfrm>
        </p:spPr>
        <p:txBody>
          <a:bodyPr vert="horz" lIns="91440" tIns="45720" rIns="91440" bIns="45720" rtlCol="0" anchor="t">
            <a:normAutofit fontScale="92500" lnSpcReduction="20000"/>
          </a:bodyPr>
          <a:lstStyle/>
          <a:p>
            <a:pPr marL="0" marR="0" indent="0">
              <a:lnSpc>
                <a:spcPct val="120000"/>
              </a:lnSpc>
              <a:spcBef>
                <a:spcPts val="0"/>
              </a:spcBef>
              <a:spcAft>
                <a:spcPts val="0"/>
              </a:spcAft>
              <a:buNone/>
            </a:pPr>
            <a:r>
              <a:rPr lang="fr-CA" sz="1500" b="1">
                <a:solidFill>
                  <a:srgbClr val="3F3951"/>
                </a:solidFill>
                <a:latin typeface="Arial"/>
                <a:ea typeface="+mn-lt"/>
                <a:cs typeface="Arial"/>
              </a:rPr>
              <a:t>Domaines d’action</a:t>
            </a:r>
            <a:r>
              <a:rPr lang="fr-CA" sz="1600" b="1">
                <a:solidFill>
                  <a:srgbClr val="3F3951"/>
                </a:solidFill>
                <a:latin typeface="Arial"/>
                <a:ea typeface="+mn-lt"/>
                <a:cs typeface="Arial"/>
              </a:rPr>
              <a:t> </a:t>
            </a:r>
            <a:endParaRPr lang="fr-CA" sz="1600" b="1">
              <a:solidFill>
                <a:srgbClr val="FF0000"/>
              </a:solidFill>
              <a:latin typeface="Arial"/>
              <a:ea typeface="+mn-lt"/>
              <a:cs typeface="Arial"/>
            </a:endParaRPr>
          </a:p>
          <a:p>
            <a:pPr marL="0" marR="0" indent="0">
              <a:lnSpc>
                <a:spcPct val="120000"/>
              </a:lnSpc>
              <a:spcBef>
                <a:spcPts val="0"/>
              </a:spcBef>
              <a:spcAft>
                <a:spcPts val="0"/>
              </a:spcAft>
              <a:buNone/>
            </a:pPr>
            <a:endParaRPr lang="fr-CA" sz="1500" b="1">
              <a:solidFill>
                <a:srgbClr val="3F3951"/>
              </a:solidFill>
              <a:latin typeface="Arial"/>
              <a:ea typeface="+mn-lt"/>
              <a:cs typeface="Arial"/>
            </a:endParaRPr>
          </a:p>
          <a:p>
            <a:pPr marL="342900" indent="-342900">
              <a:lnSpc>
                <a:spcPct val="107000"/>
              </a:lnSpc>
              <a:spcBef>
                <a:spcPts val="0"/>
              </a:spcBef>
              <a:buFont typeface="+mj-lt"/>
              <a:buAutoNum type="arabicPeriod"/>
            </a:pPr>
            <a:r>
              <a:rPr lang="fr-FR" sz="1400">
                <a:solidFill>
                  <a:srgbClr val="3F3951"/>
                </a:solidFill>
                <a:latin typeface="Arial"/>
                <a:cs typeface="Arial"/>
              </a:rPr>
              <a:t>Favoriser la conception des services, les améliorations itératives des services, l’amélioration de l’expérience utilisateur et des résultats d’une grande fiabilité grâce à une circulation de données efficace</a:t>
            </a:r>
            <a:r>
              <a:rPr lang="fr-CA" sz="1400">
                <a:solidFill>
                  <a:srgbClr val="3F3951"/>
                </a:solidFill>
                <a:latin typeface="Arial"/>
                <a:cs typeface="Arial"/>
              </a:rPr>
              <a:t>.  </a:t>
            </a:r>
            <a:endParaRPr lang="fr-CA" sz="1400">
              <a:solidFill>
                <a:srgbClr val="3F3951"/>
              </a:solidFill>
              <a:latin typeface="Arial" panose="020B0604020202020204" pitchFamily="34" charset="0"/>
              <a:cs typeface="Arial" panose="020B0604020202020204" pitchFamily="34" charset="0"/>
            </a:endParaRPr>
          </a:p>
          <a:p>
            <a:pPr marL="742950" lvl="1" indent="-285750">
              <a:lnSpc>
                <a:spcPct val="107000"/>
              </a:lnSpc>
              <a:spcBef>
                <a:spcPts val="0"/>
              </a:spcBef>
              <a:buFont typeface="+mj-lt"/>
              <a:buAutoNum type="alphaLcPeriod"/>
            </a:pPr>
            <a:r>
              <a:rPr lang="fr-CA" sz="1400">
                <a:solidFill>
                  <a:srgbClr val="3F3951"/>
                </a:solidFill>
                <a:latin typeface="Arial"/>
                <a:cs typeface="Arial"/>
              </a:rPr>
              <a:t>Les ministères veilleront à ce qu’ils disposent de la capacité analytique et de données appropriée pour appuyer l’amélioration des services, y compris la gestion du rendement des services et la communication des résultats.</a:t>
            </a:r>
          </a:p>
          <a:p>
            <a:pPr marL="742950" lvl="1" indent="-285750">
              <a:lnSpc>
                <a:spcPct val="107000"/>
              </a:lnSpc>
              <a:spcBef>
                <a:spcPts val="0"/>
              </a:spcBef>
              <a:buFont typeface="+mj-lt"/>
              <a:buAutoNum type="alphaLcPeriod"/>
            </a:pPr>
            <a:r>
              <a:rPr lang="fr-CA" sz="1400">
                <a:solidFill>
                  <a:srgbClr val="3F3951"/>
                </a:solidFill>
                <a:latin typeface="Arial"/>
                <a:cs typeface="Arial"/>
              </a:rPr>
              <a:t>Le SCT établira des attentes et les ministères veilleront à ce que les données désagrégées de façon appropriée, afin de permettre une meilleure compréhension des clients afin d’améliorer et d’adapter les services, les politiques et les programmes, tout en maintenant leur protection.</a:t>
            </a:r>
          </a:p>
          <a:p>
            <a:pPr marL="742950" lvl="1" indent="-285750">
              <a:lnSpc>
                <a:spcPct val="107000"/>
              </a:lnSpc>
              <a:spcBef>
                <a:spcPts val="0"/>
              </a:spcBef>
              <a:buFont typeface="+mj-lt"/>
              <a:buAutoNum type="alphaLcPeriod"/>
            </a:pPr>
            <a:r>
              <a:rPr lang="fr-CA" sz="1400">
                <a:solidFill>
                  <a:srgbClr val="3F3951"/>
                </a:solidFill>
                <a:latin typeface="Arial"/>
                <a:cs typeface="Arial"/>
              </a:rPr>
              <a:t>Le SCT établira des attentes et les ministères mettront en œuvre la circulation de données qui informent de manière proactive la gestion du rendement des services en tirant parti de la rétroaction des utilisateurs, de la surveillance opérationnelle et des données dans le cadre de l’établissement de rapports.</a:t>
            </a:r>
          </a:p>
          <a:p>
            <a:pPr marL="742950" lvl="1" indent="-285750">
              <a:lnSpc>
                <a:spcPct val="107000"/>
              </a:lnSpc>
              <a:spcBef>
                <a:spcPts val="0"/>
              </a:spcBef>
              <a:buFont typeface="+mj-lt"/>
              <a:buAutoNum type="alphaLcPeriod"/>
            </a:pPr>
            <a:r>
              <a:rPr lang="fr-CA" sz="1400">
                <a:solidFill>
                  <a:srgbClr val="3F3951"/>
                </a:solidFill>
                <a:latin typeface="Arial"/>
                <a:cs typeface="Arial"/>
              </a:rPr>
              <a:t>Le SCT collaborera avec les ministères pour déterminer les pratiques exemplaires, les solutions techniques communes et les infrastructures qui peuvent permettre un accès sécurisé aux données et à l’échange.</a:t>
            </a:r>
          </a:p>
          <a:p>
            <a:pPr marL="742950" lvl="1" indent="-285750">
              <a:lnSpc>
                <a:spcPct val="107000"/>
              </a:lnSpc>
              <a:spcBef>
                <a:spcPts val="0"/>
              </a:spcBef>
              <a:buAutoNum type="alphaLcPeriod"/>
            </a:pPr>
            <a:endParaRPr lang="fr-CA" sz="1400">
              <a:solidFill>
                <a:srgbClr val="3F3951"/>
              </a:solidFill>
              <a:latin typeface="Arial"/>
              <a:cs typeface="Arial"/>
            </a:endParaRPr>
          </a:p>
          <a:p>
            <a:pPr marL="342900" indent="-342900">
              <a:lnSpc>
                <a:spcPct val="107000"/>
              </a:lnSpc>
              <a:spcBef>
                <a:spcPts val="0"/>
              </a:spcBef>
              <a:buAutoNum type="arabicPeriod"/>
            </a:pPr>
            <a:r>
              <a:rPr lang="fr-CA" sz="1400">
                <a:solidFill>
                  <a:srgbClr val="3F3951"/>
                </a:solidFill>
                <a:latin typeface="Arial"/>
                <a:cs typeface="Arial"/>
              </a:rPr>
              <a:t>Accorder la priorité à la circulation des données ouverte et responsable afin d’améliorer les services aux Canadiens.</a:t>
            </a:r>
            <a:endParaRPr lang="en-US" sz="1400">
              <a:latin typeface="Arial"/>
              <a:ea typeface="+mn-lt"/>
              <a:cs typeface="Arial"/>
            </a:endParaRPr>
          </a:p>
          <a:p>
            <a:pPr marL="742950" lvl="1" indent="-285750">
              <a:lnSpc>
                <a:spcPct val="107000"/>
              </a:lnSpc>
              <a:spcBef>
                <a:spcPts val="0"/>
              </a:spcBef>
              <a:buAutoNum type="alphaLcPeriod"/>
            </a:pPr>
            <a:r>
              <a:rPr lang="fr-CA" sz="1400">
                <a:solidFill>
                  <a:srgbClr val="3F3951"/>
                </a:solidFill>
                <a:latin typeface="Arial"/>
                <a:cs typeface="Arial"/>
              </a:rPr>
              <a:t>Le BCP et le SCT coordonneront les ministères dans le cadre d’un examen des défis réels et perçus en matière de partage des données, y compris les frictions dans la législation existante, en s’appuyant sur des cas d’utilisation concrets menant à des recommandations.</a:t>
            </a:r>
            <a:endParaRPr lang="en-US" sz="1400">
              <a:latin typeface="Arial"/>
              <a:ea typeface="+mn-lt"/>
              <a:cs typeface="Arial"/>
            </a:endParaRPr>
          </a:p>
          <a:p>
            <a:pPr marL="742950" lvl="1" indent="-285750">
              <a:lnSpc>
                <a:spcPct val="107000"/>
              </a:lnSpc>
              <a:spcBef>
                <a:spcPts val="0"/>
              </a:spcBef>
              <a:buAutoNum type="alphaLcPeriod"/>
            </a:pPr>
            <a:r>
              <a:rPr lang="fr-CA" sz="1400">
                <a:solidFill>
                  <a:srgbClr val="3F3951"/>
                </a:solidFill>
                <a:latin typeface="Arial"/>
                <a:cs typeface="Arial"/>
              </a:rPr>
              <a:t>Le BCP, le SCT et les ministères travailleront avec des partenaires pour examiner les possibilités d’améliorer la circulation de données avec les provinces et les territoires afin de permettre la prestation de services axés sur les clients.</a:t>
            </a:r>
            <a:endParaRPr lang="en-US" sz="1400">
              <a:latin typeface="Arial"/>
              <a:ea typeface="+mn-lt"/>
              <a:cs typeface="Arial"/>
            </a:endParaRPr>
          </a:p>
          <a:p>
            <a:pPr marL="742950" lvl="1" indent="-285750">
              <a:lnSpc>
                <a:spcPct val="107000"/>
              </a:lnSpc>
              <a:spcBef>
                <a:spcPts val="0"/>
              </a:spcBef>
              <a:buAutoNum type="alphaLcPeriod"/>
            </a:pPr>
            <a:r>
              <a:rPr lang="fr-CA" sz="1400">
                <a:solidFill>
                  <a:srgbClr val="3F3951"/>
                </a:solidFill>
                <a:latin typeface="Arial" panose="020B0604020202020204" pitchFamily="34" charset="0"/>
                <a:cs typeface="Arial" panose="020B0604020202020204" pitchFamily="34" charset="0"/>
              </a:rPr>
              <a:t>Le BCP et le SCT étudieront les possibilités pour les régulateurs fédéraux de fixer des attentes en matière de gestion et de partage des données entre les partenaires de la prestation de services. </a:t>
            </a:r>
          </a:p>
          <a:p>
            <a:pPr marL="742950" lvl="1" indent="-285750">
              <a:lnSpc>
                <a:spcPct val="107000"/>
              </a:lnSpc>
              <a:spcBef>
                <a:spcPts val="0"/>
              </a:spcBef>
              <a:buAutoNum type="alphaLcPeriod"/>
            </a:pPr>
            <a:r>
              <a:rPr lang="fr-CA" sz="1400">
                <a:solidFill>
                  <a:srgbClr val="3F3951"/>
                </a:solidFill>
                <a:latin typeface="Arial" panose="020B0604020202020204" pitchFamily="34" charset="0"/>
                <a:cs typeface="Arial" panose="020B0604020202020204" pitchFamily="34" charset="0"/>
              </a:rPr>
              <a:t>Le SCT travaillera avec des partenaires pour promouvoir la normalisation des données afin d’appuyer la portabilité et l’interopérabilité des données à l’échelle de l’écosystème des justificatifs numériques.</a:t>
            </a:r>
          </a:p>
          <a:p>
            <a:pPr marL="742950" lvl="1" indent="-285750">
              <a:lnSpc>
                <a:spcPct val="107000"/>
              </a:lnSpc>
              <a:spcBef>
                <a:spcPts val="0"/>
              </a:spcBef>
              <a:buAutoNum type="alphaLcPeriod"/>
            </a:pPr>
            <a:r>
              <a:rPr lang="fr-CA" sz="1400">
                <a:solidFill>
                  <a:srgbClr val="3F3951"/>
                </a:solidFill>
                <a:latin typeface="Arial" panose="020B0604020202020204" pitchFamily="34" charset="0"/>
                <a:cs typeface="Arial" panose="020B0604020202020204" pitchFamily="34" charset="0"/>
              </a:rPr>
              <a:t>SPC mettra à l’essai des solutions de stockage des données et de collaboration pour les données non classifiées qui répondent aux besoins des chercheurs scientifiques et qui servent de première étape vers l’exploration et la validation des besoins en matière d’infrastructure pour permettre l’amélioration du partage de données entre les ministères.</a:t>
            </a:r>
            <a:endParaRPr lang="fr-CA"/>
          </a:p>
          <a:p>
            <a:pPr marL="342900" indent="-342900">
              <a:lnSpc>
                <a:spcPct val="107000"/>
              </a:lnSpc>
              <a:spcBef>
                <a:spcPts val="0"/>
              </a:spcBef>
              <a:buFont typeface="+mj-lt"/>
              <a:buAutoNum type="arabicPeriod"/>
            </a:pPr>
            <a:endParaRPr lang="fr-CA" sz="1400">
              <a:solidFill>
                <a:srgbClr val="3F3951"/>
              </a:solidFill>
              <a:latin typeface="Arial" panose="020B0604020202020204" pitchFamily="34" charset="0"/>
              <a:cs typeface="Arial" panose="020B0604020202020204" pitchFamily="34" charset="0"/>
            </a:endParaRPr>
          </a:p>
          <a:p>
            <a:pPr marL="742950" lvl="1" indent="-285750">
              <a:lnSpc>
                <a:spcPct val="107000"/>
              </a:lnSpc>
              <a:spcBef>
                <a:spcPts val="0"/>
              </a:spcBef>
              <a:buAutoNum type="alphaLcPeriod"/>
            </a:pPr>
            <a:endParaRPr lang="en-CA" sz="1400">
              <a:solidFill>
                <a:srgbClr val="3F3951"/>
              </a:solidFill>
              <a:highlight>
                <a:srgbClr val="FFFF00"/>
              </a:highlight>
              <a:latin typeface="Arial"/>
              <a:cs typeface="Arial"/>
            </a:endParaRPr>
          </a:p>
        </p:txBody>
      </p:sp>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custDataLst>
              <p:tags r:id="rId3"/>
            </p:custDataLst>
          </p:nvPr>
        </p:nvSpPr>
        <p:spPr>
          <a:xfrm>
            <a:off x="9361559" y="6508266"/>
            <a:ext cx="2844800" cy="365125"/>
          </a:xfrm>
        </p:spPr>
        <p:txBody>
          <a:bodyPr/>
          <a:lstStyle/>
          <a:p>
            <a:fld id="{32D4B517-E49B-41B6-9DBC-23634E0F1CDC}" type="slidenum">
              <a:rPr lang="en-CA" dirty="0" smtClean="0"/>
              <a:t>16</a:t>
            </a:fld>
            <a:endParaRPr lang="en-CA"/>
          </a:p>
        </p:txBody>
      </p:sp>
      <p:pic>
        <p:nvPicPr>
          <p:cNvPr id="3" name="Picture 2">
            <a:extLst>
              <a:ext uri="{FF2B5EF4-FFF2-40B4-BE49-F238E27FC236}">
                <a16:creationId xmlns:a16="http://schemas.microsoft.com/office/drawing/2014/main" id="{A7B132F0-B749-DAB2-F0CD-008EBE8B843F}"/>
              </a:ext>
              <a:ext uri="{C183D7F6-B498-43B3-948B-1728B52AA6E4}">
                <adec:decorative xmlns:adec="http://schemas.microsoft.com/office/drawing/2017/decorative" val="1"/>
              </a:ext>
            </a:extLst>
          </p:cNvPr>
          <p:cNvPicPr>
            <a:picLocks noChangeAspect="1"/>
          </p:cNvPicPr>
          <p:nvPr>
            <p:custDataLst>
              <p:tags r:id="rId4"/>
            </p:custDataLst>
          </p:nvPr>
        </p:nvPicPr>
        <p:blipFill rotWithShape="1">
          <a:blip r:embed="rId7" cstate="hqprint">
            <a:extLst>
              <a:ext uri="{28A0092B-C50C-407E-A947-70E740481C1C}">
                <a14:useLocalDpi xmlns:a14="http://schemas.microsoft.com/office/drawing/2010/main" val="0"/>
              </a:ext>
            </a:extLst>
          </a:blip>
          <a:srcRect t="1" r="8247" b="4299"/>
          <a:stretch/>
        </p:blipFill>
        <p:spPr>
          <a:xfrm>
            <a:off x="13607" y="1085481"/>
            <a:ext cx="12192000" cy="79612"/>
          </a:xfrm>
          <a:prstGeom prst="rect">
            <a:avLst/>
          </a:prstGeom>
        </p:spPr>
      </p:pic>
    </p:spTree>
    <p:extLst>
      <p:ext uri="{BB962C8B-B14F-4D97-AF65-F5344CB8AC3E}">
        <p14:creationId xmlns:p14="http://schemas.microsoft.com/office/powerpoint/2010/main" val="571160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5">
            <a:extLst>
              <a:ext uri="{FF2B5EF4-FFF2-40B4-BE49-F238E27FC236}">
                <a16:creationId xmlns:a16="http://schemas.microsoft.com/office/drawing/2014/main" id="{2BFD1308-B8DB-49D5-8854-B8E445619141}"/>
              </a:ext>
            </a:extLst>
          </p:cNvPr>
          <p:cNvSpPr>
            <a:spLocks noGrp="1" noChangeArrowheads="1"/>
          </p:cNvSpPr>
          <p:nvPr>
            <p:ph type="title" idx="4294967295"/>
            <p:custDataLst>
              <p:tags r:id="rId1"/>
            </p:custDataLst>
          </p:nvPr>
        </p:nvSpPr>
        <p:spPr bwMode="auto">
          <a:xfrm>
            <a:off x="106348" y="-2994"/>
            <a:ext cx="10173994" cy="116866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kumimoji="0" lang="fr-CA" altLang="en-US" sz="2700" b="0" i="0" u="none" strike="noStrike" kern="1200" cap="none" spc="0" normalizeH="0" baseline="0" noProof="0">
                <a:ln>
                  <a:noFill/>
                </a:ln>
                <a:solidFill>
                  <a:srgbClr val="3F3951"/>
                </a:solidFill>
                <a:effectLst/>
                <a:uLnTx/>
                <a:uFillTx/>
                <a:latin typeface="Arial"/>
                <a:ea typeface="+mn-ea"/>
                <a:cs typeface="Arial"/>
              </a:rPr>
              <a:t>Permettre la prestation de services fondés sur les données (suite)</a:t>
            </a:r>
            <a:r>
              <a:rPr lang="fr-CA" altLang="en-US" sz="2700">
                <a:solidFill>
                  <a:srgbClr val="3F3951"/>
                </a:solidFill>
                <a:latin typeface="Arial"/>
                <a:ea typeface="+mn-ea"/>
                <a:cs typeface="Arial"/>
              </a:rPr>
              <a:t> </a:t>
            </a:r>
            <a:endParaRPr lang="fr-CA" altLang="en-US" sz="2700" b="0" i="0" u="none" strike="noStrike" kern="1200" cap="none" spc="0" normalizeH="0" baseline="0" noProof="0">
              <a:ln>
                <a:noFill/>
              </a:ln>
              <a:solidFill>
                <a:srgbClr val="3F3951"/>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altLang="en-US" sz="2000" b="0" i="0" u="none" strike="noStrike" kern="1200" cap="none" spc="0" normalizeH="0" baseline="0" noProof="0">
                <a:ln>
                  <a:noFill/>
                </a:ln>
                <a:solidFill>
                  <a:srgbClr val="3F3951"/>
                </a:solidFill>
                <a:effectLst/>
                <a:uLnTx/>
                <a:uFillTx/>
                <a:latin typeface="+mn-lt"/>
                <a:ea typeface="+mn-ea"/>
                <a:cs typeface="Arial"/>
              </a:rPr>
              <a:t>Les données circulent en toute sécurité là où elles sont nécessaires pour améliorer l’expérience de l’utilisateur tout en maintenant sa confiance.</a:t>
            </a:r>
            <a:endParaRPr lang="en-US" sz="2000" b="0" i="0" u="none" strike="noStrike" kern="1200" cap="none" spc="0" normalizeH="0" baseline="0" noProof="0">
              <a:ln>
                <a:noFill/>
              </a:ln>
              <a:solidFill>
                <a:srgbClr val="3F3951"/>
              </a:solidFill>
              <a:effectLst/>
              <a:uLnTx/>
              <a:uFillTx/>
              <a:latin typeface="+mn-lt"/>
              <a:ea typeface="+mn-ea"/>
              <a:cs typeface="Calibri"/>
            </a:endParaRPr>
          </a:p>
        </p:txBody>
      </p:sp>
      <p:sp>
        <p:nvSpPr>
          <p:cNvPr id="4" name="Content Placeholder 2">
            <a:extLst>
              <a:ext uri="{FF2B5EF4-FFF2-40B4-BE49-F238E27FC236}">
                <a16:creationId xmlns:a16="http://schemas.microsoft.com/office/drawing/2014/main" id="{2409FC0F-80CB-44B0-966B-49AE81434458}"/>
              </a:ext>
            </a:extLst>
          </p:cNvPr>
          <p:cNvSpPr>
            <a:spLocks noGrp="1"/>
          </p:cNvSpPr>
          <p:nvPr>
            <p:ph idx="1"/>
            <p:custDataLst>
              <p:tags r:id="rId2"/>
            </p:custDataLst>
          </p:nvPr>
        </p:nvSpPr>
        <p:spPr>
          <a:xfrm>
            <a:off x="457200" y="1257455"/>
            <a:ext cx="10925524" cy="5524152"/>
          </a:xfrm>
        </p:spPr>
        <p:txBody>
          <a:bodyPr vert="horz" lIns="91440" tIns="45720" rIns="91440" bIns="45720" rtlCol="0" anchor="t">
            <a:normAutofit/>
          </a:bodyPr>
          <a:lstStyle/>
          <a:p>
            <a:pPr marL="0" marR="0" indent="0">
              <a:lnSpc>
                <a:spcPct val="120000"/>
              </a:lnSpc>
              <a:spcBef>
                <a:spcPts val="0"/>
              </a:spcBef>
              <a:spcAft>
                <a:spcPts val="0"/>
              </a:spcAft>
              <a:buNone/>
            </a:pPr>
            <a:r>
              <a:rPr lang="fr-CA" sz="1500" b="1">
                <a:solidFill>
                  <a:srgbClr val="3F3951"/>
                </a:solidFill>
                <a:latin typeface="Arial"/>
                <a:ea typeface="+mn-lt"/>
                <a:cs typeface="Arial"/>
              </a:rPr>
              <a:t>Domaines d’action</a:t>
            </a:r>
            <a:r>
              <a:rPr lang="fr-CA" sz="1600" b="1">
                <a:solidFill>
                  <a:srgbClr val="3F3951"/>
                </a:solidFill>
                <a:latin typeface="Arial"/>
                <a:ea typeface="+mn-lt"/>
                <a:cs typeface="Arial"/>
              </a:rPr>
              <a:t> </a:t>
            </a:r>
            <a:endParaRPr lang="fr-CA" sz="1600" b="1">
              <a:solidFill>
                <a:srgbClr val="FF0000"/>
              </a:solidFill>
              <a:latin typeface="Arial"/>
              <a:ea typeface="+mn-lt"/>
              <a:cs typeface="Arial"/>
            </a:endParaRPr>
          </a:p>
          <a:p>
            <a:pPr marL="0" indent="0">
              <a:lnSpc>
                <a:spcPct val="107000"/>
              </a:lnSpc>
              <a:spcBef>
                <a:spcPts val="0"/>
              </a:spcBef>
              <a:buNone/>
            </a:pPr>
            <a:endParaRPr lang="fr-CA" sz="1400">
              <a:solidFill>
                <a:srgbClr val="3F3951"/>
              </a:solidFill>
              <a:latin typeface="Arial" panose="020B0604020202020204" pitchFamily="34" charset="0"/>
              <a:cs typeface="Arial" panose="020B0604020202020204" pitchFamily="34" charset="0"/>
            </a:endParaRPr>
          </a:p>
          <a:p>
            <a:pPr marL="342900" indent="-342900">
              <a:lnSpc>
                <a:spcPct val="107000"/>
              </a:lnSpc>
              <a:spcBef>
                <a:spcPts val="0"/>
              </a:spcBef>
              <a:buFont typeface="+mj-lt"/>
              <a:buAutoNum type="arabicPeriod" startAt="3"/>
            </a:pPr>
            <a:r>
              <a:rPr lang="fr-CA" sz="1400">
                <a:solidFill>
                  <a:srgbClr val="3F3951"/>
                </a:solidFill>
                <a:latin typeface="Arial"/>
                <a:cs typeface="Arial"/>
              </a:rPr>
              <a:t>Définir des attentes claires en matière de gestion responsable, transparente et éthique des données afin de maintenir la confiance. </a:t>
            </a:r>
            <a:endParaRPr lang="fr-CA" sz="1400">
              <a:solidFill>
                <a:srgbClr val="3F3951"/>
              </a:solidFill>
              <a:latin typeface="Arial" panose="020B0604020202020204" pitchFamily="34" charset="0"/>
              <a:cs typeface="Arial" panose="020B0604020202020204" pitchFamily="34" charset="0"/>
            </a:endParaRPr>
          </a:p>
          <a:p>
            <a:pPr marL="742950" lvl="1" indent="-285750">
              <a:lnSpc>
                <a:spcPct val="107000"/>
              </a:lnSpc>
              <a:spcBef>
                <a:spcPts val="0"/>
              </a:spcBef>
              <a:buFont typeface="+mj-lt"/>
              <a:buAutoNum type="alphaLcPeriod"/>
            </a:pPr>
            <a:r>
              <a:rPr lang="fr-CA" sz="1400">
                <a:solidFill>
                  <a:srgbClr val="3F3951"/>
                </a:solidFill>
                <a:latin typeface="Arial"/>
                <a:cs typeface="Arial"/>
              </a:rPr>
              <a:t>Le SCT et StatCan élaboreront un cadre fédéral pour transmettre les principes et les pratiques exemplaires en matière de gestion et d’utilisation éthiques des données.</a:t>
            </a:r>
          </a:p>
          <a:p>
            <a:pPr marL="742950" lvl="1" indent="-285750">
              <a:lnSpc>
                <a:spcPct val="107000"/>
              </a:lnSpc>
              <a:spcBef>
                <a:spcPts val="0"/>
              </a:spcBef>
              <a:buFont typeface="+mj-lt"/>
              <a:buAutoNum type="alphaLcPeriod"/>
            </a:pPr>
            <a:r>
              <a:rPr lang="fr-CA" sz="1400">
                <a:solidFill>
                  <a:srgbClr val="3F3951"/>
                </a:solidFill>
                <a:latin typeface="Arial"/>
                <a:cs typeface="Arial"/>
              </a:rPr>
              <a:t>Le SCT élaborera des directives qui incorporent les exigences en matière de protection de la vie privée et de sécurité, dans l’élaboration et la modernisation de programmes, d’activités et d’initiatives, pour répondre aux nouveaux besoins en matière de données et aux pratiques en évolution liées aux données.</a:t>
            </a:r>
          </a:p>
          <a:p>
            <a:pPr marL="742950" lvl="1" indent="-285750">
              <a:lnSpc>
                <a:spcPct val="107000"/>
              </a:lnSpc>
              <a:spcBef>
                <a:spcPts val="0"/>
              </a:spcBef>
              <a:buFont typeface="+mj-lt"/>
              <a:buAutoNum type="alphaLcPeriod"/>
            </a:pPr>
            <a:r>
              <a:rPr lang="fr-CA" sz="1400">
                <a:solidFill>
                  <a:srgbClr val="3F3951"/>
                </a:solidFill>
                <a:latin typeface="Arial"/>
                <a:cs typeface="Arial"/>
              </a:rPr>
              <a:t>Le SCT établira des attentes et fournira des conseils et des normes de service pour améliorer la transparence des pratiques en matière de données et l’adoption des principes d’« ouverture par définition ».</a:t>
            </a:r>
          </a:p>
          <a:p>
            <a:pPr marL="742950" lvl="1" indent="-285750">
              <a:lnSpc>
                <a:spcPct val="107000"/>
              </a:lnSpc>
              <a:spcBef>
                <a:spcPts val="0"/>
              </a:spcBef>
              <a:buFont typeface="+mj-lt"/>
              <a:buAutoNum type="alphaLcPeriod"/>
            </a:pPr>
            <a:endParaRPr lang="fr-CA" sz="1400">
              <a:solidFill>
                <a:srgbClr val="3F3951"/>
              </a:solidFill>
              <a:latin typeface="Arial"/>
              <a:cs typeface="Arial"/>
            </a:endParaRPr>
          </a:p>
          <a:p>
            <a:pPr marL="342900" indent="-342900">
              <a:lnSpc>
                <a:spcPct val="107000"/>
              </a:lnSpc>
              <a:spcBef>
                <a:spcPts val="0"/>
              </a:spcBef>
              <a:buAutoNum type="arabicPeriod" startAt="3"/>
            </a:pPr>
            <a:r>
              <a:rPr lang="en-CA" sz="1400" err="1">
                <a:solidFill>
                  <a:srgbClr val="3F3951"/>
                </a:solidFill>
                <a:latin typeface="Arial"/>
                <a:cs typeface="Arial"/>
              </a:rPr>
              <a:t>Promouvoir</a:t>
            </a:r>
            <a:r>
              <a:rPr lang="en-CA" sz="1400">
                <a:solidFill>
                  <a:srgbClr val="3F3951"/>
                </a:solidFill>
                <a:latin typeface="Arial"/>
                <a:cs typeface="Arial"/>
              </a:rPr>
              <a:t> </a:t>
            </a:r>
            <a:r>
              <a:rPr lang="en-CA" sz="1400" err="1">
                <a:solidFill>
                  <a:srgbClr val="3F3951"/>
                </a:solidFill>
                <a:latin typeface="Arial"/>
                <a:cs typeface="Arial"/>
              </a:rPr>
              <a:t>une</a:t>
            </a:r>
            <a:r>
              <a:rPr lang="en-CA" sz="1400">
                <a:solidFill>
                  <a:srgbClr val="3F3951"/>
                </a:solidFill>
                <a:latin typeface="Arial"/>
                <a:cs typeface="Arial"/>
              </a:rPr>
              <a:t> </a:t>
            </a:r>
            <a:r>
              <a:rPr lang="en-CA" sz="1400" err="1">
                <a:solidFill>
                  <a:srgbClr val="3F3951"/>
                </a:solidFill>
                <a:latin typeface="Arial"/>
                <a:cs typeface="Arial"/>
              </a:rPr>
              <a:t>approche</a:t>
            </a:r>
            <a:r>
              <a:rPr lang="en-CA" sz="1400">
                <a:solidFill>
                  <a:srgbClr val="3F3951"/>
                </a:solidFill>
                <a:latin typeface="Arial"/>
                <a:cs typeface="Arial"/>
              </a:rPr>
              <a:t> </a:t>
            </a:r>
            <a:r>
              <a:rPr lang="en-CA" sz="1400" err="1">
                <a:solidFill>
                  <a:srgbClr val="3F3951"/>
                </a:solidFill>
                <a:latin typeface="Arial"/>
                <a:cs typeface="Arial"/>
              </a:rPr>
              <a:t>pangouvernementale</a:t>
            </a:r>
            <a:r>
              <a:rPr lang="en-CA" sz="1400">
                <a:solidFill>
                  <a:srgbClr val="3F3951"/>
                </a:solidFill>
                <a:latin typeface="Arial"/>
                <a:cs typeface="Arial"/>
              </a:rPr>
              <a:t> de la gestion et du partage des </a:t>
            </a:r>
            <a:r>
              <a:rPr lang="en-CA" sz="1400" err="1">
                <a:solidFill>
                  <a:srgbClr val="3F3951"/>
                </a:solidFill>
                <a:latin typeface="Arial"/>
                <a:cs typeface="Arial"/>
              </a:rPr>
              <a:t>données</a:t>
            </a:r>
            <a:r>
              <a:rPr lang="en-CA" sz="1400">
                <a:solidFill>
                  <a:srgbClr val="3F3951"/>
                </a:solidFill>
                <a:latin typeface="Arial"/>
                <a:cs typeface="Arial"/>
              </a:rPr>
              <a:t> </a:t>
            </a:r>
            <a:r>
              <a:rPr lang="en-CA" sz="1400" err="1">
                <a:solidFill>
                  <a:srgbClr val="3F3951"/>
                </a:solidFill>
                <a:latin typeface="Arial"/>
                <a:cs typeface="Arial"/>
              </a:rPr>
              <a:t>autochtones</a:t>
            </a:r>
            <a:r>
              <a:rPr lang="en-CA" sz="1400">
                <a:solidFill>
                  <a:srgbClr val="3F3951"/>
                </a:solidFill>
                <a:latin typeface="Arial"/>
                <a:cs typeface="Arial"/>
              </a:rPr>
              <a:t>.</a:t>
            </a:r>
          </a:p>
          <a:p>
            <a:pPr marL="800100" indent="-342900">
              <a:lnSpc>
                <a:spcPct val="107000"/>
              </a:lnSpc>
              <a:spcBef>
                <a:spcPts val="0"/>
              </a:spcBef>
              <a:buAutoNum type="alphaLcPeriod"/>
            </a:pPr>
            <a:r>
              <a:rPr lang="fr-CA" sz="1400">
                <a:solidFill>
                  <a:srgbClr val="3F3951"/>
                </a:solidFill>
                <a:latin typeface="Arial"/>
                <a:cs typeface="Arial"/>
              </a:rPr>
              <a:t>Le SAC, en collaboration avec des partenaires autochtones, se chargera du développement, et le SCT verra à l’intégrer à ses politiques, protocoles et orientations à des fins d’identification, de partage, de gestion et de gouvernance des données autochtones, dans le but d’appuyer l’autodétermination et la souveraineté des données.</a:t>
            </a:r>
            <a:endParaRPr lang="en-CA" sz="1400">
              <a:solidFill>
                <a:srgbClr val="3F3951"/>
              </a:solidFill>
              <a:latin typeface="Arial"/>
              <a:cs typeface="Arial"/>
            </a:endParaRPr>
          </a:p>
          <a:p>
            <a:pPr marL="800100" indent="-342900">
              <a:lnSpc>
                <a:spcPct val="107000"/>
              </a:lnSpc>
              <a:spcBef>
                <a:spcPts val="0"/>
              </a:spcBef>
              <a:buAutoNum type="alphaLcPeriod"/>
            </a:pPr>
            <a:r>
              <a:rPr lang="fr-CA" sz="1400">
                <a:solidFill>
                  <a:srgbClr val="3F3951"/>
                </a:solidFill>
                <a:latin typeface="Arial"/>
                <a:cs typeface="Arial"/>
              </a:rPr>
              <a:t>Le SAC et Relations Couronne-Autochtones et Affaires du Nord Canada (RCAANC), en collaboration avec des partenaires autochtones, établiront des lignes directrices sur les possibilités de formation qui misent sur la formation menée par des Autochtones en matière de souveraineté des données autochtones.</a:t>
            </a:r>
            <a:r>
              <a:rPr lang="en-CA" sz="1400">
                <a:solidFill>
                  <a:srgbClr val="3F3951"/>
                </a:solidFill>
                <a:latin typeface="Arial"/>
                <a:cs typeface="Arial"/>
              </a:rPr>
              <a:t> </a:t>
            </a:r>
            <a:endParaRPr lang="fr-CA" sz="1400">
              <a:solidFill>
                <a:srgbClr val="3F3951"/>
              </a:solidFill>
              <a:latin typeface="Arial"/>
              <a:cs typeface="Arial"/>
            </a:endParaRPr>
          </a:p>
          <a:p>
            <a:pPr marL="742950" lvl="1" indent="-285750">
              <a:lnSpc>
                <a:spcPct val="107000"/>
              </a:lnSpc>
              <a:spcBef>
                <a:spcPts val="0"/>
              </a:spcBef>
              <a:buAutoNum type="alphaLcPeriod"/>
            </a:pPr>
            <a:endParaRPr lang="en-CA" sz="1400">
              <a:solidFill>
                <a:srgbClr val="3F3951"/>
              </a:solidFill>
              <a:highlight>
                <a:srgbClr val="FFFF00"/>
              </a:highlight>
              <a:latin typeface="Arial"/>
              <a:cs typeface="Arial"/>
            </a:endParaRPr>
          </a:p>
        </p:txBody>
      </p:sp>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custDataLst>
              <p:tags r:id="rId3"/>
            </p:custDataLst>
          </p:nvPr>
        </p:nvSpPr>
        <p:spPr>
          <a:xfrm>
            <a:off x="9361559" y="6508266"/>
            <a:ext cx="2844800" cy="365125"/>
          </a:xfrm>
        </p:spPr>
        <p:txBody>
          <a:bodyPr/>
          <a:lstStyle/>
          <a:p>
            <a:fld id="{32D4B517-E49B-41B6-9DBC-23634E0F1CDC}" type="slidenum">
              <a:rPr lang="en-CA" dirty="0" smtClean="0"/>
              <a:t>17</a:t>
            </a:fld>
            <a:endParaRPr lang="en-CA"/>
          </a:p>
        </p:txBody>
      </p:sp>
      <p:pic>
        <p:nvPicPr>
          <p:cNvPr id="3" name="Picture 2">
            <a:extLst>
              <a:ext uri="{FF2B5EF4-FFF2-40B4-BE49-F238E27FC236}">
                <a16:creationId xmlns:a16="http://schemas.microsoft.com/office/drawing/2014/main" id="{5E2DB056-D272-DA52-FA8A-20A121726018}"/>
              </a:ext>
              <a:ext uri="{C183D7F6-B498-43B3-948B-1728B52AA6E4}">
                <adec:decorative xmlns:adec="http://schemas.microsoft.com/office/drawing/2017/decorative" val="1"/>
              </a:ext>
            </a:extLst>
          </p:cNvPr>
          <p:cNvPicPr>
            <a:picLocks noChangeAspect="1"/>
          </p:cNvPicPr>
          <p:nvPr>
            <p:custDataLst>
              <p:tags r:id="rId4"/>
            </p:custDataLst>
          </p:nvPr>
        </p:nvPicPr>
        <p:blipFill rotWithShape="1">
          <a:blip r:embed="rId7" cstate="hqprint">
            <a:extLst>
              <a:ext uri="{28A0092B-C50C-407E-A947-70E740481C1C}">
                <a14:useLocalDpi xmlns:a14="http://schemas.microsoft.com/office/drawing/2010/main" val="0"/>
              </a:ext>
            </a:extLst>
          </a:blip>
          <a:srcRect t="1" r="8247" b="4299"/>
          <a:stretch/>
        </p:blipFill>
        <p:spPr>
          <a:xfrm>
            <a:off x="0" y="976624"/>
            <a:ext cx="12192000" cy="79612"/>
          </a:xfrm>
          <a:prstGeom prst="rect">
            <a:avLst/>
          </a:prstGeom>
        </p:spPr>
      </p:pic>
    </p:spTree>
    <p:extLst>
      <p:ext uri="{BB962C8B-B14F-4D97-AF65-F5344CB8AC3E}">
        <p14:creationId xmlns:p14="http://schemas.microsoft.com/office/powerpoint/2010/main" val="2202953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5">
            <a:extLst>
              <a:ext uri="{FF2B5EF4-FFF2-40B4-BE49-F238E27FC236}">
                <a16:creationId xmlns:a16="http://schemas.microsoft.com/office/drawing/2014/main" id="{2BFD1308-B8DB-49D5-8854-B8E445619141}"/>
              </a:ext>
            </a:extLst>
          </p:cNvPr>
          <p:cNvSpPr>
            <a:spLocks noGrp="1" noChangeArrowheads="1"/>
          </p:cNvSpPr>
          <p:nvPr>
            <p:ph type="title" idx="4294967295"/>
            <p:custDataLst>
              <p:tags r:id="rId1"/>
            </p:custDataLst>
          </p:nvPr>
        </p:nvSpPr>
        <p:spPr bwMode="auto">
          <a:xfrm>
            <a:off x="144447" y="10229"/>
            <a:ext cx="8611466" cy="12008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altLang="en-US" sz="3600" b="0" i="0" u="none" strike="noStrike" kern="1200" cap="none" spc="0" normalizeH="0" baseline="0" noProof="0">
                <a:ln>
                  <a:noFill/>
                </a:ln>
                <a:solidFill>
                  <a:srgbClr val="3F3951"/>
                </a:solidFill>
                <a:effectLst/>
                <a:uLnTx/>
                <a:uFillTx/>
                <a:latin typeface="Arial"/>
                <a:ea typeface="+mn-ea"/>
                <a:cs typeface="Arial"/>
              </a:rPr>
              <a:t>Habiliter la fonction publique</a:t>
            </a:r>
            <a:endParaRPr lang="fr-CA" altLang="en-US" sz="2000" b="0" i="0" u="none" strike="noStrike" kern="1200" cap="none" spc="0" normalizeH="0" baseline="0" noProof="0">
              <a:ln>
                <a:noFill/>
              </a:ln>
              <a:solidFill>
                <a:srgbClr val="3F3951"/>
              </a:solidFill>
              <a:effectLst/>
              <a:uLnTx/>
              <a:uFillTx/>
              <a:latin typeface="Calibri"/>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2200">
                <a:solidFill>
                  <a:srgbClr val="3F3951"/>
                </a:solidFill>
                <a:latin typeface="Calibri"/>
                <a:ea typeface="+mn-ea"/>
                <a:cs typeface="Calibri"/>
              </a:rPr>
              <a:t>Les équipes possèdent les moyens et sont appuyées pour intégrer efficacement les talents et les outils dont elles ont besoin</a:t>
            </a:r>
            <a:r>
              <a:rPr kumimoji="0" lang="fr-CA" sz="2200" b="0" i="0" u="none" strike="noStrike" kern="1200" cap="none" spc="0" normalizeH="0" baseline="0" noProof="0">
                <a:ln>
                  <a:noFill/>
                </a:ln>
                <a:solidFill>
                  <a:srgbClr val="3F3951"/>
                </a:solidFill>
                <a:effectLst/>
                <a:uLnTx/>
                <a:uFillTx/>
                <a:latin typeface="Calibri"/>
                <a:ea typeface="+mn-ea"/>
                <a:cs typeface="Calibri"/>
              </a:rPr>
              <a:t>.</a:t>
            </a:r>
            <a:endParaRPr lang="fr-CA" sz="2200" b="0" i="0" u="none" strike="noStrike" kern="1200" cap="none" spc="0" normalizeH="0" baseline="0" noProof="0">
              <a:ln>
                <a:noFill/>
              </a:ln>
              <a:solidFill>
                <a:srgbClr val="3F3951"/>
              </a:solidFill>
              <a:effectLst/>
              <a:uLnTx/>
              <a:uFillTx/>
              <a:latin typeface="Calibri"/>
              <a:ea typeface="+mn-ea"/>
              <a:cs typeface="Calibri"/>
            </a:endParaRPr>
          </a:p>
        </p:txBody>
      </p:sp>
      <p:sp>
        <p:nvSpPr>
          <p:cNvPr id="4" name="Content Placeholder 2">
            <a:extLst>
              <a:ext uri="{FF2B5EF4-FFF2-40B4-BE49-F238E27FC236}">
                <a16:creationId xmlns:a16="http://schemas.microsoft.com/office/drawing/2014/main" id="{2409FC0F-80CB-44B0-966B-49AE81434458}"/>
              </a:ext>
            </a:extLst>
          </p:cNvPr>
          <p:cNvSpPr>
            <a:spLocks noGrp="1"/>
          </p:cNvSpPr>
          <p:nvPr>
            <p:ph idx="1"/>
            <p:custDataLst>
              <p:tags r:id="rId2"/>
            </p:custDataLst>
          </p:nvPr>
        </p:nvSpPr>
        <p:spPr>
          <a:xfrm>
            <a:off x="470807" y="1334563"/>
            <a:ext cx="10925524" cy="5727544"/>
          </a:xfrm>
        </p:spPr>
        <p:txBody>
          <a:bodyPr vert="horz" lIns="91440" tIns="45720" rIns="91440" bIns="45720" rtlCol="0" anchor="t">
            <a:normAutofit fontScale="92500" lnSpcReduction="10000"/>
          </a:bodyPr>
          <a:lstStyle/>
          <a:p>
            <a:pPr marL="0" marR="0" indent="0">
              <a:lnSpc>
                <a:spcPct val="120000"/>
              </a:lnSpc>
              <a:spcBef>
                <a:spcPts val="0"/>
              </a:spcBef>
              <a:spcAft>
                <a:spcPts val="0"/>
              </a:spcAft>
              <a:buNone/>
            </a:pPr>
            <a:r>
              <a:rPr lang="fr-CA" sz="1600" b="1">
                <a:solidFill>
                  <a:srgbClr val="3F3951"/>
                </a:solidFill>
                <a:latin typeface="Arial"/>
                <a:ea typeface="+mn-lt"/>
                <a:cs typeface="Arial"/>
              </a:rPr>
              <a:t>Domaines d’action</a:t>
            </a:r>
          </a:p>
          <a:p>
            <a:pPr marL="342900" marR="0" lvl="0" indent="-342900">
              <a:lnSpc>
                <a:spcPct val="107000"/>
              </a:lnSpc>
              <a:spcBef>
                <a:spcPts val="0"/>
              </a:spcBef>
              <a:spcAft>
                <a:spcPts val="0"/>
              </a:spcAft>
              <a:buFont typeface="+mj-lt"/>
              <a:buAutoNum type="arabicPeriod"/>
              <a:tabLst>
                <a:tab pos="457200" algn="l"/>
              </a:tabLst>
            </a:pPr>
            <a:r>
              <a:rPr lang="fr-CA" sz="1400">
                <a:solidFill>
                  <a:srgbClr val="3F3951"/>
                </a:solidFill>
                <a:effectLst/>
                <a:latin typeface="Arial"/>
                <a:ea typeface="Calibri" panose="020F0502020204030204" pitchFamily="34" charset="0"/>
                <a:cs typeface="Arial"/>
              </a:rPr>
              <a:t>Promouvoir et améliorer les carrières liées aux données dans la fonction publique.</a:t>
            </a:r>
          </a:p>
          <a:p>
            <a:pPr marL="742950" lvl="1" indent="-285750">
              <a:lnSpc>
                <a:spcPct val="107000"/>
              </a:lnSpc>
              <a:spcBef>
                <a:spcPts val="0"/>
              </a:spcBef>
              <a:buFont typeface="+mj-lt"/>
              <a:buAutoNum type="alphaLcPeriod"/>
              <a:tabLst>
                <a:tab pos="914400" algn="l"/>
              </a:tabLst>
            </a:pPr>
            <a:r>
              <a:rPr lang="fr-CA" sz="1400">
                <a:solidFill>
                  <a:srgbClr val="3F3951"/>
                </a:solidFill>
                <a:effectLst/>
                <a:latin typeface="Arial"/>
                <a:ea typeface="Calibri" panose="020F0502020204030204" pitchFamily="34" charset="0"/>
                <a:cs typeface="Arial"/>
              </a:rPr>
              <a:t>Le SCT </a:t>
            </a:r>
            <a:r>
              <a:rPr lang="fr-CA" sz="1400">
                <a:solidFill>
                  <a:srgbClr val="3F3951"/>
                </a:solidFill>
                <a:latin typeface="Arial"/>
                <a:ea typeface="Calibri" panose="020F0502020204030204" pitchFamily="34" charset="0"/>
                <a:cs typeface="Arial"/>
              </a:rPr>
              <a:t>développera</a:t>
            </a:r>
            <a:r>
              <a:rPr lang="fr-CA" sz="1400">
                <a:solidFill>
                  <a:srgbClr val="3F3951"/>
                </a:solidFill>
                <a:effectLst/>
                <a:latin typeface="Arial"/>
                <a:ea typeface="Calibri" panose="020F0502020204030204" pitchFamily="34" charset="0"/>
                <a:cs typeface="Arial"/>
              </a:rPr>
              <a:t> une stratégie de marque afin d’améliorer la perception et l’attrait des carrières dans le domaine des données dans la fonction publique en mettant en évidence les possibilités hors du commun de changer le cours des choses.</a:t>
            </a:r>
            <a:r>
              <a:rPr lang="fr-CA" sz="1400">
                <a:solidFill>
                  <a:srgbClr val="3F3951"/>
                </a:solidFill>
                <a:latin typeface="Arial"/>
                <a:ea typeface="Calibri" panose="020F0502020204030204" pitchFamily="34" charset="0"/>
                <a:cs typeface="Arial"/>
              </a:rPr>
              <a:t> </a:t>
            </a:r>
            <a:endParaRPr lang="fr-CA" sz="1400">
              <a:solidFill>
                <a:srgbClr val="3F3951"/>
              </a:solidFill>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spcBef>
                <a:spcPts val="0"/>
              </a:spcBef>
              <a:buFont typeface="+mj-lt"/>
              <a:buAutoNum type="alphaLcPeriod"/>
              <a:tabLst>
                <a:tab pos="914400" algn="l"/>
              </a:tabLst>
            </a:pPr>
            <a:r>
              <a:rPr lang="fr-CA" sz="1400">
                <a:solidFill>
                  <a:srgbClr val="3F3951"/>
                </a:solidFill>
                <a:effectLst/>
                <a:latin typeface="Arial"/>
                <a:ea typeface="Calibri" panose="020F0502020204030204" pitchFamily="34" charset="0"/>
                <a:cs typeface="Arial"/>
              </a:rPr>
              <a:t>Le SCT </a:t>
            </a:r>
            <a:r>
              <a:rPr lang="fr-CA" sz="1400">
                <a:solidFill>
                  <a:srgbClr val="3F3951"/>
                </a:solidFill>
                <a:latin typeface="Arial"/>
                <a:ea typeface="Calibri" panose="020F0502020204030204" pitchFamily="34" charset="0"/>
                <a:cs typeface="Arial"/>
              </a:rPr>
              <a:t>dirigera une </a:t>
            </a:r>
            <a:r>
              <a:rPr lang="fr-CA" sz="1400">
                <a:solidFill>
                  <a:srgbClr val="3F3951"/>
                </a:solidFill>
                <a:effectLst/>
                <a:latin typeface="Arial"/>
                <a:ea typeface="Calibri" panose="020F0502020204030204" pitchFamily="34" charset="0"/>
                <a:cs typeface="Arial"/>
              </a:rPr>
              <a:t>campagne de communication pour promouvoir diverses carrières</a:t>
            </a:r>
            <a:r>
              <a:rPr lang="fr-CA" sz="1400">
                <a:solidFill>
                  <a:srgbClr val="3F3951"/>
                </a:solidFill>
                <a:latin typeface="Arial"/>
                <a:ea typeface="Calibri" panose="020F0502020204030204" pitchFamily="34" charset="0"/>
                <a:cs typeface="Arial"/>
              </a:rPr>
              <a:t> en gestion des</a:t>
            </a:r>
            <a:r>
              <a:rPr lang="fr-CA" sz="1400">
                <a:solidFill>
                  <a:srgbClr val="3F3951"/>
                </a:solidFill>
                <a:effectLst/>
                <a:latin typeface="Arial"/>
                <a:ea typeface="Calibri" panose="020F0502020204030204" pitchFamily="34" charset="0"/>
                <a:cs typeface="Arial"/>
              </a:rPr>
              <a:t> </a:t>
            </a:r>
            <a:r>
              <a:rPr lang="fr-CA" sz="1400">
                <a:solidFill>
                  <a:srgbClr val="3F3951"/>
                </a:solidFill>
                <a:latin typeface="Arial"/>
                <a:ea typeface="Calibri" panose="020F0502020204030204" pitchFamily="34" charset="0"/>
                <a:cs typeface="Arial"/>
              </a:rPr>
              <a:t>données </a:t>
            </a:r>
            <a:r>
              <a:rPr lang="fr-CA" sz="1400">
                <a:solidFill>
                  <a:srgbClr val="3F3951"/>
                </a:solidFill>
                <a:effectLst/>
                <a:latin typeface="Arial"/>
                <a:ea typeface="Calibri" panose="020F0502020204030204" pitchFamily="34" charset="0"/>
                <a:cs typeface="Arial"/>
              </a:rPr>
              <a:t>dans la fonction publique, en offrant des possibilités à l’échelle du GC lorsque cela est possible.</a:t>
            </a:r>
            <a:r>
              <a:rPr lang="fr-CA" sz="1400">
                <a:solidFill>
                  <a:srgbClr val="3F3951"/>
                </a:solidFill>
                <a:latin typeface="Arial"/>
                <a:ea typeface="Calibri" panose="020F0502020204030204" pitchFamily="34" charset="0"/>
                <a:cs typeface="Arial"/>
              </a:rPr>
              <a:t> </a:t>
            </a:r>
            <a:endParaRPr lang="fr-CA" sz="1400">
              <a:solidFill>
                <a:srgbClr val="3F3951"/>
              </a:solidFill>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spcBef>
                <a:spcPts val="0"/>
              </a:spcBef>
              <a:buFont typeface="+mj-lt"/>
              <a:buAutoNum type="alphaLcPeriod"/>
              <a:tabLst>
                <a:tab pos="914400" algn="l"/>
              </a:tabLst>
            </a:pPr>
            <a:r>
              <a:rPr lang="fr-CA" sz="1400">
                <a:solidFill>
                  <a:srgbClr val="3F3951"/>
                </a:solidFill>
                <a:effectLst/>
                <a:latin typeface="Arial"/>
                <a:ea typeface="Calibri" panose="020F0502020204030204" pitchFamily="34" charset="0"/>
                <a:cs typeface="Arial"/>
              </a:rPr>
              <a:t>Le BCP et le SCT exploreront le recrutement, les programmes de promotion existants et noueront le dialogue </a:t>
            </a:r>
            <a:r>
              <a:rPr lang="fr-CA" sz="1400">
                <a:solidFill>
                  <a:srgbClr val="3F3951"/>
                </a:solidFill>
                <a:latin typeface="Arial"/>
                <a:ea typeface="Calibri" panose="020F0502020204030204" pitchFamily="34" charset="0"/>
                <a:cs typeface="Arial"/>
              </a:rPr>
              <a:t>avec </a:t>
            </a:r>
            <a:r>
              <a:rPr lang="fr-CA" sz="1400">
                <a:solidFill>
                  <a:srgbClr val="3F3951"/>
                </a:solidFill>
                <a:effectLst/>
                <a:latin typeface="Arial"/>
                <a:ea typeface="Calibri" panose="020F0502020204030204" pitchFamily="34" charset="0"/>
                <a:cs typeface="Arial"/>
              </a:rPr>
              <a:t>les autorités compétentes pour créer des possibilités précises dans le domaine des données</a:t>
            </a:r>
            <a:r>
              <a:rPr lang="fr-CA" sz="1400">
                <a:solidFill>
                  <a:srgbClr val="3F3951"/>
                </a:solidFill>
                <a:latin typeface="Arial"/>
                <a:ea typeface="Calibri" panose="020F0502020204030204" pitchFamily="34" charset="0"/>
                <a:cs typeface="Arial"/>
              </a:rPr>
              <a:t> et embaucher puis retenir divers talents en matière de données</a:t>
            </a:r>
            <a:r>
              <a:rPr lang="fr-CA" sz="1400">
                <a:solidFill>
                  <a:srgbClr val="3F3951"/>
                </a:solidFill>
                <a:effectLst/>
                <a:latin typeface="Arial"/>
                <a:ea typeface="Calibri" panose="020F0502020204030204" pitchFamily="34" charset="0"/>
                <a:cs typeface="Arial"/>
              </a:rPr>
              <a:t>.</a:t>
            </a:r>
          </a:p>
          <a:p>
            <a:pPr marL="742950" lvl="1" indent="-285750">
              <a:lnSpc>
                <a:spcPct val="107000"/>
              </a:lnSpc>
              <a:spcBef>
                <a:spcPts val="0"/>
              </a:spcBef>
              <a:buFont typeface="+mj-lt"/>
              <a:buAutoNum type="alphaLcPeriod"/>
              <a:tabLst>
                <a:tab pos="914400" algn="l"/>
              </a:tabLst>
            </a:pPr>
            <a:r>
              <a:rPr lang="fr-CA" sz="1400">
                <a:solidFill>
                  <a:srgbClr val="3F3951"/>
                </a:solidFill>
                <a:effectLst/>
                <a:latin typeface="Arial"/>
                <a:ea typeface="Calibri" panose="020F0502020204030204" pitchFamily="34" charset="0"/>
                <a:cs typeface="Arial"/>
              </a:rPr>
              <a:t>Le SCT fournira des conseils aux gestionnaires et aux équipes des RH afin d’aborder les pratiques, les politiques et les processus des RH de l’organisation qui peuvent être disponibles et exploités dans l’ensemble du GC afin de clarifier la variété des rôles existants et nouveaux en matière de données, à différents niveaux </a:t>
            </a:r>
            <a:r>
              <a:rPr lang="fr-CA" sz="1400">
                <a:solidFill>
                  <a:srgbClr val="3F3951"/>
                </a:solidFill>
                <a:latin typeface="Arial"/>
                <a:ea typeface="Calibri" panose="020F0502020204030204" pitchFamily="34" charset="0"/>
                <a:cs typeface="Arial"/>
              </a:rPr>
              <a:t>à même les</a:t>
            </a:r>
            <a:r>
              <a:rPr lang="fr-CA" sz="1400">
                <a:solidFill>
                  <a:srgbClr val="3F3951"/>
                </a:solidFill>
                <a:effectLst/>
                <a:latin typeface="Arial"/>
                <a:ea typeface="Calibri" panose="020F0502020204030204" pitchFamily="34" charset="0"/>
                <a:cs typeface="Arial"/>
              </a:rPr>
              <a:t> structures d’équipe, y compris les approches communes à l’égard des descriptions de poste et des modèles opérationnels.</a:t>
            </a:r>
          </a:p>
          <a:p>
            <a:pPr marL="342900" marR="0" lvl="0" indent="-342900">
              <a:lnSpc>
                <a:spcPct val="107000"/>
              </a:lnSpc>
              <a:spcBef>
                <a:spcPts val="0"/>
              </a:spcBef>
              <a:spcAft>
                <a:spcPts val="0"/>
              </a:spcAft>
              <a:buFont typeface="+mj-lt"/>
              <a:buAutoNum type="arabicPeriod"/>
              <a:tabLst>
                <a:tab pos="457200" algn="l"/>
              </a:tabLst>
            </a:pPr>
            <a:endParaRPr lang="fr-CA" sz="1400">
              <a:solidFill>
                <a:srgbClr val="3F395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tabLst>
                <a:tab pos="457200" algn="l"/>
              </a:tabLst>
            </a:pPr>
            <a:r>
              <a:rPr lang="fr-CA" sz="1400">
                <a:solidFill>
                  <a:srgbClr val="3F3951"/>
                </a:solidFill>
                <a:effectLst/>
                <a:latin typeface="Arial"/>
                <a:ea typeface="Calibri" panose="020F0502020204030204" pitchFamily="34" charset="0"/>
                <a:cs typeface="Arial"/>
              </a:rPr>
              <a:t>Fournir des occasions d’améliorer les compétences en matière de données de tous les fonctionnaires.</a:t>
            </a:r>
          </a:p>
          <a:p>
            <a:pPr marL="742950" lvl="1" indent="-285750">
              <a:lnSpc>
                <a:spcPct val="107000"/>
              </a:lnSpc>
              <a:spcBef>
                <a:spcPts val="0"/>
              </a:spcBef>
              <a:buFont typeface="+mj-lt"/>
              <a:buAutoNum type="alphaLcPeriod"/>
              <a:tabLst>
                <a:tab pos="914400" algn="l"/>
              </a:tabLst>
            </a:pPr>
            <a:r>
              <a:rPr lang="fr-CA" sz="1400">
                <a:solidFill>
                  <a:srgbClr val="3F3951"/>
                </a:solidFill>
                <a:effectLst/>
                <a:latin typeface="Arial"/>
                <a:ea typeface="Calibri" panose="020F0502020204030204" pitchFamily="34" charset="0"/>
                <a:cs typeface="Arial"/>
              </a:rPr>
              <a:t>Le SCT des conseils et des outils afin d’appuyer les gestionnaires et les équipes à l’échelle de la fonction publique dans l’évaluation des besoins en compétences en matière de données.</a:t>
            </a:r>
          </a:p>
          <a:p>
            <a:pPr marL="742950" lvl="1" indent="-285750">
              <a:lnSpc>
                <a:spcPct val="107000"/>
              </a:lnSpc>
              <a:spcBef>
                <a:spcPts val="0"/>
              </a:spcBef>
              <a:buFont typeface="+mj-lt"/>
              <a:buAutoNum type="alphaLcPeriod"/>
              <a:tabLst>
                <a:tab pos="914400" algn="l"/>
              </a:tabLst>
            </a:pPr>
            <a:r>
              <a:rPr lang="fr-CA" sz="1400">
                <a:solidFill>
                  <a:srgbClr val="3F3951"/>
                </a:solidFill>
                <a:latin typeface="Arial"/>
                <a:ea typeface="Calibri" panose="020F0502020204030204" pitchFamily="34" charset="0"/>
                <a:cs typeface="Arial"/>
              </a:rPr>
              <a:t>Le SCT fournira des conseils aux</a:t>
            </a:r>
            <a:r>
              <a:rPr lang="fr-CA" sz="1400">
                <a:solidFill>
                  <a:srgbClr val="3F3951"/>
                </a:solidFill>
                <a:effectLst/>
                <a:latin typeface="Arial"/>
                <a:ea typeface="Calibri" panose="020F0502020204030204" pitchFamily="34" charset="0"/>
                <a:cs typeface="Arial"/>
              </a:rPr>
              <a:t> ministères </a:t>
            </a:r>
            <a:r>
              <a:rPr lang="fr-CA" sz="1400">
                <a:solidFill>
                  <a:srgbClr val="3F3951"/>
                </a:solidFill>
                <a:latin typeface="Arial"/>
                <a:ea typeface="Calibri" panose="020F0502020204030204" pitchFamily="34" charset="0"/>
                <a:cs typeface="Arial"/>
              </a:rPr>
              <a:t>pour qu’ils intègrent les</a:t>
            </a:r>
            <a:r>
              <a:rPr lang="fr-CA" sz="1400">
                <a:solidFill>
                  <a:srgbClr val="3F3951"/>
                </a:solidFill>
                <a:effectLst/>
                <a:latin typeface="Arial"/>
                <a:ea typeface="Calibri" panose="020F0502020204030204" pitchFamily="34" charset="0"/>
                <a:cs typeface="Arial"/>
              </a:rPr>
              <a:t> données dans leurs plans de formation en RH</a:t>
            </a:r>
            <a:r>
              <a:rPr lang="fr-CA" sz="1400">
                <a:solidFill>
                  <a:srgbClr val="3F3951"/>
                </a:solidFill>
                <a:latin typeface="Arial"/>
                <a:ea typeface="Calibri" panose="020F0502020204030204" pitchFamily="34" charset="0"/>
                <a:cs typeface="Arial"/>
              </a:rPr>
              <a:t>.</a:t>
            </a:r>
            <a:endParaRPr lang="fr-CA" sz="1400">
              <a:solidFill>
                <a:srgbClr val="3F3951"/>
              </a:solidFill>
              <a:effectLst/>
              <a:latin typeface="Arial"/>
              <a:ea typeface="Calibri" panose="020F0502020204030204" pitchFamily="34" charset="0"/>
              <a:cs typeface="Arial"/>
            </a:endParaRPr>
          </a:p>
          <a:p>
            <a:pPr marL="742950" lvl="1" indent="-285750">
              <a:lnSpc>
                <a:spcPct val="107000"/>
              </a:lnSpc>
              <a:spcBef>
                <a:spcPts val="0"/>
              </a:spcBef>
              <a:buFont typeface="+mj-lt"/>
              <a:buAutoNum type="alphaLcPeriod"/>
              <a:tabLst>
                <a:tab pos="914400" algn="l"/>
              </a:tabLst>
            </a:pPr>
            <a:r>
              <a:rPr lang="fr-CA" sz="1400">
                <a:solidFill>
                  <a:srgbClr val="3F3951"/>
                </a:solidFill>
                <a:effectLst/>
                <a:latin typeface="Arial"/>
                <a:ea typeface="Calibri" panose="020F0502020204030204" pitchFamily="34" charset="0"/>
                <a:cs typeface="Arial"/>
              </a:rPr>
              <a:t>L’ÉFPC et StatCan exploreront les possibilités </a:t>
            </a:r>
            <a:r>
              <a:rPr lang="fr-CA" sz="1400">
                <a:solidFill>
                  <a:srgbClr val="3F3951"/>
                </a:solidFill>
                <a:latin typeface="Arial"/>
                <a:ea typeface="Calibri" panose="020F0502020204030204" pitchFamily="34" charset="0"/>
                <a:cs typeface="Arial"/>
              </a:rPr>
              <a:t>d’officialiser les occasions de renforcement et de reconversion des compétences visant un large éventail de besoins de compétences en données.</a:t>
            </a:r>
            <a:endParaRPr lang="fr-CA" sz="1400">
              <a:solidFill>
                <a:srgbClr val="3F3951"/>
              </a:solidFill>
              <a:effectLst/>
              <a:latin typeface="Arial"/>
              <a:ea typeface="Calibri" panose="020F0502020204030204" pitchFamily="34" charset="0"/>
              <a:cs typeface="Arial"/>
            </a:endParaRPr>
          </a:p>
          <a:p>
            <a:pPr marL="342900" marR="0" lvl="0" indent="-342900">
              <a:lnSpc>
                <a:spcPct val="107000"/>
              </a:lnSpc>
              <a:spcBef>
                <a:spcPts val="0"/>
              </a:spcBef>
              <a:spcAft>
                <a:spcPts val="0"/>
              </a:spcAft>
              <a:buFont typeface="+mj-lt"/>
              <a:buAutoNum type="arabicPeriod"/>
              <a:tabLst>
                <a:tab pos="457200" algn="l"/>
              </a:tabLst>
            </a:pPr>
            <a:endParaRPr lang="fr-CA" sz="1400">
              <a:solidFill>
                <a:srgbClr val="3F395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tabLst>
                <a:tab pos="457200" algn="l"/>
              </a:tabLst>
            </a:pPr>
            <a:r>
              <a:rPr lang="fr-CA" sz="1400">
                <a:solidFill>
                  <a:srgbClr val="3F3951"/>
                </a:solidFill>
                <a:effectLst/>
                <a:latin typeface="Arial"/>
                <a:ea typeface="Calibri" panose="020F0502020204030204" pitchFamily="34" charset="0"/>
                <a:cs typeface="Arial"/>
              </a:rPr>
              <a:t>Veiller à ce que les fonctionnaires disposent des outils appropriés pour appuyer leur travail.</a:t>
            </a:r>
          </a:p>
          <a:p>
            <a:pPr marL="742950" lvl="1" indent="-285750">
              <a:lnSpc>
                <a:spcPct val="107000"/>
              </a:lnSpc>
              <a:spcBef>
                <a:spcPts val="0"/>
              </a:spcBef>
              <a:buFont typeface="+mj-lt"/>
              <a:buAutoNum type="alphaLcPeriod"/>
              <a:tabLst>
                <a:tab pos="914400" algn="l"/>
              </a:tabLst>
            </a:pPr>
            <a:r>
              <a:rPr lang="fr-CA" sz="1400">
                <a:solidFill>
                  <a:srgbClr val="3F3951"/>
                </a:solidFill>
                <a:effectLst/>
                <a:latin typeface="Arial"/>
                <a:ea typeface="Calibri" panose="020F0502020204030204" pitchFamily="34" charset="0"/>
                <a:cs typeface="Arial"/>
              </a:rPr>
              <a:t>Les ministères mettront en œuvre les directives publiées par le SCT sur les boîtes à outils logicielles de base, les approches </a:t>
            </a:r>
            <a:r>
              <a:rPr lang="fr-CA" sz="1400">
                <a:solidFill>
                  <a:srgbClr val="3F3951"/>
                </a:solidFill>
                <a:latin typeface="Arial"/>
                <a:ea typeface="Calibri" panose="020F0502020204030204" pitchFamily="34" charset="0"/>
                <a:cs typeface="Arial"/>
              </a:rPr>
              <a:t>à code source</a:t>
            </a:r>
            <a:r>
              <a:rPr lang="fr-CA" sz="1400">
                <a:solidFill>
                  <a:srgbClr val="3F3951"/>
                </a:solidFill>
                <a:effectLst/>
                <a:latin typeface="Arial"/>
                <a:ea typeface="Calibri" panose="020F0502020204030204" pitchFamily="34" charset="0"/>
                <a:cs typeface="Arial"/>
              </a:rPr>
              <a:t> </a:t>
            </a:r>
            <a:r>
              <a:rPr lang="fr-CA" sz="1400">
                <a:solidFill>
                  <a:srgbClr val="3F3951"/>
                </a:solidFill>
                <a:latin typeface="Arial"/>
                <a:ea typeface="Calibri" panose="020F0502020204030204" pitchFamily="34" charset="0"/>
                <a:cs typeface="Arial"/>
              </a:rPr>
              <a:t>ouvert</a:t>
            </a:r>
            <a:r>
              <a:rPr lang="fr-CA" sz="1400">
                <a:solidFill>
                  <a:srgbClr val="3F3951"/>
                </a:solidFill>
                <a:effectLst/>
                <a:latin typeface="Arial"/>
                <a:ea typeface="Calibri" panose="020F0502020204030204" pitchFamily="34" charset="0"/>
                <a:cs typeface="Arial"/>
              </a:rPr>
              <a:t> et les dépôts qui devraient être </a:t>
            </a:r>
            <a:r>
              <a:rPr lang="fr-CA" sz="1400">
                <a:solidFill>
                  <a:srgbClr val="3F3951"/>
                </a:solidFill>
                <a:latin typeface="Arial"/>
                <a:ea typeface="Calibri" panose="020F0502020204030204" pitchFamily="34" charset="0"/>
                <a:cs typeface="Arial"/>
              </a:rPr>
              <a:t>accessibles à</a:t>
            </a:r>
            <a:r>
              <a:rPr lang="fr-CA" sz="1400">
                <a:solidFill>
                  <a:srgbClr val="3F3951"/>
                </a:solidFill>
                <a:effectLst/>
                <a:latin typeface="Arial"/>
                <a:ea typeface="Calibri" panose="020F0502020204030204" pitchFamily="34" charset="0"/>
                <a:cs typeface="Arial"/>
              </a:rPr>
              <a:t> tous ceux qui en ont besoin.</a:t>
            </a:r>
          </a:p>
          <a:p>
            <a:pPr marL="742950" lvl="1" indent="-285750">
              <a:lnSpc>
                <a:spcPct val="107000"/>
              </a:lnSpc>
              <a:spcBef>
                <a:spcPts val="0"/>
              </a:spcBef>
              <a:buFont typeface="+mj-lt"/>
              <a:buAutoNum type="alphaLcPeriod"/>
              <a:tabLst>
                <a:tab pos="914400" algn="l"/>
              </a:tabLst>
            </a:pPr>
            <a:r>
              <a:rPr lang="fr-CA" sz="1400">
                <a:solidFill>
                  <a:srgbClr val="3F3951"/>
                </a:solidFill>
                <a:effectLst/>
                <a:latin typeface="Arial"/>
                <a:ea typeface="Calibri" panose="020F0502020204030204" pitchFamily="34" charset="0"/>
                <a:cs typeface="Arial"/>
              </a:rPr>
              <a:t>Le SCT fournira des conseils sur la planification des programmes de données, y compris la puissance de calcul, les environnements B </a:t>
            </a:r>
            <a:r>
              <a:rPr lang="fr-CA" sz="1400">
                <a:solidFill>
                  <a:srgbClr val="3F3951"/>
                </a:solidFill>
                <a:latin typeface="Arial"/>
                <a:ea typeface="Calibri" panose="020F0502020204030204" pitchFamily="34" charset="0"/>
                <a:cs typeface="Arial"/>
              </a:rPr>
              <a:t>protégés et</a:t>
            </a:r>
            <a:r>
              <a:rPr lang="fr-CA" sz="1400">
                <a:solidFill>
                  <a:srgbClr val="3F3951"/>
                </a:solidFill>
                <a:effectLst/>
                <a:latin typeface="Arial"/>
                <a:ea typeface="Calibri" panose="020F0502020204030204" pitchFamily="34" charset="0"/>
                <a:cs typeface="Arial"/>
              </a:rPr>
              <a:t> le matériel.</a:t>
            </a:r>
          </a:p>
          <a:p>
            <a:pPr marL="742950" lvl="1" indent="-285750">
              <a:lnSpc>
                <a:spcPct val="107000"/>
              </a:lnSpc>
              <a:spcBef>
                <a:spcPts val="0"/>
              </a:spcBef>
              <a:buFont typeface="+mj-lt"/>
              <a:buAutoNum type="alphaLcPeriod"/>
              <a:tabLst>
                <a:tab pos="914400" algn="l"/>
              </a:tabLst>
            </a:pPr>
            <a:r>
              <a:rPr lang="fr-CA" sz="1400">
                <a:solidFill>
                  <a:srgbClr val="3F3951"/>
                </a:solidFill>
                <a:effectLst/>
                <a:latin typeface="Arial"/>
                <a:ea typeface="Calibri" panose="020F0502020204030204" pitchFamily="34" charset="0"/>
                <a:cs typeface="Arial"/>
              </a:rPr>
              <a:t>L’ÉFPC </a:t>
            </a:r>
            <a:r>
              <a:rPr lang="fr-CA" sz="1400">
                <a:solidFill>
                  <a:srgbClr val="3F3951"/>
                </a:solidFill>
                <a:latin typeface="Arial"/>
                <a:ea typeface="Calibri" panose="020F0502020204030204" pitchFamily="34" charset="0"/>
                <a:cs typeface="Arial"/>
              </a:rPr>
              <a:t>coordonnera un</a:t>
            </a:r>
            <a:r>
              <a:rPr lang="fr-CA" sz="1400">
                <a:solidFill>
                  <a:srgbClr val="3F3951"/>
                </a:solidFill>
                <a:effectLst/>
                <a:latin typeface="Arial"/>
                <a:ea typeface="Calibri" panose="020F0502020204030204" pitchFamily="34" charset="0"/>
                <a:cs typeface="Arial"/>
              </a:rPr>
              <a:t> lieu commun où les ministères pourront échanger de </a:t>
            </a:r>
            <a:r>
              <a:rPr lang="fr-CA" sz="1400">
                <a:solidFill>
                  <a:srgbClr val="3F3951"/>
                </a:solidFill>
                <a:latin typeface="Arial"/>
                <a:ea typeface="Calibri" panose="020F0502020204030204" pitchFamily="34" charset="0"/>
                <a:cs typeface="Arial"/>
              </a:rPr>
              <a:t>l’information</a:t>
            </a:r>
            <a:r>
              <a:rPr lang="fr-CA" sz="1400">
                <a:solidFill>
                  <a:srgbClr val="3F3951"/>
                </a:solidFill>
                <a:effectLst/>
                <a:latin typeface="Arial"/>
                <a:ea typeface="Calibri" panose="020F0502020204030204" pitchFamily="34" charset="0"/>
                <a:cs typeface="Arial"/>
              </a:rPr>
              <a:t> sur les boîtes à outils qu’ils ont développées.</a:t>
            </a:r>
          </a:p>
        </p:txBody>
      </p:sp>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custDataLst>
              <p:tags r:id="rId3"/>
            </p:custDataLst>
          </p:nvPr>
        </p:nvSpPr>
        <p:spPr>
          <a:xfrm>
            <a:off x="9071364" y="6402035"/>
            <a:ext cx="2844800" cy="365125"/>
          </a:xfrm>
        </p:spPr>
        <p:txBody>
          <a:bodyPr/>
          <a:lstStyle/>
          <a:p>
            <a:fld id="{32D4B517-E49B-41B6-9DBC-23634E0F1CDC}" type="slidenum">
              <a:rPr lang="en-CA" dirty="0" smtClean="0"/>
              <a:t>18</a:t>
            </a:fld>
            <a:endParaRPr lang="en-CA"/>
          </a:p>
        </p:txBody>
      </p:sp>
      <p:pic>
        <p:nvPicPr>
          <p:cNvPr id="3" name="Picture 2">
            <a:extLst>
              <a:ext uri="{FF2B5EF4-FFF2-40B4-BE49-F238E27FC236}">
                <a16:creationId xmlns:a16="http://schemas.microsoft.com/office/drawing/2014/main" id="{31D5120D-A1D9-A7DC-0C17-5BC62D5B8A3D}"/>
              </a:ext>
              <a:ext uri="{C183D7F6-B498-43B3-948B-1728B52AA6E4}">
                <adec:decorative xmlns:adec="http://schemas.microsoft.com/office/drawing/2017/decorative" val="1"/>
              </a:ext>
            </a:extLst>
          </p:cNvPr>
          <p:cNvPicPr>
            <a:picLocks noChangeAspect="1"/>
          </p:cNvPicPr>
          <p:nvPr>
            <p:custDataLst>
              <p:tags r:id="rId4"/>
            </p:custDataLst>
          </p:nvPr>
        </p:nvPicPr>
        <p:blipFill rotWithShape="1">
          <a:blip r:embed="rId7" cstate="hqprint">
            <a:extLst>
              <a:ext uri="{28A0092B-C50C-407E-A947-70E740481C1C}">
                <a14:useLocalDpi xmlns:a14="http://schemas.microsoft.com/office/drawing/2010/main" val="0"/>
              </a:ext>
            </a:extLst>
          </a:blip>
          <a:srcRect t="1" r="8247" b="4299"/>
          <a:stretch/>
        </p:blipFill>
        <p:spPr>
          <a:xfrm>
            <a:off x="0" y="1167124"/>
            <a:ext cx="12192000" cy="79612"/>
          </a:xfrm>
          <a:prstGeom prst="rect">
            <a:avLst/>
          </a:prstGeom>
        </p:spPr>
      </p:pic>
    </p:spTree>
    <p:extLst>
      <p:ext uri="{BB962C8B-B14F-4D97-AF65-F5344CB8AC3E}">
        <p14:creationId xmlns:p14="http://schemas.microsoft.com/office/powerpoint/2010/main" val="2816776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03CE6FD-F307-C508-80EB-0607A63842F1}"/>
              </a:ext>
            </a:extLst>
          </p:cNvPr>
          <p:cNvSpPr>
            <a:spLocks noGrp="1"/>
          </p:cNvSpPr>
          <p:nvPr>
            <p:ph type="title"/>
          </p:nvPr>
        </p:nvSpPr>
        <p:spPr>
          <a:xfrm>
            <a:off x="318123" y="-79946"/>
            <a:ext cx="2590177" cy="1349946"/>
          </a:xfrm>
        </p:spPr>
        <p:txBody>
          <a:bodyPr>
            <a:normAutofit/>
          </a:bodyPr>
          <a:lstStyle/>
          <a:p>
            <a:r>
              <a:rPr lang="en-US" sz="3600" dirty="0" err="1">
                <a:solidFill>
                  <a:srgbClr val="3C2D47"/>
                </a:solidFill>
                <a:latin typeface="Arial"/>
                <a:cs typeface="Arial"/>
              </a:rPr>
              <a:t>Contexte</a:t>
            </a:r>
            <a:endParaRPr lang="en-US" sz="4000" dirty="0">
              <a:solidFill>
                <a:srgbClr val="3C2D47"/>
              </a:solidFill>
              <a:latin typeface="Arial"/>
              <a:cs typeface="Arial"/>
            </a:endParaRPr>
          </a:p>
        </p:txBody>
      </p:sp>
      <p:pic>
        <p:nvPicPr>
          <p:cNvPr id="4" name="__EngageSlideDescription__" descr="slide description : Context">
            <a:extLst>
              <a:ext uri="{FF2B5EF4-FFF2-40B4-BE49-F238E27FC236}">
                <a16:creationId xmlns:a16="http://schemas.microsoft.com/office/drawing/2014/main" id="{03756F7D-8F87-5FF3-4FE3-927F7FF2DB65}"/>
              </a:ext>
            </a:extLst>
          </p:cNvPr>
          <p:cNvPicPr>
            <a:picLocks/>
          </p:cNvPicPr>
          <p:nvPr/>
        </p:nvPicPr>
        <p:blipFill>
          <a:blip r:embed="rId4"/>
          <a:stretch>
            <a:fillRect/>
          </a:stretch>
        </p:blipFill>
        <p:spPr>
          <a:xfrm>
            <a:off x="318123" y="1270000"/>
            <a:ext cx="12700" cy="12700"/>
          </a:xfrm>
          <a:prstGeom prst="rect">
            <a:avLst/>
          </a:prstGeom>
          <a:ln/>
        </p:spPr>
      </p:pic>
      <p:pic>
        <p:nvPicPr>
          <p:cNvPr id="10" name="Picture 9">
            <a:extLst>
              <a:ext uri="{FF2B5EF4-FFF2-40B4-BE49-F238E27FC236}">
                <a16:creationId xmlns:a16="http://schemas.microsoft.com/office/drawing/2014/main" id="{51FB6200-F171-C295-817F-31DB28B28F0C}"/>
              </a:ext>
              <a:ext uri="{C183D7F6-B498-43B3-948B-1728B52AA6E4}">
                <adec:decorative xmlns:adec="http://schemas.microsoft.com/office/drawing/2017/decorative" val="1"/>
              </a:ext>
            </a:extLst>
          </p:cNvPr>
          <p:cNvPicPr>
            <a:picLocks noChangeAspect="1"/>
          </p:cNvPicPr>
          <p:nvPr>
            <p:custDataLst>
              <p:tags r:id="rId1"/>
            </p:custDataLst>
          </p:nvPr>
        </p:nvPicPr>
        <p:blipFill rotWithShape="1">
          <a:blip r:embed="rId5" cstate="hqprint">
            <a:extLst>
              <a:ext uri="{28A0092B-C50C-407E-A947-70E740481C1C}">
                <a14:useLocalDpi xmlns:a14="http://schemas.microsoft.com/office/drawing/2010/main" val="0"/>
              </a:ext>
            </a:extLst>
          </a:blip>
          <a:srcRect t="1" r="8247" b="4299"/>
          <a:stretch/>
        </p:blipFill>
        <p:spPr>
          <a:xfrm>
            <a:off x="0" y="964098"/>
            <a:ext cx="12192000" cy="79612"/>
          </a:xfrm>
          <a:prstGeom prst="rect">
            <a:avLst/>
          </a:prstGeom>
        </p:spPr>
      </p:pic>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nvPr>
        </p:nvSpPr>
        <p:spPr>
          <a:xfrm>
            <a:off x="8820000" y="6480000"/>
            <a:ext cx="2844800" cy="365125"/>
          </a:xfrm>
        </p:spPr>
        <p:txBody>
          <a:bodyPr/>
          <a:lstStyle/>
          <a:p>
            <a:fld id="{32D4B517-E49B-41B6-9DBC-23634E0F1CDC}" type="slidenum">
              <a:rPr lang="en-CA" dirty="0" smtClean="0">
                <a:solidFill>
                  <a:schemeClr val="tx1"/>
                </a:solidFill>
              </a:rPr>
              <a:t>2</a:t>
            </a:fld>
            <a:endParaRPr lang="en-CA">
              <a:solidFill>
                <a:schemeClr val="tx1"/>
              </a:solidFill>
            </a:endParaRPr>
          </a:p>
        </p:txBody>
      </p:sp>
      <p:sp>
        <p:nvSpPr>
          <p:cNvPr id="7" name="Content Placeholder 2">
            <a:extLst>
              <a:ext uri="{FF2B5EF4-FFF2-40B4-BE49-F238E27FC236}">
                <a16:creationId xmlns:a16="http://schemas.microsoft.com/office/drawing/2014/main" id="{69C17E89-68EC-0351-F491-BE9897DB5552}"/>
              </a:ext>
            </a:extLst>
          </p:cNvPr>
          <p:cNvSpPr>
            <a:spLocks noGrp="1"/>
          </p:cNvSpPr>
          <p:nvPr/>
        </p:nvSpPr>
        <p:spPr>
          <a:xfrm>
            <a:off x="581163" y="1651542"/>
            <a:ext cx="10483419" cy="5430265"/>
          </a:xfrm>
          <a:prstGeom prst="rect">
            <a:avLst/>
          </a:prstGeom>
        </p:spPr>
        <p:txBody>
          <a:bodyPr vert="horz" lIns="91440" tIns="45720" rIns="91440" bIns="45720" rtlCol="0" anchor="t">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l">
              <a:buFont typeface="Arial" panose="020B0604020202020204" pitchFamily="34" charset="0"/>
              <a:buChar char="•"/>
            </a:pPr>
            <a:r>
              <a:rPr lang="fr-FR" sz="2400" dirty="0">
                <a:solidFill>
                  <a:srgbClr val="45445A"/>
                </a:solidFill>
                <a:latin typeface="Arial"/>
                <a:cs typeface="Arial"/>
              </a:rPr>
              <a:t>En 2018, la </a:t>
            </a:r>
            <a:r>
              <a:rPr lang="fr-FR" sz="2400" dirty="0">
                <a:solidFill>
                  <a:srgbClr val="0070C0"/>
                </a:solidFill>
                <a:latin typeface="Arial"/>
                <a:cs typeface="Arial"/>
                <a:hlinkClick r:id="rId6">
                  <a:extLst>
                    <a:ext uri="{A12FA001-AC4F-418D-AE19-62706E023703}">
                      <ahyp:hlinkClr xmlns:ahyp="http://schemas.microsoft.com/office/drawing/2018/hyperlinkcolor" val="tx"/>
                    </a:ext>
                  </a:extLst>
                </a:hlinkClick>
              </a:rPr>
              <a:t>Feuille de route de la Stratégie de données pour la fonction publique fédérale</a:t>
            </a:r>
            <a:r>
              <a:rPr lang="fr-FR" sz="2400" dirty="0">
                <a:solidFill>
                  <a:srgbClr val="0070C0"/>
                </a:solidFill>
                <a:latin typeface="Arial"/>
                <a:cs typeface="Arial"/>
              </a:rPr>
              <a:t> </a:t>
            </a:r>
            <a:r>
              <a:rPr lang="fr-FR" sz="2400" dirty="0">
                <a:solidFill>
                  <a:srgbClr val="45445A"/>
                </a:solidFill>
                <a:latin typeface="Arial"/>
                <a:cs typeface="Arial"/>
              </a:rPr>
              <a:t>a été élaborée par le Bureau du Conseil privé, Statistique Canada et le Secrétariat du Conseil du Trésor du Canada.</a:t>
            </a:r>
          </a:p>
          <a:p>
            <a:pPr marL="342900" indent="-342900" algn="l">
              <a:buFont typeface="Arial" panose="020B0604020202020204" pitchFamily="34" charset="0"/>
              <a:buChar char="•"/>
            </a:pPr>
            <a:endParaRPr lang="fr-FR" sz="2400" dirty="0">
              <a:solidFill>
                <a:srgbClr val="45445A"/>
              </a:solidFill>
              <a:latin typeface="Arial"/>
              <a:cs typeface="Arial"/>
            </a:endParaRPr>
          </a:p>
          <a:p>
            <a:pPr marL="342900" indent="-342900" algn="l">
              <a:buFont typeface="Arial" panose="020B0604020202020204" pitchFamily="34" charset="0"/>
              <a:buChar char="•"/>
            </a:pPr>
            <a:r>
              <a:rPr lang="fr-FR" sz="2400" dirty="0">
                <a:solidFill>
                  <a:srgbClr val="45445A"/>
                </a:solidFill>
                <a:latin typeface="Arial"/>
                <a:cs typeface="Arial"/>
              </a:rPr>
              <a:t>Ce rapport décrit une « stratégie pangouvernementale pour la création, la protection, l’utilisation, la gestion et la communication des données comme un actif stratégique »</a:t>
            </a:r>
          </a:p>
          <a:p>
            <a:pPr marL="342900" indent="-342900" algn="l">
              <a:buFont typeface="Arial" panose="020B0604020202020204" pitchFamily="34" charset="0"/>
              <a:buChar char="•"/>
            </a:pPr>
            <a:endParaRPr lang="en-US" sz="2000" dirty="0">
              <a:solidFill>
                <a:srgbClr val="45445A"/>
              </a:solidFill>
              <a:latin typeface="Arial"/>
              <a:cs typeface="Arial"/>
            </a:endParaRPr>
          </a:p>
          <a:p>
            <a:pPr marL="342900" indent="-342900" algn="l">
              <a:buFont typeface="Arial" panose="020B0604020202020204" pitchFamily="34" charset="0"/>
              <a:buChar char="•"/>
            </a:pPr>
            <a:r>
              <a:rPr lang="fr-FR" sz="2400" dirty="0">
                <a:solidFill>
                  <a:srgbClr val="45445A"/>
                </a:solidFill>
                <a:latin typeface="Arial"/>
                <a:cs typeface="Arial"/>
              </a:rPr>
              <a:t>Depuis cette publication, le contexte, les priorités et la maturité du paysage des données du gouvernement fédéral ont changé. Il s’avère donc nécessaire de mettre à jour la Stratégie relative aux données</a:t>
            </a:r>
            <a:r>
              <a:rPr lang="en-US" sz="2400" dirty="0">
                <a:solidFill>
                  <a:srgbClr val="45445A"/>
                </a:solidFill>
                <a:latin typeface="Arial"/>
                <a:cs typeface="Arial"/>
              </a:rPr>
              <a:t>.</a:t>
            </a:r>
          </a:p>
          <a:p>
            <a:pPr marL="342900" indent="-342900" algn="l">
              <a:buFont typeface="Arial" panose="020B0604020202020204" pitchFamily="34" charset="0"/>
              <a:buChar char="•"/>
            </a:pPr>
            <a:endParaRPr lang="en-US" sz="2400" dirty="0">
              <a:solidFill>
                <a:srgbClr val="45445A"/>
              </a:solidFill>
              <a:latin typeface="Arial"/>
              <a:cs typeface="Arial"/>
            </a:endParaRPr>
          </a:p>
        </p:txBody>
      </p:sp>
    </p:spTree>
    <p:extLst>
      <p:ext uri="{BB962C8B-B14F-4D97-AF65-F5344CB8AC3E}">
        <p14:creationId xmlns:p14="http://schemas.microsoft.com/office/powerpoint/2010/main" val="3696572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5">
            <a:extLst>
              <a:ext uri="{FF2B5EF4-FFF2-40B4-BE49-F238E27FC236}">
                <a16:creationId xmlns:a16="http://schemas.microsoft.com/office/drawing/2014/main" id="{2BFD1308-B8DB-49D5-8854-B8E445619141}"/>
              </a:ext>
            </a:extLst>
          </p:cNvPr>
          <p:cNvSpPr>
            <a:spLocks noGrp="1" noChangeArrowheads="1"/>
          </p:cNvSpPr>
          <p:nvPr>
            <p:ph type="title" idx="4294967295"/>
          </p:nvPr>
        </p:nvSpPr>
        <p:spPr bwMode="auto">
          <a:xfrm>
            <a:off x="152400" y="259669"/>
            <a:ext cx="10546757"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altLang="en-US" sz="3600" b="0" i="0" u="none" strike="noStrike" kern="1200" cap="none" spc="0" normalizeH="0" baseline="0" noProof="0">
                <a:ln>
                  <a:noFill/>
                </a:ln>
                <a:solidFill>
                  <a:srgbClr val="3C2D47"/>
                </a:solidFill>
                <a:effectLst/>
                <a:uLnTx/>
                <a:uFillTx/>
                <a:latin typeface="Arial"/>
                <a:ea typeface="+mn-ea"/>
                <a:cs typeface="Arial"/>
              </a:rPr>
              <a:t>Objectifs généraux d’un renouvellement publié</a:t>
            </a:r>
            <a:endParaRPr lang="fr-CA" sz="3600" b="0" i="0" u="none" strike="noStrike" kern="1200" cap="none" spc="0" normalizeH="0" baseline="0" noProof="0">
              <a:ln>
                <a:noFill/>
              </a:ln>
              <a:solidFill>
                <a:srgbClr val="3C2D47"/>
              </a:solidFill>
              <a:effectLst/>
              <a:uLnTx/>
              <a:uFillTx/>
              <a:latin typeface="Calibri" panose="020F0502020204030204" pitchFamily="34" charset="0"/>
              <a:ea typeface="+mn-ea"/>
              <a:cs typeface="Calibri"/>
            </a:endParaRPr>
          </a:p>
        </p:txBody>
      </p:sp>
      <p:pic>
        <p:nvPicPr>
          <p:cNvPr id="6" name="Picture 5">
            <a:extLst>
              <a:ext uri="{FF2B5EF4-FFF2-40B4-BE49-F238E27FC236}">
                <a16:creationId xmlns:a16="http://schemas.microsoft.com/office/drawing/2014/main" id="{3DEE679C-FC10-E30F-46FE-9B35C5F9B6F1}"/>
              </a:ext>
              <a:ext uri="{C183D7F6-B498-43B3-948B-1728B52AA6E4}">
                <adec:decorative xmlns:adec="http://schemas.microsoft.com/office/drawing/2017/decorative" val="1"/>
              </a:ext>
            </a:extLst>
          </p:cNvPr>
          <p:cNvPicPr>
            <a:picLocks noChangeAspect="1"/>
          </p:cNvPicPr>
          <p:nvPr>
            <p:custDataLst>
              <p:tags r:id="rId1"/>
            </p:custDataLst>
          </p:nvPr>
        </p:nvPicPr>
        <p:blipFill rotWithShape="1">
          <a:blip r:embed="rId4" cstate="hqprint">
            <a:extLst>
              <a:ext uri="{28A0092B-C50C-407E-A947-70E740481C1C}">
                <a14:useLocalDpi xmlns:a14="http://schemas.microsoft.com/office/drawing/2010/main" val="0"/>
              </a:ext>
            </a:extLst>
          </a:blip>
          <a:srcRect t="1" r="8247" b="4299"/>
          <a:stretch/>
        </p:blipFill>
        <p:spPr>
          <a:xfrm>
            <a:off x="0" y="964098"/>
            <a:ext cx="12192000" cy="79612"/>
          </a:xfrm>
          <a:prstGeom prst="rect">
            <a:avLst/>
          </a:prstGeom>
        </p:spPr>
      </p:pic>
      <p:sp>
        <p:nvSpPr>
          <p:cNvPr id="4" name="Content Placeholder 2">
            <a:extLst>
              <a:ext uri="{FF2B5EF4-FFF2-40B4-BE49-F238E27FC236}">
                <a16:creationId xmlns:a16="http://schemas.microsoft.com/office/drawing/2014/main" id="{2409FC0F-80CB-44B0-966B-49AE81434458}"/>
              </a:ext>
            </a:extLst>
          </p:cNvPr>
          <p:cNvSpPr>
            <a:spLocks noGrp="1"/>
          </p:cNvSpPr>
          <p:nvPr>
            <p:ph idx="1"/>
          </p:nvPr>
        </p:nvSpPr>
        <p:spPr>
          <a:xfrm>
            <a:off x="282508" y="1300606"/>
            <a:ext cx="11372621" cy="5052068"/>
          </a:xfrm>
        </p:spPr>
        <p:txBody>
          <a:bodyPr vert="horz" lIns="91440" tIns="45720" rIns="91440" bIns="45720" rtlCol="0" anchor="t">
            <a:normAutofit fontScale="62500" lnSpcReduction="20000"/>
          </a:bodyPr>
          <a:lstStyle/>
          <a:p>
            <a:pPr marL="0" indent="0" algn="ctr" fontAlgn="base">
              <a:buNone/>
            </a:pPr>
            <a:r>
              <a:rPr lang="fr-CA" sz="4000" dirty="0">
                <a:solidFill>
                  <a:srgbClr val="45445A"/>
                </a:solidFill>
                <a:latin typeface="Arial"/>
                <a:cs typeface="Arial"/>
              </a:rPr>
              <a:t>Un renouvellement </a:t>
            </a:r>
            <a:r>
              <a:rPr lang="fr-CA" sz="4000" b="1" dirty="0">
                <a:solidFill>
                  <a:srgbClr val="45445A"/>
                </a:solidFill>
                <a:latin typeface="Arial"/>
                <a:cs typeface="Arial"/>
              </a:rPr>
              <a:t>met en évidence les points les plus importants pour la fonction publique </a:t>
            </a:r>
            <a:r>
              <a:rPr lang="fr-CA" sz="4000" dirty="0">
                <a:solidFill>
                  <a:srgbClr val="45445A"/>
                </a:solidFill>
                <a:latin typeface="Arial"/>
                <a:cs typeface="Arial"/>
              </a:rPr>
              <a:t>et définit les mesures concrètes qui permettront au gouvernement d'</a:t>
            </a:r>
            <a:r>
              <a:rPr lang="fr-CA" sz="4000" b="1" dirty="0">
                <a:solidFill>
                  <a:srgbClr val="45445A"/>
                </a:solidFill>
                <a:latin typeface="Arial"/>
                <a:cs typeface="Arial"/>
              </a:rPr>
              <a:t>évoluer et de mûrir</a:t>
            </a:r>
            <a:r>
              <a:rPr lang="fr-CA" sz="4000" dirty="0">
                <a:solidFill>
                  <a:srgbClr val="45445A"/>
                </a:solidFill>
                <a:latin typeface="Arial"/>
                <a:cs typeface="Arial"/>
              </a:rPr>
              <a:t>.</a:t>
            </a:r>
          </a:p>
          <a:p>
            <a:pPr marL="0" indent="0" algn="l" rtl="0" fontAlgn="base">
              <a:buNone/>
            </a:pPr>
            <a:endParaRPr lang="fr-CA" sz="2400" dirty="0">
              <a:solidFill>
                <a:srgbClr val="48767F"/>
              </a:solidFill>
              <a:latin typeface="Calibri" panose="020F0502020204030204" pitchFamily="34" charset="0"/>
            </a:endParaRPr>
          </a:p>
          <a:p>
            <a:pPr marL="0" indent="0" algn="l" rtl="0" fontAlgn="base">
              <a:buNone/>
            </a:pPr>
            <a:r>
              <a:rPr lang="fr-CA" sz="2800" b="0" dirty="0">
                <a:solidFill>
                  <a:srgbClr val="48767F"/>
                </a:solidFill>
                <a:effectLst/>
                <a:latin typeface="Arial" panose="020B0604020202020204" pitchFamily="34" charset="0"/>
                <a:cs typeface="Arial" panose="020B0604020202020204" pitchFamily="34" charset="0"/>
              </a:rPr>
              <a:t>Pour atteindre cet état, le renouvellement :</a:t>
            </a:r>
            <a:endParaRPr lang="fr-CA" sz="2800" b="0" dirty="0">
              <a:solidFill>
                <a:srgbClr val="48767F"/>
              </a:solidFill>
              <a:effectLst/>
              <a:latin typeface="Arial" panose="020B0604020202020204" pitchFamily="34" charset="0"/>
              <a:ea typeface="Calibri"/>
              <a:cs typeface="Arial" panose="020B0604020202020204" pitchFamily="34" charset="0"/>
            </a:endParaRPr>
          </a:p>
          <a:p>
            <a:pPr algn="l" rtl="0" fontAlgn="base">
              <a:lnSpc>
                <a:spcPct val="120000"/>
              </a:lnSpc>
              <a:buFont typeface="Arial" panose="020B0604020202020204" pitchFamily="34" charset="0"/>
              <a:buChar char="•"/>
            </a:pPr>
            <a:r>
              <a:rPr lang="fr-CA" sz="2800" b="0" dirty="0">
                <a:solidFill>
                  <a:srgbClr val="48767F"/>
                </a:solidFill>
                <a:effectLst/>
                <a:latin typeface="Arial" panose="020B0604020202020204" pitchFamily="34" charset="0"/>
                <a:cs typeface="Arial" panose="020B0604020202020204" pitchFamily="34" charset="0"/>
              </a:rPr>
              <a:t>démontrera l'engagement continu du gouvernement du Canada à </a:t>
            </a:r>
            <a:r>
              <a:rPr lang="fr-CA" sz="2800" b="1" dirty="0">
                <a:solidFill>
                  <a:srgbClr val="48767F"/>
                </a:solidFill>
                <a:effectLst/>
                <a:latin typeface="Arial" panose="020B0604020202020204" pitchFamily="34" charset="0"/>
                <a:cs typeface="Arial" panose="020B0604020202020204" pitchFamily="34" charset="0"/>
              </a:rPr>
              <a:t>véritablement intégrer les données </a:t>
            </a:r>
            <a:r>
              <a:rPr lang="fr-CA" sz="2800" dirty="0">
                <a:solidFill>
                  <a:srgbClr val="48767F"/>
                </a:solidFill>
                <a:effectLst/>
                <a:latin typeface="Arial" panose="020B0604020202020204" pitchFamily="34" charset="0"/>
                <a:cs typeface="Arial" panose="020B0604020202020204" pitchFamily="34" charset="0"/>
              </a:rPr>
              <a:t>dans la façon dont nous prenons les meilleures décisions et fournissons les services, tout en assurant la protection de la vie privée et de la sécurité</a:t>
            </a:r>
            <a:r>
              <a:rPr lang="fr-CA" sz="2800" b="0" dirty="0">
                <a:solidFill>
                  <a:srgbClr val="48767F"/>
                </a:solidFill>
                <a:effectLst/>
                <a:latin typeface="Arial" panose="020B0604020202020204" pitchFamily="34" charset="0"/>
                <a:cs typeface="Arial" panose="020B0604020202020204" pitchFamily="34" charset="0"/>
              </a:rPr>
              <a:t>;</a:t>
            </a:r>
            <a:endParaRPr lang="fr-CA" sz="2800" b="0" dirty="0">
              <a:solidFill>
                <a:srgbClr val="48767F"/>
              </a:solidFill>
              <a:effectLst/>
              <a:latin typeface="Arial" panose="020B0604020202020204" pitchFamily="34" charset="0"/>
              <a:ea typeface="Calibri"/>
              <a:cs typeface="Arial" panose="020B0604020202020204" pitchFamily="34" charset="0"/>
            </a:endParaRPr>
          </a:p>
          <a:p>
            <a:pPr fontAlgn="base">
              <a:lnSpc>
                <a:spcPct val="120000"/>
              </a:lnSpc>
            </a:pPr>
            <a:r>
              <a:rPr lang="fr-CA" sz="2800" b="0" dirty="0">
                <a:solidFill>
                  <a:srgbClr val="48767F"/>
                </a:solidFill>
                <a:effectLst/>
                <a:latin typeface="Arial" panose="020B0604020202020204" pitchFamily="34" charset="0"/>
                <a:cs typeface="Arial" panose="020B0604020202020204" pitchFamily="34" charset="0"/>
              </a:rPr>
              <a:t>définira les </a:t>
            </a:r>
            <a:r>
              <a:rPr lang="fr-CA" sz="2800" b="1" dirty="0">
                <a:solidFill>
                  <a:srgbClr val="48767F"/>
                </a:solidFill>
                <a:effectLst/>
                <a:latin typeface="Arial" panose="020B0604020202020204" pitchFamily="34" charset="0"/>
                <a:cs typeface="Arial" panose="020B0604020202020204" pitchFamily="34" charset="0"/>
              </a:rPr>
              <a:t>étapes précises </a:t>
            </a:r>
            <a:r>
              <a:rPr lang="fr-CA" sz="2800" b="0" dirty="0">
                <a:solidFill>
                  <a:srgbClr val="48767F"/>
                </a:solidFill>
                <a:effectLst/>
                <a:latin typeface="Arial" panose="020B0604020202020204" pitchFamily="34" charset="0"/>
                <a:cs typeface="Arial" panose="020B0604020202020204" pitchFamily="34" charset="0"/>
              </a:rPr>
              <a:t>et les orientations stratégiques </a:t>
            </a:r>
            <a:r>
              <a:rPr lang="fr-CA" sz="2800" b="1" dirty="0">
                <a:solidFill>
                  <a:srgbClr val="48767F"/>
                </a:solidFill>
                <a:effectLst/>
                <a:latin typeface="Arial" panose="020B0604020202020204" pitchFamily="34" charset="0"/>
                <a:cs typeface="Arial" panose="020B0604020202020204" pitchFamily="34" charset="0"/>
              </a:rPr>
              <a:t>avec des responsabilités assignées </a:t>
            </a:r>
            <a:r>
              <a:rPr lang="fr-CA" sz="2800" dirty="0">
                <a:solidFill>
                  <a:srgbClr val="48767F"/>
                </a:solidFill>
                <a:latin typeface="Arial" panose="020B0604020202020204" pitchFamily="34" charset="0"/>
                <a:cs typeface="Arial" panose="020B0604020202020204" pitchFamily="34" charset="0"/>
              </a:rPr>
              <a:t>pour mettre en œuvre les priorités et atteindre les résultats escomptés;</a:t>
            </a:r>
            <a:endParaRPr lang="fr-CA" sz="2800" b="1" dirty="0">
              <a:solidFill>
                <a:srgbClr val="48767F"/>
              </a:solidFill>
              <a:effectLst/>
              <a:latin typeface="Arial" panose="020B0604020202020204" pitchFamily="34" charset="0"/>
              <a:cs typeface="Arial" panose="020B0604020202020204" pitchFamily="34" charset="0"/>
            </a:endParaRPr>
          </a:p>
          <a:p>
            <a:pPr algn="l" rtl="0" fontAlgn="base">
              <a:lnSpc>
                <a:spcPct val="120000"/>
              </a:lnSpc>
              <a:buFont typeface="Arial" panose="020B0604020202020204" pitchFamily="34" charset="0"/>
              <a:buChar char="•"/>
            </a:pPr>
            <a:r>
              <a:rPr lang="fr-CA" sz="2800" b="1" dirty="0">
                <a:solidFill>
                  <a:srgbClr val="48767F"/>
                </a:solidFill>
                <a:effectLst/>
                <a:latin typeface="Arial" panose="020B0604020202020204" pitchFamily="34" charset="0"/>
                <a:cs typeface="Arial" panose="020B0604020202020204" pitchFamily="34" charset="0"/>
              </a:rPr>
              <a:t>communiquera les attentes </a:t>
            </a:r>
            <a:r>
              <a:rPr lang="fr-CA" sz="2800" b="0" dirty="0">
                <a:solidFill>
                  <a:srgbClr val="48767F"/>
                </a:solidFill>
                <a:effectLst/>
                <a:latin typeface="Arial" panose="020B0604020202020204" pitchFamily="34" charset="0"/>
                <a:cs typeface="Arial" panose="020B0604020202020204" pitchFamily="34" charset="0"/>
              </a:rPr>
              <a:t>et les objectifs des efforts déployés en matière de données à l'échelle du gouvernement du Canada, en redynamisant le travail de la Stratégie de données de 2018 pour dépasser les plateaux atteints;</a:t>
            </a:r>
            <a:endParaRPr lang="fr-CA" sz="2800" b="0" dirty="0">
              <a:solidFill>
                <a:srgbClr val="48767F"/>
              </a:solidFill>
              <a:effectLst/>
              <a:latin typeface="Arial" panose="020B0604020202020204" pitchFamily="34" charset="0"/>
              <a:ea typeface="Calibri"/>
              <a:cs typeface="Arial" panose="020B0604020202020204" pitchFamily="34" charset="0"/>
            </a:endParaRPr>
          </a:p>
          <a:p>
            <a:pPr algn="l" rtl="0" fontAlgn="base">
              <a:lnSpc>
                <a:spcPct val="120000"/>
              </a:lnSpc>
              <a:buFont typeface="Arial" panose="020B0604020202020204" pitchFamily="34" charset="0"/>
              <a:buChar char="•"/>
            </a:pPr>
            <a:r>
              <a:rPr lang="fr-CA" sz="2800" b="1" dirty="0">
                <a:solidFill>
                  <a:srgbClr val="48767F"/>
                </a:solidFill>
                <a:effectLst/>
                <a:latin typeface="Arial" panose="020B0604020202020204" pitchFamily="34" charset="0"/>
                <a:cs typeface="Arial" panose="020B0604020202020204" pitchFamily="34" charset="0"/>
              </a:rPr>
              <a:t>harmonisera stratégiquement </a:t>
            </a:r>
            <a:r>
              <a:rPr lang="fr-CA" sz="2800" b="0" dirty="0">
                <a:solidFill>
                  <a:srgbClr val="48767F"/>
                </a:solidFill>
                <a:effectLst/>
                <a:latin typeface="Arial" panose="020B0604020202020204" pitchFamily="34" charset="0"/>
                <a:cs typeface="Arial" panose="020B0604020202020204" pitchFamily="34" charset="0"/>
              </a:rPr>
              <a:t>la stratégie de données avec l'environnement numérique et de données en évolution et, de façon plus générale, avec les </a:t>
            </a:r>
            <a:r>
              <a:rPr lang="fr-CA" sz="2800" b="1" dirty="0">
                <a:solidFill>
                  <a:srgbClr val="48767F"/>
                </a:solidFill>
                <a:effectLst/>
                <a:latin typeface="Arial" panose="020B0604020202020204" pitchFamily="34" charset="0"/>
                <a:cs typeface="Arial" panose="020B0604020202020204" pitchFamily="34" charset="0"/>
              </a:rPr>
              <a:t>priorités actuelles du gouvernement du Canada</a:t>
            </a:r>
            <a:r>
              <a:rPr lang="fr-CA" sz="2800" dirty="0">
                <a:solidFill>
                  <a:srgbClr val="48767F"/>
                </a:solidFill>
                <a:effectLst/>
                <a:latin typeface="Arial" panose="020B0604020202020204" pitchFamily="34" charset="0"/>
                <a:cs typeface="Arial" panose="020B0604020202020204" pitchFamily="34" charset="0"/>
              </a:rPr>
              <a:t>.</a:t>
            </a:r>
            <a:endParaRPr lang="fr-CA" sz="2800" dirty="0">
              <a:solidFill>
                <a:srgbClr val="48767F"/>
              </a:solidFill>
              <a:effectLst/>
              <a:latin typeface="Arial" panose="020B0604020202020204" pitchFamily="34" charset="0"/>
              <a:ea typeface="Calibri"/>
              <a:cs typeface="Arial" panose="020B0604020202020204" pitchFamily="34" charset="0"/>
            </a:endParaRPr>
          </a:p>
        </p:txBody>
      </p:sp>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nvPr>
        </p:nvSpPr>
        <p:spPr>
          <a:xfrm>
            <a:off x="8820000" y="6480000"/>
            <a:ext cx="2844800" cy="365125"/>
          </a:xfrm>
        </p:spPr>
        <p:txBody>
          <a:bodyPr/>
          <a:lstStyle/>
          <a:p>
            <a:fld id="{32D4B517-E49B-41B6-9DBC-23634E0F1CDC}" type="slidenum">
              <a:rPr lang="en-CA" dirty="0" smtClean="0">
                <a:solidFill>
                  <a:schemeClr val="tx1"/>
                </a:solidFill>
              </a:rPr>
              <a:t>3</a:t>
            </a:fld>
            <a:endParaRPr lang="en-CA">
              <a:solidFill>
                <a:schemeClr val="tx1"/>
              </a:solidFill>
            </a:endParaRPr>
          </a:p>
        </p:txBody>
      </p:sp>
    </p:spTree>
    <p:extLst>
      <p:ext uri="{BB962C8B-B14F-4D97-AF65-F5344CB8AC3E}">
        <p14:creationId xmlns:p14="http://schemas.microsoft.com/office/powerpoint/2010/main" val="18114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nvPr>
        </p:nvSpPr>
        <p:spPr bwMode="auto">
          <a:xfrm>
            <a:off x="108098" y="265010"/>
            <a:ext cx="11644010"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600" b="0" i="0" u="none" strike="noStrike" kern="1200" cap="none" spc="0" normalizeH="0" baseline="0" noProof="0">
                <a:ln>
                  <a:noFill/>
                </a:ln>
                <a:solidFill>
                  <a:srgbClr val="3C2D47"/>
                </a:solidFill>
                <a:effectLst/>
                <a:uLnTx/>
                <a:uFillTx/>
                <a:latin typeface="Arial"/>
                <a:ea typeface="+mn-ea"/>
                <a:cs typeface="Arial"/>
              </a:rPr>
              <a:t>Mise à profit et harmonisation avec les efforts continus</a:t>
            </a:r>
            <a:endParaRPr kumimoji="0" lang="en-CA" sz="3600" b="0" i="0" u="none" strike="noStrike" kern="1200" cap="none" spc="0" normalizeH="0" baseline="0" noProof="0">
              <a:ln>
                <a:noFill/>
              </a:ln>
              <a:solidFill>
                <a:srgbClr val="3C2D47"/>
              </a:solidFill>
              <a:effectLst/>
              <a:uLnTx/>
              <a:uFillTx/>
              <a:latin typeface="Arial"/>
              <a:ea typeface="+mn-ea"/>
              <a:cs typeface="Arial"/>
            </a:endParaRPr>
          </a:p>
        </p:txBody>
      </p:sp>
      <p:pic>
        <p:nvPicPr>
          <p:cNvPr id="10" name="Picture 9">
            <a:extLst>
              <a:ext uri="{FF2B5EF4-FFF2-40B4-BE49-F238E27FC236}">
                <a16:creationId xmlns:a16="http://schemas.microsoft.com/office/drawing/2014/main" id="{2FB19849-8912-2D29-7869-8FC474412CC5}"/>
              </a:ext>
              <a:ext uri="{C183D7F6-B498-43B3-948B-1728B52AA6E4}">
                <adec:decorative xmlns:adec="http://schemas.microsoft.com/office/drawing/2017/decorative" val="1"/>
              </a:ext>
            </a:extLst>
          </p:cNvPr>
          <p:cNvPicPr>
            <a:picLocks noChangeAspect="1"/>
          </p:cNvPicPr>
          <p:nvPr>
            <p:custDataLst>
              <p:tags r:id="rId1"/>
            </p:custDataLst>
          </p:nvPr>
        </p:nvPicPr>
        <p:blipFill rotWithShape="1">
          <a:blip r:embed="rId4" cstate="hqprint">
            <a:extLst>
              <a:ext uri="{28A0092B-C50C-407E-A947-70E740481C1C}">
                <a14:useLocalDpi xmlns:a14="http://schemas.microsoft.com/office/drawing/2010/main" val="0"/>
              </a:ext>
            </a:extLst>
          </a:blip>
          <a:srcRect t="1" r="8247" b="4299"/>
          <a:stretch/>
        </p:blipFill>
        <p:spPr>
          <a:xfrm>
            <a:off x="0" y="964098"/>
            <a:ext cx="12192000" cy="79612"/>
          </a:xfrm>
          <a:prstGeom prst="rect">
            <a:avLst/>
          </a:prstGeom>
        </p:spPr>
      </p:pic>
      <p:sp>
        <p:nvSpPr>
          <p:cNvPr id="55" name="Content Placeholder 3">
            <a:extLst>
              <a:ext uri="{FF2B5EF4-FFF2-40B4-BE49-F238E27FC236}">
                <a16:creationId xmlns:a16="http://schemas.microsoft.com/office/drawing/2014/main" id="{DB17C8E6-C919-40BE-A10B-46407296EFA6}"/>
              </a:ext>
            </a:extLst>
          </p:cNvPr>
          <p:cNvSpPr txBox="1">
            <a:spLocks/>
          </p:cNvSpPr>
          <p:nvPr/>
        </p:nvSpPr>
        <p:spPr>
          <a:xfrm>
            <a:off x="108098" y="1475212"/>
            <a:ext cx="11708945" cy="91570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altLang="en-US" sz="2000" b="1">
                <a:solidFill>
                  <a:srgbClr val="45445A"/>
                </a:solidFill>
                <a:latin typeface="Arial"/>
                <a:cs typeface="Arial"/>
              </a:rPr>
              <a:t>La Stratégie vise à compléter, à renforcer et à améliorer les travaux existants pour répondre aux besoins et relever les défis du secteur public.</a:t>
            </a:r>
          </a:p>
        </p:txBody>
      </p:sp>
      <p:grpSp>
        <p:nvGrpSpPr>
          <p:cNvPr id="13" name="Group 12" descr="Une flèche à deux extrémités s’étale horizontalement d’un côté à l’autre de la diapositive. Le texte est réparti dans trois colonnes, sur la longueur de la flèche. Les en-têtes sont placés au-dessus de la flèche et le texte et les exemples se trouvent en-dessous.&#10; &#10;Colonne de gauche : En-tête (Ministère ou domaine), avec la description de la vision, des attentes et des recommandations souples pour les mesures prises par le ministère et le domaine. Les exemples comprennent les Stratégies ministérielles relatives aux données et la Stratégie pancanadienne relative aux données sur la santé. &#10;&#10;Colonne centrale : En-tête (Facilitateurs/Organisateurs/Intermédiaires), avec la description de la vision, des attentes et des recommandations visant à faire évoluer la capacité du domaine ou du ministère, renforcer les réseaux et à facilier l'harmonisation entre les ministères et l'organisation. Les exemples comprennent la schématisation du paysage des données du GC, ainsi que les organisations consultatives, collectivités et groupes de travail du GC en matière de données. &#10;&#10;Colonne de droite : En-tête (Organisation du GC), avec la description de la vision, des recommandations et des mécanismes pour favoriser l'intégration et l'uniformité dans l’ensemble du gouvernement. Les exemples fournis sont le 5e Plan d'action national pour un gouvernement ouvert, et l'ambition pour le gouvernement pendant l'ère du numérique.">
            <a:extLst>
              <a:ext uri="{FF2B5EF4-FFF2-40B4-BE49-F238E27FC236}">
                <a16:creationId xmlns:a16="http://schemas.microsoft.com/office/drawing/2014/main" id="{563C1B2A-462F-3821-67E5-39FA18ECE23E}"/>
              </a:ext>
            </a:extLst>
          </p:cNvPr>
          <p:cNvGrpSpPr/>
          <p:nvPr/>
        </p:nvGrpSpPr>
        <p:grpSpPr>
          <a:xfrm>
            <a:off x="216418" y="2552873"/>
            <a:ext cx="11759164" cy="3267301"/>
            <a:chOff x="216418" y="2552873"/>
            <a:chExt cx="11759164" cy="3267301"/>
          </a:xfrm>
        </p:grpSpPr>
        <p:grpSp>
          <p:nvGrpSpPr>
            <p:cNvPr id="12" name="Group 11" descr="A double ended arrow spans the slide horizontally. Text is located in three columns along the arrow length with headings above the arrow, and description and examples below. &#10;&#10;Left hand column: Heading is Department or Domain with the description of vision, expectations and flexible recommendations for department and domain led action. Examples provided are Departmental Data Strategies and Pan-Canadian Health Data Strategy. &#10;&#10;Centre column: Heading is Enablers/Conveners/Bridgers with the description of vision and recommendations to mature domain/department capacity, solidify networks and support alignment between departments and the enterprise. Examples provided are Mapping the GC Data Landscape and GC data advisory bodies, communities and working groups.&#10;&#10;Right-hand column: Heading is GC Enterprise with the description of vision, recommendations and mechanisms to drive cross-government integration and consistency. Examples provided are the 5th National Action Plan on Open Government and the Ambition for Government in the Digital Age.">
              <a:extLst>
                <a:ext uri="{FF2B5EF4-FFF2-40B4-BE49-F238E27FC236}">
                  <a16:creationId xmlns:a16="http://schemas.microsoft.com/office/drawing/2014/main" id="{A9779FF1-FDA1-424C-8B45-5A99CBDA8871}"/>
                </a:ext>
              </a:extLst>
            </p:cNvPr>
            <p:cNvGrpSpPr/>
            <p:nvPr/>
          </p:nvGrpSpPr>
          <p:grpSpPr>
            <a:xfrm>
              <a:off x="216418" y="2552873"/>
              <a:ext cx="11759164" cy="3267301"/>
              <a:chOff x="281353" y="2544054"/>
              <a:chExt cx="11759164" cy="3267301"/>
            </a:xfrm>
          </p:grpSpPr>
          <p:cxnSp>
            <p:nvCxnSpPr>
              <p:cNvPr id="9" name="Straight Arrow Connector 8">
                <a:extLst>
                  <a:ext uri="{FF2B5EF4-FFF2-40B4-BE49-F238E27FC236}">
                    <a16:creationId xmlns:a16="http://schemas.microsoft.com/office/drawing/2014/main" id="{4584C9A6-4E17-472E-980E-93303CB84448}"/>
                  </a:ext>
                </a:extLst>
              </p:cNvPr>
              <p:cNvCxnSpPr>
                <a:cxnSpLocks/>
              </p:cNvCxnSpPr>
              <p:nvPr/>
            </p:nvCxnSpPr>
            <p:spPr>
              <a:xfrm>
                <a:off x="569717" y="2996815"/>
                <a:ext cx="10786616" cy="21166"/>
              </a:xfrm>
              <a:prstGeom prst="straightConnector1">
                <a:avLst/>
              </a:prstGeom>
              <a:ln w="76200">
                <a:solidFill>
                  <a:srgbClr val="48767F"/>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6A52A995-1B67-4664-9000-90AA38EAB5B2}"/>
                  </a:ext>
                </a:extLst>
              </p:cNvPr>
              <p:cNvGrpSpPr/>
              <p:nvPr/>
            </p:nvGrpSpPr>
            <p:grpSpPr>
              <a:xfrm>
                <a:off x="281353" y="2544054"/>
                <a:ext cx="3181777" cy="3051857"/>
                <a:chOff x="281353" y="2544054"/>
                <a:chExt cx="3181777" cy="3051857"/>
              </a:xfrm>
            </p:grpSpPr>
            <p:sp>
              <p:nvSpPr>
                <p:cNvPr id="43" name="TextBox 42">
                  <a:extLst>
                    <a:ext uri="{FF2B5EF4-FFF2-40B4-BE49-F238E27FC236}">
                      <a16:creationId xmlns:a16="http://schemas.microsoft.com/office/drawing/2014/main" id="{F6E7320E-BC20-4F35-B2E9-AC1908BCC8B5}"/>
                    </a:ext>
                  </a:extLst>
                </p:cNvPr>
                <p:cNvSpPr txBox="1"/>
                <p:nvPr/>
              </p:nvSpPr>
              <p:spPr>
                <a:xfrm>
                  <a:off x="467982" y="2544054"/>
                  <a:ext cx="2827340" cy="369332"/>
                </a:xfrm>
                <a:prstGeom prst="rect">
                  <a:avLst/>
                </a:prstGeom>
                <a:noFill/>
              </p:spPr>
              <p:txBody>
                <a:bodyPr wrap="square" rtlCol="0">
                  <a:spAutoFit/>
                </a:bodyPr>
                <a:lstStyle/>
                <a:p>
                  <a:r>
                    <a:rPr lang="en-CA" b="1" err="1">
                      <a:solidFill>
                        <a:srgbClr val="45445A"/>
                      </a:solidFill>
                      <a:latin typeface="Arial" panose="020B0604020202020204" pitchFamily="34" charset="0"/>
                      <a:cs typeface="Arial" panose="020B0604020202020204" pitchFamily="34" charset="0"/>
                    </a:rPr>
                    <a:t>Ministère</a:t>
                  </a:r>
                  <a:r>
                    <a:rPr lang="en-CA" b="1">
                      <a:solidFill>
                        <a:srgbClr val="45445A"/>
                      </a:solidFill>
                      <a:latin typeface="Arial" panose="020B0604020202020204" pitchFamily="34" charset="0"/>
                      <a:cs typeface="Arial" panose="020B0604020202020204" pitchFamily="34" charset="0"/>
                    </a:rPr>
                    <a:t> </a:t>
                  </a:r>
                  <a:r>
                    <a:rPr lang="en-CA" b="1" err="1">
                      <a:solidFill>
                        <a:srgbClr val="45445A"/>
                      </a:solidFill>
                      <a:latin typeface="Arial" panose="020B0604020202020204" pitchFamily="34" charset="0"/>
                      <a:cs typeface="Arial" panose="020B0604020202020204" pitchFamily="34" charset="0"/>
                    </a:rPr>
                    <a:t>ou</a:t>
                  </a:r>
                  <a:r>
                    <a:rPr lang="en-CA" b="1">
                      <a:solidFill>
                        <a:srgbClr val="45445A"/>
                      </a:solidFill>
                      <a:latin typeface="Arial" panose="020B0604020202020204" pitchFamily="34" charset="0"/>
                      <a:cs typeface="Arial" panose="020B0604020202020204" pitchFamily="34" charset="0"/>
                    </a:rPr>
                    <a:t> </a:t>
                  </a:r>
                  <a:r>
                    <a:rPr lang="en-CA" b="1" err="1">
                      <a:solidFill>
                        <a:srgbClr val="45445A"/>
                      </a:solidFill>
                      <a:latin typeface="Arial" panose="020B0604020202020204" pitchFamily="34" charset="0"/>
                      <a:cs typeface="Arial" panose="020B0604020202020204" pitchFamily="34" charset="0"/>
                    </a:rPr>
                    <a:t>domaine</a:t>
                  </a:r>
                  <a:endParaRPr lang="en-US" b="1">
                    <a:solidFill>
                      <a:srgbClr val="45445A"/>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FD51B97F-429B-47E3-B658-216857E58602}"/>
                    </a:ext>
                  </a:extLst>
                </p:cNvPr>
                <p:cNvSpPr/>
                <p:nvPr/>
              </p:nvSpPr>
              <p:spPr>
                <a:xfrm>
                  <a:off x="281353" y="3200225"/>
                  <a:ext cx="3181777" cy="738664"/>
                </a:xfrm>
                <a:prstGeom prst="rect">
                  <a:avLst/>
                </a:prstGeom>
              </p:spPr>
              <p:txBody>
                <a:bodyPr wrap="squar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400" b="0" i="0" u="none" strike="noStrike" kern="1200" cap="none" spc="0" normalizeH="0" baseline="0" noProof="0">
                      <a:ln>
                        <a:noFill/>
                      </a:ln>
                      <a:solidFill>
                        <a:srgbClr val="3C2C46"/>
                      </a:solidFill>
                      <a:effectLst/>
                      <a:uLnTx/>
                      <a:uFillTx/>
                      <a:latin typeface="Arial"/>
                      <a:ea typeface="+mn-ea"/>
                      <a:cs typeface="Arial"/>
                    </a:rPr>
                    <a:t>Vision, attentes et recommandations souples pour les mesures prises par le ministère et le domaine.</a:t>
                  </a:r>
                </a:p>
              </p:txBody>
            </p:sp>
            <p:sp>
              <p:nvSpPr>
                <p:cNvPr id="35" name="TextBox 34">
                  <a:extLst>
                    <a:ext uri="{FF2B5EF4-FFF2-40B4-BE49-F238E27FC236}">
                      <a16:creationId xmlns:a16="http://schemas.microsoft.com/office/drawing/2014/main" id="{F588B263-BF42-46D1-B4BB-A5290A196194}"/>
                    </a:ext>
                  </a:extLst>
                </p:cNvPr>
                <p:cNvSpPr txBox="1"/>
                <p:nvPr/>
              </p:nvSpPr>
              <p:spPr>
                <a:xfrm>
                  <a:off x="326976" y="4641804"/>
                  <a:ext cx="1471708" cy="954107"/>
                </a:xfrm>
                <a:prstGeom prst="rect">
                  <a:avLst/>
                </a:prstGeom>
                <a:noFill/>
              </p:spPr>
              <p:txBody>
                <a:bodyPr wrap="square">
                  <a:spAutoFit/>
                </a:bodyPr>
                <a:lstStyle/>
                <a:p>
                  <a:pPr algn="ctr"/>
                  <a:r>
                    <a:rPr lang="fr-CA" sz="1400" b="1">
                      <a:solidFill>
                        <a:srgbClr val="48767F"/>
                      </a:solidFill>
                      <a:latin typeface="Arial"/>
                      <a:cs typeface="Arial"/>
                    </a:rPr>
                    <a:t>Stratégies ministérielles relatives aux données</a:t>
                  </a:r>
                </a:p>
              </p:txBody>
            </p:sp>
            <p:sp>
              <p:nvSpPr>
                <p:cNvPr id="34" name="TextBox 33">
                  <a:extLst>
                    <a:ext uri="{FF2B5EF4-FFF2-40B4-BE49-F238E27FC236}">
                      <a16:creationId xmlns:a16="http://schemas.microsoft.com/office/drawing/2014/main" id="{A3CEEF7D-2A30-44FE-9834-F5932860DD0D}"/>
                    </a:ext>
                  </a:extLst>
                </p:cNvPr>
                <p:cNvSpPr txBox="1"/>
                <p:nvPr/>
              </p:nvSpPr>
              <p:spPr>
                <a:xfrm>
                  <a:off x="1923823" y="4641804"/>
                  <a:ext cx="1382762" cy="954107"/>
                </a:xfrm>
                <a:prstGeom prst="rect">
                  <a:avLst/>
                </a:prstGeom>
                <a:noFill/>
              </p:spPr>
              <p:txBody>
                <a:bodyPr wrap="square" lIns="91440" tIns="45720" rIns="91440" bIns="45720" anchor="t">
                  <a:spAutoFit/>
                </a:bodyPr>
                <a:lstStyle/>
                <a:p>
                  <a:pPr algn="ctr"/>
                  <a:r>
                    <a:rPr lang="fr-CA" sz="1400" b="1">
                      <a:solidFill>
                        <a:srgbClr val="48767F"/>
                      </a:solidFill>
                      <a:latin typeface="Arial"/>
                      <a:cs typeface="Arial"/>
                    </a:rPr>
                    <a:t>Stratégies ministérielles relatives aux données</a:t>
                  </a:r>
                </a:p>
              </p:txBody>
            </p:sp>
          </p:grpSp>
          <p:grpSp>
            <p:nvGrpSpPr>
              <p:cNvPr id="6" name="Group 5">
                <a:extLst>
                  <a:ext uri="{FF2B5EF4-FFF2-40B4-BE49-F238E27FC236}">
                    <a16:creationId xmlns:a16="http://schemas.microsoft.com/office/drawing/2014/main" id="{E7B60CA7-434C-4B2A-B65A-CCE8F7D28469}"/>
                  </a:ext>
                </a:extLst>
              </p:cNvPr>
              <p:cNvGrpSpPr/>
              <p:nvPr/>
            </p:nvGrpSpPr>
            <p:grpSpPr>
              <a:xfrm>
                <a:off x="3739952" y="2544054"/>
                <a:ext cx="4773382" cy="3267301"/>
                <a:chOff x="3739952" y="2544054"/>
                <a:chExt cx="4773382" cy="3267301"/>
              </a:xfrm>
            </p:grpSpPr>
            <p:sp>
              <p:nvSpPr>
                <p:cNvPr id="50" name="TextBox 49">
                  <a:extLst>
                    <a:ext uri="{FF2B5EF4-FFF2-40B4-BE49-F238E27FC236}">
                      <a16:creationId xmlns:a16="http://schemas.microsoft.com/office/drawing/2014/main" id="{C4008DB2-7698-45A3-80D6-F5273F3D7A4E}"/>
                    </a:ext>
                  </a:extLst>
                </p:cNvPr>
                <p:cNvSpPr txBox="1"/>
                <p:nvPr/>
              </p:nvSpPr>
              <p:spPr>
                <a:xfrm>
                  <a:off x="3739952" y="2544054"/>
                  <a:ext cx="4773382" cy="369332"/>
                </a:xfrm>
                <a:prstGeom prst="rect">
                  <a:avLst/>
                </a:prstGeom>
                <a:noFill/>
              </p:spPr>
              <p:txBody>
                <a:bodyPr wrap="square" rtlCol="0">
                  <a:spAutoFit/>
                </a:bodyPr>
                <a:lstStyle/>
                <a:p>
                  <a:pPr algn="ctr"/>
                  <a:r>
                    <a:rPr lang="en-CA" b="1" err="1">
                      <a:solidFill>
                        <a:srgbClr val="45445A"/>
                      </a:solidFill>
                      <a:latin typeface="Arial" panose="020B0604020202020204" pitchFamily="34" charset="0"/>
                      <a:cs typeface="Arial" panose="020B0604020202020204" pitchFamily="34" charset="0"/>
                    </a:rPr>
                    <a:t>Facilitateurs</a:t>
                  </a:r>
                  <a:r>
                    <a:rPr lang="en-CA" b="1">
                      <a:solidFill>
                        <a:srgbClr val="45445A"/>
                      </a:solidFill>
                      <a:latin typeface="Arial" panose="020B0604020202020204" pitchFamily="34" charset="0"/>
                      <a:cs typeface="Arial" panose="020B0604020202020204" pitchFamily="34" charset="0"/>
                    </a:rPr>
                    <a:t>/</a:t>
                  </a:r>
                  <a:r>
                    <a:rPr lang="en-CA" b="1" err="1">
                      <a:solidFill>
                        <a:srgbClr val="45445A"/>
                      </a:solidFill>
                      <a:latin typeface="Arial" panose="020B0604020202020204" pitchFamily="34" charset="0"/>
                      <a:cs typeface="Arial" panose="020B0604020202020204" pitchFamily="34" charset="0"/>
                    </a:rPr>
                    <a:t>organisateurs</a:t>
                  </a:r>
                  <a:r>
                    <a:rPr lang="en-CA" b="1">
                      <a:solidFill>
                        <a:srgbClr val="45445A"/>
                      </a:solidFill>
                      <a:latin typeface="Arial" panose="020B0604020202020204" pitchFamily="34" charset="0"/>
                      <a:cs typeface="Arial" panose="020B0604020202020204" pitchFamily="34" charset="0"/>
                    </a:rPr>
                    <a:t>/</a:t>
                  </a:r>
                  <a:r>
                    <a:rPr lang="en-CA" b="1" err="1">
                      <a:solidFill>
                        <a:srgbClr val="45445A"/>
                      </a:solidFill>
                      <a:latin typeface="Arial" panose="020B0604020202020204" pitchFamily="34" charset="0"/>
                      <a:cs typeface="Arial" panose="020B0604020202020204" pitchFamily="34" charset="0"/>
                    </a:rPr>
                    <a:t>intermédiaires</a:t>
                  </a:r>
                  <a:endParaRPr lang="en-CA" b="1">
                    <a:solidFill>
                      <a:srgbClr val="45445A"/>
                    </a:solidFill>
                    <a:latin typeface="Arial" panose="020B0604020202020204" pitchFamily="34" charset="0"/>
                    <a:cs typeface="Arial" panose="020B0604020202020204" pitchFamily="34" charset="0"/>
                  </a:endParaRPr>
                </a:p>
              </p:txBody>
            </p:sp>
            <p:sp>
              <p:nvSpPr>
                <p:cNvPr id="52" name="Rectangle 51">
                  <a:extLst>
                    <a:ext uri="{FF2B5EF4-FFF2-40B4-BE49-F238E27FC236}">
                      <a16:creationId xmlns:a16="http://schemas.microsoft.com/office/drawing/2014/main" id="{C0FBC163-E92B-4211-B008-B7A072B8EA6C}"/>
                    </a:ext>
                  </a:extLst>
                </p:cNvPr>
                <p:cNvSpPr/>
                <p:nvPr/>
              </p:nvSpPr>
              <p:spPr>
                <a:xfrm>
                  <a:off x="4239702" y="3200225"/>
                  <a:ext cx="3497060" cy="1169551"/>
                </a:xfrm>
                <a:prstGeom prst="rect">
                  <a:avLst/>
                </a:prstGeom>
              </p:spPr>
              <p:txBody>
                <a:bodyPr wrap="square" lIns="91440" tIns="45720" rIns="91440" bIns="45720" anchor="t">
                  <a:spAutoFit/>
                </a:bodyPr>
                <a:lstStyle/>
                <a:p>
                  <a:pPr algn="ctr"/>
                  <a:r>
                    <a:rPr lang="fr-CA" sz="1400">
                      <a:solidFill>
                        <a:srgbClr val="3C2C46"/>
                      </a:solidFill>
                      <a:latin typeface="Arial"/>
                      <a:cs typeface="Arial"/>
                    </a:rPr>
                    <a:t>Vision et recommandations pour faire évoluer la capacité du domaine ou du ministère, renforcer les réseaux et faciliter l’harmonisation entre les ministères et l’organisation. </a:t>
                  </a:r>
                </a:p>
              </p:txBody>
            </p:sp>
            <p:cxnSp>
              <p:nvCxnSpPr>
                <p:cNvPr id="56" name="Straight Connector 55">
                  <a:extLst>
                    <a:ext uri="{FF2B5EF4-FFF2-40B4-BE49-F238E27FC236}">
                      <a16:creationId xmlns:a16="http://schemas.microsoft.com/office/drawing/2014/main" id="{B7A91AB4-E6CA-469A-9B82-4BC159C2897D}"/>
                    </a:ext>
                  </a:extLst>
                </p:cNvPr>
                <p:cNvCxnSpPr>
                  <a:cxnSpLocks/>
                  <a:stCxn id="52" idx="2"/>
                  <a:endCxn id="28" idx="0"/>
                </p:cNvCxnSpPr>
                <p:nvPr/>
              </p:nvCxnSpPr>
              <p:spPr>
                <a:xfrm flipH="1">
                  <a:off x="4858205" y="4369776"/>
                  <a:ext cx="1130027" cy="2720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6EF18B3-8CB8-4F79-B742-20F44AB5E3DE}"/>
                    </a:ext>
                  </a:extLst>
                </p:cNvPr>
                <p:cNvCxnSpPr>
                  <a:cxnSpLocks/>
                  <a:stCxn id="52" idx="2"/>
                  <a:endCxn id="45" idx="0"/>
                </p:cNvCxnSpPr>
                <p:nvPr/>
              </p:nvCxnSpPr>
              <p:spPr>
                <a:xfrm>
                  <a:off x="5988232" y="4369776"/>
                  <a:ext cx="1046158" cy="2720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7C53B63E-B898-4C4D-ABA3-44CCE28AEAE8}"/>
                    </a:ext>
                  </a:extLst>
                </p:cNvPr>
                <p:cNvSpPr txBox="1"/>
                <p:nvPr/>
              </p:nvSpPr>
              <p:spPr>
                <a:xfrm>
                  <a:off x="4037714" y="4641804"/>
                  <a:ext cx="1640982"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CA" sz="1400" b="1">
                      <a:solidFill>
                        <a:srgbClr val="48767F"/>
                      </a:solidFill>
                      <a:latin typeface="Arial"/>
                      <a:cs typeface="Arial"/>
                    </a:rPr>
                    <a:t>Schématisation du paysage des données du GC</a:t>
                  </a:r>
                  <a:r>
                    <a:rPr lang="fr-CA" sz="1400" b="1">
                      <a:solidFill>
                        <a:srgbClr val="4F3689"/>
                      </a:solidFill>
                      <a:latin typeface="Arial"/>
                      <a:cs typeface="Arial"/>
                    </a:rPr>
                    <a:t> </a:t>
                  </a:r>
                </a:p>
              </p:txBody>
            </p:sp>
            <p:sp>
              <p:nvSpPr>
                <p:cNvPr id="45" name="TextBox 44">
                  <a:extLst>
                    <a:ext uri="{FF2B5EF4-FFF2-40B4-BE49-F238E27FC236}">
                      <a16:creationId xmlns:a16="http://schemas.microsoft.com/office/drawing/2014/main" id="{A294971D-7673-4DAD-BE28-9CE0C180ED2D}"/>
                    </a:ext>
                  </a:extLst>
                </p:cNvPr>
                <p:cNvSpPr txBox="1"/>
                <p:nvPr/>
              </p:nvSpPr>
              <p:spPr>
                <a:xfrm>
                  <a:off x="5896165" y="4641804"/>
                  <a:ext cx="2276449" cy="1169551"/>
                </a:xfrm>
                <a:prstGeom prst="rect">
                  <a:avLst/>
                </a:prstGeom>
                <a:noFill/>
              </p:spPr>
              <p:txBody>
                <a:bodyPr wrap="square" lIns="91440" tIns="45720" rIns="91440" bIns="45720" anchor="t">
                  <a:spAutoFit/>
                </a:bodyPr>
                <a:lstStyle/>
                <a:p>
                  <a:pPr algn="ctr"/>
                  <a:r>
                    <a:rPr lang="fr-CA" sz="1400" b="1">
                      <a:solidFill>
                        <a:srgbClr val="48767F"/>
                      </a:solidFill>
                      <a:latin typeface="Arial"/>
                      <a:cs typeface="Arial"/>
                    </a:rPr>
                    <a:t>Organisations consultatives, collectivités et groupes de travail du GC en matière de données</a:t>
                  </a:r>
                </a:p>
              </p:txBody>
            </p:sp>
          </p:grpSp>
          <p:sp>
            <p:nvSpPr>
              <p:cNvPr id="16" name="TextBox 15">
                <a:extLst>
                  <a:ext uri="{FF2B5EF4-FFF2-40B4-BE49-F238E27FC236}">
                    <a16:creationId xmlns:a16="http://schemas.microsoft.com/office/drawing/2014/main" id="{21D6DFCE-D403-4169-A75C-984B9120E46E}"/>
                  </a:ext>
                </a:extLst>
              </p:cNvPr>
              <p:cNvSpPr txBox="1"/>
              <p:nvPr/>
            </p:nvSpPr>
            <p:spPr>
              <a:xfrm>
                <a:off x="9152090" y="2599134"/>
                <a:ext cx="2360152" cy="369332"/>
              </a:xfrm>
              <a:prstGeom prst="rect">
                <a:avLst/>
              </a:prstGeom>
              <a:noFill/>
            </p:spPr>
            <p:txBody>
              <a:bodyPr wrap="square" rtlCol="0">
                <a:spAutoFit/>
              </a:bodyPr>
              <a:lstStyle/>
              <a:p>
                <a:r>
                  <a:rPr lang="en-CA" b="1">
                    <a:solidFill>
                      <a:srgbClr val="45445A"/>
                    </a:solidFill>
                    <a:latin typeface="Arial" panose="020B0604020202020204" pitchFamily="34" charset="0"/>
                    <a:cs typeface="Arial" panose="020B0604020202020204" pitchFamily="34" charset="0"/>
                  </a:rPr>
                  <a:t>Organisation du GC</a:t>
                </a:r>
                <a:endParaRPr lang="en-US" b="1">
                  <a:solidFill>
                    <a:srgbClr val="45445A"/>
                  </a:solidFill>
                  <a:latin typeface="Arial" panose="020B0604020202020204" pitchFamily="34" charset="0"/>
                  <a:cs typeface="Arial" panose="020B0604020202020204" pitchFamily="34" charset="0"/>
                </a:endParaRPr>
              </a:p>
            </p:txBody>
          </p:sp>
          <p:sp>
            <p:nvSpPr>
              <p:cNvPr id="53" name="Rectangle 52">
                <a:extLst>
                  <a:ext uri="{FF2B5EF4-FFF2-40B4-BE49-F238E27FC236}">
                    <a16:creationId xmlns:a16="http://schemas.microsoft.com/office/drawing/2014/main" id="{4F340818-E5D2-4B8C-A95D-51FF0F379134}"/>
                  </a:ext>
                </a:extLst>
              </p:cNvPr>
              <p:cNvSpPr/>
              <p:nvPr/>
            </p:nvSpPr>
            <p:spPr>
              <a:xfrm>
                <a:off x="8513334" y="3200225"/>
                <a:ext cx="3144557" cy="954107"/>
              </a:xfrm>
              <a:prstGeom prst="rect">
                <a:avLst/>
              </a:prstGeom>
            </p:spPr>
            <p:txBody>
              <a:bodyPr wrap="square" lIns="91440" tIns="45720" rIns="91440" bIns="45720" anchor="t">
                <a:spAutoFit/>
              </a:bodyPr>
              <a:lstStyle/>
              <a:p>
                <a:pPr algn="ctr"/>
                <a:r>
                  <a:rPr lang="fr-CA" sz="1400">
                    <a:solidFill>
                      <a:srgbClr val="3C2C46"/>
                    </a:solidFill>
                    <a:latin typeface="Arial"/>
                    <a:cs typeface="Arial"/>
                  </a:rPr>
                  <a:t>Vision, recommandations et mécanismes pour favoriser l’intégration et l’uniformité dans l’ensemble du gouvernement.</a:t>
                </a:r>
              </a:p>
            </p:txBody>
          </p:sp>
          <p:sp>
            <p:nvSpPr>
              <p:cNvPr id="2" name="Content Placeholder 2">
                <a:extLst>
                  <a:ext uri="{FF2B5EF4-FFF2-40B4-BE49-F238E27FC236}">
                    <a16:creationId xmlns:a16="http://schemas.microsoft.com/office/drawing/2014/main" id="{698B48FF-328F-80C4-A7B8-5BA51DCBFDE2}"/>
                  </a:ext>
                </a:extLst>
              </p:cNvPr>
              <p:cNvSpPr txBox="1">
                <a:spLocks/>
              </p:cNvSpPr>
              <p:nvPr/>
            </p:nvSpPr>
            <p:spPr>
              <a:xfrm>
                <a:off x="8268277" y="4734984"/>
                <a:ext cx="1999950" cy="6740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ctr">
                  <a:buNone/>
                </a:pPr>
                <a:r>
                  <a:rPr lang="fr-FR" sz="1400" b="1">
                    <a:solidFill>
                      <a:srgbClr val="48767F"/>
                    </a:solidFill>
                    <a:latin typeface="Arial"/>
                    <a:cs typeface="Arial"/>
                  </a:rPr>
                  <a:t>5e Plan d’action national pour un gouvernement ouvert​</a:t>
                </a:r>
                <a:endParaRPr lang="fr-CA" sz="1400" b="1">
                  <a:solidFill>
                    <a:srgbClr val="48767F"/>
                  </a:solidFill>
                  <a:latin typeface="Arial"/>
                  <a:cs typeface="Arial"/>
                </a:endParaRPr>
              </a:p>
            </p:txBody>
          </p:sp>
          <p:sp>
            <p:nvSpPr>
              <p:cNvPr id="27" name="Content Placeholder 2748">
                <a:extLst>
                  <a:ext uri="{FF2B5EF4-FFF2-40B4-BE49-F238E27FC236}">
                    <a16:creationId xmlns:a16="http://schemas.microsoft.com/office/drawing/2014/main" id="{082A4905-30D4-494F-B51B-653BE475D1CE}"/>
                  </a:ext>
                </a:extLst>
              </p:cNvPr>
              <p:cNvSpPr txBox="1">
                <a:spLocks/>
              </p:cNvSpPr>
              <p:nvPr/>
            </p:nvSpPr>
            <p:spPr>
              <a:xfrm>
                <a:off x="10268177" y="4793800"/>
                <a:ext cx="1772340" cy="867930"/>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ctr">
                  <a:buNone/>
                </a:pPr>
                <a:r>
                  <a:rPr lang="fr-CA" sz="1400" b="1">
                    <a:solidFill>
                      <a:srgbClr val="48767F"/>
                    </a:solidFill>
                    <a:latin typeface="Arial"/>
                    <a:cs typeface="Arial"/>
                  </a:rPr>
                  <a:t>L’ambition pour le gouvernement pendant l’ère du numérique</a:t>
                </a:r>
              </a:p>
            </p:txBody>
          </p:sp>
        </p:grpSp>
        <p:cxnSp>
          <p:nvCxnSpPr>
            <p:cNvPr id="11" name="Straight Connector 10">
              <a:extLst>
                <a:ext uri="{FF2B5EF4-FFF2-40B4-BE49-F238E27FC236}">
                  <a16:creationId xmlns:a16="http://schemas.microsoft.com/office/drawing/2014/main" id="{82279613-8551-1C27-4AF8-ABCC7C1B806E}"/>
                </a:ext>
                <a:ext uri="{C183D7F6-B498-43B3-948B-1728B52AA6E4}">
                  <adec:decorative xmlns:adec="http://schemas.microsoft.com/office/drawing/2017/decorative" val="1"/>
                </a:ext>
              </a:extLst>
            </p:cNvPr>
            <p:cNvCxnSpPr>
              <a:cxnSpLocks/>
            </p:cNvCxnSpPr>
            <p:nvPr/>
          </p:nvCxnSpPr>
          <p:spPr>
            <a:xfrm flipH="1">
              <a:off x="8955585" y="4146423"/>
              <a:ext cx="1130027" cy="4874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A5E4F49-B966-8D1F-4518-7D7291F76D23}"/>
                </a:ext>
                <a:ext uri="{C183D7F6-B498-43B3-948B-1728B52AA6E4}">
                  <adec:decorative xmlns:adec="http://schemas.microsoft.com/office/drawing/2017/decorative" val="1"/>
                </a:ext>
              </a:extLst>
            </p:cNvPr>
            <p:cNvCxnSpPr>
              <a:cxnSpLocks/>
            </p:cNvCxnSpPr>
            <p:nvPr/>
          </p:nvCxnSpPr>
          <p:spPr>
            <a:xfrm>
              <a:off x="10085612" y="4146423"/>
              <a:ext cx="1070880" cy="4874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32EBF27-0829-120A-837C-33472855EE43}"/>
                </a:ext>
                <a:ext uri="{C183D7F6-B498-43B3-948B-1728B52AA6E4}">
                  <adec:decorative xmlns:adec="http://schemas.microsoft.com/office/drawing/2017/decorative" val="1"/>
                </a:ext>
              </a:extLst>
            </p:cNvPr>
            <p:cNvCxnSpPr>
              <a:cxnSpLocks/>
            </p:cNvCxnSpPr>
            <p:nvPr/>
          </p:nvCxnSpPr>
          <p:spPr>
            <a:xfrm flipH="1">
              <a:off x="686690" y="4055429"/>
              <a:ext cx="1130027" cy="4874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99CA768-E2CC-134C-2AAC-6DE3846484E9}"/>
                </a:ext>
                <a:ext uri="{C183D7F6-B498-43B3-948B-1728B52AA6E4}">
                  <adec:decorative xmlns:adec="http://schemas.microsoft.com/office/drawing/2017/decorative" val="1"/>
                </a:ext>
              </a:extLst>
            </p:cNvPr>
            <p:cNvCxnSpPr>
              <a:cxnSpLocks/>
            </p:cNvCxnSpPr>
            <p:nvPr/>
          </p:nvCxnSpPr>
          <p:spPr>
            <a:xfrm>
              <a:off x="1792637" y="4055429"/>
              <a:ext cx="1070880" cy="4874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a:extLst>
              <a:ext uri="{FF2B5EF4-FFF2-40B4-BE49-F238E27FC236}">
                <a16:creationId xmlns:a16="http://schemas.microsoft.com/office/drawing/2014/main" id="{AFCDC96C-375E-4C9A-9A76-5A33B22068D5}"/>
              </a:ext>
            </a:extLst>
          </p:cNvPr>
          <p:cNvSpPr>
            <a:spLocks noGrp="1"/>
          </p:cNvSpPr>
          <p:nvPr>
            <p:ph type="sldNum" sz="quarter" idx="12"/>
          </p:nvPr>
        </p:nvSpPr>
        <p:spPr>
          <a:xfrm>
            <a:off x="8820000" y="6480000"/>
            <a:ext cx="2743200" cy="365125"/>
          </a:xfrm>
        </p:spPr>
        <p:txBody>
          <a:bodyPr/>
          <a:lstStyle/>
          <a:p>
            <a:fld id="{E33111D1-E0A1-42EF-B773-3AE49CDE53A6}" type="slidenum">
              <a:rPr lang="en-US" smtClean="0">
                <a:solidFill>
                  <a:schemeClr val="tx1"/>
                </a:solidFill>
              </a:rPr>
              <a:t>4</a:t>
            </a:fld>
            <a:endParaRPr lang="en-US">
              <a:solidFill>
                <a:schemeClr val="tx1"/>
              </a:solidFill>
            </a:endParaRPr>
          </a:p>
        </p:txBody>
      </p:sp>
    </p:spTree>
    <p:extLst>
      <p:ext uri="{BB962C8B-B14F-4D97-AF65-F5344CB8AC3E}">
        <p14:creationId xmlns:p14="http://schemas.microsoft.com/office/powerpoint/2010/main" val="935784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5">
            <a:extLst>
              <a:ext uri="{FF2B5EF4-FFF2-40B4-BE49-F238E27FC236}">
                <a16:creationId xmlns:a16="http://schemas.microsoft.com/office/drawing/2014/main" id="{2BFD1308-B8DB-49D5-8854-B8E445619141}"/>
              </a:ext>
            </a:extLst>
          </p:cNvPr>
          <p:cNvSpPr>
            <a:spLocks noGrp="1" noChangeArrowheads="1"/>
          </p:cNvSpPr>
          <p:nvPr>
            <p:ph type="title" idx="4294967295"/>
          </p:nvPr>
        </p:nvSpPr>
        <p:spPr bwMode="auto">
          <a:xfrm>
            <a:off x="217554" y="265010"/>
            <a:ext cx="10546757"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en-CA" sz="3600">
                <a:solidFill>
                  <a:srgbClr val="3C2D47"/>
                </a:solidFill>
                <a:latin typeface="Arial"/>
                <a:ea typeface="+mn-ea"/>
                <a:cs typeface="Arial"/>
              </a:rPr>
              <a:t>Vision et cadre de </a:t>
            </a:r>
            <a:r>
              <a:rPr lang="en-CA" sz="3600" err="1">
                <a:solidFill>
                  <a:srgbClr val="3C2D47"/>
                </a:solidFill>
                <a:latin typeface="Arial"/>
                <a:ea typeface="+mn-ea"/>
                <a:cs typeface="Arial"/>
              </a:rPr>
              <a:t>stratégie</a:t>
            </a:r>
            <a:endParaRPr lang="en-US" sz="3600">
              <a:solidFill>
                <a:srgbClr val="3C2D47"/>
              </a:solidFill>
              <a:ea typeface="+mn-ea"/>
            </a:endParaRPr>
          </a:p>
        </p:txBody>
      </p:sp>
      <p:sp>
        <p:nvSpPr>
          <p:cNvPr id="7" name="Content Placeholder 2">
            <a:extLst>
              <a:ext uri="{FF2B5EF4-FFF2-40B4-BE49-F238E27FC236}">
                <a16:creationId xmlns:a16="http://schemas.microsoft.com/office/drawing/2014/main" id="{5078F0A1-FE3C-F71E-BC86-617E7E77E2F6}"/>
              </a:ext>
            </a:extLst>
          </p:cNvPr>
          <p:cNvSpPr>
            <a:spLocks noGrp="1"/>
          </p:cNvSpPr>
          <p:nvPr/>
        </p:nvSpPr>
        <p:spPr>
          <a:xfrm>
            <a:off x="217554" y="1430681"/>
            <a:ext cx="4553236" cy="487665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fontAlgn="base">
              <a:buNone/>
            </a:pPr>
            <a:r>
              <a:rPr lang="en-US" b="1" i="0" u="none" strike="noStrike">
                <a:solidFill>
                  <a:srgbClr val="45445A"/>
                </a:solidFill>
                <a:effectLst/>
                <a:latin typeface="Arial" panose="020B0604020202020204" pitchFamily="34" charset="0"/>
              </a:rPr>
              <a:t>Vision : </a:t>
            </a:r>
            <a:endParaRPr lang="en-US" b="0" i="0">
              <a:solidFill>
                <a:srgbClr val="000000"/>
              </a:solidFill>
              <a:effectLst/>
              <a:latin typeface="Segoe UI" panose="020B0502040204020203" pitchFamily="34" charset="0"/>
            </a:endParaRPr>
          </a:p>
          <a:p>
            <a:pPr marL="0" indent="0" fontAlgn="base">
              <a:buNone/>
            </a:pPr>
            <a:r>
              <a:rPr lang="en-US" sz="2800" err="1">
                <a:solidFill>
                  <a:srgbClr val="45445A"/>
                </a:solidFill>
                <a:latin typeface="Arial"/>
                <a:cs typeface="Arial"/>
              </a:rPr>
              <a:t>Cette</a:t>
            </a:r>
            <a:r>
              <a:rPr lang="en-US" sz="2800">
                <a:solidFill>
                  <a:srgbClr val="45445A"/>
                </a:solidFill>
                <a:latin typeface="Arial"/>
                <a:cs typeface="Arial"/>
              </a:rPr>
              <a:t> </a:t>
            </a:r>
            <a:r>
              <a:rPr lang="en-US" sz="2800" err="1">
                <a:solidFill>
                  <a:srgbClr val="45445A"/>
                </a:solidFill>
                <a:latin typeface="Arial"/>
                <a:cs typeface="Arial"/>
              </a:rPr>
              <a:t>stratégie</a:t>
            </a:r>
            <a:r>
              <a:rPr lang="en-US" sz="2800">
                <a:solidFill>
                  <a:srgbClr val="45445A"/>
                </a:solidFill>
                <a:latin typeface="Arial"/>
                <a:cs typeface="Arial"/>
              </a:rPr>
              <a:t> </a:t>
            </a:r>
            <a:r>
              <a:rPr lang="en-US" sz="2800" err="1">
                <a:solidFill>
                  <a:srgbClr val="45445A"/>
                </a:solidFill>
                <a:latin typeface="Arial"/>
                <a:cs typeface="Arial"/>
              </a:rPr>
              <a:t>constitue</a:t>
            </a:r>
            <a:r>
              <a:rPr lang="en-US" sz="2800">
                <a:solidFill>
                  <a:srgbClr val="45445A"/>
                </a:solidFill>
                <a:latin typeface="Arial"/>
                <a:cs typeface="Arial"/>
              </a:rPr>
              <a:t> les </a:t>
            </a:r>
            <a:r>
              <a:rPr lang="en-US" sz="2800" err="1">
                <a:solidFill>
                  <a:srgbClr val="45445A"/>
                </a:solidFill>
                <a:latin typeface="Arial"/>
                <a:cs typeface="Arial"/>
              </a:rPr>
              <a:t>fondements</a:t>
            </a:r>
            <a:r>
              <a:rPr lang="en-US" sz="2800">
                <a:solidFill>
                  <a:srgbClr val="45445A"/>
                </a:solidFill>
                <a:latin typeface="Arial"/>
                <a:cs typeface="Arial"/>
              </a:rPr>
              <a:t> des </a:t>
            </a:r>
            <a:r>
              <a:rPr lang="en-US" sz="2800" err="1">
                <a:solidFill>
                  <a:srgbClr val="45445A"/>
                </a:solidFill>
                <a:latin typeface="Arial"/>
                <a:cs typeface="Arial"/>
              </a:rPr>
              <a:t>résultats</a:t>
            </a:r>
            <a:r>
              <a:rPr lang="en-US" sz="2800">
                <a:solidFill>
                  <a:srgbClr val="45445A"/>
                </a:solidFill>
                <a:latin typeface="Arial"/>
                <a:cs typeface="Arial"/>
              </a:rPr>
              <a:t> </a:t>
            </a:r>
            <a:r>
              <a:rPr lang="en-US" sz="2800" err="1">
                <a:solidFill>
                  <a:srgbClr val="45445A"/>
                </a:solidFill>
                <a:latin typeface="Arial"/>
                <a:cs typeface="Arial"/>
              </a:rPr>
              <a:t>axés</a:t>
            </a:r>
            <a:r>
              <a:rPr lang="en-US" sz="2800">
                <a:solidFill>
                  <a:srgbClr val="45445A"/>
                </a:solidFill>
                <a:latin typeface="Arial"/>
                <a:cs typeface="Arial"/>
              </a:rPr>
              <a:t> sur les </a:t>
            </a:r>
            <a:r>
              <a:rPr lang="en-US" sz="2800" err="1">
                <a:solidFill>
                  <a:srgbClr val="45445A"/>
                </a:solidFill>
                <a:latin typeface="Arial"/>
                <a:cs typeface="Arial"/>
              </a:rPr>
              <a:t>données</a:t>
            </a:r>
            <a:r>
              <a:rPr lang="en-US" sz="2800">
                <a:solidFill>
                  <a:srgbClr val="45445A"/>
                </a:solidFill>
                <a:latin typeface="Arial"/>
                <a:cs typeface="Arial"/>
              </a:rPr>
              <a:t>.</a:t>
            </a:r>
            <a:endParaRPr lang="en-US" sz="2800" b="0" i="0">
              <a:solidFill>
                <a:srgbClr val="000000"/>
              </a:solidFill>
              <a:effectLst/>
              <a:latin typeface="Segoe UI" panose="020B0502040204020203" pitchFamily="34" charset="0"/>
            </a:endParaRPr>
          </a:p>
        </p:txBody>
      </p:sp>
      <p:pic>
        <p:nvPicPr>
          <p:cNvPr id="2" name="Picture 1">
            <a:extLst>
              <a:ext uri="{FF2B5EF4-FFF2-40B4-BE49-F238E27FC236}">
                <a16:creationId xmlns:a16="http://schemas.microsoft.com/office/drawing/2014/main" id="{EE755DF9-B141-F8EF-89B9-5169D6142E38}"/>
              </a:ext>
              <a:ext uri="{C183D7F6-B498-43B3-948B-1728B52AA6E4}">
                <adec:decorative xmlns:adec="http://schemas.microsoft.com/office/drawing/2017/decorative" val="1"/>
              </a:ext>
            </a:extLst>
          </p:cNvPr>
          <p:cNvPicPr>
            <a:picLocks noChangeAspect="1"/>
          </p:cNvPicPr>
          <p:nvPr>
            <p:custDataLst>
              <p:tags r:id="rId1"/>
            </p:custDataLst>
          </p:nvPr>
        </p:nvPicPr>
        <p:blipFill rotWithShape="1">
          <a:blip r:embed="rId4" cstate="hqprint">
            <a:extLst>
              <a:ext uri="{28A0092B-C50C-407E-A947-70E740481C1C}">
                <a14:useLocalDpi xmlns:a14="http://schemas.microsoft.com/office/drawing/2010/main" val="0"/>
              </a:ext>
            </a:extLst>
          </a:blip>
          <a:srcRect t="1" r="8247" b="4299"/>
          <a:stretch/>
        </p:blipFill>
        <p:spPr>
          <a:xfrm>
            <a:off x="0" y="964098"/>
            <a:ext cx="12192000" cy="79612"/>
          </a:xfrm>
          <a:prstGeom prst="rect">
            <a:avLst/>
          </a:prstGeom>
        </p:spPr>
      </p:pic>
      <p:pic>
        <p:nvPicPr>
          <p:cNvPr id="1028" name="Picture 4" descr="Cadre de stratégie relative aux données pour la fonction publique fédérale​&#10;&#10;Une grande image, divisée en trois rangées horizontales.​&#10;&#10;​La rangée du haut est divisée en deux moitiés.​&#10;&#10;​La moitié de gauche présente une structure circulaire divisée en six parts égales. Chaque section indique un des principes directeurs du Cadre de la stratégie relative aux données :​&#10;&#10;Ciblé​&#10;Axé sur les clients​&#10;Digne de confiance​&#10;Éthique​&#10;Ouverture​&#10;Habilitation​&#10;&#10;​La moitié de droite énumère les résultats escomptés :​&#10;&#10;Services, programmes et politiques efficaces, éthiques et inclusifs ​&#10;&#10;Gouvernement digne de confiance et responsable​&#10;&#10;La valeur publique des données est augmentée​&#10;&#10;Amélioration de la prise de décisions fondée sur des données probantes​&#10;&#10;Appuyer la souveraineté des données autochtones​&#10;&#10;​Sous le cadre se trouve une couche intitulée Des données en tant qu'actif, qui se définissent comme suit : Les données sont pleinement intégrées à la manière dont les résultats sont fournis aux Canadiens et valorisées comme tout autre actif essentiel.​&#10;&#10;​La rangée du bas représente le fondement et comprend les piliers suivants :​&#10;&#10;Talent – Le gouvernement dispose des talents et de la capacité nécessaires pour tirer parti des données afin d’éclairer ses décisions. ​&#10;&#10;Gouvernance – La gouvernance est efficace et garantit la gestion horizontale et holistique des données en tant qu’actif stratégique. ​&#10;&#10;Processus et outils – Les processus et l’infrastructure numérique permettent une intégration intergouvernementale sécurisée et l’utilisation des données au profit​ des Canadiens.​&#10;&#10;​À gauche, une boîte intitulée Culture, communication et gestion du changement longe la boîte Des données en tant qu'actif et Fondements.​">
            <a:extLst>
              <a:ext uri="{FF2B5EF4-FFF2-40B4-BE49-F238E27FC236}">
                <a16:creationId xmlns:a16="http://schemas.microsoft.com/office/drawing/2014/main" id="{E93A24DC-37D5-D6F6-7149-96A4332329B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9931" y="1261070"/>
            <a:ext cx="6874092" cy="530673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nvPr>
        </p:nvSpPr>
        <p:spPr>
          <a:xfrm>
            <a:off x="8820000" y="6480000"/>
            <a:ext cx="2844800" cy="365125"/>
          </a:xfrm>
        </p:spPr>
        <p:txBody>
          <a:bodyPr/>
          <a:lstStyle/>
          <a:p>
            <a:fld id="{32D4B517-E49B-41B6-9DBC-23634E0F1CDC}" type="slidenum">
              <a:rPr lang="en-CA" dirty="0" smtClean="0">
                <a:solidFill>
                  <a:schemeClr val="tx1"/>
                </a:solidFill>
              </a:rPr>
              <a:t>5</a:t>
            </a:fld>
            <a:endParaRPr lang="en-CA">
              <a:solidFill>
                <a:schemeClr val="tx1"/>
              </a:solidFill>
            </a:endParaRPr>
          </a:p>
        </p:txBody>
      </p:sp>
    </p:spTree>
    <p:extLst>
      <p:ext uri="{BB962C8B-B14F-4D97-AF65-F5344CB8AC3E}">
        <p14:creationId xmlns:p14="http://schemas.microsoft.com/office/powerpoint/2010/main" val="1789393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5">
            <a:extLst>
              <a:ext uri="{FF2B5EF4-FFF2-40B4-BE49-F238E27FC236}">
                <a16:creationId xmlns:a16="http://schemas.microsoft.com/office/drawing/2014/main" id="{2BFD1308-B8DB-49D5-8854-B8E445619141}"/>
              </a:ext>
            </a:extLst>
          </p:cNvPr>
          <p:cNvSpPr>
            <a:spLocks noGrp="1" noChangeArrowheads="1"/>
          </p:cNvSpPr>
          <p:nvPr>
            <p:ph type="title" idx="4294967295"/>
          </p:nvPr>
        </p:nvSpPr>
        <p:spPr bwMode="auto">
          <a:xfrm>
            <a:off x="217554" y="265010"/>
            <a:ext cx="10546757"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en-CA" sz="3600" dirty="0">
                <a:solidFill>
                  <a:srgbClr val="3C2D47"/>
                </a:solidFill>
                <a:latin typeface="Arial"/>
                <a:ea typeface="+mn-ea"/>
                <a:cs typeface="Arial"/>
              </a:rPr>
              <a:t>Consultations et mobilisation</a:t>
            </a:r>
            <a:endParaRPr lang="en-US" sz="3600" dirty="0">
              <a:solidFill>
                <a:srgbClr val="3C2D47"/>
              </a:solidFill>
              <a:ea typeface="+mn-ea"/>
            </a:endParaRPr>
          </a:p>
        </p:txBody>
      </p:sp>
      <p:pic>
        <p:nvPicPr>
          <p:cNvPr id="2" name="Picture 1">
            <a:extLst>
              <a:ext uri="{FF2B5EF4-FFF2-40B4-BE49-F238E27FC236}">
                <a16:creationId xmlns:a16="http://schemas.microsoft.com/office/drawing/2014/main" id="{EE755DF9-B141-F8EF-89B9-5169D6142E38}"/>
              </a:ext>
              <a:ext uri="{C183D7F6-B498-43B3-948B-1728B52AA6E4}">
                <adec:decorative xmlns:adec="http://schemas.microsoft.com/office/drawing/2017/decorative" val="1"/>
              </a:ext>
            </a:extLst>
          </p:cNvPr>
          <p:cNvPicPr>
            <a:picLocks noChangeAspect="1"/>
          </p:cNvPicPr>
          <p:nvPr>
            <p:custDataLst>
              <p:tags r:id="rId1"/>
            </p:custDataLst>
          </p:nvPr>
        </p:nvPicPr>
        <p:blipFill rotWithShape="1">
          <a:blip r:embed="rId4" cstate="hqprint">
            <a:extLst>
              <a:ext uri="{28A0092B-C50C-407E-A947-70E740481C1C}">
                <a14:useLocalDpi xmlns:a14="http://schemas.microsoft.com/office/drawing/2010/main" val="0"/>
              </a:ext>
            </a:extLst>
          </a:blip>
          <a:srcRect t="1" r="8247" b="4299"/>
          <a:stretch/>
        </p:blipFill>
        <p:spPr>
          <a:xfrm>
            <a:off x="0" y="964098"/>
            <a:ext cx="12192000" cy="79612"/>
          </a:xfrm>
          <a:prstGeom prst="rect">
            <a:avLst/>
          </a:prstGeom>
        </p:spPr>
      </p:pic>
      <p:sp>
        <p:nvSpPr>
          <p:cNvPr id="3" name="Content Placeholder 2">
            <a:extLst>
              <a:ext uri="{FF2B5EF4-FFF2-40B4-BE49-F238E27FC236}">
                <a16:creationId xmlns:a16="http://schemas.microsoft.com/office/drawing/2014/main" id="{C2A76DE7-6095-9C0B-6345-FE3B976431F2}"/>
              </a:ext>
            </a:extLst>
          </p:cNvPr>
          <p:cNvSpPr>
            <a:spLocks noGrp="1"/>
          </p:cNvSpPr>
          <p:nvPr/>
        </p:nvSpPr>
        <p:spPr>
          <a:xfrm>
            <a:off x="455993" y="1274850"/>
            <a:ext cx="10483419" cy="5430265"/>
          </a:xfrm>
          <a:prstGeom prst="rect">
            <a:avLst/>
          </a:prstGeom>
        </p:spPr>
        <p:txBody>
          <a:bodyPr vert="horz" lIns="91440" tIns="45720" rIns="91440" bIns="45720" rtlCol="0" anchor="t">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nSpc>
                <a:spcPct val="100000"/>
              </a:lnSpc>
              <a:spcBef>
                <a:spcPct val="0"/>
              </a:spcBef>
              <a:buFont typeface="Arial" panose="020B0604020202020204" pitchFamily="34" charset="0"/>
              <a:buChar char="•"/>
            </a:pPr>
            <a:r>
              <a:rPr lang="fr-FR" sz="2400" dirty="0">
                <a:solidFill>
                  <a:srgbClr val="45445A"/>
                </a:solidFill>
                <a:latin typeface="Arial"/>
                <a:cs typeface="Arial"/>
              </a:rPr>
              <a:t>L’École de la fonction publique du Canada a organisé des événements en juin et en octobre, accueillant plus de 600 et 1 100 participants. ​</a:t>
            </a:r>
          </a:p>
          <a:p>
            <a:pPr marL="342900" indent="-342900">
              <a:lnSpc>
                <a:spcPct val="100000"/>
              </a:lnSpc>
              <a:spcBef>
                <a:spcPct val="0"/>
              </a:spcBef>
              <a:buFont typeface="Arial" panose="020B0604020202020204" pitchFamily="34" charset="0"/>
              <a:buChar char="•"/>
            </a:pPr>
            <a:endParaRPr lang="fr-FR" sz="2400" dirty="0">
              <a:solidFill>
                <a:srgbClr val="45445A"/>
              </a:solidFill>
              <a:latin typeface="Arial"/>
              <a:cs typeface="Arial"/>
            </a:endParaRPr>
          </a:p>
          <a:p>
            <a:pPr marL="342900" indent="-342900">
              <a:lnSpc>
                <a:spcPct val="100000"/>
              </a:lnSpc>
              <a:spcBef>
                <a:spcPct val="0"/>
              </a:spcBef>
              <a:buFont typeface="Arial" panose="020B0604020202020204" pitchFamily="34" charset="0"/>
              <a:buChar char="•"/>
            </a:pPr>
            <a:r>
              <a:rPr lang="fr-FR" sz="2400" dirty="0">
                <a:solidFill>
                  <a:srgbClr val="45445A"/>
                </a:solidFill>
                <a:latin typeface="Arial"/>
                <a:cs typeface="Arial"/>
              </a:rPr>
              <a:t>Un engagement fréquent avec le Comité sur les données et l’information des sous-ministres adjoints, le Conseil des dirigeants principaux des données et les responsables des données a permis de définir l’orientation. ​</a:t>
            </a:r>
          </a:p>
          <a:p>
            <a:pPr marL="342900" indent="-342900">
              <a:lnSpc>
                <a:spcPct val="100000"/>
              </a:lnSpc>
              <a:spcBef>
                <a:spcPct val="0"/>
              </a:spcBef>
              <a:buFont typeface="Arial" panose="020B0604020202020204" pitchFamily="34" charset="0"/>
              <a:buChar char="•"/>
            </a:pPr>
            <a:endParaRPr lang="fr-FR" sz="2400" dirty="0">
              <a:solidFill>
                <a:srgbClr val="45445A"/>
              </a:solidFill>
              <a:latin typeface="Arial"/>
              <a:cs typeface="Arial"/>
            </a:endParaRPr>
          </a:p>
          <a:p>
            <a:pPr marL="342900" indent="-342900">
              <a:lnSpc>
                <a:spcPct val="100000"/>
              </a:lnSpc>
              <a:spcBef>
                <a:spcPct val="0"/>
              </a:spcBef>
              <a:buFont typeface="Arial" panose="020B0604020202020204" pitchFamily="34" charset="0"/>
              <a:buChar char="•"/>
            </a:pPr>
            <a:r>
              <a:rPr lang="fr-FR" sz="2400" dirty="0">
                <a:solidFill>
                  <a:srgbClr val="45445A"/>
                </a:solidFill>
                <a:latin typeface="Arial"/>
                <a:cs typeface="Arial"/>
              </a:rPr>
              <a:t>Les consultations fédérales ont permis de recueillir les réactions de plus de 30 ministères. ​</a:t>
            </a:r>
          </a:p>
          <a:p>
            <a:pPr marL="342900" indent="-342900">
              <a:lnSpc>
                <a:spcPct val="100000"/>
              </a:lnSpc>
              <a:spcBef>
                <a:spcPct val="0"/>
              </a:spcBef>
              <a:buFont typeface="Arial" panose="020B0604020202020204" pitchFamily="34" charset="0"/>
              <a:buChar char="•"/>
            </a:pPr>
            <a:endParaRPr lang="fr-FR" sz="2400" dirty="0">
              <a:solidFill>
                <a:srgbClr val="45445A"/>
              </a:solidFill>
              <a:latin typeface="Arial"/>
              <a:cs typeface="Arial"/>
            </a:endParaRPr>
          </a:p>
          <a:p>
            <a:pPr marL="342900" indent="-342900">
              <a:lnSpc>
                <a:spcPct val="100000"/>
              </a:lnSpc>
              <a:spcBef>
                <a:spcPct val="0"/>
              </a:spcBef>
              <a:buFont typeface="Arial" panose="020B0604020202020204" pitchFamily="34" charset="0"/>
              <a:buChar char="•"/>
            </a:pPr>
            <a:r>
              <a:rPr lang="fr-FR" sz="2400" dirty="0">
                <a:solidFill>
                  <a:srgbClr val="45445A"/>
                </a:solidFill>
                <a:latin typeface="Arial"/>
                <a:cs typeface="Arial"/>
              </a:rPr>
              <a:t>Deux </a:t>
            </a:r>
            <a:r>
              <a:rPr lang="fr-FR" sz="2400" dirty="0">
                <a:solidFill>
                  <a:srgbClr val="45445A"/>
                </a:solidFill>
                <a:latin typeface="Arial"/>
                <a:cs typeface="Arial"/>
                <a:hlinkClick r:id="rId5"/>
              </a:rPr>
              <a:t>rapports « Ce que nous avons entendu </a:t>
            </a:r>
            <a:r>
              <a:rPr lang="fr-FR" sz="2400" dirty="0">
                <a:solidFill>
                  <a:srgbClr val="45445A"/>
                </a:solidFill>
                <a:latin typeface="Arial"/>
                <a:cs typeface="Arial"/>
              </a:rPr>
              <a:t>» ont été publiés pour résumer les commentaires reçus.</a:t>
            </a:r>
            <a:endParaRPr lang="fr-CA" sz="2400" dirty="0">
              <a:solidFill>
                <a:srgbClr val="45445A"/>
              </a:solidFill>
              <a:latin typeface="Arial"/>
              <a:cs typeface="Arial"/>
            </a:endParaRPr>
          </a:p>
        </p:txBody>
      </p:sp>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nvPr>
        </p:nvSpPr>
        <p:spPr>
          <a:xfrm>
            <a:off x="8820000" y="6480000"/>
            <a:ext cx="2844800" cy="365125"/>
          </a:xfrm>
        </p:spPr>
        <p:txBody>
          <a:bodyPr/>
          <a:lstStyle/>
          <a:p>
            <a:fld id="{32D4B517-E49B-41B6-9DBC-23634E0F1CDC}" type="slidenum">
              <a:rPr lang="en-CA" dirty="0" smtClean="0">
                <a:solidFill>
                  <a:schemeClr val="tx1"/>
                </a:solidFill>
              </a:rPr>
              <a:t>6</a:t>
            </a:fld>
            <a:endParaRPr lang="en-CA">
              <a:solidFill>
                <a:schemeClr val="tx1"/>
              </a:solidFill>
            </a:endParaRPr>
          </a:p>
        </p:txBody>
      </p:sp>
    </p:spTree>
    <p:extLst>
      <p:ext uri="{BB962C8B-B14F-4D97-AF65-F5344CB8AC3E}">
        <p14:creationId xmlns:p14="http://schemas.microsoft.com/office/powerpoint/2010/main" val="2197626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5">
            <a:extLst>
              <a:ext uri="{FF2B5EF4-FFF2-40B4-BE49-F238E27FC236}">
                <a16:creationId xmlns:a16="http://schemas.microsoft.com/office/drawing/2014/main" id="{2BFD1308-B8DB-49D5-8854-B8E445619141}"/>
              </a:ext>
            </a:extLst>
          </p:cNvPr>
          <p:cNvSpPr>
            <a:spLocks noGrp="1" noChangeArrowheads="1"/>
          </p:cNvSpPr>
          <p:nvPr>
            <p:ph type="title" idx="4294967295"/>
          </p:nvPr>
        </p:nvSpPr>
        <p:spPr bwMode="auto">
          <a:xfrm>
            <a:off x="217554" y="265010"/>
            <a:ext cx="10546757"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en-CA" sz="3600">
                <a:solidFill>
                  <a:srgbClr val="3C2D47"/>
                </a:solidFill>
                <a:latin typeface="Arial"/>
                <a:ea typeface="+mn-ea"/>
                <a:cs typeface="Arial"/>
              </a:rPr>
              <a:t>Aperçu des missions</a:t>
            </a:r>
            <a:endParaRPr lang="en-US" sz="3600">
              <a:solidFill>
                <a:srgbClr val="3C2D47"/>
              </a:solidFill>
              <a:ea typeface="+mn-ea"/>
            </a:endParaRPr>
          </a:p>
        </p:txBody>
      </p:sp>
      <p:pic>
        <p:nvPicPr>
          <p:cNvPr id="2" name="Picture 1">
            <a:extLst>
              <a:ext uri="{FF2B5EF4-FFF2-40B4-BE49-F238E27FC236}">
                <a16:creationId xmlns:a16="http://schemas.microsoft.com/office/drawing/2014/main" id="{EE755DF9-B141-F8EF-89B9-5169D6142E38}"/>
              </a:ext>
              <a:ext uri="{C183D7F6-B498-43B3-948B-1728B52AA6E4}">
                <adec:decorative xmlns:adec="http://schemas.microsoft.com/office/drawing/2017/decorative" val="1"/>
              </a:ext>
            </a:extLst>
          </p:cNvPr>
          <p:cNvPicPr>
            <a:picLocks noChangeAspect="1"/>
          </p:cNvPicPr>
          <p:nvPr>
            <p:custDataLst>
              <p:tags r:id="rId1"/>
            </p:custDataLst>
          </p:nvPr>
        </p:nvPicPr>
        <p:blipFill rotWithShape="1">
          <a:blip r:embed="rId4" cstate="hqprint">
            <a:extLst>
              <a:ext uri="{28A0092B-C50C-407E-A947-70E740481C1C}">
                <a14:useLocalDpi xmlns:a14="http://schemas.microsoft.com/office/drawing/2010/main" val="0"/>
              </a:ext>
            </a:extLst>
          </a:blip>
          <a:srcRect t="1" r="8247" b="4299"/>
          <a:stretch/>
        </p:blipFill>
        <p:spPr>
          <a:xfrm>
            <a:off x="0" y="964098"/>
            <a:ext cx="12192000" cy="79612"/>
          </a:xfrm>
          <a:prstGeom prst="rect">
            <a:avLst/>
          </a:prstGeom>
        </p:spPr>
      </p:pic>
      <p:sp>
        <p:nvSpPr>
          <p:cNvPr id="3" name="Content Placeholder 2">
            <a:extLst>
              <a:ext uri="{FF2B5EF4-FFF2-40B4-BE49-F238E27FC236}">
                <a16:creationId xmlns:a16="http://schemas.microsoft.com/office/drawing/2014/main" id="{C2A76DE7-6095-9C0B-6345-FE3B976431F2}"/>
              </a:ext>
            </a:extLst>
          </p:cNvPr>
          <p:cNvSpPr>
            <a:spLocks noGrp="1"/>
          </p:cNvSpPr>
          <p:nvPr/>
        </p:nvSpPr>
        <p:spPr>
          <a:xfrm>
            <a:off x="455993" y="1274850"/>
            <a:ext cx="10483419" cy="5430265"/>
          </a:xfrm>
          <a:prstGeom prst="rect">
            <a:avLst/>
          </a:prstGeom>
        </p:spPr>
        <p:txBody>
          <a:bodyPr vert="horz" lIns="91440" tIns="45720" rIns="91440" bIns="45720" rtlCol="0" anchor="t">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nSpc>
                <a:spcPct val="100000"/>
              </a:lnSpc>
              <a:spcBef>
                <a:spcPct val="0"/>
              </a:spcBef>
              <a:buFont typeface="Arial" panose="020B0604020202020204" pitchFamily="34" charset="0"/>
              <a:buChar char="•"/>
            </a:pPr>
            <a:r>
              <a:rPr lang="fr-CA" sz="2400" dirty="0">
                <a:solidFill>
                  <a:srgbClr val="45445A"/>
                </a:solidFill>
                <a:latin typeface="Arial"/>
                <a:cs typeface="Arial"/>
              </a:rPr>
              <a:t>Les missions sont concrètes, réalisables et à incidence élevée. Ce sont des occasions de mieux tirer profit des données en tant qu’actifs dans les quatre optiques suivantes :</a:t>
            </a:r>
          </a:p>
          <a:p>
            <a:pPr marL="800100" lvl="1" indent="-342900">
              <a:lnSpc>
                <a:spcPct val="100000"/>
              </a:lnSpc>
              <a:spcBef>
                <a:spcPct val="0"/>
              </a:spcBef>
              <a:buFont typeface="Arial" panose="020B0604020202020204" pitchFamily="34" charset="0"/>
              <a:buChar char="•"/>
            </a:pPr>
            <a:r>
              <a:rPr lang="fr-CA" sz="2000" dirty="0">
                <a:solidFill>
                  <a:srgbClr val="45445A"/>
                </a:solidFill>
                <a:latin typeface="Arial"/>
                <a:cs typeface="Arial"/>
              </a:rPr>
              <a:t>Données dès la conception</a:t>
            </a:r>
            <a:endParaRPr lang="fr-CA" dirty="0">
              <a:latin typeface="Arial"/>
              <a:cs typeface="Arial"/>
            </a:endParaRPr>
          </a:p>
          <a:p>
            <a:pPr marL="800100" lvl="1" indent="-342900">
              <a:lnSpc>
                <a:spcPct val="100000"/>
              </a:lnSpc>
              <a:spcBef>
                <a:spcPct val="0"/>
              </a:spcBef>
              <a:buFont typeface="Arial" panose="020B0604020202020204" pitchFamily="34" charset="0"/>
              <a:buChar char="•"/>
            </a:pPr>
            <a:r>
              <a:rPr lang="fr-CA" sz="2000" dirty="0">
                <a:solidFill>
                  <a:srgbClr val="45445A"/>
                </a:solidFill>
                <a:latin typeface="Arial"/>
                <a:cs typeface="Arial"/>
              </a:rPr>
              <a:t>Données à l’appui de la prise de décisions</a:t>
            </a:r>
          </a:p>
          <a:p>
            <a:pPr marL="800100" lvl="1" indent="-342900">
              <a:lnSpc>
                <a:spcPct val="100000"/>
              </a:lnSpc>
              <a:spcBef>
                <a:spcPct val="0"/>
              </a:spcBef>
              <a:buFont typeface="Arial" panose="020B0604020202020204" pitchFamily="34" charset="0"/>
              <a:buChar char="•"/>
            </a:pPr>
            <a:r>
              <a:rPr lang="fr-CA" sz="2000" dirty="0">
                <a:solidFill>
                  <a:srgbClr val="45445A"/>
                </a:solidFill>
                <a:latin typeface="Arial"/>
                <a:cs typeface="Arial"/>
              </a:rPr>
              <a:t>Permettre la prestation de services fondés sur les données</a:t>
            </a:r>
          </a:p>
          <a:p>
            <a:pPr marL="800100" lvl="1" indent="-342900">
              <a:lnSpc>
                <a:spcPct val="100000"/>
              </a:lnSpc>
              <a:spcBef>
                <a:spcPct val="0"/>
              </a:spcBef>
              <a:buFont typeface="Arial" panose="020B0604020202020204" pitchFamily="34" charset="0"/>
              <a:buChar char="•"/>
            </a:pPr>
            <a:r>
              <a:rPr lang="fr-CA" sz="2000" dirty="0">
                <a:solidFill>
                  <a:srgbClr val="45445A"/>
                </a:solidFill>
                <a:latin typeface="Arial"/>
                <a:cs typeface="Arial"/>
              </a:rPr>
              <a:t>Habiliter la fonction publique</a:t>
            </a:r>
          </a:p>
          <a:p>
            <a:pPr marL="0" indent="0">
              <a:lnSpc>
                <a:spcPct val="100000"/>
              </a:lnSpc>
              <a:spcBef>
                <a:spcPct val="0"/>
              </a:spcBef>
              <a:buNone/>
            </a:pPr>
            <a:endParaRPr lang="fr-CA" sz="2400" dirty="0">
              <a:solidFill>
                <a:srgbClr val="45445A"/>
              </a:solidFill>
              <a:latin typeface="Arial"/>
              <a:cs typeface="Arial"/>
            </a:endParaRPr>
          </a:p>
          <a:p>
            <a:pPr marL="342900" indent="-342900">
              <a:lnSpc>
                <a:spcPct val="100000"/>
              </a:lnSpc>
              <a:spcBef>
                <a:spcPct val="0"/>
              </a:spcBef>
              <a:buFont typeface="Arial" panose="020B0604020202020204" pitchFamily="34" charset="0"/>
              <a:buChar char="•"/>
            </a:pPr>
            <a:r>
              <a:rPr lang="fr-CA" sz="2400" dirty="0">
                <a:solidFill>
                  <a:srgbClr val="45445A"/>
                </a:solidFill>
                <a:latin typeface="Arial"/>
                <a:cs typeface="Arial"/>
              </a:rPr>
              <a:t>Chaque mission est établie en fonction de son incidence sur les personnes desservies par le gouvernement et comprend des actions précises qui couvrent les bases du cadre.</a:t>
            </a:r>
          </a:p>
          <a:p>
            <a:pPr marL="0" indent="0">
              <a:lnSpc>
                <a:spcPct val="100000"/>
              </a:lnSpc>
              <a:spcBef>
                <a:spcPct val="0"/>
              </a:spcBef>
              <a:buNone/>
            </a:pPr>
            <a:endParaRPr lang="fr-CA" sz="2400" dirty="0">
              <a:solidFill>
                <a:srgbClr val="45445A"/>
              </a:solidFill>
              <a:latin typeface="Arial"/>
              <a:cs typeface="Arial"/>
            </a:endParaRPr>
          </a:p>
          <a:p>
            <a:pPr marL="342900" indent="-342900">
              <a:lnSpc>
                <a:spcPct val="100000"/>
              </a:lnSpc>
              <a:spcBef>
                <a:spcPct val="0"/>
              </a:spcBef>
              <a:buFont typeface="Arial" panose="020B0604020202020204" pitchFamily="34" charset="0"/>
              <a:buChar char="•"/>
            </a:pPr>
            <a:r>
              <a:rPr lang="fr-CA" sz="2400" dirty="0">
                <a:solidFill>
                  <a:srgbClr val="45445A"/>
                </a:solidFill>
                <a:latin typeface="Arial"/>
                <a:cs typeface="Arial"/>
              </a:rPr>
              <a:t>Chaque mission comprend des vignettes qui fournissent des exemples concrets de travail en cours à l'échelle du GC pouvant appuyer les missions.</a:t>
            </a:r>
          </a:p>
        </p:txBody>
      </p:sp>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nvPr>
        </p:nvSpPr>
        <p:spPr>
          <a:xfrm>
            <a:off x="8820000" y="6480000"/>
            <a:ext cx="2844800" cy="365125"/>
          </a:xfrm>
        </p:spPr>
        <p:txBody>
          <a:bodyPr/>
          <a:lstStyle/>
          <a:p>
            <a:fld id="{32D4B517-E49B-41B6-9DBC-23634E0F1CDC}" type="slidenum">
              <a:rPr lang="en-CA" dirty="0" smtClean="0">
                <a:solidFill>
                  <a:schemeClr val="tx1"/>
                </a:solidFill>
              </a:rPr>
              <a:t>7</a:t>
            </a:fld>
            <a:endParaRPr lang="en-CA">
              <a:solidFill>
                <a:schemeClr val="tx1"/>
              </a:solidFill>
            </a:endParaRPr>
          </a:p>
        </p:txBody>
      </p:sp>
    </p:spTree>
    <p:extLst>
      <p:ext uri="{BB962C8B-B14F-4D97-AF65-F5344CB8AC3E}">
        <p14:creationId xmlns:p14="http://schemas.microsoft.com/office/powerpoint/2010/main" val="3381082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5">
            <a:extLst>
              <a:ext uri="{FF2B5EF4-FFF2-40B4-BE49-F238E27FC236}">
                <a16:creationId xmlns:a16="http://schemas.microsoft.com/office/drawing/2014/main" id="{2BFD1308-B8DB-49D5-8854-B8E445619141}"/>
              </a:ext>
            </a:extLst>
          </p:cNvPr>
          <p:cNvSpPr>
            <a:spLocks noGrp="1" noChangeArrowheads="1"/>
          </p:cNvSpPr>
          <p:nvPr>
            <p:ph type="title" idx="4294967295"/>
          </p:nvPr>
        </p:nvSpPr>
        <p:spPr bwMode="auto">
          <a:xfrm>
            <a:off x="217554" y="265010"/>
            <a:ext cx="10546757"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en-CA" sz="3600">
                <a:solidFill>
                  <a:srgbClr val="3C2D47"/>
                </a:solidFill>
                <a:latin typeface="Arial"/>
                <a:ea typeface="+mn-ea"/>
                <a:cs typeface="Arial"/>
              </a:rPr>
              <a:t>Mission 1 : Données </a:t>
            </a:r>
            <a:r>
              <a:rPr lang="en-CA" sz="3600" err="1">
                <a:solidFill>
                  <a:srgbClr val="3C2D47"/>
                </a:solidFill>
                <a:latin typeface="Arial"/>
                <a:ea typeface="+mn-ea"/>
                <a:cs typeface="Arial"/>
              </a:rPr>
              <a:t>dès</a:t>
            </a:r>
            <a:r>
              <a:rPr lang="en-CA" sz="3600">
                <a:solidFill>
                  <a:srgbClr val="3C2D47"/>
                </a:solidFill>
                <a:latin typeface="Arial"/>
                <a:ea typeface="+mn-ea"/>
                <a:cs typeface="Arial"/>
              </a:rPr>
              <a:t> la conception</a:t>
            </a:r>
            <a:endParaRPr lang="en-US" sz="3600">
              <a:solidFill>
                <a:srgbClr val="3C2D47"/>
              </a:solidFill>
              <a:ea typeface="+mn-ea"/>
            </a:endParaRPr>
          </a:p>
        </p:txBody>
      </p:sp>
      <p:pic>
        <p:nvPicPr>
          <p:cNvPr id="2" name="Picture 1">
            <a:extLst>
              <a:ext uri="{FF2B5EF4-FFF2-40B4-BE49-F238E27FC236}">
                <a16:creationId xmlns:a16="http://schemas.microsoft.com/office/drawing/2014/main" id="{EE755DF9-B141-F8EF-89B9-5169D6142E38}"/>
              </a:ext>
              <a:ext uri="{C183D7F6-B498-43B3-948B-1728B52AA6E4}">
                <adec:decorative xmlns:adec="http://schemas.microsoft.com/office/drawing/2017/decorative" val="1"/>
              </a:ext>
            </a:extLst>
          </p:cNvPr>
          <p:cNvPicPr>
            <a:picLocks noChangeAspect="1"/>
          </p:cNvPicPr>
          <p:nvPr>
            <p:custDataLst>
              <p:tags r:id="rId1"/>
            </p:custDataLst>
          </p:nvPr>
        </p:nvPicPr>
        <p:blipFill rotWithShape="1">
          <a:blip r:embed="rId9" cstate="hqprint">
            <a:extLst>
              <a:ext uri="{28A0092B-C50C-407E-A947-70E740481C1C}">
                <a14:useLocalDpi xmlns:a14="http://schemas.microsoft.com/office/drawing/2010/main" val="0"/>
              </a:ext>
            </a:extLst>
          </a:blip>
          <a:srcRect t="1" r="8247" b="4299"/>
          <a:stretch/>
        </p:blipFill>
        <p:spPr>
          <a:xfrm>
            <a:off x="0" y="964098"/>
            <a:ext cx="12192000" cy="79612"/>
          </a:xfrm>
          <a:prstGeom prst="rect">
            <a:avLst/>
          </a:prstGeom>
        </p:spPr>
      </p:pic>
      <p:sp>
        <p:nvSpPr>
          <p:cNvPr id="17" name="Content Placeholder 2">
            <a:extLst>
              <a:ext uri="{FF2B5EF4-FFF2-40B4-BE49-F238E27FC236}">
                <a16:creationId xmlns:a16="http://schemas.microsoft.com/office/drawing/2014/main" id="{2E0193EE-75BE-32F7-16E3-EAD60FC21985}"/>
              </a:ext>
            </a:extLst>
          </p:cNvPr>
          <p:cNvSpPr txBox="1">
            <a:spLocks/>
          </p:cNvSpPr>
          <p:nvPr/>
        </p:nvSpPr>
        <p:spPr>
          <a:xfrm>
            <a:off x="869426" y="1539180"/>
            <a:ext cx="9556465" cy="474912"/>
          </a:xfrm>
          <a:prstGeom prst="rect">
            <a:avLst/>
          </a:prstGeom>
        </p:spPr>
        <p:txBody>
          <a:bodyPr vert="horz" lIns="0" tIns="0" rIns="0" bIns="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400">
                <a:solidFill>
                  <a:srgbClr val="3F3951"/>
                </a:solidFill>
                <a:latin typeface="Arial"/>
                <a:ea typeface="+mn-lt"/>
                <a:cs typeface="Arial"/>
              </a:rPr>
              <a:t>Les besoins en matière de données sont pris en compte de manière proactive lors de la conception des initiatives.</a:t>
            </a:r>
            <a:endParaRPr lang="en-US" sz="2400"/>
          </a:p>
        </p:txBody>
      </p:sp>
      <p:sp>
        <p:nvSpPr>
          <p:cNvPr id="18" name="TextBox 17">
            <a:extLst>
              <a:ext uri="{FF2B5EF4-FFF2-40B4-BE49-F238E27FC236}">
                <a16:creationId xmlns:a16="http://schemas.microsoft.com/office/drawing/2014/main" id="{2A7412D2-396F-BEAF-B6DF-CA0877533D86}"/>
              </a:ext>
            </a:extLst>
          </p:cNvPr>
          <p:cNvSpPr txBox="1"/>
          <p:nvPr/>
        </p:nvSpPr>
        <p:spPr>
          <a:xfrm>
            <a:off x="736793" y="3663976"/>
            <a:ext cx="2757498" cy="738664"/>
          </a:xfrm>
          <a:prstGeom prst="rect">
            <a:avLst/>
          </a:prstGeom>
          <a:noFill/>
        </p:spPr>
        <p:txBody>
          <a:bodyPr wrap="square" lIns="91440" tIns="45720" rIns="91440" bIns="45720" rtlCol="0" anchor="t">
            <a:spAutoFit/>
          </a:bodyPr>
          <a:lstStyle/>
          <a:p>
            <a:r>
              <a:rPr lang="fr-FR" sz="1400">
                <a:solidFill>
                  <a:srgbClr val="024E6E"/>
                </a:solidFill>
                <a:latin typeface="Arial"/>
                <a:cs typeface="Arial"/>
              </a:rPr>
              <a:t>Clarifier les responsabilités liées au leadership en matière de données au sein du GC.</a:t>
            </a:r>
          </a:p>
        </p:txBody>
      </p:sp>
      <p:sp>
        <p:nvSpPr>
          <p:cNvPr id="19" name="TextBox 18">
            <a:extLst>
              <a:ext uri="{FF2B5EF4-FFF2-40B4-BE49-F238E27FC236}">
                <a16:creationId xmlns:a16="http://schemas.microsoft.com/office/drawing/2014/main" id="{DE09D861-CF3B-409A-DC85-EDF470960C9A}"/>
              </a:ext>
            </a:extLst>
          </p:cNvPr>
          <p:cNvSpPr txBox="1"/>
          <p:nvPr/>
        </p:nvSpPr>
        <p:spPr>
          <a:xfrm>
            <a:off x="4144871" y="3663976"/>
            <a:ext cx="3450837" cy="1228157"/>
          </a:xfrm>
          <a:prstGeom prst="rect">
            <a:avLst/>
          </a:prstGeom>
          <a:noFill/>
        </p:spPr>
        <p:txBody>
          <a:bodyPr wrap="square" lIns="91440" tIns="45720" rIns="91440" bIns="45720" rtlCol="0" anchor="t">
            <a:spAutoFit/>
          </a:bodyPr>
          <a:lstStyle/>
          <a:p>
            <a:pPr>
              <a:lnSpc>
                <a:spcPct val="107000"/>
              </a:lnSpc>
            </a:pPr>
            <a:r>
              <a:rPr lang="fr-CA" sz="1400">
                <a:solidFill>
                  <a:srgbClr val="024E6E"/>
                </a:solidFill>
                <a:latin typeface="Arial"/>
                <a:cs typeface="Arial"/>
              </a:rPr>
              <a:t>Intégrer la planification des activités liées aux données dans l’élaboration, la mise en œuvre, le suivi et l’évaluation des politiques, des programmes et des services.</a:t>
            </a:r>
            <a:endParaRPr lang="en-US" sz="1400">
              <a:solidFill>
                <a:srgbClr val="024E6E"/>
              </a:solidFill>
              <a:latin typeface="Arial"/>
              <a:cs typeface="Arial"/>
            </a:endParaRPr>
          </a:p>
        </p:txBody>
      </p:sp>
      <p:sp>
        <p:nvSpPr>
          <p:cNvPr id="20" name="TextBox 19">
            <a:extLst>
              <a:ext uri="{FF2B5EF4-FFF2-40B4-BE49-F238E27FC236}">
                <a16:creationId xmlns:a16="http://schemas.microsoft.com/office/drawing/2014/main" id="{1F0A84E7-35B3-FE93-78E6-85B39C8193E8}"/>
              </a:ext>
            </a:extLst>
          </p:cNvPr>
          <p:cNvSpPr txBox="1"/>
          <p:nvPr/>
        </p:nvSpPr>
        <p:spPr>
          <a:xfrm>
            <a:off x="8183549" y="3663976"/>
            <a:ext cx="3835366" cy="1458669"/>
          </a:xfrm>
          <a:prstGeom prst="rect">
            <a:avLst/>
          </a:prstGeom>
          <a:noFill/>
        </p:spPr>
        <p:txBody>
          <a:bodyPr wrap="square" lIns="91440" tIns="45720" rIns="91440" bIns="45720" rtlCol="0" anchor="t">
            <a:spAutoFit/>
          </a:bodyPr>
          <a:lstStyle/>
          <a:p>
            <a:pPr>
              <a:lnSpc>
                <a:spcPct val="107000"/>
              </a:lnSpc>
            </a:pPr>
            <a:r>
              <a:rPr lang="fr-CA" sz="1400">
                <a:solidFill>
                  <a:srgbClr val="024E6E"/>
                </a:solidFill>
                <a:latin typeface="Arial"/>
                <a:cs typeface="Arial"/>
              </a:rPr>
              <a:t>Fournir des attentes claires pour les organismes centraux en ce qui concerne l’allocation appropriée des ressources pour les besoins en données et les opérations dans l’élaboration des programmes, des politiques et des services.</a:t>
            </a:r>
            <a:endParaRPr lang="en-US" sz="1400">
              <a:solidFill>
                <a:srgbClr val="024E6E"/>
              </a:solidFill>
              <a:latin typeface="Arial"/>
              <a:cs typeface="Arial"/>
            </a:endParaRPr>
          </a:p>
        </p:txBody>
      </p:sp>
      <p:sp>
        <p:nvSpPr>
          <p:cNvPr id="21" name="TextBox 20">
            <a:extLst>
              <a:ext uri="{FF2B5EF4-FFF2-40B4-BE49-F238E27FC236}">
                <a16:creationId xmlns:a16="http://schemas.microsoft.com/office/drawing/2014/main" id="{61FF5492-DCFC-5787-8F38-4D21E3C08FC8}"/>
              </a:ext>
            </a:extLst>
          </p:cNvPr>
          <p:cNvSpPr txBox="1"/>
          <p:nvPr/>
        </p:nvSpPr>
        <p:spPr>
          <a:xfrm>
            <a:off x="926546" y="5728074"/>
            <a:ext cx="10026804" cy="707886"/>
          </a:xfrm>
          <a:prstGeom prst="rect">
            <a:avLst/>
          </a:prstGeom>
          <a:noFill/>
          <a:ln>
            <a:solidFill>
              <a:schemeClr val="bg1">
                <a:lumMod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sz="2000">
                <a:solidFill>
                  <a:srgbClr val="3F3951"/>
                </a:solidFill>
                <a:latin typeface="Arial"/>
                <a:ea typeface="+mn-lt"/>
                <a:cs typeface="Arial"/>
              </a:rPr>
              <a:t>Les vignettes soulignent les efforts d’IRCC et de l’ASFC en vue de prendre en compte les données dès le début.</a:t>
            </a:r>
            <a:endParaRPr lang="fr-CA" sz="2000">
              <a:solidFill>
                <a:srgbClr val="3F3951"/>
              </a:solidFill>
              <a:latin typeface="Arial"/>
              <a:cs typeface="Arial"/>
            </a:endParaRPr>
          </a:p>
        </p:txBody>
      </p:sp>
      <p:cxnSp>
        <p:nvCxnSpPr>
          <p:cNvPr id="22" name="Straight Connector 21">
            <a:extLst>
              <a:ext uri="{FF2B5EF4-FFF2-40B4-BE49-F238E27FC236}">
                <a16:creationId xmlns:a16="http://schemas.microsoft.com/office/drawing/2014/main" id="{B222EF38-A3AA-F373-5C18-566555269D8C}"/>
              </a:ext>
              <a:ext uri="{C183D7F6-B498-43B3-948B-1728B52AA6E4}">
                <adec:decorative xmlns:adec="http://schemas.microsoft.com/office/drawing/2017/decorative" val="1"/>
              </a:ext>
            </a:extLst>
          </p:cNvPr>
          <p:cNvCxnSpPr>
            <a:cxnSpLocks/>
          </p:cNvCxnSpPr>
          <p:nvPr>
            <p:custDataLst>
              <p:tags r:id="rId2"/>
            </p:custDataLst>
          </p:nvPr>
        </p:nvCxnSpPr>
        <p:spPr>
          <a:xfrm>
            <a:off x="3803288" y="2606656"/>
            <a:ext cx="0" cy="2460239"/>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23" name="Graphic 22" descr="Decorative">
            <a:extLst>
              <a:ext uri="{FF2B5EF4-FFF2-40B4-BE49-F238E27FC236}">
                <a16:creationId xmlns:a16="http://schemas.microsoft.com/office/drawing/2014/main" id="{4AFFFAF1-CE67-12DF-9D49-DB1F39FB078B}"/>
              </a:ext>
              <a:ext uri="{C183D7F6-B498-43B3-948B-1728B52AA6E4}">
                <adec:decorative xmlns:adec="http://schemas.microsoft.com/office/drawing/2017/decorative" val="1"/>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512852" y="2593301"/>
            <a:ext cx="923692" cy="923692"/>
          </a:xfrm>
          <a:prstGeom prst="rect">
            <a:avLst/>
          </a:prstGeom>
        </p:spPr>
      </p:pic>
      <p:pic>
        <p:nvPicPr>
          <p:cNvPr id="24" name="Graphic 23" descr="Decorative">
            <a:extLst>
              <a:ext uri="{FF2B5EF4-FFF2-40B4-BE49-F238E27FC236}">
                <a16:creationId xmlns:a16="http://schemas.microsoft.com/office/drawing/2014/main" id="{05C0C5AC-E74E-BE6B-2BBA-48F5F287DACE}"/>
              </a:ext>
              <a:ext uri="{C183D7F6-B498-43B3-948B-1728B52AA6E4}">
                <adec:decorative xmlns:adec="http://schemas.microsoft.com/office/drawing/2017/decorative" val="1"/>
              </a:ext>
            </a:extLst>
          </p:cNvPr>
          <p:cNvPicPr>
            <a:picLocks noChangeAspect="1"/>
          </p:cNvPicPr>
          <p:nvPr>
            <p:custDataLst>
              <p:tags r:id="rId4"/>
            </p:custDataLst>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479068" y="2614692"/>
            <a:ext cx="923692" cy="923692"/>
          </a:xfrm>
          <a:prstGeom prst="rect">
            <a:avLst/>
          </a:prstGeom>
        </p:spPr>
      </p:pic>
      <p:pic>
        <p:nvPicPr>
          <p:cNvPr id="25" name="Picture 24" descr="Decorative">
            <a:extLst>
              <a:ext uri="{FF2B5EF4-FFF2-40B4-BE49-F238E27FC236}">
                <a16:creationId xmlns:a16="http://schemas.microsoft.com/office/drawing/2014/main" id="{3379D5B5-6B09-C9E4-DED8-04D9678DE0B9}"/>
              </a:ext>
              <a:ext uri="{C183D7F6-B498-43B3-948B-1728B52AA6E4}">
                <adec:decorative xmlns:adec="http://schemas.microsoft.com/office/drawing/2017/decorative" val="1"/>
              </a:ext>
            </a:extLst>
          </p:cNvPr>
          <p:cNvPicPr>
            <a:picLocks noChangeAspect="1"/>
          </p:cNvPicPr>
          <p:nvPr>
            <p:custDataLst>
              <p:tags r:id="rId5"/>
            </p:custDataLst>
          </p:nvPr>
        </p:nvPicPr>
        <p:blipFill>
          <a:blip r:embed="rId14" cstate="print">
            <a:extLst>
              <a:ext uri="{28A0092B-C50C-407E-A947-70E740481C1C}">
                <a14:useLocalDpi xmlns:a14="http://schemas.microsoft.com/office/drawing/2010/main" val="0"/>
              </a:ext>
            </a:extLst>
          </a:blip>
          <a:stretch>
            <a:fillRect/>
          </a:stretch>
        </p:blipFill>
        <p:spPr>
          <a:xfrm>
            <a:off x="9550132" y="2691219"/>
            <a:ext cx="849806" cy="849806"/>
          </a:xfrm>
          <a:prstGeom prst="rect">
            <a:avLst/>
          </a:prstGeom>
        </p:spPr>
      </p:pic>
      <p:cxnSp>
        <p:nvCxnSpPr>
          <p:cNvPr id="26" name="Straight Connector 25">
            <a:extLst>
              <a:ext uri="{FF2B5EF4-FFF2-40B4-BE49-F238E27FC236}">
                <a16:creationId xmlns:a16="http://schemas.microsoft.com/office/drawing/2014/main" id="{6DACB79A-2336-8F73-A84D-40A3A7A4D006}"/>
              </a:ext>
              <a:ext uri="{C183D7F6-B498-43B3-948B-1728B52AA6E4}">
                <adec:decorative xmlns:adec="http://schemas.microsoft.com/office/drawing/2017/decorative" val="1"/>
              </a:ext>
            </a:extLst>
          </p:cNvPr>
          <p:cNvCxnSpPr>
            <a:cxnSpLocks/>
          </p:cNvCxnSpPr>
          <p:nvPr>
            <p:custDataLst>
              <p:tags r:id="rId6"/>
            </p:custDataLst>
          </p:nvPr>
        </p:nvCxnSpPr>
        <p:spPr>
          <a:xfrm>
            <a:off x="7826461" y="2606656"/>
            <a:ext cx="0" cy="2460239"/>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nvPr>
        </p:nvSpPr>
        <p:spPr>
          <a:xfrm>
            <a:off x="8820000" y="6480000"/>
            <a:ext cx="2844800" cy="365125"/>
          </a:xfrm>
        </p:spPr>
        <p:txBody>
          <a:bodyPr/>
          <a:lstStyle/>
          <a:p>
            <a:fld id="{32D4B517-E49B-41B6-9DBC-23634E0F1CDC}" type="slidenum">
              <a:rPr lang="en-CA" dirty="0" smtClean="0">
                <a:solidFill>
                  <a:schemeClr val="tx1"/>
                </a:solidFill>
              </a:rPr>
              <a:t>8</a:t>
            </a:fld>
            <a:endParaRPr lang="en-CA">
              <a:solidFill>
                <a:schemeClr val="tx1"/>
              </a:solidFill>
            </a:endParaRPr>
          </a:p>
        </p:txBody>
      </p:sp>
    </p:spTree>
    <p:extLst>
      <p:ext uri="{BB962C8B-B14F-4D97-AF65-F5344CB8AC3E}">
        <p14:creationId xmlns:p14="http://schemas.microsoft.com/office/powerpoint/2010/main" val="3399704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5">
            <a:extLst>
              <a:ext uri="{FF2B5EF4-FFF2-40B4-BE49-F238E27FC236}">
                <a16:creationId xmlns:a16="http://schemas.microsoft.com/office/drawing/2014/main" id="{2BFD1308-B8DB-49D5-8854-B8E445619141}"/>
              </a:ext>
            </a:extLst>
          </p:cNvPr>
          <p:cNvSpPr>
            <a:spLocks noGrp="1" noChangeArrowheads="1"/>
          </p:cNvSpPr>
          <p:nvPr>
            <p:ph type="title" idx="4294967295"/>
          </p:nvPr>
        </p:nvSpPr>
        <p:spPr bwMode="auto">
          <a:xfrm>
            <a:off x="217554" y="265010"/>
            <a:ext cx="10546757"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en-CA" sz="3600">
                <a:solidFill>
                  <a:srgbClr val="3C2D47"/>
                </a:solidFill>
                <a:latin typeface="Arial"/>
                <a:ea typeface="+mn-ea"/>
                <a:cs typeface="Arial"/>
              </a:rPr>
              <a:t>Mission 2 : Données pour la prise de </a:t>
            </a:r>
            <a:r>
              <a:rPr lang="en-CA" sz="3600" err="1">
                <a:solidFill>
                  <a:srgbClr val="3C2D47"/>
                </a:solidFill>
                <a:latin typeface="Arial"/>
                <a:ea typeface="+mn-ea"/>
                <a:cs typeface="Arial"/>
              </a:rPr>
              <a:t>décision</a:t>
            </a:r>
            <a:endParaRPr lang="en-US" sz="3600">
              <a:solidFill>
                <a:srgbClr val="3C2D47"/>
              </a:solidFill>
              <a:ea typeface="+mn-ea"/>
            </a:endParaRPr>
          </a:p>
        </p:txBody>
      </p:sp>
      <p:pic>
        <p:nvPicPr>
          <p:cNvPr id="2" name="Picture 1">
            <a:extLst>
              <a:ext uri="{FF2B5EF4-FFF2-40B4-BE49-F238E27FC236}">
                <a16:creationId xmlns:a16="http://schemas.microsoft.com/office/drawing/2014/main" id="{EE755DF9-B141-F8EF-89B9-5169D6142E38}"/>
              </a:ext>
              <a:ext uri="{C183D7F6-B498-43B3-948B-1728B52AA6E4}">
                <adec:decorative xmlns:adec="http://schemas.microsoft.com/office/drawing/2017/decorative" val="1"/>
              </a:ext>
            </a:extLst>
          </p:cNvPr>
          <p:cNvPicPr>
            <a:picLocks noChangeAspect="1"/>
          </p:cNvPicPr>
          <p:nvPr>
            <p:custDataLst>
              <p:tags r:id="rId1"/>
            </p:custDataLst>
          </p:nvPr>
        </p:nvPicPr>
        <p:blipFill rotWithShape="1">
          <a:blip r:embed="rId9" cstate="hqprint">
            <a:extLst>
              <a:ext uri="{28A0092B-C50C-407E-A947-70E740481C1C}">
                <a14:useLocalDpi xmlns:a14="http://schemas.microsoft.com/office/drawing/2010/main" val="0"/>
              </a:ext>
            </a:extLst>
          </a:blip>
          <a:srcRect t="1" r="8247" b="4299"/>
          <a:stretch/>
        </p:blipFill>
        <p:spPr>
          <a:xfrm>
            <a:off x="0" y="964098"/>
            <a:ext cx="12192000" cy="79612"/>
          </a:xfrm>
          <a:prstGeom prst="rect">
            <a:avLst/>
          </a:prstGeom>
        </p:spPr>
      </p:pic>
      <p:sp>
        <p:nvSpPr>
          <p:cNvPr id="3" name="Content Placeholder 2">
            <a:extLst>
              <a:ext uri="{FF2B5EF4-FFF2-40B4-BE49-F238E27FC236}">
                <a16:creationId xmlns:a16="http://schemas.microsoft.com/office/drawing/2014/main" id="{83D17D31-B21D-4192-4884-B9467DEA5012}"/>
              </a:ext>
            </a:extLst>
          </p:cNvPr>
          <p:cNvSpPr txBox="1">
            <a:spLocks/>
          </p:cNvSpPr>
          <p:nvPr/>
        </p:nvSpPr>
        <p:spPr>
          <a:xfrm>
            <a:off x="630109" y="1664903"/>
            <a:ext cx="10067563" cy="893082"/>
          </a:xfrm>
          <a:prstGeom prst="rect">
            <a:avLst/>
          </a:prstGeom>
        </p:spPr>
        <p:txBody>
          <a:bodyPr vert="horz" lIns="0" tIns="0" rIns="0" bIns="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400">
                <a:solidFill>
                  <a:srgbClr val="3F3951"/>
                </a:solidFill>
                <a:latin typeface="Arial"/>
                <a:ea typeface="+mn-lt"/>
                <a:cs typeface="Arial"/>
              </a:rPr>
              <a:t>Les données sont gérées de manière à être intégrées efficacement dans l’analyse afin de fournir des informations pertinentes.</a:t>
            </a:r>
            <a:endParaRPr lang="en-US" sz="2400">
              <a:solidFill>
                <a:srgbClr val="3F3951"/>
              </a:solidFill>
              <a:latin typeface="Arial"/>
              <a:ea typeface="+mn-lt"/>
              <a:cs typeface="Arial"/>
            </a:endParaRPr>
          </a:p>
        </p:txBody>
      </p:sp>
      <p:sp>
        <p:nvSpPr>
          <p:cNvPr id="4" name="TextBox 3">
            <a:extLst>
              <a:ext uri="{FF2B5EF4-FFF2-40B4-BE49-F238E27FC236}">
                <a16:creationId xmlns:a16="http://schemas.microsoft.com/office/drawing/2014/main" id="{95820567-84D1-C43B-8D1B-A135512BE13D}"/>
              </a:ext>
            </a:extLst>
          </p:cNvPr>
          <p:cNvSpPr txBox="1"/>
          <p:nvPr/>
        </p:nvSpPr>
        <p:spPr>
          <a:xfrm>
            <a:off x="973938" y="3713406"/>
            <a:ext cx="2989815" cy="1077218"/>
          </a:xfrm>
          <a:prstGeom prst="rect">
            <a:avLst/>
          </a:prstGeom>
          <a:noFill/>
        </p:spPr>
        <p:txBody>
          <a:bodyPr wrap="square" lIns="91440" tIns="45720" rIns="91440" bIns="45720" rtlCol="0" anchor="t">
            <a:spAutoFit/>
          </a:bodyPr>
          <a:lstStyle/>
          <a:p>
            <a:r>
              <a:rPr lang="fr-FR" sz="1600">
                <a:solidFill>
                  <a:srgbClr val="024E6E"/>
                </a:solidFill>
                <a:effectLst/>
                <a:latin typeface="Arial"/>
                <a:ea typeface="Calibri" panose="020F0502020204030204" pitchFamily="34" charset="0"/>
                <a:cs typeface="Arial"/>
              </a:rPr>
              <a:t>Établir un modèle fédéral de gestion des données pour les données et les normes organisationnelles </a:t>
            </a:r>
            <a:endParaRPr lang="en-CA" sz="1600" b="1">
              <a:solidFill>
                <a:srgbClr val="024E6E"/>
              </a:solidFill>
              <a:latin typeface="Arial"/>
              <a:cs typeface="Arial"/>
            </a:endParaRPr>
          </a:p>
        </p:txBody>
      </p:sp>
      <p:sp>
        <p:nvSpPr>
          <p:cNvPr id="6" name="TextBox 5">
            <a:extLst>
              <a:ext uri="{FF2B5EF4-FFF2-40B4-BE49-F238E27FC236}">
                <a16:creationId xmlns:a16="http://schemas.microsoft.com/office/drawing/2014/main" id="{8566C7BE-0014-AD25-725E-8736C9590E20}"/>
              </a:ext>
            </a:extLst>
          </p:cNvPr>
          <p:cNvSpPr txBox="1"/>
          <p:nvPr/>
        </p:nvSpPr>
        <p:spPr>
          <a:xfrm>
            <a:off x="4674312" y="3713406"/>
            <a:ext cx="3076597" cy="863570"/>
          </a:xfrm>
          <a:prstGeom prst="rect">
            <a:avLst/>
          </a:prstGeom>
          <a:noFill/>
        </p:spPr>
        <p:txBody>
          <a:bodyPr wrap="square" lIns="91440" tIns="45720" rIns="91440" bIns="45720" rtlCol="0" anchor="t">
            <a:spAutoFit/>
          </a:bodyPr>
          <a:lstStyle/>
          <a:p>
            <a:pPr>
              <a:lnSpc>
                <a:spcPct val="107000"/>
              </a:lnSpc>
            </a:pPr>
            <a:r>
              <a:rPr lang="fr-FR" sz="1600">
                <a:solidFill>
                  <a:srgbClr val="024E6E"/>
                </a:solidFill>
                <a:effectLst/>
                <a:latin typeface="Arial"/>
                <a:ea typeface="Calibri" panose="020F0502020204030204" pitchFamily="34" charset="0"/>
                <a:cs typeface="Arial"/>
              </a:rPr>
              <a:t>Définir les attentes et mettre en œuvre des pratiques communes. ​</a:t>
            </a:r>
            <a:endParaRPr lang="en-US" sz="1600">
              <a:solidFill>
                <a:srgbClr val="024E6E"/>
              </a:solidFill>
              <a:effectLst/>
              <a:latin typeface="Arial"/>
              <a:ea typeface="Calibri" panose="020F0502020204030204" pitchFamily="34" charset="0"/>
              <a:cs typeface="Arial"/>
            </a:endParaRPr>
          </a:p>
        </p:txBody>
      </p:sp>
      <p:sp>
        <p:nvSpPr>
          <p:cNvPr id="7" name="TextBox 6">
            <a:extLst>
              <a:ext uri="{FF2B5EF4-FFF2-40B4-BE49-F238E27FC236}">
                <a16:creationId xmlns:a16="http://schemas.microsoft.com/office/drawing/2014/main" id="{93A99787-93A7-7908-B452-D3154D68793D}"/>
              </a:ext>
            </a:extLst>
          </p:cNvPr>
          <p:cNvSpPr txBox="1"/>
          <p:nvPr/>
        </p:nvSpPr>
        <p:spPr>
          <a:xfrm>
            <a:off x="8382568" y="3713406"/>
            <a:ext cx="3433162" cy="600101"/>
          </a:xfrm>
          <a:prstGeom prst="rect">
            <a:avLst/>
          </a:prstGeom>
          <a:noFill/>
        </p:spPr>
        <p:txBody>
          <a:bodyPr wrap="square" lIns="91440" tIns="45720" rIns="91440" bIns="45720" rtlCol="0" anchor="t">
            <a:spAutoFit/>
          </a:bodyPr>
          <a:lstStyle/>
          <a:p>
            <a:pPr marR="0" lvl="0">
              <a:lnSpc>
                <a:spcPct val="107000"/>
              </a:lnSpc>
              <a:spcBef>
                <a:spcPts val="0"/>
              </a:spcBef>
              <a:spcAft>
                <a:spcPts val="0"/>
              </a:spcAft>
            </a:pPr>
            <a:r>
              <a:rPr lang="fr-FR" sz="1600">
                <a:solidFill>
                  <a:srgbClr val="024E6E"/>
                </a:solidFill>
                <a:effectLst/>
                <a:latin typeface="Arial"/>
                <a:ea typeface="Calibri" panose="020F0502020204030204" pitchFamily="34" charset="0"/>
                <a:cs typeface="Arial"/>
              </a:rPr>
              <a:t>Transformer les données en renseignements.​</a:t>
            </a:r>
            <a:endParaRPr lang="en-CA" sz="1600">
              <a:solidFill>
                <a:srgbClr val="024E6E"/>
              </a:solidFill>
              <a:effectLst/>
              <a:latin typeface="Arial"/>
              <a:ea typeface="Calibri" panose="020F0502020204030204" pitchFamily="34" charset="0"/>
              <a:cs typeface="Arial"/>
            </a:endParaRPr>
          </a:p>
        </p:txBody>
      </p:sp>
      <p:sp>
        <p:nvSpPr>
          <p:cNvPr id="8" name="TextBox 7">
            <a:extLst>
              <a:ext uri="{FF2B5EF4-FFF2-40B4-BE49-F238E27FC236}">
                <a16:creationId xmlns:a16="http://schemas.microsoft.com/office/drawing/2014/main" id="{CBAAC720-D08D-6792-7BAA-3AF6C78732AB}"/>
              </a:ext>
            </a:extLst>
          </p:cNvPr>
          <p:cNvSpPr txBox="1"/>
          <p:nvPr/>
        </p:nvSpPr>
        <p:spPr>
          <a:xfrm>
            <a:off x="905880" y="5495230"/>
            <a:ext cx="10390824" cy="1015663"/>
          </a:xfrm>
          <a:prstGeom prst="rect">
            <a:avLst/>
          </a:prstGeom>
          <a:noFill/>
          <a:ln>
            <a:solidFill>
              <a:schemeClr val="bg1">
                <a:lumMod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en-US"/>
            </a:defPPr>
            <a:lvl1pPr>
              <a:defRPr sz="2000">
                <a:solidFill>
                  <a:srgbClr val="3F3951"/>
                </a:solidFill>
                <a:latin typeface="Arial"/>
                <a:ea typeface="+mn-lt"/>
                <a:cs typeface="Arial"/>
              </a:defRPr>
            </a:lvl1pPr>
          </a:lstStyle>
          <a:p>
            <a:r>
              <a:rPr lang="fr-CA"/>
              <a:t>Les vignettes soulignent de bonnes pratiques de gérance des données adoptées par le SCT, l’ACIA et le MPO pour améliorer la gestion, la disponibilité et les pratiques de partage des données.</a:t>
            </a:r>
          </a:p>
        </p:txBody>
      </p:sp>
      <p:cxnSp>
        <p:nvCxnSpPr>
          <p:cNvPr id="9" name="Straight Connector 8">
            <a:extLst>
              <a:ext uri="{FF2B5EF4-FFF2-40B4-BE49-F238E27FC236}">
                <a16:creationId xmlns:a16="http://schemas.microsoft.com/office/drawing/2014/main" id="{54C1EA65-E442-A35B-B55F-8F7BFB88227C}"/>
              </a:ext>
              <a:ext uri="{C183D7F6-B498-43B3-948B-1728B52AA6E4}">
                <adec:decorative xmlns:adec="http://schemas.microsoft.com/office/drawing/2017/decorative" val="1"/>
              </a:ext>
            </a:extLst>
          </p:cNvPr>
          <p:cNvCxnSpPr>
            <a:cxnSpLocks/>
          </p:cNvCxnSpPr>
          <p:nvPr>
            <p:custDataLst>
              <p:tags r:id="rId2"/>
            </p:custDataLst>
          </p:nvPr>
        </p:nvCxnSpPr>
        <p:spPr>
          <a:xfrm>
            <a:off x="4212166" y="2662011"/>
            <a:ext cx="9292" cy="1921263"/>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0DD9FCE-82EA-9D6B-846A-9457140DFB93}"/>
              </a:ext>
              <a:ext uri="{C183D7F6-B498-43B3-948B-1728B52AA6E4}">
                <adec:decorative xmlns:adec="http://schemas.microsoft.com/office/drawing/2017/decorative" val="1"/>
              </a:ext>
            </a:extLst>
          </p:cNvPr>
          <p:cNvCxnSpPr>
            <a:cxnSpLocks/>
          </p:cNvCxnSpPr>
          <p:nvPr>
            <p:custDataLst>
              <p:tags r:id="rId3"/>
            </p:custDataLst>
          </p:nvPr>
        </p:nvCxnSpPr>
        <p:spPr>
          <a:xfrm>
            <a:off x="7915689" y="2662011"/>
            <a:ext cx="9292" cy="1921263"/>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1" name="Graphic 10" descr="Decorative">
            <a:extLst>
              <a:ext uri="{FF2B5EF4-FFF2-40B4-BE49-F238E27FC236}">
                <a16:creationId xmlns:a16="http://schemas.microsoft.com/office/drawing/2014/main" id="{AE0B7E2C-71C5-9A6F-3DC5-237DA85C9642}"/>
              </a:ext>
              <a:ext uri="{C183D7F6-B498-43B3-948B-1728B52AA6E4}">
                <adec:decorative xmlns:adec="http://schemas.microsoft.com/office/drawing/2017/decorative" val="1"/>
              </a:ext>
            </a:extLst>
          </p:cNvPr>
          <p:cNvPicPr>
            <a:picLocks noChangeAspect="1"/>
          </p:cNvPicPr>
          <p:nvPr>
            <p:custDataLst>
              <p:tags r:id="rId4"/>
            </p:custDataLst>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847448" y="2718128"/>
            <a:ext cx="914400" cy="914400"/>
          </a:xfrm>
          <a:prstGeom prst="rect">
            <a:avLst/>
          </a:prstGeom>
        </p:spPr>
      </p:pic>
      <p:pic>
        <p:nvPicPr>
          <p:cNvPr id="12" name="Picture 11" descr="Decorative">
            <a:extLst>
              <a:ext uri="{FF2B5EF4-FFF2-40B4-BE49-F238E27FC236}">
                <a16:creationId xmlns:a16="http://schemas.microsoft.com/office/drawing/2014/main" id="{7ED537FB-C5F6-A16C-94AC-1C046CDC20FD}"/>
              </a:ext>
              <a:ext uri="{C183D7F6-B498-43B3-948B-1728B52AA6E4}">
                <adec:decorative xmlns:adec="http://schemas.microsoft.com/office/drawing/2017/decorative" val="1"/>
              </a:ext>
            </a:extLst>
          </p:cNvPr>
          <p:cNvPicPr>
            <a:picLocks noChangeAspect="1"/>
          </p:cNvPicPr>
          <p:nvPr>
            <p:custDataLst>
              <p:tags r:id="rId5"/>
            </p:custDataLst>
          </p:nvPr>
        </p:nvPicPr>
        <p:blipFill>
          <a:blip r:embed="rId12" cstate="print">
            <a:extLst>
              <a:ext uri="{28A0092B-C50C-407E-A947-70E740481C1C}">
                <a14:useLocalDpi xmlns:a14="http://schemas.microsoft.com/office/drawing/2010/main" val="0"/>
              </a:ext>
            </a:extLst>
          </a:blip>
          <a:stretch>
            <a:fillRect/>
          </a:stretch>
        </p:blipFill>
        <p:spPr>
          <a:xfrm>
            <a:off x="9373810" y="2636592"/>
            <a:ext cx="1026840" cy="1026840"/>
          </a:xfrm>
          <a:prstGeom prst="rect">
            <a:avLst/>
          </a:prstGeom>
        </p:spPr>
      </p:pic>
      <p:pic>
        <p:nvPicPr>
          <p:cNvPr id="13" name="Picture 12" descr="Decorative">
            <a:extLst>
              <a:ext uri="{FF2B5EF4-FFF2-40B4-BE49-F238E27FC236}">
                <a16:creationId xmlns:a16="http://schemas.microsoft.com/office/drawing/2014/main" id="{8D886EE6-5435-07E6-100A-76B96D8D133C}"/>
              </a:ext>
              <a:ext uri="{C183D7F6-B498-43B3-948B-1728B52AA6E4}">
                <adec:decorative xmlns:adec="http://schemas.microsoft.com/office/drawing/2017/decorative" val="1"/>
              </a:ext>
            </a:extLst>
          </p:cNvPr>
          <p:cNvPicPr>
            <a:picLocks noChangeAspect="1"/>
          </p:cNvPicPr>
          <p:nvPr>
            <p:custDataLst>
              <p:tags r:id="rId6"/>
            </p:custDataLst>
          </p:nvPr>
        </p:nvPicPr>
        <p:blipFill>
          <a:blip r:embed="rId13" cstate="print">
            <a:extLst>
              <a:ext uri="{28A0092B-C50C-407E-A947-70E740481C1C}">
                <a14:useLocalDpi xmlns:a14="http://schemas.microsoft.com/office/drawing/2010/main" val="0"/>
              </a:ext>
            </a:extLst>
          </a:blip>
          <a:stretch>
            <a:fillRect/>
          </a:stretch>
        </p:blipFill>
        <p:spPr>
          <a:xfrm>
            <a:off x="5662915" y="2746222"/>
            <a:ext cx="858212" cy="858212"/>
          </a:xfrm>
          <a:prstGeom prst="rect">
            <a:avLst/>
          </a:prstGeom>
        </p:spPr>
      </p:pic>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nvPr>
        </p:nvSpPr>
        <p:spPr>
          <a:xfrm>
            <a:off x="8820000" y="6480000"/>
            <a:ext cx="2844800" cy="365125"/>
          </a:xfrm>
        </p:spPr>
        <p:txBody>
          <a:bodyPr/>
          <a:lstStyle/>
          <a:p>
            <a:fld id="{32D4B517-E49B-41B6-9DBC-23634E0F1CDC}" type="slidenum">
              <a:rPr lang="en-CA" dirty="0" smtClean="0">
                <a:solidFill>
                  <a:schemeClr val="tx1"/>
                </a:solidFill>
              </a:rPr>
              <a:t>9</a:t>
            </a:fld>
            <a:endParaRPr lang="en-CA">
              <a:solidFill>
                <a:schemeClr val="tx1"/>
              </a:solidFill>
            </a:endParaRPr>
          </a:p>
        </p:txBody>
      </p:sp>
    </p:spTree>
    <p:extLst>
      <p:ext uri="{BB962C8B-B14F-4D97-AF65-F5344CB8AC3E}">
        <p14:creationId xmlns:p14="http://schemas.microsoft.com/office/powerpoint/2010/main" val="25412788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3efb0653343375b6c460a84&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E_IMGDECORATIVE" val="1"/>
</p:tagLst>
</file>

<file path=ppt/tags/tag11.xml><?xml version="1.0" encoding="utf-8"?>
<p:tagLst xmlns:a="http://schemas.openxmlformats.org/drawingml/2006/main" xmlns:r="http://schemas.openxmlformats.org/officeDocument/2006/relationships" xmlns:p="http://schemas.openxmlformats.org/presentationml/2006/main">
  <p:tag name="E_IMGDECORATIVE" val="1"/>
  <p:tag name="E_TABJUMP" val=""/>
</p:tagLst>
</file>

<file path=ppt/tags/tag12.xml><?xml version="1.0" encoding="utf-8"?>
<p:tagLst xmlns:a="http://schemas.openxmlformats.org/drawingml/2006/main" xmlns:r="http://schemas.openxmlformats.org/officeDocument/2006/relationships" xmlns:p="http://schemas.openxmlformats.org/presentationml/2006/main">
  <p:tag name="E_IMGDECORATIVE" val="1"/>
</p:tagLst>
</file>

<file path=ppt/tags/tag13.xml><?xml version="1.0" encoding="utf-8"?>
<p:tagLst xmlns:a="http://schemas.openxmlformats.org/drawingml/2006/main" xmlns:r="http://schemas.openxmlformats.org/officeDocument/2006/relationships" xmlns:p="http://schemas.openxmlformats.org/presentationml/2006/main">
  <p:tag name="E_IMGDECORATIVE" val="1"/>
</p:tagLst>
</file>

<file path=ppt/tags/tag14.xml><?xml version="1.0" encoding="utf-8"?>
<p:tagLst xmlns:a="http://schemas.openxmlformats.org/drawingml/2006/main" xmlns:r="http://schemas.openxmlformats.org/officeDocument/2006/relationships" xmlns:p="http://schemas.openxmlformats.org/presentationml/2006/main">
  <p:tag name="E_IMGDECORATIVE" val="1"/>
</p:tagLst>
</file>

<file path=ppt/tags/tag15.xml><?xml version="1.0" encoding="utf-8"?>
<p:tagLst xmlns:a="http://schemas.openxmlformats.org/drawingml/2006/main" xmlns:r="http://schemas.openxmlformats.org/officeDocument/2006/relationships" xmlns:p="http://schemas.openxmlformats.org/presentationml/2006/main">
  <p:tag name="E_IMGDECORATIVE" val="1"/>
  <p:tag name="E_TABJUMP" val=""/>
</p:tagLst>
</file>

<file path=ppt/tags/tag16.xml><?xml version="1.0" encoding="utf-8"?>
<p:tagLst xmlns:a="http://schemas.openxmlformats.org/drawingml/2006/main" xmlns:r="http://schemas.openxmlformats.org/officeDocument/2006/relationships" xmlns:p="http://schemas.openxmlformats.org/presentationml/2006/main">
  <p:tag name="E_IMGDECORATIVE" val="1"/>
</p:tagLst>
</file>

<file path=ppt/tags/tag17.xml><?xml version="1.0" encoding="utf-8"?>
<p:tagLst xmlns:a="http://schemas.openxmlformats.org/drawingml/2006/main" xmlns:r="http://schemas.openxmlformats.org/officeDocument/2006/relationships" xmlns:p="http://schemas.openxmlformats.org/presentationml/2006/main">
  <p:tag name="E_IMGDECORATIVE" val="1"/>
  <p:tag name="E_TABJUMP" val=""/>
</p:tagLst>
</file>

<file path=ppt/tags/tag18.xml><?xml version="1.0" encoding="utf-8"?>
<p:tagLst xmlns:a="http://schemas.openxmlformats.org/drawingml/2006/main" xmlns:r="http://schemas.openxmlformats.org/officeDocument/2006/relationships" xmlns:p="http://schemas.openxmlformats.org/presentationml/2006/main">
  <p:tag name="E_IMGDECORATIVE" val="1"/>
  <p:tag name="E_TABJUMP" val=""/>
</p:tagLst>
</file>

<file path=ppt/tags/tag19.xml><?xml version="1.0" encoding="utf-8"?>
<p:tagLst xmlns:a="http://schemas.openxmlformats.org/drawingml/2006/main" xmlns:r="http://schemas.openxmlformats.org/officeDocument/2006/relationships" xmlns:p="http://schemas.openxmlformats.org/presentationml/2006/main">
  <p:tag name="E_IMGDECORATIVE" val="1"/>
</p:tagLst>
</file>

<file path=ppt/tags/tag2.xml><?xml version="1.0" encoding="utf-8"?>
<p:tagLst xmlns:a="http://schemas.openxmlformats.org/drawingml/2006/main" xmlns:r="http://schemas.openxmlformats.org/officeDocument/2006/relationships" xmlns:p="http://schemas.openxmlformats.org/presentationml/2006/main">
  <p:tag name="E_IMGDECORATIVE" val="1"/>
</p:tagLst>
</file>

<file path=ppt/tags/tag20.xml><?xml version="1.0" encoding="utf-8"?>
<p:tagLst xmlns:a="http://schemas.openxmlformats.org/drawingml/2006/main" xmlns:r="http://schemas.openxmlformats.org/officeDocument/2006/relationships" xmlns:p="http://schemas.openxmlformats.org/presentationml/2006/main">
  <p:tag name="E_IMGDECORATIVE" val="1"/>
</p:tagLst>
</file>

<file path=ppt/tags/tag21.xml><?xml version="1.0" encoding="utf-8"?>
<p:tagLst xmlns:a="http://schemas.openxmlformats.org/drawingml/2006/main" xmlns:r="http://schemas.openxmlformats.org/officeDocument/2006/relationships" xmlns:p="http://schemas.openxmlformats.org/presentationml/2006/main">
  <p:tag name="E_IMGDECORATIVE" val="1"/>
</p:tagLst>
</file>

<file path=ppt/tags/tag22.xml><?xml version="1.0" encoding="utf-8"?>
<p:tagLst xmlns:a="http://schemas.openxmlformats.org/drawingml/2006/main" xmlns:r="http://schemas.openxmlformats.org/officeDocument/2006/relationships" xmlns:p="http://schemas.openxmlformats.org/presentationml/2006/main">
  <p:tag name="E_IMGDECORATIVE" val="1"/>
</p:tagLst>
</file>

<file path=ppt/tags/tag23.xml><?xml version="1.0" encoding="utf-8"?>
<p:tagLst xmlns:a="http://schemas.openxmlformats.org/drawingml/2006/main" xmlns:r="http://schemas.openxmlformats.org/officeDocument/2006/relationships" xmlns:p="http://schemas.openxmlformats.org/presentationml/2006/main">
  <p:tag name="E_IMGDECORATIVE" val="1"/>
  <p:tag name="E_TABJUMP" val=""/>
</p:tagLst>
</file>

<file path=ppt/tags/tag24.xml><?xml version="1.0" encoding="utf-8"?>
<p:tagLst xmlns:a="http://schemas.openxmlformats.org/drawingml/2006/main" xmlns:r="http://schemas.openxmlformats.org/officeDocument/2006/relationships" xmlns:p="http://schemas.openxmlformats.org/presentationml/2006/main">
  <p:tag name="E_IMGDECORATIVE" val="1"/>
  <p:tag name="E_TABJUMP" val=""/>
</p:tagLst>
</file>

<file path=ppt/tags/tag25.xml><?xml version="1.0" encoding="utf-8"?>
<p:tagLst xmlns:a="http://schemas.openxmlformats.org/drawingml/2006/main" xmlns:r="http://schemas.openxmlformats.org/officeDocument/2006/relationships" xmlns:p="http://schemas.openxmlformats.org/presentationml/2006/main">
  <p:tag name="E_IMGDECORATIVE" val="1"/>
</p:tagLst>
</file>

<file path=ppt/tags/tag26.xml><?xml version="1.0" encoding="utf-8"?>
<p:tagLst xmlns:a="http://schemas.openxmlformats.org/drawingml/2006/main" xmlns:r="http://schemas.openxmlformats.org/officeDocument/2006/relationships" xmlns:p="http://schemas.openxmlformats.org/presentationml/2006/main">
  <p:tag name="E_IMGDECORATIVE" val="1"/>
</p:tagLst>
</file>

<file path=ppt/tags/tag27.xml><?xml version="1.0" encoding="utf-8"?>
<p:tagLst xmlns:a="http://schemas.openxmlformats.org/drawingml/2006/main" xmlns:r="http://schemas.openxmlformats.org/officeDocument/2006/relationships" xmlns:p="http://schemas.openxmlformats.org/presentationml/2006/main">
  <p:tag name="E_IMGDECORATIVE" val="1"/>
</p:tagLst>
</file>

<file path=ppt/tags/tag28.xml><?xml version="1.0" encoding="utf-8"?>
<p:tagLst xmlns:a="http://schemas.openxmlformats.org/drawingml/2006/main" xmlns:r="http://schemas.openxmlformats.org/officeDocument/2006/relationships" xmlns:p="http://schemas.openxmlformats.org/presentationml/2006/main">
  <p:tag name="E_IMGDECORATIVE" val="1"/>
  <p:tag name="E_TABJUMP" val=""/>
</p:tagLst>
</file>

<file path=ppt/tags/tag29.xml><?xml version="1.0" encoding="utf-8"?>
<p:tagLst xmlns:a="http://schemas.openxmlformats.org/drawingml/2006/main" xmlns:r="http://schemas.openxmlformats.org/officeDocument/2006/relationships" xmlns:p="http://schemas.openxmlformats.org/presentationml/2006/main">
  <p:tag name="E_IMGDECORATIVE" val="1"/>
</p:tagLst>
</file>

<file path=ppt/tags/tag3.xml><?xml version="1.0" encoding="utf-8"?>
<p:tagLst xmlns:a="http://schemas.openxmlformats.org/drawingml/2006/main" xmlns:r="http://schemas.openxmlformats.org/officeDocument/2006/relationships" xmlns:p="http://schemas.openxmlformats.org/presentationml/2006/main">
  <p:tag name="E_IMGDECORATIVE" val="1"/>
</p:tagLst>
</file>

<file path=ppt/tags/tag30.xml><?xml version="1.0" encoding="utf-8"?>
<p:tagLst xmlns:a="http://schemas.openxmlformats.org/drawingml/2006/main" xmlns:r="http://schemas.openxmlformats.org/officeDocument/2006/relationships" xmlns:p="http://schemas.openxmlformats.org/presentationml/2006/main">
  <p:tag name="E_IMGDECORATIVE" val="1"/>
</p:tagLst>
</file>

<file path=ppt/tags/tag31.xml><?xml version="1.0" encoding="utf-8"?>
<p:tagLst xmlns:a="http://schemas.openxmlformats.org/drawingml/2006/main" xmlns:r="http://schemas.openxmlformats.org/officeDocument/2006/relationships" xmlns:p="http://schemas.openxmlformats.org/presentationml/2006/main">
  <p:tag name="E_IMGDECORATIVE" val="1"/>
  <p:tag name="E_TABJUMP" val=""/>
</p:tagLst>
</file>

<file path=ppt/tags/tag32.xml><?xml version="1.0" encoding="utf-8"?>
<p:tagLst xmlns:a="http://schemas.openxmlformats.org/drawingml/2006/main" xmlns:r="http://schemas.openxmlformats.org/officeDocument/2006/relationships" xmlns:p="http://schemas.openxmlformats.org/presentationml/2006/main">
  <p:tag name="E_IMGDECORATIVE" val="1"/>
  <p:tag name="E_TABJUMP" val=""/>
</p:tagLst>
</file>

<file path=ppt/tags/tag33.xml><?xml version="1.0" encoding="utf-8"?>
<p:tagLst xmlns:a="http://schemas.openxmlformats.org/drawingml/2006/main" xmlns:r="http://schemas.openxmlformats.org/officeDocument/2006/relationships" xmlns:p="http://schemas.openxmlformats.org/presentationml/2006/main">
  <p:tag name="E_IMGDECORATIVE" val="1"/>
</p:tagLst>
</file>

<file path=ppt/tags/tag34.xml><?xml version="1.0" encoding="utf-8"?>
<p:tagLst xmlns:a="http://schemas.openxmlformats.org/drawingml/2006/main" xmlns:r="http://schemas.openxmlformats.org/officeDocument/2006/relationships" xmlns:p="http://schemas.openxmlformats.org/presentationml/2006/main">
  <p:tag name="E_IMGDECORATIVE" val="1"/>
</p:tagLst>
</file>

<file path=ppt/tags/tag35.xml><?xml version="1.0" encoding="utf-8"?>
<p:tagLst xmlns:a="http://schemas.openxmlformats.org/drawingml/2006/main" xmlns:r="http://schemas.openxmlformats.org/officeDocument/2006/relationships" xmlns:p="http://schemas.openxmlformats.org/presentationml/2006/main">
  <p:tag name="E_IMGDECORATIVE" val="1"/>
</p:tagLst>
</file>

<file path=ppt/tags/tag36.xml><?xml version="1.0" encoding="utf-8"?>
<p:tagLst xmlns:a="http://schemas.openxmlformats.org/drawingml/2006/main" xmlns:r="http://schemas.openxmlformats.org/officeDocument/2006/relationships" xmlns:p="http://schemas.openxmlformats.org/presentationml/2006/main">
  <p:tag name="E_IMGDECORATIVE" val="1"/>
</p:tagLst>
</file>

<file path=ppt/tags/tag37.xml><?xml version="1.0" encoding="utf-8"?>
<p:tagLst xmlns:a="http://schemas.openxmlformats.org/drawingml/2006/main" xmlns:r="http://schemas.openxmlformats.org/officeDocument/2006/relationships" xmlns:p="http://schemas.openxmlformats.org/presentationml/2006/main">
  <p:tag name="E_IMGDECORATIVE"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E_IMGDECORATIVE" val="1"/>
</p:tagLst>
</file>

<file path=ppt/tags/tag40.xml><?xml version="1.0" encoding="utf-8"?>
<p:tagLst xmlns:a="http://schemas.openxmlformats.org/drawingml/2006/main" xmlns:r="http://schemas.openxmlformats.org/officeDocument/2006/relationships" xmlns:p="http://schemas.openxmlformats.org/presentationml/2006/main">
  <p:tag name="NUM" val="4"/>
</p:tagLst>
</file>

<file path=ppt/tags/tag41.xml><?xml version="1.0" encoding="utf-8"?>
<p:tagLst xmlns:a="http://schemas.openxmlformats.org/drawingml/2006/main" xmlns:r="http://schemas.openxmlformats.org/officeDocument/2006/relationships" xmlns:p="http://schemas.openxmlformats.org/presentationml/2006/main">
  <p:tag name="E_IMGDECORATIVE"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4"/>
</p:tagLst>
</file>

<file path=ppt/tags/tag45.xml><?xml version="1.0" encoding="utf-8"?>
<p:tagLst xmlns:a="http://schemas.openxmlformats.org/drawingml/2006/main" xmlns:r="http://schemas.openxmlformats.org/officeDocument/2006/relationships" xmlns:p="http://schemas.openxmlformats.org/presentationml/2006/main">
  <p:tag name="E_IMGDECORATIVE"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9.xml><?xml version="1.0" encoding="utf-8"?>
<p:tagLst xmlns:a="http://schemas.openxmlformats.org/drawingml/2006/main" xmlns:r="http://schemas.openxmlformats.org/officeDocument/2006/relationships" xmlns:p="http://schemas.openxmlformats.org/presentationml/2006/main">
  <p:tag name="E_IMGDECORATIVE" val="1"/>
</p:tagLst>
</file>

<file path=ppt/tags/tag5.xml><?xml version="1.0" encoding="utf-8"?>
<p:tagLst xmlns:a="http://schemas.openxmlformats.org/drawingml/2006/main" xmlns:r="http://schemas.openxmlformats.org/officeDocument/2006/relationships" xmlns:p="http://schemas.openxmlformats.org/presentationml/2006/main">
  <p:tag name="E_IMGDECORATIVE" val="1"/>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4"/>
</p:tagLst>
</file>

<file path=ppt/tags/tag53.xml><?xml version="1.0" encoding="utf-8"?>
<p:tagLst xmlns:a="http://schemas.openxmlformats.org/drawingml/2006/main" xmlns:r="http://schemas.openxmlformats.org/officeDocument/2006/relationships" xmlns:p="http://schemas.openxmlformats.org/presentationml/2006/main">
  <p:tag name="E_IMGDECORATIVE"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4"/>
</p:tagLst>
</file>

<file path=ppt/tags/tag57.xml><?xml version="1.0" encoding="utf-8"?>
<p:tagLst xmlns:a="http://schemas.openxmlformats.org/drawingml/2006/main" xmlns:r="http://schemas.openxmlformats.org/officeDocument/2006/relationships" xmlns:p="http://schemas.openxmlformats.org/presentationml/2006/main">
  <p:tag name="E_IMGDECORATIVE" val="1"/>
</p:tagLst>
</file>

<file path=ppt/tags/tag6.xml><?xml version="1.0" encoding="utf-8"?>
<p:tagLst xmlns:a="http://schemas.openxmlformats.org/drawingml/2006/main" xmlns:r="http://schemas.openxmlformats.org/officeDocument/2006/relationships" xmlns:p="http://schemas.openxmlformats.org/presentationml/2006/main">
  <p:tag name="E_IMGDECORATIVE" val="1"/>
</p:tagLst>
</file>

<file path=ppt/tags/tag7.xml><?xml version="1.0" encoding="utf-8"?>
<p:tagLst xmlns:a="http://schemas.openxmlformats.org/drawingml/2006/main" xmlns:r="http://schemas.openxmlformats.org/officeDocument/2006/relationships" xmlns:p="http://schemas.openxmlformats.org/presentationml/2006/main">
  <p:tag name="E_IMGDECORATIVE" val="1"/>
</p:tagLst>
</file>

<file path=ppt/tags/tag8.xml><?xml version="1.0" encoding="utf-8"?>
<p:tagLst xmlns:a="http://schemas.openxmlformats.org/drawingml/2006/main" xmlns:r="http://schemas.openxmlformats.org/officeDocument/2006/relationships" xmlns:p="http://schemas.openxmlformats.org/presentationml/2006/main">
  <p:tag name="E_IMGDECORATIVE" val="1"/>
</p:tagLst>
</file>

<file path=ppt/tags/tag9.xml><?xml version="1.0" encoding="utf-8"?>
<p:tagLst xmlns:a="http://schemas.openxmlformats.org/drawingml/2006/main" xmlns:r="http://schemas.openxmlformats.org/officeDocument/2006/relationships" xmlns:p="http://schemas.openxmlformats.org/presentationml/2006/main">
  <p:tag name="E_IMGDECORATIVE"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cf870b0-a4b0-4bd1-aa16-9e5af7ce21f9">
      <Terms xmlns="http://schemas.microsoft.com/office/infopath/2007/PartnerControls"/>
    </lcf76f155ced4ddcb4097134ff3c332f>
    <TaxCatchAll xmlns="73daebbf-9095-43ee-a2d8-cf41202ceaf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543EDECD28D7849809191D51A0E1C05" ma:contentTypeVersion="10" ma:contentTypeDescription="Create a new document." ma:contentTypeScope="" ma:versionID="98256031778121c6147fd1ed001878de">
  <xsd:schema xmlns:xsd="http://www.w3.org/2001/XMLSchema" xmlns:xs="http://www.w3.org/2001/XMLSchema" xmlns:p="http://schemas.microsoft.com/office/2006/metadata/properties" xmlns:ns2="ccf870b0-a4b0-4bd1-aa16-9e5af7ce21f9" xmlns:ns3="73daebbf-9095-43ee-a2d8-cf41202ceaf3" targetNamespace="http://schemas.microsoft.com/office/2006/metadata/properties" ma:root="true" ma:fieldsID="53f8abe038ad478b3148cde16fae7d8a" ns2:_="" ns3:_="">
    <xsd:import namespace="ccf870b0-a4b0-4bd1-aa16-9e5af7ce21f9"/>
    <xsd:import namespace="73daebbf-9095-43ee-a2d8-cf41202ceaf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3:SharedWithUsers" minOccurs="0"/>
                <xsd:element ref="ns3:SharedWithDetails"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f870b0-a4b0-4bd1-aa16-9e5af7ce21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c38d4629-38ad-4148-bc9e-acd04a442d3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3daebbf-9095-43ee-a2d8-cf41202ceaf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8e900d27-c2da-410d-a6b4-1ebf0f7eea26}" ma:internalName="TaxCatchAll" ma:showField="CatchAllData" ma:web="73daebbf-9095-43ee-a2d8-cf41202cea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B4E313-87F4-43D9-99A8-DC8E63311666}">
  <ds:schemaRefs>
    <ds:schemaRef ds:uri="http://schemas.microsoft.com/office/2006/metadata/properties"/>
    <ds:schemaRef ds:uri="http://schemas.microsoft.com/office/infopath/2007/PartnerControls"/>
    <ds:schemaRef ds:uri="ccf870b0-a4b0-4bd1-aa16-9e5af7ce21f9"/>
    <ds:schemaRef ds:uri="73daebbf-9095-43ee-a2d8-cf41202ceaf3"/>
  </ds:schemaRefs>
</ds:datastoreItem>
</file>

<file path=customXml/itemProps2.xml><?xml version="1.0" encoding="utf-8"?>
<ds:datastoreItem xmlns:ds="http://schemas.openxmlformats.org/officeDocument/2006/customXml" ds:itemID="{28934B48-05B4-4396-873E-EE6B723A55B5}">
  <ds:schemaRefs>
    <ds:schemaRef ds:uri="http://schemas.microsoft.com/sharepoint/v3/contenttype/forms"/>
  </ds:schemaRefs>
</ds:datastoreItem>
</file>

<file path=customXml/itemProps3.xml><?xml version="1.0" encoding="utf-8"?>
<ds:datastoreItem xmlns:ds="http://schemas.openxmlformats.org/officeDocument/2006/customXml" ds:itemID="{0D220F85-ED73-4543-AA31-825110B5D8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f870b0-a4b0-4bd1-aa16-9e5af7ce21f9"/>
    <ds:schemaRef ds:uri="73daebbf-9095-43ee-a2d8-cf41202cea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1276</TotalTime>
  <Words>3336</Words>
  <Application>Microsoft Office PowerPoint</Application>
  <PresentationFormat>Widescreen</PresentationFormat>
  <Paragraphs>201</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Renouvellement de la stratégie relative aux données pour la fonction publique fédérale  Conférence sur les données du GC 22-23 février 2023</vt:lpstr>
      <vt:lpstr>Contexte</vt:lpstr>
      <vt:lpstr>Objectifs généraux d’un renouvellement publié</vt:lpstr>
      <vt:lpstr>Mise à profit et harmonisation avec les efforts continus</vt:lpstr>
      <vt:lpstr>Vision et cadre de stratégie</vt:lpstr>
      <vt:lpstr>Consultations et mobilisation</vt:lpstr>
      <vt:lpstr>Aperçu des missions</vt:lpstr>
      <vt:lpstr>Mission 1 : Données dès la conception</vt:lpstr>
      <vt:lpstr>Mission 2 : Données pour la prise de décision</vt:lpstr>
      <vt:lpstr>Mission 3 : Permettre la prestation de services fondés sur les données</vt:lpstr>
      <vt:lpstr>Mission 4 : Habiliter la fonction publique</vt:lpstr>
      <vt:lpstr>Prochaines étapes</vt:lpstr>
      <vt:lpstr>Annexe </vt:lpstr>
      <vt:lpstr>Données dès la conception Les besoins en matière de données sont pris en compte de manière proactive lors de la conception des initiatives. .</vt:lpstr>
      <vt:lpstr>Données pour la prise de décisions Les données sont gérées de manière à être intégrées efficacement dans l’analyse afin de fournir des informations pertinentes.</vt:lpstr>
      <vt:lpstr>Permettre la prestation de services fondés sur les données  Les données circulent en toute sécurité là où elles sont nécessaires pour améliorer l’expérience de l’utilisateur tout en maintenant sa confiance.</vt:lpstr>
      <vt:lpstr>Permettre la prestation de services fondés sur les données (suite)  Les données circulent en toute sécurité là où elles sont nécessaires pour améliorer l’expérience de l’utilisateur tout en maintenant sa confiance.</vt:lpstr>
      <vt:lpstr>Habiliter la fonction publique Les équipes possèdent les moyens et sont appuyées pour intégrer efficacement les talents et les outils dont elles ont besoin.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Renouvellement de la stratégie relative aux données pour la fonction publique fédérale  Conférence sur les données du GC 22-23 février 2023</dc:title>
  <dc:creator>St-Cyr, Kim</dc:creator>
  <cp:lastModifiedBy>St-Cyr, Kim</cp:lastModifiedBy>
  <cp:revision>2</cp:revision>
  <dcterms:created xsi:type="dcterms:W3CDTF">2023-02-16T19:34:24Z</dcterms:created>
  <dcterms:modified xsi:type="dcterms:W3CDTF">2023-02-20T13:43:49Z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515d617-256d-4284-aedb-1064be1c4b48_Enabled">
    <vt:lpwstr>true</vt:lpwstr>
  </property>
  <property fmtid="{D5CDD505-2E9C-101B-9397-08002B2CF9AE}" pid="3" name="MSIP_Label_3515d617-256d-4284-aedb-1064be1c4b48_SetDate">
    <vt:lpwstr>2023-02-16T19:52:17Z</vt:lpwstr>
  </property>
  <property fmtid="{D5CDD505-2E9C-101B-9397-08002B2CF9AE}" pid="4" name="MSIP_Label_3515d617-256d-4284-aedb-1064be1c4b48_Method">
    <vt:lpwstr>Privileged</vt:lpwstr>
  </property>
  <property fmtid="{D5CDD505-2E9C-101B-9397-08002B2CF9AE}" pid="5" name="MSIP_Label_3515d617-256d-4284-aedb-1064be1c4b48_Name">
    <vt:lpwstr>3515d617-256d-4284-aedb-1064be1c4b48</vt:lpwstr>
  </property>
  <property fmtid="{D5CDD505-2E9C-101B-9397-08002B2CF9AE}" pid="6" name="MSIP_Label_3515d617-256d-4284-aedb-1064be1c4b48_SiteId">
    <vt:lpwstr>6397df10-4595-4047-9c4f-03311282152b</vt:lpwstr>
  </property>
  <property fmtid="{D5CDD505-2E9C-101B-9397-08002B2CF9AE}" pid="7" name="MSIP_Label_3515d617-256d-4284-aedb-1064be1c4b48_ActionId">
    <vt:lpwstr>4225af00-5b53-4f23-bc89-47d226885869</vt:lpwstr>
  </property>
  <property fmtid="{D5CDD505-2E9C-101B-9397-08002B2CF9AE}" pid="8" name="MSIP_Label_3515d617-256d-4284-aedb-1064be1c4b48_ContentBits">
    <vt:lpwstr>0</vt:lpwstr>
  </property>
  <property fmtid="{D5CDD505-2E9C-101B-9397-08002B2CF9AE}" pid="9" name="ContentTypeId">
    <vt:lpwstr>0x0101009543EDECD28D7849809191D51A0E1C05</vt:lpwstr>
  </property>
</Properties>
</file>