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7" r:id="rId2"/>
    <p:sldMasterId id="2147483710" r:id="rId3"/>
    <p:sldMasterId id="2147483723" r:id="rId4"/>
  </p:sldMasterIdLst>
  <p:notesMasterIdLst>
    <p:notesMasterId r:id="rId18"/>
  </p:notesMasterIdLst>
  <p:handoutMasterIdLst>
    <p:handoutMasterId r:id="rId19"/>
  </p:handoutMasterIdLst>
  <p:sldIdLst>
    <p:sldId id="269" r:id="rId5"/>
    <p:sldId id="364" r:id="rId6"/>
    <p:sldId id="366" r:id="rId7"/>
    <p:sldId id="372" r:id="rId8"/>
    <p:sldId id="367" r:id="rId9"/>
    <p:sldId id="320" r:id="rId10"/>
    <p:sldId id="343" r:id="rId11"/>
    <p:sldId id="358" r:id="rId12"/>
    <p:sldId id="371" r:id="rId13"/>
    <p:sldId id="365" r:id="rId14"/>
    <p:sldId id="351" r:id="rId15"/>
    <p:sldId id="369" r:id="rId16"/>
    <p:sldId id="370" r:id="rId17"/>
  </p:sldIdLst>
  <p:sldSz cx="10363200" cy="7772400"/>
  <p:notesSz cx="9296400" cy="7010400"/>
  <p:custDataLst>
    <p:tags r:id="rId20"/>
  </p:custDataLst>
  <p:defaultTextStyle>
    <a:defPPr>
      <a:defRPr lang="en-US"/>
    </a:defPPr>
    <a:lvl1pPr marL="0" algn="l" defTabSz="1175644" rtl="0" eaLnBrk="1" latinLnBrk="0" hangingPunct="1">
      <a:defRPr sz="2314" kern="1200">
        <a:solidFill>
          <a:schemeClr val="tx1"/>
        </a:solidFill>
        <a:latin typeface="+mn-lt"/>
        <a:ea typeface="+mn-ea"/>
        <a:cs typeface="+mn-cs"/>
      </a:defRPr>
    </a:lvl1pPr>
    <a:lvl2pPr marL="587822" algn="l" defTabSz="1175644" rtl="0" eaLnBrk="1" latinLnBrk="0" hangingPunct="1">
      <a:defRPr sz="2314" kern="1200">
        <a:solidFill>
          <a:schemeClr val="tx1"/>
        </a:solidFill>
        <a:latin typeface="+mn-lt"/>
        <a:ea typeface="+mn-ea"/>
        <a:cs typeface="+mn-cs"/>
      </a:defRPr>
    </a:lvl2pPr>
    <a:lvl3pPr marL="1175644" algn="l" defTabSz="1175644" rtl="0" eaLnBrk="1" latinLnBrk="0" hangingPunct="1">
      <a:defRPr sz="2314" kern="1200">
        <a:solidFill>
          <a:schemeClr val="tx1"/>
        </a:solidFill>
        <a:latin typeface="+mn-lt"/>
        <a:ea typeface="+mn-ea"/>
        <a:cs typeface="+mn-cs"/>
      </a:defRPr>
    </a:lvl3pPr>
    <a:lvl4pPr marL="1763466" algn="l" defTabSz="1175644" rtl="0" eaLnBrk="1" latinLnBrk="0" hangingPunct="1">
      <a:defRPr sz="2314" kern="1200">
        <a:solidFill>
          <a:schemeClr val="tx1"/>
        </a:solidFill>
        <a:latin typeface="+mn-lt"/>
        <a:ea typeface="+mn-ea"/>
        <a:cs typeface="+mn-cs"/>
      </a:defRPr>
    </a:lvl4pPr>
    <a:lvl5pPr marL="2351288" algn="l" defTabSz="1175644" rtl="0" eaLnBrk="1" latinLnBrk="0" hangingPunct="1">
      <a:defRPr sz="2314" kern="1200">
        <a:solidFill>
          <a:schemeClr val="tx1"/>
        </a:solidFill>
        <a:latin typeface="+mn-lt"/>
        <a:ea typeface="+mn-ea"/>
        <a:cs typeface="+mn-cs"/>
      </a:defRPr>
    </a:lvl5pPr>
    <a:lvl6pPr marL="2939110" algn="l" defTabSz="1175644" rtl="0" eaLnBrk="1" latinLnBrk="0" hangingPunct="1">
      <a:defRPr sz="2314" kern="1200">
        <a:solidFill>
          <a:schemeClr val="tx1"/>
        </a:solidFill>
        <a:latin typeface="+mn-lt"/>
        <a:ea typeface="+mn-ea"/>
        <a:cs typeface="+mn-cs"/>
      </a:defRPr>
    </a:lvl6pPr>
    <a:lvl7pPr marL="3526932" algn="l" defTabSz="1175644" rtl="0" eaLnBrk="1" latinLnBrk="0" hangingPunct="1">
      <a:defRPr sz="2314" kern="1200">
        <a:solidFill>
          <a:schemeClr val="tx1"/>
        </a:solidFill>
        <a:latin typeface="+mn-lt"/>
        <a:ea typeface="+mn-ea"/>
        <a:cs typeface="+mn-cs"/>
      </a:defRPr>
    </a:lvl7pPr>
    <a:lvl8pPr marL="4114754" algn="l" defTabSz="1175644" rtl="0" eaLnBrk="1" latinLnBrk="0" hangingPunct="1">
      <a:defRPr sz="2314" kern="1200">
        <a:solidFill>
          <a:schemeClr val="tx1"/>
        </a:solidFill>
        <a:latin typeface="+mn-lt"/>
        <a:ea typeface="+mn-ea"/>
        <a:cs typeface="+mn-cs"/>
      </a:defRPr>
    </a:lvl8pPr>
    <a:lvl9pPr marL="4702576" algn="l" defTabSz="1175644" rtl="0" eaLnBrk="1" latinLnBrk="0" hangingPunct="1">
      <a:defRPr sz="23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orient="horz" pos="546" userDrawn="1">
          <p15:clr>
            <a:srgbClr val="A4A3A4"/>
          </p15:clr>
        </p15:guide>
        <p15:guide id="3" orient="horz" pos="340" userDrawn="1">
          <p15:clr>
            <a:srgbClr val="A4A3A4"/>
          </p15:clr>
        </p15:guide>
        <p15:guide id="4" orient="horz" pos="648" userDrawn="1">
          <p15:clr>
            <a:srgbClr val="A4A3A4"/>
          </p15:clr>
        </p15:guide>
        <p15:guide id="5" pos="3264" userDrawn="1">
          <p15:clr>
            <a:srgbClr val="A4A3A4"/>
          </p15:clr>
        </p15:guide>
        <p15:guide id="6" pos="5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B8"/>
    <a:srgbClr val="C6F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05" autoAdjust="0"/>
  </p:normalViewPr>
  <p:slideViewPr>
    <p:cSldViewPr showGuides="1">
      <p:cViewPr varScale="1">
        <p:scale>
          <a:sx n="103" d="100"/>
          <a:sy n="103" d="100"/>
        </p:scale>
        <p:origin x="1314" y="108"/>
      </p:cViewPr>
      <p:guideLst>
        <p:guide orient="horz" pos="2448"/>
        <p:guide orient="horz" pos="546"/>
        <p:guide orient="horz" pos="340"/>
        <p:guide orient="horz" pos="648"/>
        <p:guide pos="3264"/>
        <p:guide pos="566"/>
      </p:guideLst>
    </p:cSldViewPr>
  </p:slideViewPr>
  <p:notesTextViewPr>
    <p:cViewPr>
      <p:scale>
        <a:sx n="1" d="1"/>
        <a:sy n="1" d="1"/>
      </p:scale>
      <p:origin x="0" y="0"/>
    </p:cViewPr>
  </p:notesTextViewPr>
  <p:notesViewPr>
    <p:cSldViewPr>
      <p:cViewPr varScale="1">
        <p:scale>
          <a:sx n="74" d="100"/>
          <a:sy n="74" d="100"/>
        </p:scale>
        <p:origin x="900" y="7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31815-5EB4-4843-85FB-AA398DF176F3}" type="doc">
      <dgm:prSet loTypeId="urn:microsoft.com/office/officeart/2005/8/layout/chevron1" loCatId="process" qsTypeId="urn:microsoft.com/office/officeart/2005/8/quickstyle/simple1" qsCatId="simple" csTypeId="urn:microsoft.com/office/officeart/2005/8/colors/accent0_3" csCatId="mainScheme" phldr="1"/>
      <dgm:spPr/>
    </dgm:pt>
    <dgm:pt modelId="{695CCAB4-514C-4BA6-89AE-90FF6418A4C8}">
      <dgm:prSet phldrT="[Text]" custT="1"/>
      <dgm:spPr/>
      <dgm:t>
        <a:bodyPr/>
        <a:lstStyle/>
        <a:p>
          <a:pPr>
            <a:spcAft>
              <a:spcPts val="600"/>
            </a:spcAft>
          </a:pPr>
          <a:r>
            <a:rPr lang="en-CA" sz="2800" b="1" dirty="0" smtClean="0"/>
            <a:t>Gate 3</a:t>
          </a:r>
          <a:endParaRPr lang="en-CA" sz="2800" b="1" dirty="0"/>
        </a:p>
      </dgm:t>
    </dgm:pt>
    <dgm:pt modelId="{D85E100B-398A-4E2E-9B7B-1054C9B2F5C8}" type="parTrans" cxnId="{C2902C08-6D6E-431B-95CC-2D18BBF77B22}">
      <dgm:prSet/>
      <dgm:spPr/>
      <dgm:t>
        <a:bodyPr/>
        <a:lstStyle/>
        <a:p>
          <a:endParaRPr lang="en-CA" sz="1400"/>
        </a:p>
      </dgm:t>
    </dgm:pt>
    <dgm:pt modelId="{9EA8C7D3-6703-4218-8558-6DC88908DEED}" type="sibTrans" cxnId="{C2902C08-6D6E-431B-95CC-2D18BBF77B22}">
      <dgm:prSet/>
      <dgm:spPr/>
      <dgm:t>
        <a:bodyPr/>
        <a:lstStyle/>
        <a:p>
          <a:endParaRPr lang="en-CA" sz="1400"/>
        </a:p>
      </dgm:t>
    </dgm:pt>
    <dgm:pt modelId="{4D9EDDAE-5C07-4ECB-ACBC-451DD618500E}">
      <dgm:prSet phldrT="[Text]" custT="1"/>
      <dgm:spPr/>
      <dgm:t>
        <a:bodyPr/>
        <a:lstStyle/>
        <a:p>
          <a:r>
            <a:rPr lang="en-CA" sz="2800" b="1" dirty="0" smtClean="0"/>
            <a:t>Pilots</a:t>
          </a:r>
          <a:endParaRPr lang="en-CA" sz="2800" b="1" dirty="0"/>
        </a:p>
      </dgm:t>
    </dgm:pt>
    <dgm:pt modelId="{669EA243-8E68-44CB-A0C3-AFFB95FA67A0}" type="parTrans" cxnId="{D2509B49-C608-4BBD-8704-E79EDD2D3924}">
      <dgm:prSet/>
      <dgm:spPr/>
      <dgm:t>
        <a:bodyPr/>
        <a:lstStyle/>
        <a:p>
          <a:endParaRPr lang="en-CA" sz="1400"/>
        </a:p>
      </dgm:t>
    </dgm:pt>
    <dgm:pt modelId="{43E8948D-20CF-4E98-8E17-A9DC6D001957}" type="sibTrans" cxnId="{D2509B49-C608-4BBD-8704-E79EDD2D3924}">
      <dgm:prSet/>
      <dgm:spPr/>
      <dgm:t>
        <a:bodyPr/>
        <a:lstStyle/>
        <a:p>
          <a:endParaRPr lang="en-CA" sz="1400"/>
        </a:p>
      </dgm:t>
    </dgm:pt>
    <dgm:pt modelId="{5D5585F4-37C3-41DD-9AE6-2A804018BF6B}" type="pres">
      <dgm:prSet presAssocID="{B6231815-5EB4-4843-85FB-AA398DF176F3}" presName="Name0" presStyleCnt="0">
        <dgm:presLayoutVars>
          <dgm:dir/>
          <dgm:animLvl val="lvl"/>
          <dgm:resizeHandles val="exact"/>
        </dgm:presLayoutVars>
      </dgm:prSet>
      <dgm:spPr/>
    </dgm:pt>
    <dgm:pt modelId="{CF294730-3B05-412D-8850-4F6BBB914BC0}" type="pres">
      <dgm:prSet presAssocID="{695CCAB4-514C-4BA6-89AE-90FF6418A4C8}" presName="parTxOnly" presStyleLbl="node1" presStyleIdx="0" presStyleCnt="2" custScaleX="97829" custLinFactY="15711" custLinFactNeighborX="-34" custLinFactNeighborY="100000">
        <dgm:presLayoutVars>
          <dgm:chMax val="0"/>
          <dgm:chPref val="0"/>
          <dgm:bulletEnabled val="1"/>
        </dgm:presLayoutVars>
      </dgm:prSet>
      <dgm:spPr/>
      <dgm:t>
        <a:bodyPr/>
        <a:lstStyle/>
        <a:p>
          <a:endParaRPr lang="en-CA"/>
        </a:p>
      </dgm:t>
    </dgm:pt>
    <dgm:pt modelId="{40DF0EFB-1384-4504-B2FB-10C57EE76D0D}" type="pres">
      <dgm:prSet presAssocID="{9EA8C7D3-6703-4218-8558-6DC88908DEED}" presName="parTxOnlySpace" presStyleCnt="0"/>
      <dgm:spPr/>
    </dgm:pt>
    <dgm:pt modelId="{9E1F8116-904A-46DE-A7FF-E7E65D465409}" type="pres">
      <dgm:prSet presAssocID="{4D9EDDAE-5C07-4ECB-ACBC-451DD618500E}" presName="parTxOnly" presStyleLbl="node1" presStyleIdx="1" presStyleCnt="2" custLinFactNeighborX="23957" custLinFactNeighborY="-485">
        <dgm:presLayoutVars>
          <dgm:chMax val="0"/>
          <dgm:chPref val="0"/>
          <dgm:bulletEnabled val="1"/>
        </dgm:presLayoutVars>
      </dgm:prSet>
      <dgm:spPr/>
      <dgm:t>
        <a:bodyPr/>
        <a:lstStyle/>
        <a:p>
          <a:endParaRPr lang="en-CA"/>
        </a:p>
      </dgm:t>
    </dgm:pt>
  </dgm:ptLst>
  <dgm:cxnLst>
    <dgm:cxn modelId="{C2902C08-6D6E-431B-95CC-2D18BBF77B22}" srcId="{B6231815-5EB4-4843-85FB-AA398DF176F3}" destId="{695CCAB4-514C-4BA6-89AE-90FF6418A4C8}" srcOrd="0" destOrd="0" parTransId="{D85E100B-398A-4E2E-9B7B-1054C9B2F5C8}" sibTransId="{9EA8C7D3-6703-4218-8558-6DC88908DEED}"/>
    <dgm:cxn modelId="{54FF6DA1-5B8E-4F36-ABF1-F44173D83DA4}" type="presOf" srcId="{B6231815-5EB4-4843-85FB-AA398DF176F3}" destId="{5D5585F4-37C3-41DD-9AE6-2A804018BF6B}" srcOrd="0" destOrd="0" presId="urn:microsoft.com/office/officeart/2005/8/layout/chevron1"/>
    <dgm:cxn modelId="{0DD598DA-5F3B-4294-9055-739FB90BD95A}" type="presOf" srcId="{4D9EDDAE-5C07-4ECB-ACBC-451DD618500E}" destId="{9E1F8116-904A-46DE-A7FF-E7E65D465409}" srcOrd="0" destOrd="0" presId="urn:microsoft.com/office/officeart/2005/8/layout/chevron1"/>
    <dgm:cxn modelId="{D2509B49-C608-4BBD-8704-E79EDD2D3924}" srcId="{B6231815-5EB4-4843-85FB-AA398DF176F3}" destId="{4D9EDDAE-5C07-4ECB-ACBC-451DD618500E}" srcOrd="1" destOrd="0" parTransId="{669EA243-8E68-44CB-A0C3-AFFB95FA67A0}" sibTransId="{43E8948D-20CF-4E98-8E17-A9DC6D001957}"/>
    <dgm:cxn modelId="{B16D25B8-E55F-476B-A983-B28A9B9B9B3D}" type="presOf" srcId="{695CCAB4-514C-4BA6-89AE-90FF6418A4C8}" destId="{CF294730-3B05-412D-8850-4F6BBB914BC0}" srcOrd="0" destOrd="0" presId="urn:microsoft.com/office/officeart/2005/8/layout/chevron1"/>
    <dgm:cxn modelId="{E730140A-3A54-446B-925C-29007B0A2CA1}" type="presParOf" srcId="{5D5585F4-37C3-41DD-9AE6-2A804018BF6B}" destId="{CF294730-3B05-412D-8850-4F6BBB914BC0}" srcOrd="0" destOrd="0" presId="urn:microsoft.com/office/officeart/2005/8/layout/chevron1"/>
    <dgm:cxn modelId="{67A0F3C6-146C-456B-8D85-6A05CCF7CE2F}" type="presParOf" srcId="{5D5585F4-37C3-41DD-9AE6-2A804018BF6B}" destId="{40DF0EFB-1384-4504-B2FB-10C57EE76D0D}" srcOrd="1" destOrd="0" presId="urn:microsoft.com/office/officeart/2005/8/layout/chevron1"/>
    <dgm:cxn modelId="{62BF22C6-7C0E-42BA-9725-705A9242CD7E}" type="presParOf" srcId="{5D5585F4-37C3-41DD-9AE6-2A804018BF6B}" destId="{9E1F8116-904A-46DE-A7FF-E7E65D465409}"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106814" tIns="53407" rIns="106814" bIns="53407" rtlCol="0"/>
          <a:lstStyle>
            <a:lvl1pPr algn="l">
              <a:defRPr sz="1400"/>
            </a:lvl1pPr>
          </a:lstStyle>
          <a:p>
            <a:endParaRPr lang="en-CA" dirty="0"/>
          </a:p>
        </p:txBody>
      </p:sp>
      <p:sp>
        <p:nvSpPr>
          <p:cNvPr id="3" name="Date Placeholder 2"/>
          <p:cNvSpPr>
            <a:spLocks noGrp="1"/>
          </p:cNvSpPr>
          <p:nvPr>
            <p:ph type="dt" sz="quarter" idx="1"/>
          </p:nvPr>
        </p:nvSpPr>
        <p:spPr>
          <a:xfrm>
            <a:off x="5265015" y="0"/>
            <a:ext cx="4029282" cy="350760"/>
          </a:xfrm>
          <a:prstGeom prst="rect">
            <a:avLst/>
          </a:prstGeom>
        </p:spPr>
        <p:txBody>
          <a:bodyPr vert="horz" lIns="106814" tIns="53407" rIns="106814" bIns="53407" rtlCol="0"/>
          <a:lstStyle>
            <a:lvl1pPr algn="r">
              <a:defRPr sz="1400"/>
            </a:lvl1pPr>
          </a:lstStyle>
          <a:p>
            <a:fld id="{8C125156-8CB5-4F94-B1DD-9DEF660CA43A}" type="datetimeFigureOut">
              <a:rPr lang="en-CA" smtClean="0"/>
              <a:t>2019-12-06</a:t>
            </a:fld>
            <a:endParaRPr lang="en-CA" dirty="0"/>
          </a:p>
        </p:txBody>
      </p:sp>
      <p:sp>
        <p:nvSpPr>
          <p:cNvPr id="4" name="Footer Placeholder 3"/>
          <p:cNvSpPr>
            <a:spLocks noGrp="1"/>
          </p:cNvSpPr>
          <p:nvPr>
            <p:ph type="ftr" sz="quarter" idx="2"/>
          </p:nvPr>
        </p:nvSpPr>
        <p:spPr>
          <a:xfrm>
            <a:off x="2" y="6658443"/>
            <a:ext cx="4029282" cy="350760"/>
          </a:xfrm>
          <a:prstGeom prst="rect">
            <a:avLst/>
          </a:prstGeom>
        </p:spPr>
        <p:txBody>
          <a:bodyPr vert="horz" lIns="106814" tIns="53407" rIns="106814" bIns="53407" rtlCol="0" anchor="b"/>
          <a:lstStyle>
            <a:lvl1pPr algn="l">
              <a:defRPr sz="1400"/>
            </a:lvl1pPr>
          </a:lstStyle>
          <a:p>
            <a:endParaRPr lang="en-CA" dirty="0"/>
          </a:p>
        </p:txBody>
      </p:sp>
      <p:sp>
        <p:nvSpPr>
          <p:cNvPr id="5" name="Slide Number Placeholder 4"/>
          <p:cNvSpPr>
            <a:spLocks noGrp="1"/>
          </p:cNvSpPr>
          <p:nvPr>
            <p:ph type="sldNum" sz="quarter" idx="3"/>
          </p:nvPr>
        </p:nvSpPr>
        <p:spPr>
          <a:xfrm>
            <a:off x="5265015" y="6658443"/>
            <a:ext cx="4029282" cy="350760"/>
          </a:xfrm>
          <a:prstGeom prst="rect">
            <a:avLst/>
          </a:prstGeom>
        </p:spPr>
        <p:txBody>
          <a:bodyPr vert="horz" lIns="106814" tIns="53407" rIns="106814" bIns="53407" rtlCol="0" anchor="b"/>
          <a:lstStyle>
            <a:lvl1pPr algn="r">
              <a:defRPr sz="14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108843" tIns="54422" rIns="108843" bIns="54422" rtlCol="0"/>
          <a:lstStyle>
            <a:lvl1pPr algn="l">
              <a:defRPr sz="1400"/>
            </a:lvl1pPr>
          </a:lstStyle>
          <a:p>
            <a:endParaRPr lang="en-CA" dirty="0"/>
          </a:p>
        </p:txBody>
      </p:sp>
      <p:sp>
        <p:nvSpPr>
          <p:cNvPr id="3" name="Date Placeholder 2"/>
          <p:cNvSpPr>
            <a:spLocks noGrp="1"/>
          </p:cNvSpPr>
          <p:nvPr>
            <p:ph type="dt" idx="1"/>
          </p:nvPr>
        </p:nvSpPr>
        <p:spPr>
          <a:xfrm>
            <a:off x="5265810" y="0"/>
            <a:ext cx="4028440" cy="350520"/>
          </a:xfrm>
          <a:prstGeom prst="rect">
            <a:avLst/>
          </a:prstGeom>
        </p:spPr>
        <p:txBody>
          <a:bodyPr vert="horz" lIns="108843" tIns="54422" rIns="108843" bIns="54422" rtlCol="0"/>
          <a:lstStyle>
            <a:lvl1pPr algn="r">
              <a:defRPr sz="1400"/>
            </a:lvl1pPr>
          </a:lstStyle>
          <a:p>
            <a:fld id="{45BE00D6-E049-4381-83C8-29CB14B5448F}" type="datetimeFigureOut">
              <a:rPr lang="en-CA" smtClean="0"/>
              <a:t>2019-12-06</a:t>
            </a:fld>
            <a:endParaRPr lang="en-CA"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108843" tIns="54422" rIns="108843" bIns="54422" rtlCol="0" anchor="ctr"/>
          <a:lstStyle/>
          <a:p>
            <a:endParaRPr lang="en-CA"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108843" tIns="54422" rIns="108843" bIns="544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58664"/>
            <a:ext cx="4028440" cy="350520"/>
          </a:xfrm>
          <a:prstGeom prst="rect">
            <a:avLst/>
          </a:prstGeom>
        </p:spPr>
        <p:txBody>
          <a:bodyPr vert="horz" lIns="108843" tIns="54422" rIns="108843" bIns="54422" rtlCol="0" anchor="b"/>
          <a:lstStyle>
            <a:lvl1pPr algn="l">
              <a:defRPr sz="1400"/>
            </a:lvl1pPr>
          </a:lstStyle>
          <a:p>
            <a:endParaRPr lang="en-CA" dirty="0"/>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108843" tIns="54422" rIns="108843" bIns="54422" rtlCol="0" anchor="b"/>
          <a:lstStyle>
            <a:lvl1pPr algn="r">
              <a:defRPr sz="14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1175644" rtl="0" eaLnBrk="1" latinLnBrk="0" hangingPunct="1">
      <a:defRPr sz="1543" kern="1200">
        <a:solidFill>
          <a:schemeClr val="tx1"/>
        </a:solidFill>
        <a:latin typeface="+mn-lt"/>
        <a:ea typeface="+mn-ea"/>
        <a:cs typeface="+mn-cs"/>
      </a:defRPr>
    </a:lvl1pPr>
    <a:lvl2pPr marL="587822" algn="l" defTabSz="1175644" rtl="0" eaLnBrk="1" latinLnBrk="0" hangingPunct="1">
      <a:defRPr sz="1543" kern="1200">
        <a:solidFill>
          <a:schemeClr val="tx1"/>
        </a:solidFill>
        <a:latin typeface="+mn-lt"/>
        <a:ea typeface="+mn-ea"/>
        <a:cs typeface="+mn-cs"/>
      </a:defRPr>
    </a:lvl2pPr>
    <a:lvl3pPr marL="1175644" algn="l" defTabSz="1175644" rtl="0" eaLnBrk="1" latinLnBrk="0" hangingPunct="1">
      <a:defRPr sz="1543" kern="1200">
        <a:solidFill>
          <a:schemeClr val="tx1"/>
        </a:solidFill>
        <a:latin typeface="+mn-lt"/>
        <a:ea typeface="+mn-ea"/>
        <a:cs typeface="+mn-cs"/>
      </a:defRPr>
    </a:lvl3pPr>
    <a:lvl4pPr marL="1763466" algn="l" defTabSz="1175644" rtl="0" eaLnBrk="1" latinLnBrk="0" hangingPunct="1">
      <a:defRPr sz="1543" kern="1200">
        <a:solidFill>
          <a:schemeClr val="tx1"/>
        </a:solidFill>
        <a:latin typeface="+mn-lt"/>
        <a:ea typeface="+mn-ea"/>
        <a:cs typeface="+mn-cs"/>
      </a:defRPr>
    </a:lvl4pPr>
    <a:lvl5pPr marL="2351288" algn="l" defTabSz="1175644" rtl="0" eaLnBrk="1" latinLnBrk="0" hangingPunct="1">
      <a:defRPr sz="1543" kern="1200">
        <a:solidFill>
          <a:schemeClr val="tx1"/>
        </a:solidFill>
        <a:latin typeface="+mn-lt"/>
        <a:ea typeface="+mn-ea"/>
        <a:cs typeface="+mn-cs"/>
      </a:defRPr>
    </a:lvl5pPr>
    <a:lvl6pPr marL="2939110" algn="l" defTabSz="1175644" rtl="0" eaLnBrk="1" latinLnBrk="0" hangingPunct="1">
      <a:defRPr sz="1543" kern="1200">
        <a:solidFill>
          <a:schemeClr val="tx1"/>
        </a:solidFill>
        <a:latin typeface="+mn-lt"/>
        <a:ea typeface="+mn-ea"/>
        <a:cs typeface="+mn-cs"/>
      </a:defRPr>
    </a:lvl6pPr>
    <a:lvl7pPr marL="3526932" algn="l" defTabSz="1175644" rtl="0" eaLnBrk="1" latinLnBrk="0" hangingPunct="1">
      <a:defRPr sz="1543" kern="1200">
        <a:solidFill>
          <a:schemeClr val="tx1"/>
        </a:solidFill>
        <a:latin typeface="+mn-lt"/>
        <a:ea typeface="+mn-ea"/>
        <a:cs typeface="+mn-cs"/>
      </a:defRPr>
    </a:lvl7pPr>
    <a:lvl8pPr marL="4114754" algn="l" defTabSz="1175644" rtl="0" eaLnBrk="1" latinLnBrk="0" hangingPunct="1">
      <a:defRPr sz="1543" kern="1200">
        <a:solidFill>
          <a:schemeClr val="tx1"/>
        </a:solidFill>
        <a:latin typeface="+mn-lt"/>
        <a:ea typeface="+mn-ea"/>
        <a:cs typeface="+mn-cs"/>
      </a:defRPr>
    </a:lvl8pPr>
    <a:lvl9pPr marL="4702576" algn="l" defTabSz="1175644" rtl="0" eaLnBrk="1" latinLnBrk="0" hangingPunct="1">
      <a:defRPr sz="15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4754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72251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403578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12</a:t>
            </a:fld>
            <a:endParaRPr lang="en-CA" dirty="0"/>
          </a:p>
        </p:txBody>
      </p:sp>
    </p:spTree>
    <p:extLst>
      <p:ext uri="{BB962C8B-B14F-4D97-AF65-F5344CB8AC3E}">
        <p14:creationId xmlns:p14="http://schemas.microsoft.com/office/powerpoint/2010/main" val="181349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Footer Placeholder 4"/>
          <p:cNvSpPr>
            <a:spLocks noGrp="1"/>
          </p:cNvSpPr>
          <p:nvPr>
            <p:ph type="ftr" sz="quarter" idx="10"/>
          </p:nvPr>
        </p:nvSpPr>
        <p:spPr/>
        <p:txBody>
          <a:bodyPr/>
          <a:lstStyle/>
          <a:p>
            <a:endParaRPr lang="en-CA"/>
          </a:p>
        </p:txBody>
      </p:sp>
      <p:sp>
        <p:nvSpPr>
          <p:cNvPr id="6" name="Slide Number Placeholder 5"/>
          <p:cNvSpPr>
            <a:spLocks noGrp="1"/>
          </p:cNvSpPr>
          <p:nvPr>
            <p:ph type="sldNum" sz="quarter" idx="11"/>
          </p:nvPr>
        </p:nvSpPr>
        <p:spPr/>
        <p:txBody>
          <a:bodyPr/>
          <a:lstStyle/>
          <a:p>
            <a:fld id="{EB3A5D88-BC26-4EFA-A680-927F6A4ACCF4}" type="slidenum">
              <a:rPr lang="en-CA" smtClean="0"/>
              <a:t>2</a:t>
            </a:fld>
            <a:endParaRPr lang="en-CA"/>
          </a:p>
        </p:txBody>
      </p:sp>
    </p:spTree>
    <p:extLst>
      <p:ext uri="{BB962C8B-B14F-4D97-AF65-F5344CB8AC3E}">
        <p14:creationId xmlns:p14="http://schemas.microsoft.com/office/powerpoint/2010/main" val="325386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261144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64014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3018712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114587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257254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426450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171269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01147" y="2411708"/>
            <a:ext cx="8147259" cy="1118708"/>
          </a:xfrm>
          <a:prstGeom prst="rect">
            <a:avLst/>
          </a:prstGeom>
        </p:spPr>
        <p:txBody>
          <a:bodyPr anchor="t"/>
          <a:lstStyle>
            <a:lvl1pPr algn="ctr">
              <a:defRPr sz="6056"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04599" y="3274497"/>
            <a:ext cx="4699424" cy="48145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86206" y="3518959"/>
            <a:ext cx="4685636" cy="480044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86207" y="4710047"/>
            <a:ext cx="3526367" cy="3321837"/>
          </a:xfrm>
          <a:prstGeom prst="rect">
            <a:avLst/>
          </a:prstGeom>
        </p:spPr>
      </p:pic>
      <p:sp>
        <p:nvSpPr>
          <p:cNvPr id="13"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435518201"/>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084103754"/>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835927653"/>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01147" y="2411708"/>
            <a:ext cx="8147259" cy="1118708"/>
          </a:xfrm>
          <a:prstGeom prst="rect">
            <a:avLst/>
          </a:prstGeom>
        </p:spPr>
        <p:txBody>
          <a:bodyPr anchor="t"/>
          <a:lstStyle>
            <a:lvl1pPr algn="ctr">
              <a:defRPr sz="748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04598" y="3274497"/>
            <a:ext cx="4699423" cy="48145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86207" y="3518959"/>
            <a:ext cx="4685636" cy="480044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86208" y="4710045"/>
            <a:ext cx="3526367" cy="3321837"/>
          </a:xfrm>
          <a:prstGeom prst="rect">
            <a:avLst/>
          </a:prstGeom>
        </p:spPr>
      </p:pic>
      <p:sp>
        <p:nvSpPr>
          <p:cNvPr id="13"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98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7890571" y="638752"/>
            <a:ext cx="2472055" cy="170921"/>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5" name="Freeform 14"/>
          <p:cNvSpPr>
            <a:spLocks/>
          </p:cNvSpPr>
          <p:nvPr userDrawn="1"/>
        </p:nvSpPr>
        <p:spPr bwMode="auto">
          <a:xfrm>
            <a:off x="7739441" y="638752"/>
            <a:ext cx="313055" cy="170921"/>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 name="Freeform 13"/>
          <p:cNvSpPr>
            <a:spLocks/>
          </p:cNvSpPr>
          <p:nvPr userDrawn="1"/>
        </p:nvSpPr>
        <p:spPr bwMode="auto">
          <a:xfrm>
            <a:off x="-576" y="638752"/>
            <a:ext cx="7912736" cy="170921"/>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 name="Title 1"/>
          <p:cNvSpPr>
            <a:spLocks noGrp="1"/>
          </p:cNvSpPr>
          <p:nvPr>
            <p:ph type="ctrTitle" hasCustomPrompt="1"/>
          </p:nvPr>
        </p:nvSpPr>
        <p:spPr>
          <a:xfrm>
            <a:off x="937928" y="2335628"/>
            <a:ext cx="8729557" cy="695743"/>
          </a:xfrm>
          <a:prstGeom prst="rect">
            <a:avLst/>
          </a:prstGeom>
        </p:spPr>
        <p:txBody>
          <a:bodyPr/>
          <a:lstStyle>
            <a:lvl1pPr algn="l">
              <a:defRPr sz="408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937929" y="3070109"/>
            <a:ext cx="8732170" cy="816091"/>
          </a:xfrm>
          <a:prstGeom prst="rect">
            <a:avLst/>
          </a:prstGeom>
        </p:spPr>
        <p:txBody>
          <a:bodyPr/>
          <a:lstStyle>
            <a:lvl1pPr marL="0" indent="0">
              <a:buNone/>
              <a:defRPr sz="272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29" y="1032473"/>
            <a:ext cx="4834497" cy="44626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9020" y="913726"/>
            <a:ext cx="1780099" cy="548863"/>
          </a:xfrm>
          <a:prstGeom prst="rect">
            <a:avLst/>
          </a:prstGeom>
        </p:spPr>
      </p:pic>
      <p:sp>
        <p:nvSpPr>
          <p:cNvPr id="21"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56938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466707773"/>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6" name="Title 1"/>
          <p:cNvSpPr>
            <a:spLocks noGrp="1"/>
          </p:cNvSpPr>
          <p:nvPr>
            <p:ph type="title" hasCustomPrompt="1"/>
          </p:nvPr>
        </p:nvSpPr>
        <p:spPr>
          <a:xfrm>
            <a:off x="2069445" y="5233309"/>
            <a:ext cx="6213299" cy="529900"/>
          </a:xfrm>
          <a:prstGeom prst="rect">
            <a:avLst/>
          </a:prstGeom>
        </p:spPr>
        <p:txBody>
          <a:bodyPr anchor="t"/>
          <a:lstStyle>
            <a:lvl1pPr algn="l">
              <a:defRPr sz="204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064825" y="1356319"/>
            <a:ext cx="6217920" cy="3847338"/>
          </a:xfrm>
          <a:prstGeom prst="rect">
            <a:avLst/>
          </a:prstGeom>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19" name="Rectangle 18"/>
          <p:cNvSpPr/>
          <p:nvPr userDrawn="1"/>
        </p:nvSpPr>
        <p:spPr>
          <a:xfrm>
            <a:off x="2064825" y="5232750"/>
            <a:ext cx="51815" cy="529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1641374679"/>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621837"/>
            <a:ext cx="10363200" cy="7150563"/>
          </a:xfrm>
          <a:prstGeom prst="rect">
            <a:avLst/>
          </a:prstGeom>
        </p:spPr>
        <p:txBody>
          <a:bodyPr/>
          <a:lstStyle>
            <a:lvl1pPr marL="0" indent="0">
              <a:buNone/>
              <a:defRPr sz="1587"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Tree>
    <p:extLst>
      <p:ext uri="{BB962C8B-B14F-4D97-AF65-F5344CB8AC3E}">
        <p14:creationId xmlns:p14="http://schemas.microsoft.com/office/powerpoint/2010/main" val="1502638465"/>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5290051" y="954022"/>
            <a:ext cx="5073148" cy="4301933"/>
          </a:xfrm>
          <a:prstGeom prst="rect">
            <a:avLst/>
          </a:prstGeom>
        </p:spPr>
        <p:txBody>
          <a:bodyPr/>
          <a:lstStyle>
            <a:lvl1pPr marL="0" indent="0">
              <a:buNone/>
              <a:defRPr sz="2040"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954022"/>
            <a:ext cx="5085199" cy="2914650"/>
          </a:xfrm>
          <a:prstGeom prst="rect">
            <a:avLst/>
          </a:prstGeom>
        </p:spPr>
        <p:txBody>
          <a:bodyPr lIns="180000" tIns="108000" rIns="180000" bIns="108000"/>
          <a:lstStyle>
            <a:lvl1pPr marL="0" indent="0">
              <a:buNone/>
              <a:defRPr sz="204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08871" y="3868672"/>
            <a:ext cx="4876328" cy="2914650"/>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5290053" y="5255830"/>
            <a:ext cx="2461129"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956034" y="5255830"/>
            <a:ext cx="2407167"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9" name="Rectangle 8"/>
          <p:cNvSpPr/>
          <p:nvPr userDrawn="1"/>
        </p:nvSpPr>
        <p:spPr>
          <a:xfrm>
            <a:off x="5085199" y="5255830"/>
            <a:ext cx="204853" cy="15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0" name="Rectangle 9"/>
          <p:cNvSpPr/>
          <p:nvPr userDrawn="1"/>
        </p:nvSpPr>
        <p:spPr>
          <a:xfrm>
            <a:off x="5085199" y="954022"/>
            <a:ext cx="204853" cy="43019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1" name="Rectangle 10"/>
          <p:cNvSpPr/>
          <p:nvPr userDrawn="1"/>
        </p:nvSpPr>
        <p:spPr>
          <a:xfrm>
            <a:off x="4018" y="3868672"/>
            <a:ext cx="204853" cy="291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3" name="Slide Number Placeholder 5"/>
          <p:cNvSpPr>
            <a:spLocks noGrp="1"/>
          </p:cNvSpPr>
          <p:nvPr>
            <p:ph type="sldNum" sz="quarter" idx="15"/>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Rectangle 7"/>
          <p:cNvSpPr/>
          <p:nvPr userDrawn="1"/>
        </p:nvSpPr>
        <p:spPr>
          <a:xfrm>
            <a:off x="7751181" y="5255829"/>
            <a:ext cx="204853" cy="1527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1630747978"/>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0236731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7890572" y="638754"/>
            <a:ext cx="2472055" cy="170921"/>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5" name="Freeform 14"/>
          <p:cNvSpPr>
            <a:spLocks/>
          </p:cNvSpPr>
          <p:nvPr userDrawn="1"/>
        </p:nvSpPr>
        <p:spPr bwMode="auto">
          <a:xfrm>
            <a:off x="7739442" y="638754"/>
            <a:ext cx="313055" cy="170921"/>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6" name="Freeform 13"/>
          <p:cNvSpPr>
            <a:spLocks/>
          </p:cNvSpPr>
          <p:nvPr userDrawn="1"/>
        </p:nvSpPr>
        <p:spPr bwMode="auto">
          <a:xfrm>
            <a:off x="-576" y="638754"/>
            <a:ext cx="7912736" cy="170921"/>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7" name="Title 1"/>
          <p:cNvSpPr>
            <a:spLocks noGrp="1"/>
          </p:cNvSpPr>
          <p:nvPr>
            <p:ph type="ctrTitle" hasCustomPrompt="1"/>
          </p:nvPr>
        </p:nvSpPr>
        <p:spPr>
          <a:xfrm>
            <a:off x="937929" y="2335630"/>
            <a:ext cx="8729557" cy="695743"/>
          </a:xfrm>
          <a:prstGeom prst="rect">
            <a:avLst/>
          </a:prstGeom>
        </p:spPr>
        <p:txBody>
          <a:bodyPr/>
          <a:lstStyle>
            <a:lvl1pPr algn="l">
              <a:defRPr sz="3303">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937929" y="3070111"/>
            <a:ext cx="8732170" cy="816091"/>
          </a:xfrm>
          <a:prstGeom prst="rect">
            <a:avLst/>
          </a:prstGeom>
        </p:spPr>
        <p:txBody>
          <a:bodyPr/>
          <a:lstStyle>
            <a:lvl1pPr marL="0" indent="0">
              <a:buNone/>
              <a:defRPr sz="2202">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29" y="1032473"/>
            <a:ext cx="4834497" cy="44626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9019" y="913728"/>
            <a:ext cx="1780100" cy="548863"/>
          </a:xfrm>
          <a:prstGeom prst="rect">
            <a:avLst/>
          </a:prstGeom>
        </p:spPr>
      </p:pic>
      <p:sp>
        <p:nvSpPr>
          <p:cNvPr id="21"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45283" y="825860"/>
            <a:ext cx="1958618" cy="4696670"/>
          </a:xfrm>
          <a:prstGeom prst="rect">
            <a:avLst/>
          </a:prstGeom>
          <a:noFill/>
        </p:spPr>
        <p:txBody>
          <a:bodyPr wrap="square" rtlCol="0">
            <a:spAutoFit/>
          </a:bodyPr>
          <a:lstStyle/>
          <a:p>
            <a:pPr defTabSz="1036290"/>
            <a:r>
              <a:rPr lang="en-CA" sz="1360" dirty="0" smtClean="0">
                <a:solidFill>
                  <a:prstClr val="black"/>
                </a:solidFill>
              </a:rPr>
              <a:t>This is the sample</a:t>
            </a:r>
            <a:br>
              <a:rPr lang="en-CA" sz="1360" dirty="0" smtClean="0">
                <a:solidFill>
                  <a:prstClr val="black"/>
                </a:solidFill>
              </a:rPr>
            </a:br>
            <a:r>
              <a:rPr lang="en-CA" sz="1360" dirty="0" smtClean="0">
                <a:solidFill>
                  <a:prstClr val="black"/>
                </a:solidFill>
              </a:rPr>
              <a:t>icon page.</a:t>
            </a:r>
          </a:p>
          <a:p>
            <a:pPr defTabSz="1036290"/>
            <a:endParaRPr lang="en-CA" sz="1360" dirty="0" smtClean="0">
              <a:solidFill>
                <a:prstClr val="black"/>
              </a:solidFill>
            </a:endParaRPr>
          </a:p>
          <a:p>
            <a:pPr defTabSz="1036290"/>
            <a:r>
              <a:rPr lang="en-CA" sz="1360" dirty="0" smtClean="0">
                <a:solidFill>
                  <a:prstClr val="black"/>
                </a:solidFill>
              </a:rPr>
              <a:t>It features a </a:t>
            </a:r>
            <a:br>
              <a:rPr lang="en-CA" sz="1360" dirty="0" smtClean="0">
                <a:solidFill>
                  <a:prstClr val="black"/>
                </a:solidFill>
              </a:rPr>
            </a:br>
            <a:r>
              <a:rPr lang="en-CA" sz="1360" dirty="0" smtClean="0">
                <a:solidFill>
                  <a:prstClr val="black"/>
                </a:solidFill>
              </a:rPr>
              <a:t>selection of symbols</a:t>
            </a:r>
            <a:br>
              <a:rPr lang="en-CA" sz="1360" dirty="0" smtClean="0">
                <a:solidFill>
                  <a:prstClr val="black"/>
                </a:solidFill>
              </a:rPr>
            </a:br>
            <a:r>
              <a:rPr lang="en-CA" sz="1360" dirty="0" smtClean="0">
                <a:solidFill>
                  <a:prstClr val="black"/>
                </a:solidFill>
              </a:rPr>
              <a:t>for use in your presentation.</a:t>
            </a:r>
          </a:p>
          <a:p>
            <a:pPr defTabSz="1036290"/>
            <a:endParaRPr lang="en-CA" sz="1360" dirty="0" smtClean="0">
              <a:solidFill>
                <a:prstClr val="black"/>
              </a:solidFill>
            </a:endParaRPr>
          </a:p>
          <a:p>
            <a:pPr defTabSz="1036290"/>
            <a:r>
              <a:rPr lang="en-CA" sz="1360" dirty="0" smtClean="0">
                <a:solidFill>
                  <a:prstClr val="black"/>
                </a:solidFill>
              </a:rPr>
              <a:t>To use a particular symbol, simply go to the </a:t>
            </a:r>
            <a:r>
              <a:rPr lang="en-CA" sz="1360" b="1" dirty="0" smtClean="0">
                <a:solidFill>
                  <a:prstClr val="black"/>
                </a:solidFill>
              </a:rPr>
              <a:t>(1) View </a:t>
            </a:r>
            <a:r>
              <a:rPr lang="en-CA" sz="1360" dirty="0" smtClean="0">
                <a:solidFill>
                  <a:prstClr val="black"/>
                </a:solidFill>
              </a:rPr>
              <a:t>Tab and select </a:t>
            </a:r>
            <a:r>
              <a:rPr lang="en-CA" sz="1360" b="1" dirty="0" smtClean="0">
                <a:solidFill>
                  <a:prstClr val="black"/>
                </a:solidFill>
              </a:rPr>
              <a:t>Slide Master (2)</a:t>
            </a:r>
            <a:r>
              <a:rPr lang="en-CA" sz="1360" dirty="0" smtClean="0">
                <a:solidFill>
                  <a:prstClr val="black"/>
                </a:solidFill>
              </a:rPr>
              <a:t>. Navigate to the last layout and select the icon(s) you would like to use. Copy them, return to </a:t>
            </a:r>
            <a:r>
              <a:rPr lang="en-CA" sz="1360" b="1" dirty="0" smtClean="0">
                <a:solidFill>
                  <a:prstClr val="black"/>
                </a:solidFill>
              </a:rPr>
              <a:t>(3) Normal</a:t>
            </a:r>
            <a:r>
              <a:rPr lang="en-CA" sz="1360" dirty="0" smtClean="0">
                <a:solidFill>
                  <a:prstClr val="black"/>
                </a:solidFill>
              </a:rPr>
              <a:t> view and paste them on the correct slide. Change the colour by choosing a new shape fill if you wish.</a:t>
            </a:r>
            <a:endParaRPr lang="en-CA" sz="136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102" y="5769114"/>
            <a:ext cx="8449321" cy="1273876"/>
          </a:xfrm>
          <a:prstGeom prst="rect">
            <a:avLst/>
          </a:prstGeom>
        </p:spPr>
      </p:pic>
      <p:grpSp>
        <p:nvGrpSpPr>
          <p:cNvPr id="338" name="Group 337"/>
          <p:cNvGrpSpPr/>
          <p:nvPr userDrawn="1"/>
        </p:nvGrpSpPr>
        <p:grpSpPr>
          <a:xfrm>
            <a:off x="6065239" y="5790666"/>
            <a:ext cx="462358" cy="462358"/>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0" name="TextBox 339"/>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1</a:t>
              </a:r>
              <a:endParaRPr lang="en-CA" sz="2040" b="1" dirty="0">
                <a:solidFill>
                  <a:srgbClr val="FFFFFF"/>
                </a:solidFill>
              </a:endParaRPr>
            </a:p>
          </p:txBody>
        </p:sp>
      </p:grpSp>
      <p:grpSp>
        <p:nvGrpSpPr>
          <p:cNvPr id="341" name="Group 340"/>
          <p:cNvGrpSpPr/>
          <p:nvPr userDrawn="1"/>
        </p:nvGrpSpPr>
        <p:grpSpPr>
          <a:xfrm>
            <a:off x="2776245" y="6162254"/>
            <a:ext cx="462358" cy="462358"/>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3" name="TextBox 342"/>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2</a:t>
              </a:r>
              <a:endParaRPr lang="en-CA" sz="2040" b="1" dirty="0">
                <a:solidFill>
                  <a:srgbClr val="FFFFFF"/>
                </a:solidFill>
              </a:endParaRPr>
            </a:p>
          </p:txBody>
        </p:sp>
      </p:grpSp>
      <p:grpSp>
        <p:nvGrpSpPr>
          <p:cNvPr id="344" name="Group 343"/>
          <p:cNvGrpSpPr/>
          <p:nvPr userDrawn="1"/>
        </p:nvGrpSpPr>
        <p:grpSpPr>
          <a:xfrm>
            <a:off x="422929" y="6598042"/>
            <a:ext cx="462358" cy="462358"/>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6" name="TextBox 345"/>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3</a:t>
              </a:r>
              <a:endParaRPr lang="en-CA" sz="2040" b="1" dirty="0">
                <a:solidFill>
                  <a:srgbClr val="FFFFFF"/>
                </a:solidFill>
              </a:endParaRPr>
            </a:p>
          </p:txBody>
        </p:sp>
      </p:grpSp>
      <p:sp>
        <p:nvSpPr>
          <p:cNvPr id="14" name="Freeform 5"/>
          <p:cNvSpPr>
            <a:spLocks/>
          </p:cNvSpPr>
          <p:nvPr userDrawn="1"/>
        </p:nvSpPr>
        <p:spPr bwMode="auto">
          <a:xfrm>
            <a:off x="5467668" y="741257"/>
            <a:ext cx="376026" cy="336445"/>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 name="Group 14"/>
          <p:cNvGrpSpPr/>
          <p:nvPr userDrawn="1"/>
        </p:nvGrpSpPr>
        <p:grpSpPr>
          <a:xfrm>
            <a:off x="7144492" y="2848081"/>
            <a:ext cx="314855" cy="41021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8" name="Freeform 8"/>
          <p:cNvSpPr>
            <a:spLocks/>
          </p:cNvSpPr>
          <p:nvPr userDrawn="1"/>
        </p:nvSpPr>
        <p:spPr bwMode="auto">
          <a:xfrm>
            <a:off x="6072188" y="3342852"/>
            <a:ext cx="165523" cy="46778"/>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9" name="Freeform 9"/>
          <p:cNvSpPr>
            <a:spLocks/>
          </p:cNvSpPr>
          <p:nvPr userDrawn="1"/>
        </p:nvSpPr>
        <p:spPr bwMode="auto">
          <a:xfrm>
            <a:off x="6005618" y="3542560"/>
            <a:ext cx="302260" cy="131340"/>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0" name="Freeform 10"/>
          <p:cNvSpPr>
            <a:spLocks/>
          </p:cNvSpPr>
          <p:nvPr userDrawn="1"/>
        </p:nvSpPr>
        <p:spPr bwMode="auto">
          <a:xfrm>
            <a:off x="5975033" y="3398627"/>
            <a:ext cx="359833" cy="11874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 name="Freeform 11"/>
          <p:cNvSpPr>
            <a:spLocks noEditPoints="1"/>
          </p:cNvSpPr>
          <p:nvPr userDrawn="1"/>
        </p:nvSpPr>
        <p:spPr bwMode="auto">
          <a:xfrm>
            <a:off x="5940848" y="838412"/>
            <a:ext cx="367030" cy="36703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 name="Freeform 12"/>
          <p:cNvSpPr>
            <a:spLocks/>
          </p:cNvSpPr>
          <p:nvPr userDrawn="1"/>
        </p:nvSpPr>
        <p:spPr bwMode="auto">
          <a:xfrm>
            <a:off x="4810972" y="860002"/>
            <a:ext cx="489373" cy="437198"/>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 name="Freeform 13"/>
          <p:cNvSpPr>
            <a:spLocks noEditPoints="1"/>
          </p:cNvSpPr>
          <p:nvPr userDrawn="1"/>
        </p:nvSpPr>
        <p:spPr bwMode="auto">
          <a:xfrm>
            <a:off x="3314065" y="1477116"/>
            <a:ext cx="332846" cy="28067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4" name="Group 23"/>
          <p:cNvGrpSpPr/>
          <p:nvPr userDrawn="1"/>
        </p:nvGrpSpPr>
        <p:grpSpPr>
          <a:xfrm>
            <a:off x="3909590" y="784437"/>
            <a:ext cx="752052" cy="42100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2" name="Freeform 21"/>
          <p:cNvSpPr>
            <a:spLocks noEditPoints="1"/>
          </p:cNvSpPr>
          <p:nvPr userDrawn="1"/>
        </p:nvSpPr>
        <p:spPr bwMode="auto">
          <a:xfrm>
            <a:off x="6412231" y="3386032"/>
            <a:ext cx="399415" cy="35443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33" name="Freeform 22"/>
          <p:cNvSpPr>
            <a:spLocks noEditPoints="1"/>
          </p:cNvSpPr>
          <p:nvPr userDrawn="1"/>
        </p:nvSpPr>
        <p:spPr bwMode="auto">
          <a:xfrm>
            <a:off x="4872144" y="2711345"/>
            <a:ext cx="507365" cy="394018"/>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4" name="Group 33"/>
          <p:cNvGrpSpPr/>
          <p:nvPr userDrawn="1"/>
        </p:nvGrpSpPr>
        <p:grpSpPr>
          <a:xfrm>
            <a:off x="6872817" y="1415945"/>
            <a:ext cx="437198" cy="433599"/>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8" name="Freeform 26"/>
          <p:cNvSpPr>
            <a:spLocks/>
          </p:cNvSpPr>
          <p:nvPr userDrawn="1"/>
        </p:nvSpPr>
        <p:spPr bwMode="auto">
          <a:xfrm>
            <a:off x="4854152" y="2020465"/>
            <a:ext cx="403013" cy="46418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9" name="Group 38"/>
          <p:cNvGrpSpPr/>
          <p:nvPr userDrawn="1"/>
        </p:nvGrpSpPr>
        <p:grpSpPr>
          <a:xfrm>
            <a:off x="6928592" y="3450802"/>
            <a:ext cx="521758" cy="179917"/>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43" name="Group 42"/>
          <p:cNvGrpSpPr/>
          <p:nvPr userDrawn="1"/>
        </p:nvGrpSpPr>
        <p:grpSpPr>
          <a:xfrm>
            <a:off x="5462271" y="2076239"/>
            <a:ext cx="494771" cy="500168"/>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59" name="Group 58"/>
          <p:cNvGrpSpPr/>
          <p:nvPr userDrawn="1"/>
        </p:nvGrpSpPr>
        <p:grpSpPr>
          <a:xfrm>
            <a:off x="6048799" y="2076239"/>
            <a:ext cx="509165" cy="509165"/>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75" name="Freeform 60"/>
          <p:cNvSpPr>
            <a:spLocks noEditPoints="1"/>
          </p:cNvSpPr>
          <p:nvPr userDrawn="1"/>
        </p:nvSpPr>
        <p:spPr bwMode="auto">
          <a:xfrm>
            <a:off x="6369050" y="1095693"/>
            <a:ext cx="244687" cy="244687"/>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6" name="Freeform 61"/>
          <p:cNvSpPr>
            <a:spLocks noEditPoints="1"/>
          </p:cNvSpPr>
          <p:nvPr userDrawn="1"/>
        </p:nvSpPr>
        <p:spPr bwMode="auto">
          <a:xfrm>
            <a:off x="6250305" y="1495108"/>
            <a:ext cx="341842" cy="433600"/>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7" name="Freeform 62"/>
          <p:cNvSpPr>
            <a:spLocks/>
          </p:cNvSpPr>
          <p:nvPr userDrawn="1"/>
        </p:nvSpPr>
        <p:spPr bwMode="auto">
          <a:xfrm>
            <a:off x="4622060" y="1468120"/>
            <a:ext cx="302260" cy="311256"/>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8" name="Oval 63"/>
          <p:cNvSpPr>
            <a:spLocks noChangeArrowheads="1"/>
          </p:cNvSpPr>
          <p:nvPr userDrawn="1"/>
        </p:nvSpPr>
        <p:spPr bwMode="auto">
          <a:xfrm>
            <a:off x="4713817" y="1800967"/>
            <a:ext cx="100753" cy="104352"/>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79" name="Group 78"/>
          <p:cNvGrpSpPr/>
          <p:nvPr userDrawn="1"/>
        </p:nvGrpSpPr>
        <p:grpSpPr>
          <a:xfrm>
            <a:off x="3155738" y="1953895"/>
            <a:ext cx="368830" cy="770043"/>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4" name="Group 83"/>
          <p:cNvGrpSpPr/>
          <p:nvPr userDrawn="1"/>
        </p:nvGrpSpPr>
        <p:grpSpPr>
          <a:xfrm>
            <a:off x="3619924" y="1953896"/>
            <a:ext cx="289666" cy="775441"/>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9" name="Group 88"/>
          <p:cNvGrpSpPr/>
          <p:nvPr userDrawn="1"/>
        </p:nvGrpSpPr>
        <p:grpSpPr>
          <a:xfrm>
            <a:off x="7004157" y="1975485"/>
            <a:ext cx="532553" cy="735860"/>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98" name="Freeform 80"/>
          <p:cNvSpPr>
            <a:spLocks/>
          </p:cNvSpPr>
          <p:nvPr userDrawn="1"/>
        </p:nvSpPr>
        <p:spPr bwMode="auto">
          <a:xfrm>
            <a:off x="7248843" y="854605"/>
            <a:ext cx="311256" cy="307658"/>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99" name="Group 98"/>
          <p:cNvGrpSpPr/>
          <p:nvPr userDrawn="1"/>
        </p:nvGrpSpPr>
        <p:grpSpPr>
          <a:xfrm>
            <a:off x="5616999" y="2794107"/>
            <a:ext cx="516361" cy="39941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08" name="Freeform 89"/>
          <p:cNvSpPr>
            <a:spLocks noEditPoints="1"/>
          </p:cNvSpPr>
          <p:nvPr userDrawn="1"/>
        </p:nvSpPr>
        <p:spPr bwMode="auto">
          <a:xfrm>
            <a:off x="5791518" y="1459126"/>
            <a:ext cx="302260" cy="451591"/>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09" name="Freeform 92"/>
          <p:cNvSpPr>
            <a:spLocks/>
          </p:cNvSpPr>
          <p:nvPr userDrawn="1"/>
        </p:nvSpPr>
        <p:spPr bwMode="auto">
          <a:xfrm>
            <a:off x="5113232" y="1108287"/>
            <a:ext cx="442595" cy="372428"/>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0" name="Freeform 93"/>
          <p:cNvSpPr>
            <a:spLocks/>
          </p:cNvSpPr>
          <p:nvPr userDrawn="1"/>
        </p:nvSpPr>
        <p:spPr bwMode="auto">
          <a:xfrm>
            <a:off x="3274484" y="3010006"/>
            <a:ext cx="446193" cy="519960"/>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1" name="Freeform 94"/>
          <p:cNvSpPr>
            <a:spLocks noEditPoints="1"/>
          </p:cNvSpPr>
          <p:nvPr userDrawn="1"/>
        </p:nvSpPr>
        <p:spPr bwMode="auto">
          <a:xfrm>
            <a:off x="2220172" y="1529292"/>
            <a:ext cx="262678" cy="314855"/>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12" name="Group 111"/>
          <p:cNvGrpSpPr/>
          <p:nvPr userDrawn="1"/>
        </p:nvGrpSpPr>
        <p:grpSpPr>
          <a:xfrm>
            <a:off x="6723486" y="802429"/>
            <a:ext cx="412010" cy="415608"/>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16" name="Group 115"/>
          <p:cNvGrpSpPr/>
          <p:nvPr userDrawn="1"/>
        </p:nvGrpSpPr>
        <p:grpSpPr>
          <a:xfrm>
            <a:off x="3861012" y="1471719"/>
            <a:ext cx="599123" cy="424603"/>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20" name="Group 119"/>
          <p:cNvGrpSpPr/>
          <p:nvPr userDrawn="1"/>
        </p:nvGrpSpPr>
        <p:grpSpPr>
          <a:xfrm>
            <a:off x="2421679" y="903182"/>
            <a:ext cx="581131" cy="50736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24" name="Freeform 104"/>
          <p:cNvSpPr>
            <a:spLocks/>
          </p:cNvSpPr>
          <p:nvPr userDrawn="1"/>
        </p:nvSpPr>
        <p:spPr bwMode="auto">
          <a:xfrm>
            <a:off x="4920721" y="3249296"/>
            <a:ext cx="410210" cy="372428"/>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5" name="Freeform 105"/>
          <p:cNvSpPr>
            <a:spLocks/>
          </p:cNvSpPr>
          <p:nvPr userDrawn="1"/>
        </p:nvSpPr>
        <p:spPr bwMode="auto">
          <a:xfrm>
            <a:off x="4355783" y="2921847"/>
            <a:ext cx="428202" cy="437198"/>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6" name="Freeform 106"/>
          <p:cNvSpPr>
            <a:spLocks noEditPoints="1"/>
          </p:cNvSpPr>
          <p:nvPr userDrawn="1"/>
        </p:nvSpPr>
        <p:spPr bwMode="auto">
          <a:xfrm>
            <a:off x="2176992" y="2475654"/>
            <a:ext cx="428202" cy="376026"/>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7" name="Freeform 107"/>
          <p:cNvSpPr>
            <a:spLocks noEditPoints="1"/>
          </p:cNvSpPr>
          <p:nvPr userDrawn="1"/>
        </p:nvSpPr>
        <p:spPr bwMode="auto">
          <a:xfrm>
            <a:off x="4150678" y="2094230"/>
            <a:ext cx="599123" cy="599123"/>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8" name="Freeform 108"/>
          <p:cNvSpPr>
            <a:spLocks/>
          </p:cNvSpPr>
          <p:nvPr userDrawn="1"/>
        </p:nvSpPr>
        <p:spPr bwMode="auto">
          <a:xfrm>
            <a:off x="2128415" y="1941302"/>
            <a:ext cx="604520" cy="385022"/>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9" name="Freeform 109"/>
          <p:cNvSpPr>
            <a:spLocks noEditPoints="1"/>
          </p:cNvSpPr>
          <p:nvPr userDrawn="1"/>
        </p:nvSpPr>
        <p:spPr bwMode="auto">
          <a:xfrm>
            <a:off x="3152141" y="833015"/>
            <a:ext cx="564938" cy="50016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30" name="Group 129"/>
          <p:cNvGrpSpPr/>
          <p:nvPr userDrawn="1"/>
        </p:nvGrpSpPr>
        <p:grpSpPr>
          <a:xfrm>
            <a:off x="3817832" y="2592600"/>
            <a:ext cx="419206" cy="631508"/>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34" name="Freeform 113"/>
          <p:cNvSpPr>
            <a:spLocks/>
          </p:cNvSpPr>
          <p:nvPr userDrawn="1"/>
        </p:nvSpPr>
        <p:spPr bwMode="auto">
          <a:xfrm>
            <a:off x="2749127" y="1691217"/>
            <a:ext cx="363432" cy="34544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5" name="Freeform 114"/>
          <p:cNvSpPr>
            <a:spLocks/>
          </p:cNvSpPr>
          <p:nvPr userDrawn="1"/>
        </p:nvSpPr>
        <p:spPr bwMode="auto">
          <a:xfrm>
            <a:off x="6325870" y="2592600"/>
            <a:ext cx="660295" cy="368830"/>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6" name="Freeform 115"/>
          <p:cNvSpPr>
            <a:spLocks/>
          </p:cNvSpPr>
          <p:nvPr userDrawn="1"/>
        </p:nvSpPr>
        <p:spPr bwMode="auto">
          <a:xfrm>
            <a:off x="6189134" y="2961428"/>
            <a:ext cx="656696" cy="36703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7" name="Freeform 116"/>
          <p:cNvSpPr>
            <a:spLocks/>
          </p:cNvSpPr>
          <p:nvPr userDrawn="1"/>
        </p:nvSpPr>
        <p:spPr bwMode="auto">
          <a:xfrm>
            <a:off x="5424489" y="3368041"/>
            <a:ext cx="392218" cy="394018"/>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8" name="Freeform 117"/>
          <p:cNvSpPr>
            <a:spLocks noEditPoints="1"/>
          </p:cNvSpPr>
          <p:nvPr userDrawn="1"/>
        </p:nvSpPr>
        <p:spPr bwMode="auto">
          <a:xfrm>
            <a:off x="2623186" y="2274147"/>
            <a:ext cx="370628" cy="406612"/>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9" name="Freeform 118"/>
          <p:cNvSpPr>
            <a:spLocks noEditPoints="1"/>
          </p:cNvSpPr>
          <p:nvPr userDrawn="1"/>
        </p:nvSpPr>
        <p:spPr bwMode="auto">
          <a:xfrm>
            <a:off x="2894861" y="2689755"/>
            <a:ext cx="192511" cy="320252"/>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0" name="Freeform 119"/>
          <p:cNvSpPr>
            <a:spLocks noEditPoints="1"/>
          </p:cNvSpPr>
          <p:nvPr userDrawn="1"/>
        </p:nvSpPr>
        <p:spPr bwMode="auto">
          <a:xfrm>
            <a:off x="2079837" y="3542560"/>
            <a:ext cx="730462" cy="530755"/>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1" name="Freeform 120"/>
          <p:cNvSpPr>
            <a:spLocks noEditPoints="1"/>
          </p:cNvSpPr>
          <p:nvPr userDrawn="1"/>
        </p:nvSpPr>
        <p:spPr bwMode="auto">
          <a:xfrm>
            <a:off x="3843020" y="3456200"/>
            <a:ext cx="665692" cy="433600"/>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2" name="Freeform 121"/>
          <p:cNvSpPr>
            <a:spLocks noEditPoints="1"/>
          </p:cNvSpPr>
          <p:nvPr userDrawn="1"/>
        </p:nvSpPr>
        <p:spPr bwMode="auto">
          <a:xfrm>
            <a:off x="6027209" y="3859213"/>
            <a:ext cx="424603" cy="428202"/>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3" name="Freeform 122"/>
          <p:cNvSpPr>
            <a:spLocks noEditPoints="1"/>
          </p:cNvSpPr>
          <p:nvPr userDrawn="1"/>
        </p:nvSpPr>
        <p:spPr bwMode="auto">
          <a:xfrm>
            <a:off x="6635327" y="3853815"/>
            <a:ext cx="424603" cy="424603"/>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44" name="Group 143"/>
          <p:cNvGrpSpPr/>
          <p:nvPr userDrawn="1"/>
        </p:nvGrpSpPr>
        <p:grpSpPr>
          <a:xfrm>
            <a:off x="8355331" y="2711345"/>
            <a:ext cx="176318" cy="403013"/>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47" name="Freeform 125"/>
          <p:cNvSpPr>
            <a:spLocks noEditPoints="1"/>
          </p:cNvSpPr>
          <p:nvPr userDrawn="1"/>
        </p:nvSpPr>
        <p:spPr bwMode="auto">
          <a:xfrm>
            <a:off x="2968625" y="3609129"/>
            <a:ext cx="498370" cy="437198"/>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8" name="Freeform 126"/>
          <p:cNvSpPr>
            <a:spLocks noEditPoints="1"/>
          </p:cNvSpPr>
          <p:nvPr userDrawn="1"/>
        </p:nvSpPr>
        <p:spPr bwMode="auto">
          <a:xfrm>
            <a:off x="8447089" y="2085235"/>
            <a:ext cx="219498" cy="44259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9" name="Freeform 127"/>
          <p:cNvSpPr>
            <a:spLocks noEditPoints="1"/>
          </p:cNvSpPr>
          <p:nvPr userDrawn="1"/>
        </p:nvSpPr>
        <p:spPr bwMode="auto">
          <a:xfrm>
            <a:off x="2477453" y="4082310"/>
            <a:ext cx="460587" cy="412010"/>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0" name="Group 149"/>
          <p:cNvGrpSpPr/>
          <p:nvPr userDrawn="1"/>
        </p:nvGrpSpPr>
        <p:grpSpPr>
          <a:xfrm>
            <a:off x="8184410" y="3310467"/>
            <a:ext cx="403013" cy="316653"/>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57" name="Group 156"/>
          <p:cNvGrpSpPr/>
          <p:nvPr userDrawn="1"/>
        </p:nvGrpSpPr>
        <p:grpSpPr>
          <a:xfrm>
            <a:off x="2110424" y="2912851"/>
            <a:ext cx="599122" cy="56134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61" name="Freeform 135"/>
          <p:cNvSpPr>
            <a:spLocks noEditPoints="1"/>
          </p:cNvSpPr>
          <p:nvPr userDrawn="1"/>
        </p:nvSpPr>
        <p:spPr bwMode="auto">
          <a:xfrm>
            <a:off x="2709545" y="3071178"/>
            <a:ext cx="438997" cy="440796"/>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2" name="Freeform 136"/>
          <p:cNvSpPr>
            <a:spLocks/>
          </p:cNvSpPr>
          <p:nvPr userDrawn="1"/>
        </p:nvSpPr>
        <p:spPr bwMode="auto">
          <a:xfrm>
            <a:off x="3011805" y="3258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3" name="Freeform 137"/>
          <p:cNvSpPr>
            <a:spLocks/>
          </p:cNvSpPr>
          <p:nvPr userDrawn="1"/>
        </p:nvSpPr>
        <p:spPr bwMode="auto">
          <a:xfrm>
            <a:off x="8232987" y="811425"/>
            <a:ext cx="438997" cy="44259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4" name="Freeform 138"/>
          <p:cNvSpPr>
            <a:spLocks noEditPoints="1"/>
          </p:cNvSpPr>
          <p:nvPr userDrawn="1"/>
        </p:nvSpPr>
        <p:spPr bwMode="auto">
          <a:xfrm>
            <a:off x="5073650" y="1603059"/>
            <a:ext cx="534353" cy="451591"/>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65" name="Group 164"/>
          <p:cNvGrpSpPr/>
          <p:nvPr userDrawn="1"/>
        </p:nvGrpSpPr>
        <p:grpSpPr>
          <a:xfrm>
            <a:off x="2925445" y="4778587"/>
            <a:ext cx="611717" cy="3238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0" name="Group 169"/>
          <p:cNvGrpSpPr/>
          <p:nvPr userDrawn="1"/>
        </p:nvGrpSpPr>
        <p:grpSpPr>
          <a:xfrm>
            <a:off x="3765656" y="4778587"/>
            <a:ext cx="611717" cy="3238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5" name="Group 174"/>
          <p:cNvGrpSpPr/>
          <p:nvPr userDrawn="1"/>
        </p:nvGrpSpPr>
        <p:grpSpPr>
          <a:xfrm>
            <a:off x="7838970" y="4546495"/>
            <a:ext cx="494770" cy="638705"/>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78" name="Freeform 149"/>
          <p:cNvSpPr>
            <a:spLocks noEditPoints="1"/>
          </p:cNvSpPr>
          <p:nvPr userDrawn="1"/>
        </p:nvSpPr>
        <p:spPr bwMode="auto">
          <a:xfrm>
            <a:off x="8596419" y="4537499"/>
            <a:ext cx="336445" cy="458788"/>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9" name="Rectangle 150"/>
          <p:cNvSpPr>
            <a:spLocks noChangeArrowheads="1"/>
          </p:cNvSpPr>
          <p:nvPr userDrawn="1"/>
        </p:nvSpPr>
        <p:spPr bwMode="auto">
          <a:xfrm>
            <a:off x="8733155" y="4598671"/>
            <a:ext cx="10795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0" name="Rectangle 151"/>
          <p:cNvSpPr>
            <a:spLocks noChangeArrowheads="1"/>
          </p:cNvSpPr>
          <p:nvPr userDrawn="1"/>
        </p:nvSpPr>
        <p:spPr bwMode="auto">
          <a:xfrm>
            <a:off x="8639598" y="4663440"/>
            <a:ext cx="201507" cy="2339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1" name="Rectangle 152"/>
          <p:cNvSpPr>
            <a:spLocks noChangeArrowheads="1"/>
          </p:cNvSpPr>
          <p:nvPr userDrawn="1"/>
        </p:nvSpPr>
        <p:spPr bwMode="auto">
          <a:xfrm>
            <a:off x="8639598" y="4726412"/>
            <a:ext cx="201507" cy="251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2" name="Freeform 153"/>
          <p:cNvSpPr>
            <a:spLocks/>
          </p:cNvSpPr>
          <p:nvPr userDrawn="1"/>
        </p:nvSpPr>
        <p:spPr bwMode="auto">
          <a:xfrm>
            <a:off x="8754746" y="4821767"/>
            <a:ext cx="140335" cy="73766"/>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3" name="Freeform 154"/>
          <p:cNvSpPr>
            <a:spLocks noEditPoints="1"/>
          </p:cNvSpPr>
          <p:nvPr userDrawn="1"/>
        </p:nvSpPr>
        <p:spPr bwMode="auto">
          <a:xfrm>
            <a:off x="9418638" y="3929380"/>
            <a:ext cx="635106" cy="336445"/>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4" name="Freeform 155"/>
          <p:cNvSpPr>
            <a:spLocks noEditPoints="1"/>
          </p:cNvSpPr>
          <p:nvPr userDrawn="1"/>
        </p:nvSpPr>
        <p:spPr bwMode="auto">
          <a:xfrm>
            <a:off x="9546379" y="2668165"/>
            <a:ext cx="617115" cy="94996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5" name="Freeform 156"/>
          <p:cNvSpPr>
            <a:spLocks noEditPoints="1"/>
          </p:cNvSpPr>
          <p:nvPr userDrawn="1"/>
        </p:nvSpPr>
        <p:spPr bwMode="auto">
          <a:xfrm>
            <a:off x="2119419" y="4595072"/>
            <a:ext cx="586528" cy="415608"/>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6" name="Freeform 157"/>
          <p:cNvSpPr>
            <a:spLocks noEditPoints="1"/>
          </p:cNvSpPr>
          <p:nvPr userDrawn="1"/>
        </p:nvSpPr>
        <p:spPr bwMode="auto">
          <a:xfrm>
            <a:off x="5161811" y="4366578"/>
            <a:ext cx="559541" cy="253683"/>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7" name="Freeform 160"/>
          <p:cNvSpPr>
            <a:spLocks noEditPoints="1"/>
          </p:cNvSpPr>
          <p:nvPr userDrawn="1"/>
        </p:nvSpPr>
        <p:spPr bwMode="auto">
          <a:xfrm>
            <a:off x="4352185" y="4440344"/>
            <a:ext cx="620713" cy="622512"/>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88" name="Group 187"/>
          <p:cNvGrpSpPr/>
          <p:nvPr userDrawn="1"/>
        </p:nvGrpSpPr>
        <p:grpSpPr>
          <a:xfrm>
            <a:off x="8916670" y="762847"/>
            <a:ext cx="757450" cy="88519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92" name="Freeform 164"/>
          <p:cNvSpPr>
            <a:spLocks noEditPoints="1"/>
          </p:cNvSpPr>
          <p:nvPr userDrawn="1"/>
        </p:nvSpPr>
        <p:spPr bwMode="auto">
          <a:xfrm>
            <a:off x="7344199" y="3936577"/>
            <a:ext cx="386821" cy="381423"/>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93" name="Group 192"/>
          <p:cNvGrpSpPr/>
          <p:nvPr userDrawn="1"/>
        </p:nvGrpSpPr>
        <p:grpSpPr>
          <a:xfrm>
            <a:off x="9668722" y="4888336"/>
            <a:ext cx="467783" cy="244687"/>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97" name="Group 196"/>
          <p:cNvGrpSpPr/>
          <p:nvPr userDrawn="1"/>
        </p:nvGrpSpPr>
        <p:grpSpPr>
          <a:xfrm>
            <a:off x="7034742" y="4476327"/>
            <a:ext cx="599123" cy="608119"/>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00" name="Freeform 170"/>
          <p:cNvSpPr>
            <a:spLocks noEditPoints="1"/>
          </p:cNvSpPr>
          <p:nvPr userDrawn="1"/>
        </p:nvSpPr>
        <p:spPr bwMode="auto">
          <a:xfrm>
            <a:off x="4999885" y="4712018"/>
            <a:ext cx="519960" cy="433600"/>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01" name="Group 200"/>
          <p:cNvGrpSpPr/>
          <p:nvPr userDrawn="1"/>
        </p:nvGrpSpPr>
        <p:grpSpPr>
          <a:xfrm>
            <a:off x="9305290" y="4400762"/>
            <a:ext cx="368830" cy="271675"/>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05" name="Group 204"/>
          <p:cNvGrpSpPr/>
          <p:nvPr userDrawn="1"/>
        </p:nvGrpSpPr>
        <p:grpSpPr>
          <a:xfrm>
            <a:off x="8562235" y="1489710"/>
            <a:ext cx="476779" cy="314855"/>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10" name="Freeform 178"/>
          <p:cNvSpPr>
            <a:spLocks noEditPoints="1"/>
          </p:cNvSpPr>
          <p:nvPr userDrawn="1"/>
        </p:nvSpPr>
        <p:spPr bwMode="auto">
          <a:xfrm>
            <a:off x="6482398" y="4537499"/>
            <a:ext cx="512763" cy="48577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1" name="Oval 179"/>
          <p:cNvSpPr>
            <a:spLocks noChangeArrowheads="1"/>
          </p:cNvSpPr>
          <p:nvPr userDrawn="1"/>
        </p:nvSpPr>
        <p:spPr bwMode="auto">
          <a:xfrm>
            <a:off x="6915997" y="4821767"/>
            <a:ext cx="35983" cy="3598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2" name="Freeform 180"/>
          <p:cNvSpPr>
            <a:spLocks noEditPoints="1"/>
          </p:cNvSpPr>
          <p:nvPr userDrawn="1"/>
        </p:nvSpPr>
        <p:spPr bwMode="auto">
          <a:xfrm>
            <a:off x="8627005" y="2662767"/>
            <a:ext cx="424603" cy="412010"/>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13" name="Group 212"/>
          <p:cNvGrpSpPr/>
          <p:nvPr userDrawn="1"/>
        </p:nvGrpSpPr>
        <p:grpSpPr>
          <a:xfrm>
            <a:off x="9612948" y="1153267"/>
            <a:ext cx="590127" cy="564938"/>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24" name="Freeform 191"/>
          <p:cNvSpPr>
            <a:spLocks/>
          </p:cNvSpPr>
          <p:nvPr userDrawn="1"/>
        </p:nvSpPr>
        <p:spPr bwMode="auto">
          <a:xfrm>
            <a:off x="3983356" y="4051724"/>
            <a:ext cx="473181" cy="379625"/>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5" name="Freeform 192"/>
          <p:cNvSpPr>
            <a:spLocks/>
          </p:cNvSpPr>
          <p:nvPr userDrawn="1"/>
        </p:nvSpPr>
        <p:spPr bwMode="auto">
          <a:xfrm>
            <a:off x="4526703" y="3691890"/>
            <a:ext cx="196110" cy="577533"/>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26" name="Group 225"/>
          <p:cNvGrpSpPr/>
          <p:nvPr userDrawn="1"/>
        </p:nvGrpSpPr>
        <p:grpSpPr>
          <a:xfrm>
            <a:off x="8763741" y="4024737"/>
            <a:ext cx="388620" cy="341842"/>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30" name="Freeform 196"/>
          <p:cNvSpPr>
            <a:spLocks noEditPoints="1"/>
          </p:cNvSpPr>
          <p:nvPr userDrawn="1"/>
        </p:nvSpPr>
        <p:spPr bwMode="auto">
          <a:xfrm>
            <a:off x="9576965" y="1993477"/>
            <a:ext cx="586528" cy="491173"/>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1" name="Freeform 197"/>
          <p:cNvSpPr>
            <a:spLocks/>
          </p:cNvSpPr>
          <p:nvPr userDrawn="1"/>
        </p:nvSpPr>
        <p:spPr bwMode="auto">
          <a:xfrm>
            <a:off x="3148542" y="4130887"/>
            <a:ext cx="725065" cy="397616"/>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2" name="Freeform 198"/>
          <p:cNvSpPr>
            <a:spLocks/>
          </p:cNvSpPr>
          <p:nvPr userDrawn="1"/>
        </p:nvSpPr>
        <p:spPr bwMode="auto">
          <a:xfrm>
            <a:off x="3366242" y="4375573"/>
            <a:ext cx="271675" cy="36703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33" name="Group 232"/>
          <p:cNvGrpSpPr/>
          <p:nvPr userDrawn="1"/>
        </p:nvGrpSpPr>
        <p:grpSpPr>
          <a:xfrm>
            <a:off x="4915324" y="3832225"/>
            <a:ext cx="552345" cy="385022"/>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36" name="Group 235"/>
          <p:cNvGrpSpPr/>
          <p:nvPr userDrawn="1"/>
        </p:nvGrpSpPr>
        <p:grpSpPr>
          <a:xfrm>
            <a:off x="8697172" y="3315865"/>
            <a:ext cx="687282" cy="573935"/>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2" name="Group 241"/>
          <p:cNvGrpSpPr/>
          <p:nvPr userDrawn="1"/>
        </p:nvGrpSpPr>
        <p:grpSpPr>
          <a:xfrm>
            <a:off x="8880687" y="2015067"/>
            <a:ext cx="537951" cy="555943"/>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5" name="Group 244"/>
          <p:cNvGrpSpPr/>
          <p:nvPr userDrawn="1"/>
        </p:nvGrpSpPr>
        <p:grpSpPr>
          <a:xfrm>
            <a:off x="7624869" y="1455527"/>
            <a:ext cx="665692" cy="433599"/>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0" name="Group 249"/>
          <p:cNvGrpSpPr/>
          <p:nvPr userDrawn="1"/>
        </p:nvGrpSpPr>
        <p:grpSpPr>
          <a:xfrm>
            <a:off x="5948046" y="4400762"/>
            <a:ext cx="350838" cy="350838"/>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8" name="Group 257"/>
          <p:cNvGrpSpPr/>
          <p:nvPr userDrawn="1"/>
        </p:nvGrpSpPr>
        <p:grpSpPr>
          <a:xfrm>
            <a:off x="5712355" y="4864947"/>
            <a:ext cx="250085" cy="293265"/>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61" name="Group 260"/>
          <p:cNvGrpSpPr/>
          <p:nvPr userDrawn="1"/>
        </p:nvGrpSpPr>
        <p:grpSpPr>
          <a:xfrm>
            <a:off x="7664450" y="2191386"/>
            <a:ext cx="464186" cy="672888"/>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69" name="Freeform 229"/>
          <p:cNvSpPr>
            <a:spLocks noEditPoints="1"/>
          </p:cNvSpPr>
          <p:nvPr userDrawn="1"/>
        </p:nvSpPr>
        <p:spPr bwMode="auto">
          <a:xfrm>
            <a:off x="7826375" y="3828627"/>
            <a:ext cx="512763" cy="581131"/>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70" name="Group 269"/>
          <p:cNvGrpSpPr/>
          <p:nvPr userDrawn="1"/>
        </p:nvGrpSpPr>
        <p:grpSpPr>
          <a:xfrm>
            <a:off x="7612275" y="3022600"/>
            <a:ext cx="473180" cy="665692"/>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74" name="Group 273"/>
          <p:cNvGrpSpPr/>
          <p:nvPr userDrawn="1"/>
        </p:nvGrpSpPr>
        <p:grpSpPr>
          <a:xfrm>
            <a:off x="7599681" y="885190"/>
            <a:ext cx="532554" cy="385023"/>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Tree>
    <p:extLst>
      <p:ext uri="{BB962C8B-B14F-4D97-AF65-F5344CB8AC3E}">
        <p14:creationId xmlns:p14="http://schemas.microsoft.com/office/powerpoint/2010/main" val="199419271"/>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934912583"/>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314"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57"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1"/>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34">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873954156"/>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255677412"/>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826513175"/>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01147" y="2411708"/>
            <a:ext cx="8147259" cy="1118708"/>
          </a:xfrm>
          <a:prstGeom prst="rect">
            <a:avLst/>
          </a:prstGeom>
        </p:spPr>
        <p:txBody>
          <a:bodyPr anchor="t"/>
          <a:lstStyle>
            <a:lvl1pPr algn="ctr">
              <a:defRPr sz="748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04598" y="3274497"/>
            <a:ext cx="4699423" cy="48145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86207" y="3518959"/>
            <a:ext cx="4685636" cy="480044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86208" y="4710045"/>
            <a:ext cx="3526367" cy="3321837"/>
          </a:xfrm>
          <a:prstGeom prst="rect">
            <a:avLst/>
          </a:prstGeom>
        </p:spPr>
      </p:pic>
      <p:sp>
        <p:nvSpPr>
          <p:cNvPr id="13"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9346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7890571" y="638752"/>
            <a:ext cx="2472055" cy="170921"/>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5" name="Freeform 14"/>
          <p:cNvSpPr>
            <a:spLocks/>
          </p:cNvSpPr>
          <p:nvPr userDrawn="1"/>
        </p:nvSpPr>
        <p:spPr bwMode="auto">
          <a:xfrm>
            <a:off x="7739441" y="638752"/>
            <a:ext cx="313055" cy="170921"/>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 name="Freeform 13"/>
          <p:cNvSpPr>
            <a:spLocks/>
          </p:cNvSpPr>
          <p:nvPr userDrawn="1"/>
        </p:nvSpPr>
        <p:spPr bwMode="auto">
          <a:xfrm>
            <a:off x="-576" y="638752"/>
            <a:ext cx="7912736" cy="170921"/>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 name="Title 1"/>
          <p:cNvSpPr>
            <a:spLocks noGrp="1"/>
          </p:cNvSpPr>
          <p:nvPr>
            <p:ph type="ctrTitle" hasCustomPrompt="1"/>
          </p:nvPr>
        </p:nvSpPr>
        <p:spPr>
          <a:xfrm>
            <a:off x="937928" y="2335628"/>
            <a:ext cx="8729557" cy="695743"/>
          </a:xfrm>
          <a:prstGeom prst="rect">
            <a:avLst/>
          </a:prstGeom>
        </p:spPr>
        <p:txBody>
          <a:bodyPr/>
          <a:lstStyle>
            <a:lvl1pPr algn="l">
              <a:defRPr sz="408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937929" y="3070109"/>
            <a:ext cx="8732170" cy="816091"/>
          </a:xfrm>
          <a:prstGeom prst="rect">
            <a:avLst/>
          </a:prstGeom>
        </p:spPr>
        <p:txBody>
          <a:bodyPr/>
          <a:lstStyle>
            <a:lvl1pPr marL="0" indent="0">
              <a:buNone/>
              <a:defRPr sz="272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29" y="1032473"/>
            <a:ext cx="4834497" cy="44626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9020" y="913726"/>
            <a:ext cx="1780099" cy="548863"/>
          </a:xfrm>
          <a:prstGeom prst="rect">
            <a:avLst/>
          </a:prstGeom>
        </p:spPr>
      </p:pic>
      <p:sp>
        <p:nvSpPr>
          <p:cNvPr id="21"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8478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627407362"/>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6" name="Title 1"/>
          <p:cNvSpPr>
            <a:spLocks noGrp="1"/>
          </p:cNvSpPr>
          <p:nvPr>
            <p:ph type="title" hasCustomPrompt="1"/>
          </p:nvPr>
        </p:nvSpPr>
        <p:spPr>
          <a:xfrm>
            <a:off x="2069445" y="5233309"/>
            <a:ext cx="6213299" cy="529900"/>
          </a:xfrm>
          <a:prstGeom prst="rect">
            <a:avLst/>
          </a:prstGeom>
        </p:spPr>
        <p:txBody>
          <a:bodyPr anchor="t"/>
          <a:lstStyle>
            <a:lvl1pPr algn="l">
              <a:defRPr sz="204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064825" y="1356319"/>
            <a:ext cx="6217920" cy="3847338"/>
          </a:xfrm>
          <a:prstGeom prst="rect">
            <a:avLst/>
          </a:prstGeom>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19" name="Rectangle 18"/>
          <p:cNvSpPr/>
          <p:nvPr userDrawn="1"/>
        </p:nvSpPr>
        <p:spPr>
          <a:xfrm>
            <a:off x="2064825" y="5232750"/>
            <a:ext cx="51815" cy="529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3936281927"/>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621837"/>
            <a:ext cx="10363200" cy="7150563"/>
          </a:xfrm>
          <a:prstGeom prst="rect">
            <a:avLst/>
          </a:prstGeom>
        </p:spPr>
        <p:txBody>
          <a:bodyPr/>
          <a:lstStyle>
            <a:lvl1pPr marL="0" indent="0">
              <a:buNone/>
              <a:defRPr sz="1587"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Tree>
    <p:extLst>
      <p:ext uri="{BB962C8B-B14F-4D97-AF65-F5344CB8AC3E}">
        <p14:creationId xmlns:p14="http://schemas.microsoft.com/office/powerpoint/2010/main" val="26131242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71">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65" indent="-41946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5290051" y="954022"/>
            <a:ext cx="5073148" cy="4301933"/>
          </a:xfrm>
          <a:prstGeom prst="rect">
            <a:avLst/>
          </a:prstGeom>
        </p:spPr>
        <p:txBody>
          <a:bodyPr/>
          <a:lstStyle>
            <a:lvl1pPr marL="0" indent="0">
              <a:buNone/>
              <a:defRPr sz="2040"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954022"/>
            <a:ext cx="5085199" cy="2914650"/>
          </a:xfrm>
          <a:prstGeom prst="rect">
            <a:avLst/>
          </a:prstGeom>
        </p:spPr>
        <p:txBody>
          <a:bodyPr lIns="180000" tIns="108000" rIns="180000" bIns="108000"/>
          <a:lstStyle>
            <a:lvl1pPr marL="0" indent="0">
              <a:buNone/>
              <a:defRPr sz="204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08871" y="3868672"/>
            <a:ext cx="4876328" cy="2914650"/>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5290053" y="5255830"/>
            <a:ext cx="2461129"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956034" y="5255830"/>
            <a:ext cx="2407167"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9" name="Rectangle 8"/>
          <p:cNvSpPr/>
          <p:nvPr userDrawn="1"/>
        </p:nvSpPr>
        <p:spPr>
          <a:xfrm>
            <a:off x="5085199" y="5255830"/>
            <a:ext cx="204853" cy="15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0" name="Rectangle 9"/>
          <p:cNvSpPr/>
          <p:nvPr userDrawn="1"/>
        </p:nvSpPr>
        <p:spPr>
          <a:xfrm>
            <a:off x="5085199" y="954022"/>
            <a:ext cx="204853" cy="43019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1" name="Rectangle 10"/>
          <p:cNvSpPr/>
          <p:nvPr userDrawn="1"/>
        </p:nvSpPr>
        <p:spPr>
          <a:xfrm>
            <a:off x="4018" y="3868672"/>
            <a:ext cx="204853" cy="291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3" name="Slide Number Placeholder 5"/>
          <p:cNvSpPr>
            <a:spLocks noGrp="1"/>
          </p:cNvSpPr>
          <p:nvPr>
            <p:ph type="sldNum" sz="quarter" idx="15"/>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Rectangle 7"/>
          <p:cNvSpPr/>
          <p:nvPr userDrawn="1"/>
        </p:nvSpPr>
        <p:spPr>
          <a:xfrm>
            <a:off x="7751181" y="5255829"/>
            <a:ext cx="204853" cy="1527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4009086888"/>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41360480"/>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45283" y="825860"/>
            <a:ext cx="1958618" cy="4696670"/>
          </a:xfrm>
          <a:prstGeom prst="rect">
            <a:avLst/>
          </a:prstGeom>
          <a:noFill/>
        </p:spPr>
        <p:txBody>
          <a:bodyPr wrap="square" rtlCol="0">
            <a:spAutoFit/>
          </a:bodyPr>
          <a:lstStyle/>
          <a:p>
            <a:pPr defTabSz="1036290"/>
            <a:r>
              <a:rPr lang="en-CA" sz="1360" dirty="0" smtClean="0">
                <a:solidFill>
                  <a:prstClr val="black"/>
                </a:solidFill>
              </a:rPr>
              <a:t>This is the sample</a:t>
            </a:r>
            <a:br>
              <a:rPr lang="en-CA" sz="1360" dirty="0" smtClean="0">
                <a:solidFill>
                  <a:prstClr val="black"/>
                </a:solidFill>
              </a:rPr>
            </a:br>
            <a:r>
              <a:rPr lang="en-CA" sz="1360" dirty="0" smtClean="0">
                <a:solidFill>
                  <a:prstClr val="black"/>
                </a:solidFill>
              </a:rPr>
              <a:t>icon page.</a:t>
            </a:r>
          </a:p>
          <a:p>
            <a:pPr defTabSz="1036290"/>
            <a:endParaRPr lang="en-CA" sz="1360" dirty="0" smtClean="0">
              <a:solidFill>
                <a:prstClr val="black"/>
              </a:solidFill>
            </a:endParaRPr>
          </a:p>
          <a:p>
            <a:pPr defTabSz="1036290"/>
            <a:r>
              <a:rPr lang="en-CA" sz="1360" dirty="0" smtClean="0">
                <a:solidFill>
                  <a:prstClr val="black"/>
                </a:solidFill>
              </a:rPr>
              <a:t>It features a </a:t>
            </a:r>
            <a:br>
              <a:rPr lang="en-CA" sz="1360" dirty="0" smtClean="0">
                <a:solidFill>
                  <a:prstClr val="black"/>
                </a:solidFill>
              </a:rPr>
            </a:br>
            <a:r>
              <a:rPr lang="en-CA" sz="1360" dirty="0" smtClean="0">
                <a:solidFill>
                  <a:prstClr val="black"/>
                </a:solidFill>
              </a:rPr>
              <a:t>selection of symbols</a:t>
            </a:r>
            <a:br>
              <a:rPr lang="en-CA" sz="1360" dirty="0" smtClean="0">
                <a:solidFill>
                  <a:prstClr val="black"/>
                </a:solidFill>
              </a:rPr>
            </a:br>
            <a:r>
              <a:rPr lang="en-CA" sz="1360" dirty="0" smtClean="0">
                <a:solidFill>
                  <a:prstClr val="black"/>
                </a:solidFill>
              </a:rPr>
              <a:t>for use in your presentation.</a:t>
            </a:r>
          </a:p>
          <a:p>
            <a:pPr defTabSz="1036290"/>
            <a:endParaRPr lang="en-CA" sz="1360" dirty="0" smtClean="0">
              <a:solidFill>
                <a:prstClr val="black"/>
              </a:solidFill>
            </a:endParaRPr>
          </a:p>
          <a:p>
            <a:pPr defTabSz="1036290"/>
            <a:r>
              <a:rPr lang="en-CA" sz="1360" dirty="0" smtClean="0">
                <a:solidFill>
                  <a:prstClr val="black"/>
                </a:solidFill>
              </a:rPr>
              <a:t>To use a particular symbol, simply go to the </a:t>
            </a:r>
            <a:r>
              <a:rPr lang="en-CA" sz="1360" b="1" dirty="0" smtClean="0">
                <a:solidFill>
                  <a:prstClr val="black"/>
                </a:solidFill>
              </a:rPr>
              <a:t>(1) View </a:t>
            </a:r>
            <a:r>
              <a:rPr lang="en-CA" sz="1360" dirty="0" smtClean="0">
                <a:solidFill>
                  <a:prstClr val="black"/>
                </a:solidFill>
              </a:rPr>
              <a:t>Tab and select </a:t>
            </a:r>
            <a:r>
              <a:rPr lang="en-CA" sz="1360" b="1" dirty="0" smtClean="0">
                <a:solidFill>
                  <a:prstClr val="black"/>
                </a:solidFill>
              </a:rPr>
              <a:t>Slide Master (2)</a:t>
            </a:r>
            <a:r>
              <a:rPr lang="en-CA" sz="1360" dirty="0" smtClean="0">
                <a:solidFill>
                  <a:prstClr val="black"/>
                </a:solidFill>
              </a:rPr>
              <a:t>. Navigate to the last layout and select the icon(s) you would like to use. Copy them, return to </a:t>
            </a:r>
            <a:r>
              <a:rPr lang="en-CA" sz="1360" b="1" dirty="0" smtClean="0">
                <a:solidFill>
                  <a:prstClr val="black"/>
                </a:solidFill>
              </a:rPr>
              <a:t>(3) Normal</a:t>
            </a:r>
            <a:r>
              <a:rPr lang="en-CA" sz="1360" dirty="0" smtClean="0">
                <a:solidFill>
                  <a:prstClr val="black"/>
                </a:solidFill>
              </a:rPr>
              <a:t> view and paste them on the correct slide. Change the colour by choosing a new shape fill if you wish.</a:t>
            </a:r>
            <a:endParaRPr lang="en-CA" sz="136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102" y="5769114"/>
            <a:ext cx="8449321" cy="1273876"/>
          </a:xfrm>
          <a:prstGeom prst="rect">
            <a:avLst/>
          </a:prstGeom>
        </p:spPr>
      </p:pic>
      <p:grpSp>
        <p:nvGrpSpPr>
          <p:cNvPr id="338" name="Group 337"/>
          <p:cNvGrpSpPr/>
          <p:nvPr userDrawn="1"/>
        </p:nvGrpSpPr>
        <p:grpSpPr>
          <a:xfrm>
            <a:off x="6065239" y="5790666"/>
            <a:ext cx="462358" cy="462358"/>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0" name="TextBox 339"/>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1</a:t>
              </a:r>
              <a:endParaRPr lang="en-CA" sz="2040" b="1" dirty="0">
                <a:solidFill>
                  <a:srgbClr val="FFFFFF"/>
                </a:solidFill>
              </a:endParaRPr>
            </a:p>
          </p:txBody>
        </p:sp>
      </p:grpSp>
      <p:grpSp>
        <p:nvGrpSpPr>
          <p:cNvPr id="341" name="Group 340"/>
          <p:cNvGrpSpPr/>
          <p:nvPr userDrawn="1"/>
        </p:nvGrpSpPr>
        <p:grpSpPr>
          <a:xfrm>
            <a:off x="2776245" y="6162254"/>
            <a:ext cx="462358" cy="462358"/>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3" name="TextBox 342"/>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2</a:t>
              </a:r>
              <a:endParaRPr lang="en-CA" sz="2040" b="1" dirty="0">
                <a:solidFill>
                  <a:srgbClr val="FFFFFF"/>
                </a:solidFill>
              </a:endParaRPr>
            </a:p>
          </p:txBody>
        </p:sp>
      </p:grpSp>
      <p:grpSp>
        <p:nvGrpSpPr>
          <p:cNvPr id="344" name="Group 343"/>
          <p:cNvGrpSpPr/>
          <p:nvPr userDrawn="1"/>
        </p:nvGrpSpPr>
        <p:grpSpPr>
          <a:xfrm>
            <a:off x="422929" y="6598042"/>
            <a:ext cx="462358" cy="462358"/>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6" name="TextBox 345"/>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3</a:t>
              </a:r>
              <a:endParaRPr lang="en-CA" sz="2040" b="1" dirty="0">
                <a:solidFill>
                  <a:srgbClr val="FFFFFF"/>
                </a:solidFill>
              </a:endParaRPr>
            </a:p>
          </p:txBody>
        </p:sp>
      </p:grpSp>
      <p:sp>
        <p:nvSpPr>
          <p:cNvPr id="14" name="Freeform 5"/>
          <p:cNvSpPr>
            <a:spLocks/>
          </p:cNvSpPr>
          <p:nvPr userDrawn="1"/>
        </p:nvSpPr>
        <p:spPr bwMode="auto">
          <a:xfrm>
            <a:off x="5467668" y="741257"/>
            <a:ext cx="376026" cy="336445"/>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 name="Group 14"/>
          <p:cNvGrpSpPr/>
          <p:nvPr userDrawn="1"/>
        </p:nvGrpSpPr>
        <p:grpSpPr>
          <a:xfrm>
            <a:off x="7144492" y="2848081"/>
            <a:ext cx="314855" cy="41021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8" name="Freeform 8"/>
          <p:cNvSpPr>
            <a:spLocks/>
          </p:cNvSpPr>
          <p:nvPr userDrawn="1"/>
        </p:nvSpPr>
        <p:spPr bwMode="auto">
          <a:xfrm>
            <a:off x="6072188" y="3342852"/>
            <a:ext cx="165523" cy="46778"/>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9" name="Freeform 9"/>
          <p:cNvSpPr>
            <a:spLocks/>
          </p:cNvSpPr>
          <p:nvPr userDrawn="1"/>
        </p:nvSpPr>
        <p:spPr bwMode="auto">
          <a:xfrm>
            <a:off x="6005618" y="3542560"/>
            <a:ext cx="302260" cy="131340"/>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0" name="Freeform 10"/>
          <p:cNvSpPr>
            <a:spLocks/>
          </p:cNvSpPr>
          <p:nvPr userDrawn="1"/>
        </p:nvSpPr>
        <p:spPr bwMode="auto">
          <a:xfrm>
            <a:off x="5975033" y="3398627"/>
            <a:ext cx="359833" cy="11874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 name="Freeform 11"/>
          <p:cNvSpPr>
            <a:spLocks noEditPoints="1"/>
          </p:cNvSpPr>
          <p:nvPr userDrawn="1"/>
        </p:nvSpPr>
        <p:spPr bwMode="auto">
          <a:xfrm>
            <a:off x="5940848" y="838412"/>
            <a:ext cx="367030" cy="36703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 name="Freeform 12"/>
          <p:cNvSpPr>
            <a:spLocks/>
          </p:cNvSpPr>
          <p:nvPr userDrawn="1"/>
        </p:nvSpPr>
        <p:spPr bwMode="auto">
          <a:xfrm>
            <a:off x="4810972" y="860002"/>
            <a:ext cx="489373" cy="437198"/>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 name="Freeform 13"/>
          <p:cNvSpPr>
            <a:spLocks noEditPoints="1"/>
          </p:cNvSpPr>
          <p:nvPr userDrawn="1"/>
        </p:nvSpPr>
        <p:spPr bwMode="auto">
          <a:xfrm>
            <a:off x="3314065" y="1477116"/>
            <a:ext cx="332846" cy="28067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4" name="Group 23"/>
          <p:cNvGrpSpPr/>
          <p:nvPr userDrawn="1"/>
        </p:nvGrpSpPr>
        <p:grpSpPr>
          <a:xfrm>
            <a:off x="3909590" y="784437"/>
            <a:ext cx="752052" cy="42100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2" name="Freeform 21"/>
          <p:cNvSpPr>
            <a:spLocks noEditPoints="1"/>
          </p:cNvSpPr>
          <p:nvPr userDrawn="1"/>
        </p:nvSpPr>
        <p:spPr bwMode="auto">
          <a:xfrm>
            <a:off x="6412231" y="3386032"/>
            <a:ext cx="399415" cy="35443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33" name="Freeform 22"/>
          <p:cNvSpPr>
            <a:spLocks noEditPoints="1"/>
          </p:cNvSpPr>
          <p:nvPr userDrawn="1"/>
        </p:nvSpPr>
        <p:spPr bwMode="auto">
          <a:xfrm>
            <a:off x="4872144" y="2711345"/>
            <a:ext cx="507365" cy="394018"/>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4" name="Group 33"/>
          <p:cNvGrpSpPr/>
          <p:nvPr userDrawn="1"/>
        </p:nvGrpSpPr>
        <p:grpSpPr>
          <a:xfrm>
            <a:off x="6872817" y="1415945"/>
            <a:ext cx="437198" cy="433599"/>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8" name="Freeform 26"/>
          <p:cNvSpPr>
            <a:spLocks/>
          </p:cNvSpPr>
          <p:nvPr userDrawn="1"/>
        </p:nvSpPr>
        <p:spPr bwMode="auto">
          <a:xfrm>
            <a:off x="4854152" y="2020465"/>
            <a:ext cx="403013" cy="46418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9" name="Group 38"/>
          <p:cNvGrpSpPr/>
          <p:nvPr userDrawn="1"/>
        </p:nvGrpSpPr>
        <p:grpSpPr>
          <a:xfrm>
            <a:off x="6928592" y="3450802"/>
            <a:ext cx="521758" cy="179917"/>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43" name="Group 42"/>
          <p:cNvGrpSpPr/>
          <p:nvPr userDrawn="1"/>
        </p:nvGrpSpPr>
        <p:grpSpPr>
          <a:xfrm>
            <a:off x="5462271" y="2076239"/>
            <a:ext cx="494771" cy="500168"/>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59" name="Group 58"/>
          <p:cNvGrpSpPr/>
          <p:nvPr userDrawn="1"/>
        </p:nvGrpSpPr>
        <p:grpSpPr>
          <a:xfrm>
            <a:off x="6048799" y="2076239"/>
            <a:ext cx="509165" cy="509165"/>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75" name="Freeform 60"/>
          <p:cNvSpPr>
            <a:spLocks noEditPoints="1"/>
          </p:cNvSpPr>
          <p:nvPr userDrawn="1"/>
        </p:nvSpPr>
        <p:spPr bwMode="auto">
          <a:xfrm>
            <a:off x="6369050" y="1095693"/>
            <a:ext cx="244687" cy="244687"/>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6" name="Freeform 61"/>
          <p:cNvSpPr>
            <a:spLocks noEditPoints="1"/>
          </p:cNvSpPr>
          <p:nvPr userDrawn="1"/>
        </p:nvSpPr>
        <p:spPr bwMode="auto">
          <a:xfrm>
            <a:off x="6250305" y="1495108"/>
            <a:ext cx="341842" cy="433600"/>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7" name="Freeform 62"/>
          <p:cNvSpPr>
            <a:spLocks/>
          </p:cNvSpPr>
          <p:nvPr userDrawn="1"/>
        </p:nvSpPr>
        <p:spPr bwMode="auto">
          <a:xfrm>
            <a:off x="4622060" y="1468120"/>
            <a:ext cx="302260" cy="311256"/>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8" name="Oval 63"/>
          <p:cNvSpPr>
            <a:spLocks noChangeArrowheads="1"/>
          </p:cNvSpPr>
          <p:nvPr userDrawn="1"/>
        </p:nvSpPr>
        <p:spPr bwMode="auto">
          <a:xfrm>
            <a:off x="4713817" y="1800967"/>
            <a:ext cx="100753" cy="104352"/>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79" name="Group 78"/>
          <p:cNvGrpSpPr/>
          <p:nvPr userDrawn="1"/>
        </p:nvGrpSpPr>
        <p:grpSpPr>
          <a:xfrm>
            <a:off x="3155738" y="1953895"/>
            <a:ext cx="368830" cy="770043"/>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4" name="Group 83"/>
          <p:cNvGrpSpPr/>
          <p:nvPr userDrawn="1"/>
        </p:nvGrpSpPr>
        <p:grpSpPr>
          <a:xfrm>
            <a:off x="3619924" y="1953896"/>
            <a:ext cx="289666" cy="775441"/>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9" name="Group 88"/>
          <p:cNvGrpSpPr/>
          <p:nvPr userDrawn="1"/>
        </p:nvGrpSpPr>
        <p:grpSpPr>
          <a:xfrm>
            <a:off x="7004157" y="1975485"/>
            <a:ext cx="532553" cy="735860"/>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98" name="Freeform 80"/>
          <p:cNvSpPr>
            <a:spLocks/>
          </p:cNvSpPr>
          <p:nvPr userDrawn="1"/>
        </p:nvSpPr>
        <p:spPr bwMode="auto">
          <a:xfrm>
            <a:off x="7248843" y="854605"/>
            <a:ext cx="311256" cy="307658"/>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99" name="Group 98"/>
          <p:cNvGrpSpPr/>
          <p:nvPr userDrawn="1"/>
        </p:nvGrpSpPr>
        <p:grpSpPr>
          <a:xfrm>
            <a:off x="5616999" y="2794107"/>
            <a:ext cx="516361" cy="39941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08" name="Freeform 89"/>
          <p:cNvSpPr>
            <a:spLocks noEditPoints="1"/>
          </p:cNvSpPr>
          <p:nvPr userDrawn="1"/>
        </p:nvSpPr>
        <p:spPr bwMode="auto">
          <a:xfrm>
            <a:off x="5791518" y="1459126"/>
            <a:ext cx="302260" cy="451591"/>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09" name="Freeform 92"/>
          <p:cNvSpPr>
            <a:spLocks/>
          </p:cNvSpPr>
          <p:nvPr userDrawn="1"/>
        </p:nvSpPr>
        <p:spPr bwMode="auto">
          <a:xfrm>
            <a:off x="5113232" y="1108287"/>
            <a:ext cx="442595" cy="372428"/>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0" name="Freeform 93"/>
          <p:cNvSpPr>
            <a:spLocks/>
          </p:cNvSpPr>
          <p:nvPr userDrawn="1"/>
        </p:nvSpPr>
        <p:spPr bwMode="auto">
          <a:xfrm>
            <a:off x="3274484" y="3010006"/>
            <a:ext cx="446193" cy="519960"/>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1" name="Freeform 94"/>
          <p:cNvSpPr>
            <a:spLocks noEditPoints="1"/>
          </p:cNvSpPr>
          <p:nvPr userDrawn="1"/>
        </p:nvSpPr>
        <p:spPr bwMode="auto">
          <a:xfrm>
            <a:off x="2220172" y="1529292"/>
            <a:ext cx="262678" cy="314855"/>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12" name="Group 111"/>
          <p:cNvGrpSpPr/>
          <p:nvPr userDrawn="1"/>
        </p:nvGrpSpPr>
        <p:grpSpPr>
          <a:xfrm>
            <a:off x="6723486" y="802429"/>
            <a:ext cx="412010" cy="415608"/>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16" name="Group 115"/>
          <p:cNvGrpSpPr/>
          <p:nvPr userDrawn="1"/>
        </p:nvGrpSpPr>
        <p:grpSpPr>
          <a:xfrm>
            <a:off x="3861012" y="1471719"/>
            <a:ext cx="599123" cy="424603"/>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20" name="Group 119"/>
          <p:cNvGrpSpPr/>
          <p:nvPr userDrawn="1"/>
        </p:nvGrpSpPr>
        <p:grpSpPr>
          <a:xfrm>
            <a:off x="2421679" y="903182"/>
            <a:ext cx="581131" cy="50736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24" name="Freeform 104"/>
          <p:cNvSpPr>
            <a:spLocks/>
          </p:cNvSpPr>
          <p:nvPr userDrawn="1"/>
        </p:nvSpPr>
        <p:spPr bwMode="auto">
          <a:xfrm>
            <a:off x="4920721" y="3249296"/>
            <a:ext cx="410210" cy="372428"/>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5" name="Freeform 105"/>
          <p:cNvSpPr>
            <a:spLocks/>
          </p:cNvSpPr>
          <p:nvPr userDrawn="1"/>
        </p:nvSpPr>
        <p:spPr bwMode="auto">
          <a:xfrm>
            <a:off x="4355783" y="2921847"/>
            <a:ext cx="428202" cy="437198"/>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6" name="Freeform 106"/>
          <p:cNvSpPr>
            <a:spLocks noEditPoints="1"/>
          </p:cNvSpPr>
          <p:nvPr userDrawn="1"/>
        </p:nvSpPr>
        <p:spPr bwMode="auto">
          <a:xfrm>
            <a:off x="2176992" y="2475654"/>
            <a:ext cx="428202" cy="376026"/>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7" name="Freeform 107"/>
          <p:cNvSpPr>
            <a:spLocks noEditPoints="1"/>
          </p:cNvSpPr>
          <p:nvPr userDrawn="1"/>
        </p:nvSpPr>
        <p:spPr bwMode="auto">
          <a:xfrm>
            <a:off x="4150678" y="2094230"/>
            <a:ext cx="599123" cy="599123"/>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8" name="Freeform 108"/>
          <p:cNvSpPr>
            <a:spLocks/>
          </p:cNvSpPr>
          <p:nvPr userDrawn="1"/>
        </p:nvSpPr>
        <p:spPr bwMode="auto">
          <a:xfrm>
            <a:off x="2128415" y="1941302"/>
            <a:ext cx="604520" cy="385022"/>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9" name="Freeform 109"/>
          <p:cNvSpPr>
            <a:spLocks noEditPoints="1"/>
          </p:cNvSpPr>
          <p:nvPr userDrawn="1"/>
        </p:nvSpPr>
        <p:spPr bwMode="auto">
          <a:xfrm>
            <a:off x="3152141" y="833015"/>
            <a:ext cx="564938" cy="50016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30" name="Group 129"/>
          <p:cNvGrpSpPr/>
          <p:nvPr userDrawn="1"/>
        </p:nvGrpSpPr>
        <p:grpSpPr>
          <a:xfrm>
            <a:off x="3817832" y="2592600"/>
            <a:ext cx="419206" cy="631508"/>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34" name="Freeform 113"/>
          <p:cNvSpPr>
            <a:spLocks/>
          </p:cNvSpPr>
          <p:nvPr userDrawn="1"/>
        </p:nvSpPr>
        <p:spPr bwMode="auto">
          <a:xfrm>
            <a:off x="2749127" y="1691217"/>
            <a:ext cx="363432" cy="34544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5" name="Freeform 114"/>
          <p:cNvSpPr>
            <a:spLocks/>
          </p:cNvSpPr>
          <p:nvPr userDrawn="1"/>
        </p:nvSpPr>
        <p:spPr bwMode="auto">
          <a:xfrm>
            <a:off x="6325870" y="2592600"/>
            <a:ext cx="660295" cy="368830"/>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6" name="Freeform 115"/>
          <p:cNvSpPr>
            <a:spLocks/>
          </p:cNvSpPr>
          <p:nvPr userDrawn="1"/>
        </p:nvSpPr>
        <p:spPr bwMode="auto">
          <a:xfrm>
            <a:off x="6189134" y="2961428"/>
            <a:ext cx="656696" cy="36703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7" name="Freeform 116"/>
          <p:cNvSpPr>
            <a:spLocks/>
          </p:cNvSpPr>
          <p:nvPr userDrawn="1"/>
        </p:nvSpPr>
        <p:spPr bwMode="auto">
          <a:xfrm>
            <a:off x="5424489" y="3368041"/>
            <a:ext cx="392218" cy="394018"/>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8" name="Freeform 117"/>
          <p:cNvSpPr>
            <a:spLocks noEditPoints="1"/>
          </p:cNvSpPr>
          <p:nvPr userDrawn="1"/>
        </p:nvSpPr>
        <p:spPr bwMode="auto">
          <a:xfrm>
            <a:off x="2623186" y="2274147"/>
            <a:ext cx="370628" cy="406612"/>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9" name="Freeform 118"/>
          <p:cNvSpPr>
            <a:spLocks noEditPoints="1"/>
          </p:cNvSpPr>
          <p:nvPr userDrawn="1"/>
        </p:nvSpPr>
        <p:spPr bwMode="auto">
          <a:xfrm>
            <a:off x="2894861" y="2689755"/>
            <a:ext cx="192511" cy="320252"/>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0" name="Freeform 119"/>
          <p:cNvSpPr>
            <a:spLocks noEditPoints="1"/>
          </p:cNvSpPr>
          <p:nvPr userDrawn="1"/>
        </p:nvSpPr>
        <p:spPr bwMode="auto">
          <a:xfrm>
            <a:off x="2079837" y="3542560"/>
            <a:ext cx="730462" cy="530755"/>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1" name="Freeform 120"/>
          <p:cNvSpPr>
            <a:spLocks noEditPoints="1"/>
          </p:cNvSpPr>
          <p:nvPr userDrawn="1"/>
        </p:nvSpPr>
        <p:spPr bwMode="auto">
          <a:xfrm>
            <a:off x="3843020" y="3456200"/>
            <a:ext cx="665692" cy="433600"/>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2" name="Freeform 121"/>
          <p:cNvSpPr>
            <a:spLocks noEditPoints="1"/>
          </p:cNvSpPr>
          <p:nvPr userDrawn="1"/>
        </p:nvSpPr>
        <p:spPr bwMode="auto">
          <a:xfrm>
            <a:off x="6027209" y="3859213"/>
            <a:ext cx="424603" cy="428202"/>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3" name="Freeform 122"/>
          <p:cNvSpPr>
            <a:spLocks noEditPoints="1"/>
          </p:cNvSpPr>
          <p:nvPr userDrawn="1"/>
        </p:nvSpPr>
        <p:spPr bwMode="auto">
          <a:xfrm>
            <a:off x="6635327" y="3853815"/>
            <a:ext cx="424603" cy="424603"/>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44" name="Group 143"/>
          <p:cNvGrpSpPr/>
          <p:nvPr userDrawn="1"/>
        </p:nvGrpSpPr>
        <p:grpSpPr>
          <a:xfrm>
            <a:off x="8355331" y="2711345"/>
            <a:ext cx="176318" cy="403013"/>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47" name="Freeform 125"/>
          <p:cNvSpPr>
            <a:spLocks noEditPoints="1"/>
          </p:cNvSpPr>
          <p:nvPr userDrawn="1"/>
        </p:nvSpPr>
        <p:spPr bwMode="auto">
          <a:xfrm>
            <a:off x="2968625" y="3609129"/>
            <a:ext cx="498370" cy="437198"/>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8" name="Freeform 126"/>
          <p:cNvSpPr>
            <a:spLocks noEditPoints="1"/>
          </p:cNvSpPr>
          <p:nvPr userDrawn="1"/>
        </p:nvSpPr>
        <p:spPr bwMode="auto">
          <a:xfrm>
            <a:off x="8447089" y="2085235"/>
            <a:ext cx="219498" cy="44259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9" name="Freeform 127"/>
          <p:cNvSpPr>
            <a:spLocks noEditPoints="1"/>
          </p:cNvSpPr>
          <p:nvPr userDrawn="1"/>
        </p:nvSpPr>
        <p:spPr bwMode="auto">
          <a:xfrm>
            <a:off x="2477453" y="4082310"/>
            <a:ext cx="460587" cy="412010"/>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0" name="Group 149"/>
          <p:cNvGrpSpPr/>
          <p:nvPr userDrawn="1"/>
        </p:nvGrpSpPr>
        <p:grpSpPr>
          <a:xfrm>
            <a:off x="8184410" y="3310467"/>
            <a:ext cx="403013" cy="316653"/>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57" name="Group 156"/>
          <p:cNvGrpSpPr/>
          <p:nvPr userDrawn="1"/>
        </p:nvGrpSpPr>
        <p:grpSpPr>
          <a:xfrm>
            <a:off x="2110424" y="2912851"/>
            <a:ext cx="599122" cy="56134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61" name="Freeform 135"/>
          <p:cNvSpPr>
            <a:spLocks noEditPoints="1"/>
          </p:cNvSpPr>
          <p:nvPr userDrawn="1"/>
        </p:nvSpPr>
        <p:spPr bwMode="auto">
          <a:xfrm>
            <a:off x="2709545" y="3071178"/>
            <a:ext cx="438997" cy="440796"/>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2" name="Freeform 136"/>
          <p:cNvSpPr>
            <a:spLocks/>
          </p:cNvSpPr>
          <p:nvPr userDrawn="1"/>
        </p:nvSpPr>
        <p:spPr bwMode="auto">
          <a:xfrm>
            <a:off x="3011805" y="3258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3" name="Freeform 137"/>
          <p:cNvSpPr>
            <a:spLocks/>
          </p:cNvSpPr>
          <p:nvPr userDrawn="1"/>
        </p:nvSpPr>
        <p:spPr bwMode="auto">
          <a:xfrm>
            <a:off x="8232987" y="811425"/>
            <a:ext cx="438997" cy="44259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4" name="Freeform 138"/>
          <p:cNvSpPr>
            <a:spLocks noEditPoints="1"/>
          </p:cNvSpPr>
          <p:nvPr userDrawn="1"/>
        </p:nvSpPr>
        <p:spPr bwMode="auto">
          <a:xfrm>
            <a:off x="5073650" y="1603059"/>
            <a:ext cx="534353" cy="451591"/>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65" name="Group 164"/>
          <p:cNvGrpSpPr/>
          <p:nvPr userDrawn="1"/>
        </p:nvGrpSpPr>
        <p:grpSpPr>
          <a:xfrm>
            <a:off x="2925445" y="4778587"/>
            <a:ext cx="611717" cy="3238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0" name="Group 169"/>
          <p:cNvGrpSpPr/>
          <p:nvPr userDrawn="1"/>
        </p:nvGrpSpPr>
        <p:grpSpPr>
          <a:xfrm>
            <a:off x="3765656" y="4778587"/>
            <a:ext cx="611717" cy="3238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5" name="Group 174"/>
          <p:cNvGrpSpPr/>
          <p:nvPr userDrawn="1"/>
        </p:nvGrpSpPr>
        <p:grpSpPr>
          <a:xfrm>
            <a:off x="7838970" y="4546495"/>
            <a:ext cx="494770" cy="638705"/>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78" name="Freeform 149"/>
          <p:cNvSpPr>
            <a:spLocks noEditPoints="1"/>
          </p:cNvSpPr>
          <p:nvPr userDrawn="1"/>
        </p:nvSpPr>
        <p:spPr bwMode="auto">
          <a:xfrm>
            <a:off x="8596419" y="4537499"/>
            <a:ext cx="336445" cy="458788"/>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9" name="Rectangle 150"/>
          <p:cNvSpPr>
            <a:spLocks noChangeArrowheads="1"/>
          </p:cNvSpPr>
          <p:nvPr userDrawn="1"/>
        </p:nvSpPr>
        <p:spPr bwMode="auto">
          <a:xfrm>
            <a:off x="8733155" y="4598671"/>
            <a:ext cx="10795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0" name="Rectangle 151"/>
          <p:cNvSpPr>
            <a:spLocks noChangeArrowheads="1"/>
          </p:cNvSpPr>
          <p:nvPr userDrawn="1"/>
        </p:nvSpPr>
        <p:spPr bwMode="auto">
          <a:xfrm>
            <a:off x="8639598" y="4663440"/>
            <a:ext cx="201507" cy="2339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1" name="Rectangle 152"/>
          <p:cNvSpPr>
            <a:spLocks noChangeArrowheads="1"/>
          </p:cNvSpPr>
          <p:nvPr userDrawn="1"/>
        </p:nvSpPr>
        <p:spPr bwMode="auto">
          <a:xfrm>
            <a:off x="8639598" y="4726412"/>
            <a:ext cx="201507" cy="251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2" name="Freeform 153"/>
          <p:cNvSpPr>
            <a:spLocks/>
          </p:cNvSpPr>
          <p:nvPr userDrawn="1"/>
        </p:nvSpPr>
        <p:spPr bwMode="auto">
          <a:xfrm>
            <a:off x="8754746" y="4821767"/>
            <a:ext cx="140335" cy="73766"/>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3" name="Freeform 154"/>
          <p:cNvSpPr>
            <a:spLocks noEditPoints="1"/>
          </p:cNvSpPr>
          <p:nvPr userDrawn="1"/>
        </p:nvSpPr>
        <p:spPr bwMode="auto">
          <a:xfrm>
            <a:off x="9418638" y="3929380"/>
            <a:ext cx="635106" cy="336445"/>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4" name="Freeform 155"/>
          <p:cNvSpPr>
            <a:spLocks noEditPoints="1"/>
          </p:cNvSpPr>
          <p:nvPr userDrawn="1"/>
        </p:nvSpPr>
        <p:spPr bwMode="auto">
          <a:xfrm>
            <a:off x="9546379" y="2668165"/>
            <a:ext cx="617115" cy="94996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5" name="Freeform 156"/>
          <p:cNvSpPr>
            <a:spLocks noEditPoints="1"/>
          </p:cNvSpPr>
          <p:nvPr userDrawn="1"/>
        </p:nvSpPr>
        <p:spPr bwMode="auto">
          <a:xfrm>
            <a:off x="2119419" y="4595072"/>
            <a:ext cx="586528" cy="415608"/>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6" name="Freeform 157"/>
          <p:cNvSpPr>
            <a:spLocks noEditPoints="1"/>
          </p:cNvSpPr>
          <p:nvPr userDrawn="1"/>
        </p:nvSpPr>
        <p:spPr bwMode="auto">
          <a:xfrm>
            <a:off x="5161811" y="4366578"/>
            <a:ext cx="559541" cy="253683"/>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7" name="Freeform 160"/>
          <p:cNvSpPr>
            <a:spLocks noEditPoints="1"/>
          </p:cNvSpPr>
          <p:nvPr userDrawn="1"/>
        </p:nvSpPr>
        <p:spPr bwMode="auto">
          <a:xfrm>
            <a:off x="4352185" y="4440344"/>
            <a:ext cx="620713" cy="622512"/>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88" name="Group 187"/>
          <p:cNvGrpSpPr/>
          <p:nvPr userDrawn="1"/>
        </p:nvGrpSpPr>
        <p:grpSpPr>
          <a:xfrm>
            <a:off x="8916670" y="762847"/>
            <a:ext cx="757450" cy="88519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92" name="Freeform 164"/>
          <p:cNvSpPr>
            <a:spLocks noEditPoints="1"/>
          </p:cNvSpPr>
          <p:nvPr userDrawn="1"/>
        </p:nvSpPr>
        <p:spPr bwMode="auto">
          <a:xfrm>
            <a:off x="7344199" y="3936577"/>
            <a:ext cx="386821" cy="381423"/>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93" name="Group 192"/>
          <p:cNvGrpSpPr/>
          <p:nvPr userDrawn="1"/>
        </p:nvGrpSpPr>
        <p:grpSpPr>
          <a:xfrm>
            <a:off x="9668722" y="4888336"/>
            <a:ext cx="467783" cy="244687"/>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97" name="Group 196"/>
          <p:cNvGrpSpPr/>
          <p:nvPr userDrawn="1"/>
        </p:nvGrpSpPr>
        <p:grpSpPr>
          <a:xfrm>
            <a:off x="7034742" y="4476327"/>
            <a:ext cx="599123" cy="608119"/>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00" name="Freeform 170"/>
          <p:cNvSpPr>
            <a:spLocks noEditPoints="1"/>
          </p:cNvSpPr>
          <p:nvPr userDrawn="1"/>
        </p:nvSpPr>
        <p:spPr bwMode="auto">
          <a:xfrm>
            <a:off x="4999885" y="4712018"/>
            <a:ext cx="519960" cy="433600"/>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01" name="Group 200"/>
          <p:cNvGrpSpPr/>
          <p:nvPr userDrawn="1"/>
        </p:nvGrpSpPr>
        <p:grpSpPr>
          <a:xfrm>
            <a:off x="9305290" y="4400762"/>
            <a:ext cx="368830" cy="271675"/>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05" name="Group 204"/>
          <p:cNvGrpSpPr/>
          <p:nvPr userDrawn="1"/>
        </p:nvGrpSpPr>
        <p:grpSpPr>
          <a:xfrm>
            <a:off x="8562235" y="1489710"/>
            <a:ext cx="476779" cy="314855"/>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10" name="Freeform 178"/>
          <p:cNvSpPr>
            <a:spLocks noEditPoints="1"/>
          </p:cNvSpPr>
          <p:nvPr userDrawn="1"/>
        </p:nvSpPr>
        <p:spPr bwMode="auto">
          <a:xfrm>
            <a:off x="6482398" y="4537499"/>
            <a:ext cx="512763" cy="48577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1" name="Oval 179"/>
          <p:cNvSpPr>
            <a:spLocks noChangeArrowheads="1"/>
          </p:cNvSpPr>
          <p:nvPr userDrawn="1"/>
        </p:nvSpPr>
        <p:spPr bwMode="auto">
          <a:xfrm>
            <a:off x="6915997" y="4821767"/>
            <a:ext cx="35983" cy="3598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2" name="Freeform 180"/>
          <p:cNvSpPr>
            <a:spLocks noEditPoints="1"/>
          </p:cNvSpPr>
          <p:nvPr userDrawn="1"/>
        </p:nvSpPr>
        <p:spPr bwMode="auto">
          <a:xfrm>
            <a:off x="8627005" y="2662767"/>
            <a:ext cx="424603" cy="412010"/>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13" name="Group 212"/>
          <p:cNvGrpSpPr/>
          <p:nvPr userDrawn="1"/>
        </p:nvGrpSpPr>
        <p:grpSpPr>
          <a:xfrm>
            <a:off x="9612948" y="1153267"/>
            <a:ext cx="590127" cy="564938"/>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24" name="Freeform 191"/>
          <p:cNvSpPr>
            <a:spLocks/>
          </p:cNvSpPr>
          <p:nvPr userDrawn="1"/>
        </p:nvSpPr>
        <p:spPr bwMode="auto">
          <a:xfrm>
            <a:off x="3983356" y="4051724"/>
            <a:ext cx="473181" cy="379625"/>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5" name="Freeform 192"/>
          <p:cNvSpPr>
            <a:spLocks/>
          </p:cNvSpPr>
          <p:nvPr userDrawn="1"/>
        </p:nvSpPr>
        <p:spPr bwMode="auto">
          <a:xfrm>
            <a:off x="4526703" y="3691890"/>
            <a:ext cx="196110" cy="577533"/>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26" name="Group 225"/>
          <p:cNvGrpSpPr/>
          <p:nvPr userDrawn="1"/>
        </p:nvGrpSpPr>
        <p:grpSpPr>
          <a:xfrm>
            <a:off x="8763741" y="4024737"/>
            <a:ext cx="388620" cy="341842"/>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30" name="Freeform 196"/>
          <p:cNvSpPr>
            <a:spLocks noEditPoints="1"/>
          </p:cNvSpPr>
          <p:nvPr userDrawn="1"/>
        </p:nvSpPr>
        <p:spPr bwMode="auto">
          <a:xfrm>
            <a:off x="9576965" y="1993477"/>
            <a:ext cx="586528" cy="491173"/>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1" name="Freeform 197"/>
          <p:cNvSpPr>
            <a:spLocks/>
          </p:cNvSpPr>
          <p:nvPr userDrawn="1"/>
        </p:nvSpPr>
        <p:spPr bwMode="auto">
          <a:xfrm>
            <a:off x="3148542" y="4130887"/>
            <a:ext cx="725065" cy="397616"/>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2" name="Freeform 198"/>
          <p:cNvSpPr>
            <a:spLocks/>
          </p:cNvSpPr>
          <p:nvPr userDrawn="1"/>
        </p:nvSpPr>
        <p:spPr bwMode="auto">
          <a:xfrm>
            <a:off x="3366242" y="4375573"/>
            <a:ext cx="271675" cy="36703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33" name="Group 232"/>
          <p:cNvGrpSpPr/>
          <p:nvPr userDrawn="1"/>
        </p:nvGrpSpPr>
        <p:grpSpPr>
          <a:xfrm>
            <a:off x="4915324" y="3832225"/>
            <a:ext cx="552345" cy="385022"/>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36" name="Group 235"/>
          <p:cNvGrpSpPr/>
          <p:nvPr userDrawn="1"/>
        </p:nvGrpSpPr>
        <p:grpSpPr>
          <a:xfrm>
            <a:off x="8697172" y="3315865"/>
            <a:ext cx="687282" cy="573935"/>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2" name="Group 241"/>
          <p:cNvGrpSpPr/>
          <p:nvPr userDrawn="1"/>
        </p:nvGrpSpPr>
        <p:grpSpPr>
          <a:xfrm>
            <a:off x="8880687" y="2015067"/>
            <a:ext cx="537951" cy="555943"/>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5" name="Group 244"/>
          <p:cNvGrpSpPr/>
          <p:nvPr userDrawn="1"/>
        </p:nvGrpSpPr>
        <p:grpSpPr>
          <a:xfrm>
            <a:off x="7624869" y="1455527"/>
            <a:ext cx="665692" cy="433599"/>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0" name="Group 249"/>
          <p:cNvGrpSpPr/>
          <p:nvPr userDrawn="1"/>
        </p:nvGrpSpPr>
        <p:grpSpPr>
          <a:xfrm>
            <a:off x="5948046" y="4400762"/>
            <a:ext cx="350838" cy="350838"/>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8" name="Group 257"/>
          <p:cNvGrpSpPr/>
          <p:nvPr userDrawn="1"/>
        </p:nvGrpSpPr>
        <p:grpSpPr>
          <a:xfrm>
            <a:off x="5712355" y="4864947"/>
            <a:ext cx="250085" cy="293265"/>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61" name="Group 260"/>
          <p:cNvGrpSpPr/>
          <p:nvPr userDrawn="1"/>
        </p:nvGrpSpPr>
        <p:grpSpPr>
          <a:xfrm>
            <a:off x="7664450" y="2191386"/>
            <a:ext cx="464186" cy="672888"/>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69" name="Freeform 229"/>
          <p:cNvSpPr>
            <a:spLocks noEditPoints="1"/>
          </p:cNvSpPr>
          <p:nvPr userDrawn="1"/>
        </p:nvSpPr>
        <p:spPr bwMode="auto">
          <a:xfrm>
            <a:off x="7826375" y="3828627"/>
            <a:ext cx="512763" cy="581131"/>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70" name="Group 269"/>
          <p:cNvGrpSpPr/>
          <p:nvPr userDrawn="1"/>
        </p:nvGrpSpPr>
        <p:grpSpPr>
          <a:xfrm>
            <a:off x="7612275" y="3022600"/>
            <a:ext cx="473180" cy="665692"/>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74" name="Group 273"/>
          <p:cNvGrpSpPr/>
          <p:nvPr userDrawn="1"/>
        </p:nvGrpSpPr>
        <p:grpSpPr>
          <a:xfrm>
            <a:off x="7599681" y="885190"/>
            <a:ext cx="532554" cy="385023"/>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Tree>
    <p:extLst>
      <p:ext uri="{BB962C8B-B14F-4D97-AF65-F5344CB8AC3E}">
        <p14:creationId xmlns:p14="http://schemas.microsoft.com/office/powerpoint/2010/main" val="2144808405"/>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537642711"/>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314"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57"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1"/>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34">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71325163"/>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3803193336"/>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3895418337"/>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01147" y="2411708"/>
            <a:ext cx="8147259" cy="1118708"/>
          </a:xfrm>
          <a:prstGeom prst="rect">
            <a:avLst/>
          </a:prstGeom>
        </p:spPr>
        <p:txBody>
          <a:bodyPr anchor="t"/>
          <a:lstStyle>
            <a:lvl1pPr algn="ctr">
              <a:defRPr sz="748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04598" y="3274497"/>
            <a:ext cx="4699423" cy="48145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86207" y="3518959"/>
            <a:ext cx="4685636" cy="480044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86208" y="4710045"/>
            <a:ext cx="3526367" cy="3321837"/>
          </a:xfrm>
          <a:prstGeom prst="rect">
            <a:avLst/>
          </a:prstGeom>
        </p:spPr>
      </p:pic>
      <p:sp>
        <p:nvSpPr>
          <p:cNvPr id="13"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4563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7890571" y="638752"/>
            <a:ext cx="2472055" cy="170921"/>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5" name="Freeform 14"/>
          <p:cNvSpPr>
            <a:spLocks/>
          </p:cNvSpPr>
          <p:nvPr userDrawn="1"/>
        </p:nvSpPr>
        <p:spPr bwMode="auto">
          <a:xfrm>
            <a:off x="7739441" y="638752"/>
            <a:ext cx="313055" cy="170921"/>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 name="Freeform 13"/>
          <p:cNvSpPr>
            <a:spLocks/>
          </p:cNvSpPr>
          <p:nvPr userDrawn="1"/>
        </p:nvSpPr>
        <p:spPr bwMode="auto">
          <a:xfrm>
            <a:off x="-576" y="638752"/>
            <a:ext cx="7912736" cy="170921"/>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 name="Title 1"/>
          <p:cNvSpPr>
            <a:spLocks noGrp="1"/>
          </p:cNvSpPr>
          <p:nvPr>
            <p:ph type="ctrTitle" hasCustomPrompt="1"/>
          </p:nvPr>
        </p:nvSpPr>
        <p:spPr>
          <a:xfrm>
            <a:off x="937928" y="2335628"/>
            <a:ext cx="8729557" cy="695743"/>
          </a:xfrm>
          <a:prstGeom prst="rect">
            <a:avLst/>
          </a:prstGeom>
        </p:spPr>
        <p:txBody>
          <a:bodyPr/>
          <a:lstStyle>
            <a:lvl1pPr algn="l">
              <a:defRPr sz="408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937929" y="3070109"/>
            <a:ext cx="8732170" cy="816091"/>
          </a:xfrm>
          <a:prstGeom prst="rect">
            <a:avLst/>
          </a:prstGeom>
        </p:spPr>
        <p:txBody>
          <a:bodyPr/>
          <a:lstStyle>
            <a:lvl1pPr marL="0" indent="0">
              <a:buNone/>
              <a:defRPr sz="272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29" y="1032473"/>
            <a:ext cx="4834497" cy="44626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9020" y="913726"/>
            <a:ext cx="1780099" cy="548863"/>
          </a:xfrm>
          <a:prstGeom prst="rect">
            <a:avLst/>
          </a:prstGeom>
        </p:spPr>
      </p:pic>
      <p:sp>
        <p:nvSpPr>
          <p:cNvPr id="21"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64384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41695138"/>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16" name="Title 1"/>
          <p:cNvSpPr>
            <a:spLocks noGrp="1"/>
          </p:cNvSpPr>
          <p:nvPr>
            <p:ph type="title" hasCustomPrompt="1"/>
          </p:nvPr>
        </p:nvSpPr>
        <p:spPr>
          <a:xfrm>
            <a:off x="2069446" y="5233309"/>
            <a:ext cx="6213299" cy="529900"/>
          </a:xfrm>
          <a:prstGeom prst="rect">
            <a:avLst/>
          </a:prstGeom>
        </p:spPr>
        <p:txBody>
          <a:bodyPr anchor="t"/>
          <a:lstStyle>
            <a:lvl1pPr algn="l">
              <a:defRPr sz="1652"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064825" y="1356319"/>
            <a:ext cx="6217920" cy="3847338"/>
          </a:xfrm>
          <a:prstGeom prst="rect">
            <a:avLst/>
          </a:prstGeom>
        </p:spPr>
        <p:txBody>
          <a:bodyPr/>
          <a:lstStyle>
            <a:lvl1pPr marL="0" indent="0">
              <a:buNone/>
              <a:defRPr sz="2936"/>
            </a:lvl1pPr>
            <a:lvl2pPr marL="419465" indent="0">
              <a:buNone/>
              <a:defRPr sz="2569"/>
            </a:lvl2pPr>
            <a:lvl3pPr marL="838928" indent="0">
              <a:buNone/>
              <a:defRPr sz="2202"/>
            </a:lvl3pPr>
            <a:lvl4pPr marL="1258392" indent="0">
              <a:buNone/>
              <a:defRPr sz="1835"/>
            </a:lvl4pPr>
            <a:lvl5pPr marL="1677857" indent="0">
              <a:buNone/>
              <a:defRPr sz="1835"/>
            </a:lvl5pPr>
            <a:lvl6pPr marL="2097320" indent="0">
              <a:buNone/>
              <a:defRPr sz="1835"/>
            </a:lvl6pPr>
            <a:lvl7pPr marL="2516785" indent="0">
              <a:buNone/>
              <a:defRPr sz="1835"/>
            </a:lvl7pPr>
            <a:lvl8pPr marL="2936249" indent="0">
              <a:buNone/>
              <a:defRPr sz="1835"/>
            </a:lvl8pPr>
            <a:lvl9pPr marL="3355713" indent="0">
              <a:buNone/>
              <a:defRPr sz="1835"/>
            </a:lvl9pPr>
          </a:lstStyle>
          <a:p>
            <a:r>
              <a:rPr lang="en-CA" dirty="0" smtClean="0"/>
              <a:t>Click to insert a picture</a:t>
            </a:r>
            <a:endParaRPr lang="en-CA" dirty="0"/>
          </a:p>
        </p:txBody>
      </p:sp>
      <p:sp>
        <p:nvSpPr>
          <p:cNvPr id="19" name="Rectangle 18"/>
          <p:cNvSpPr/>
          <p:nvPr userDrawn="1"/>
        </p:nvSpPr>
        <p:spPr>
          <a:xfrm>
            <a:off x="2064826" y="5232750"/>
            <a:ext cx="51815" cy="529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Tree>
    <p:extLst>
      <p:ext uri="{BB962C8B-B14F-4D97-AF65-F5344CB8AC3E}">
        <p14:creationId xmlns:p14="http://schemas.microsoft.com/office/powerpoint/2010/main" val="841984464"/>
      </p:ext>
    </p:extLst>
  </p:cSld>
  <p:clrMapOvr>
    <a:masterClrMapping/>
  </p:clrMapOvr>
  <p:transition spd="slow">
    <p:push dir="u"/>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6" name="Title 1"/>
          <p:cNvSpPr>
            <a:spLocks noGrp="1"/>
          </p:cNvSpPr>
          <p:nvPr>
            <p:ph type="title" hasCustomPrompt="1"/>
          </p:nvPr>
        </p:nvSpPr>
        <p:spPr>
          <a:xfrm>
            <a:off x="2069445" y="5233309"/>
            <a:ext cx="6213299" cy="529900"/>
          </a:xfrm>
          <a:prstGeom prst="rect">
            <a:avLst/>
          </a:prstGeom>
        </p:spPr>
        <p:txBody>
          <a:bodyPr anchor="t"/>
          <a:lstStyle>
            <a:lvl1pPr algn="l">
              <a:defRPr sz="204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064825" y="1356319"/>
            <a:ext cx="6217920" cy="3847338"/>
          </a:xfrm>
          <a:prstGeom prst="rect">
            <a:avLst/>
          </a:prstGeom>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19" name="Rectangle 18"/>
          <p:cNvSpPr/>
          <p:nvPr userDrawn="1"/>
        </p:nvSpPr>
        <p:spPr>
          <a:xfrm>
            <a:off x="2064825" y="5232750"/>
            <a:ext cx="51815" cy="529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2187824139"/>
      </p:ext>
    </p:extLst>
  </p:cSld>
  <p:clrMapOvr>
    <a:masterClrMapping/>
  </p:clrMapOvr>
  <p:transition spd="slow">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621837"/>
            <a:ext cx="10363200" cy="7150563"/>
          </a:xfrm>
          <a:prstGeom prst="rect">
            <a:avLst/>
          </a:prstGeom>
        </p:spPr>
        <p:txBody>
          <a:bodyPr/>
          <a:lstStyle>
            <a:lvl1pPr marL="0" indent="0">
              <a:buNone/>
              <a:defRPr sz="1587"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Tree>
    <p:extLst>
      <p:ext uri="{BB962C8B-B14F-4D97-AF65-F5344CB8AC3E}">
        <p14:creationId xmlns:p14="http://schemas.microsoft.com/office/powerpoint/2010/main" val="1297818958"/>
      </p:ext>
    </p:extLst>
  </p:cSld>
  <p:clrMapOvr>
    <a:masterClrMapping/>
  </p:clrMapOvr>
  <p:transition spd="slow">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5290051" y="954022"/>
            <a:ext cx="5073148" cy="4301933"/>
          </a:xfrm>
          <a:prstGeom prst="rect">
            <a:avLst/>
          </a:prstGeom>
        </p:spPr>
        <p:txBody>
          <a:bodyPr/>
          <a:lstStyle>
            <a:lvl1pPr marL="0" indent="0">
              <a:buNone/>
              <a:defRPr sz="2040"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954022"/>
            <a:ext cx="5085199" cy="2914650"/>
          </a:xfrm>
          <a:prstGeom prst="rect">
            <a:avLst/>
          </a:prstGeom>
        </p:spPr>
        <p:txBody>
          <a:bodyPr lIns="180000" tIns="108000" rIns="180000" bIns="108000"/>
          <a:lstStyle>
            <a:lvl1pPr marL="0" indent="0">
              <a:buNone/>
              <a:defRPr sz="204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08871" y="3868672"/>
            <a:ext cx="4876328" cy="2914650"/>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5290053" y="5255830"/>
            <a:ext cx="2461129"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956034" y="5255830"/>
            <a:ext cx="2407167"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9" name="Rectangle 8"/>
          <p:cNvSpPr/>
          <p:nvPr userDrawn="1"/>
        </p:nvSpPr>
        <p:spPr>
          <a:xfrm>
            <a:off x="5085199" y="5255830"/>
            <a:ext cx="204853" cy="15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0" name="Rectangle 9"/>
          <p:cNvSpPr/>
          <p:nvPr userDrawn="1"/>
        </p:nvSpPr>
        <p:spPr>
          <a:xfrm>
            <a:off x="5085199" y="954022"/>
            <a:ext cx="204853" cy="43019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1" name="Rectangle 10"/>
          <p:cNvSpPr/>
          <p:nvPr userDrawn="1"/>
        </p:nvSpPr>
        <p:spPr>
          <a:xfrm>
            <a:off x="4018" y="3868672"/>
            <a:ext cx="204853" cy="291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3" name="Slide Number Placeholder 5"/>
          <p:cNvSpPr>
            <a:spLocks noGrp="1"/>
          </p:cNvSpPr>
          <p:nvPr>
            <p:ph type="sldNum" sz="quarter" idx="15"/>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Rectangle 7"/>
          <p:cNvSpPr/>
          <p:nvPr userDrawn="1"/>
        </p:nvSpPr>
        <p:spPr>
          <a:xfrm>
            <a:off x="7751181" y="5255829"/>
            <a:ext cx="204853" cy="1527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4213119589"/>
      </p:ext>
    </p:extLst>
  </p:cSld>
  <p:clrMapOvr>
    <a:masterClrMapping/>
  </p:clrMapOvr>
  <p:transition spd="slow">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94085597"/>
      </p:ext>
    </p:extLst>
  </p:cSld>
  <p:clrMapOvr>
    <a:masterClrMapping/>
  </p:clrMapOvr>
  <p:transition spd="slow">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45283" y="825860"/>
            <a:ext cx="1958618" cy="4696670"/>
          </a:xfrm>
          <a:prstGeom prst="rect">
            <a:avLst/>
          </a:prstGeom>
          <a:noFill/>
        </p:spPr>
        <p:txBody>
          <a:bodyPr wrap="square" rtlCol="0">
            <a:spAutoFit/>
          </a:bodyPr>
          <a:lstStyle/>
          <a:p>
            <a:pPr defTabSz="1036290"/>
            <a:r>
              <a:rPr lang="en-CA" sz="1360" dirty="0" smtClean="0">
                <a:solidFill>
                  <a:prstClr val="black"/>
                </a:solidFill>
              </a:rPr>
              <a:t>This is the sample</a:t>
            </a:r>
            <a:br>
              <a:rPr lang="en-CA" sz="1360" dirty="0" smtClean="0">
                <a:solidFill>
                  <a:prstClr val="black"/>
                </a:solidFill>
              </a:rPr>
            </a:br>
            <a:r>
              <a:rPr lang="en-CA" sz="1360" dirty="0" smtClean="0">
                <a:solidFill>
                  <a:prstClr val="black"/>
                </a:solidFill>
              </a:rPr>
              <a:t>icon page.</a:t>
            </a:r>
          </a:p>
          <a:p>
            <a:pPr defTabSz="1036290"/>
            <a:endParaRPr lang="en-CA" sz="1360" dirty="0" smtClean="0">
              <a:solidFill>
                <a:prstClr val="black"/>
              </a:solidFill>
            </a:endParaRPr>
          </a:p>
          <a:p>
            <a:pPr defTabSz="1036290"/>
            <a:r>
              <a:rPr lang="en-CA" sz="1360" dirty="0" smtClean="0">
                <a:solidFill>
                  <a:prstClr val="black"/>
                </a:solidFill>
              </a:rPr>
              <a:t>It features a </a:t>
            </a:r>
            <a:br>
              <a:rPr lang="en-CA" sz="1360" dirty="0" smtClean="0">
                <a:solidFill>
                  <a:prstClr val="black"/>
                </a:solidFill>
              </a:rPr>
            </a:br>
            <a:r>
              <a:rPr lang="en-CA" sz="1360" dirty="0" smtClean="0">
                <a:solidFill>
                  <a:prstClr val="black"/>
                </a:solidFill>
              </a:rPr>
              <a:t>selection of symbols</a:t>
            </a:r>
            <a:br>
              <a:rPr lang="en-CA" sz="1360" dirty="0" smtClean="0">
                <a:solidFill>
                  <a:prstClr val="black"/>
                </a:solidFill>
              </a:rPr>
            </a:br>
            <a:r>
              <a:rPr lang="en-CA" sz="1360" dirty="0" smtClean="0">
                <a:solidFill>
                  <a:prstClr val="black"/>
                </a:solidFill>
              </a:rPr>
              <a:t>for use in your presentation.</a:t>
            </a:r>
          </a:p>
          <a:p>
            <a:pPr defTabSz="1036290"/>
            <a:endParaRPr lang="en-CA" sz="1360" dirty="0" smtClean="0">
              <a:solidFill>
                <a:prstClr val="black"/>
              </a:solidFill>
            </a:endParaRPr>
          </a:p>
          <a:p>
            <a:pPr defTabSz="1036290"/>
            <a:r>
              <a:rPr lang="en-CA" sz="1360" dirty="0" smtClean="0">
                <a:solidFill>
                  <a:prstClr val="black"/>
                </a:solidFill>
              </a:rPr>
              <a:t>To use a particular symbol, simply go to the </a:t>
            </a:r>
            <a:r>
              <a:rPr lang="en-CA" sz="1360" b="1" dirty="0" smtClean="0">
                <a:solidFill>
                  <a:prstClr val="black"/>
                </a:solidFill>
              </a:rPr>
              <a:t>(1) View </a:t>
            </a:r>
            <a:r>
              <a:rPr lang="en-CA" sz="1360" dirty="0" smtClean="0">
                <a:solidFill>
                  <a:prstClr val="black"/>
                </a:solidFill>
              </a:rPr>
              <a:t>Tab and select </a:t>
            </a:r>
            <a:r>
              <a:rPr lang="en-CA" sz="1360" b="1" dirty="0" smtClean="0">
                <a:solidFill>
                  <a:prstClr val="black"/>
                </a:solidFill>
              </a:rPr>
              <a:t>Slide Master (2)</a:t>
            </a:r>
            <a:r>
              <a:rPr lang="en-CA" sz="1360" dirty="0" smtClean="0">
                <a:solidFill>
                  <a:prstClr val="black"/>
                </a:solidFill>
              </a:rPr>
              <a:t>. Navigate to the last layout and select the icon(s) you would like to use. Copy them, return to </a:t>
            </a:r>
            <a:r>
              <a:rPr lang="en-CA" sz="1360" b="1" dirty="0" smtClean="0">
                <a:solidFill>
                  <a:prstClr val="black"/>
                </a:solidFill>
              </a:rPr>
              <a:t>(3) Normal</a:t>
            </a:r>
            <a:r>
              <a:rPr lang="en-CA" sz="1360" dirty="0" smtClean="0">
                <a:solidFill>
                  <a:prstClr val="black"/>
                </a:solidFill>
              </a:rPr>
              <a:t> view and paste them on the correct slide. Change the colour by choosing a new shape fill if you wish.</a:t>
            </a:r>
            <a:endParaRPr lang="en-CA" sz="136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102" y="5769114"/>
            <a:ext cx="8449321" cy="1273876"/>
          </a:xfrm>
          <a:prstGeom prst="rect">
            <a:avLst/>
          </a:prstGeom>
        </p:spPr>
      </p:pic>
      <p:grpSp>
        <p:nvGrpSpPr>
          <p:cNvPr id="338" name="Group 337"/>
          <p:cNvGrpSpPr/>
          <p:nvPr userDrawn="1"/>
        </p:nvGrpSpPr>
        <p:grpSpPr>
          <a:xfrm>
            <a:off x="6065239" y="5790666"/>
            <a:ext cx="462358" cy="462358"/>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0" name="TextBox 339"/>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1</a:t>
              </a:r>
              <a:endParaRPr lang="en-CA" sz="2040" b="1" dirty="0">
                <a:solidFill>
                  <a:srgbClr val="FFFFFF"/>
                </a:solidFill>
              </a:endParaRPr>
            </a:p>
          </p:txBody>
        </p:sp>
      </p:grpSp>
      <p:grpSp>
        <p:nvGrpSpPr>
          <p:cNvPr id="341" name="Group 340"/>
          <p:cNvGrpSpPr/>
          <p:nvPr userDrawn="1"/>
        </p:nvGrpSpPr>
        <p:grpSpPr>
          <a:xfrm>
            <a:off x="2776245" y="6162254"/>
            <a:ext cx="462358" cy="462358"/>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3" name="TextBox 342"/>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2</a:t>
              </a:r>
              <a:endParaRPr lang="en-CA" sz="2040" b="1" dirty="0">
                <a:solidFill>
                  <a:srgbClr val="FFFFFF"/>
                </a:solidFill>
              </a:endParaRPr>
            </a:p>
          </p:txBody>
        </p:sp>
      </p:grpSp>
      <p:grpSp>
        <p:nvGrpSpPr>
          <p:cNvPr id="344" name="Group 343"/>
          <p:cNvGrpSpPr/>
          <p:nvPr userDrawn="1"/>
        </p:nvGrpSpPr>
        <p:grpSpPr>
          <a:xfrm>
            <a:off x="422929" y="6598042"/>
            <a:ext cx="462358" cy="462358"/>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6" name="TextBox 345"/>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3</a:t>
              </a:r>
              <a:endParaRPr lang="en-CA" sz="2040" b="1" dirty="0">
                <a:solidFill>
                  <a:srgbClr val="FFFFFF"/>
                </a:solidFill>
              </a:endParaRPr>
            </a:p>
          </p:txBody>
        </p:sp>
      </p:grpSp>
      <p:sp>
        <p:nvSpPr>
          <p:cNvPr id="14" name="Freeform 5"/>
          <p:cNvSpPr>
            <a:spLocks/>
          </p:cNvSpPr>
          <p:nvPr userDrawn="1"/>
        </p:nvSpPr>
        <p:spPr bwMode="auto">
          <a:xfrm>
            <a:off x="5467668" y="741257"/>
            <a:ext cx="376026" cy="336445"/>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 name="Group 14"/>
          <p:cNvGrpSpPr/>
          <p:nvPr userDrawn="1"/>
        </p:nvGrpSpPr>
        <p:grpSpPr>
          <a:xfrm>
            <a:off x="7144492" y="2848081"/>
            <a:ext cx="314855" cy="41021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8" name="Freeform 8"/>
          <p:cNvSpPr>
            <a:spLocks/>
          </p:cNvSpPr>
          <p:nvPr userDrawn="1"/>
        </p:nvSpPr>
        <p:spPr bwMode="auto">
          <a:xfrm>
            <a:off x="6072188" y="3342852"/>
            <a:ext cx="165523" cy="46778"/>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9" name="Freeform 9"/>
          <p:cNvSpPr>
            <a:spLocks/>
          </p:cNvSpPr>
          <p:nvPr userDrawn="1"/>
        </p:nvSpPr>
        <p:spPr bwMode="auto">
          <a:xfrm>
            <a:off x="6005618" y="3542560"/>
            <a:ext cx="302260" cy="131340"/>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0" name="Freeform 10"/>
          <p:cNvSpPr>
            <a:spLocks/>
          </p:cNvSpPr>
          <p:nvPr userDrawn="1"/>
        </p:nvSpPr>
        <p:spPr bwMode="auto">
          <a:xfrm>
            <a:off x="5975033" y="3398627"/>
            <a:ext cx="359833" cy="11874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 name="Freeform 11"/>
          <p:cNvSpPr>
            <a:spLocks noEditPoints="1"/>
          </p:cNvSpPr>
          <p:nvPr userDrawn="1"/>
        </p:nvSpPr>
        <p:spPr bwMode="auto">
          <a:xfrm>
            <a:off x="5940848" y="838412"/>
            <a:ext cx="367030" cy="36703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 name="Freeform 12"/>
          <p:cNvSpPr>
            <a:spLocks/>
          </p:cNvSpPr>
          <p:nvPr userDrawn="1"/>
        </p:nvSpPr>
        <p:spPr bwMode="auto">
          <a:xfrm>
            <a:off x="4810972" y="860002"/>
            <a:ext cx="489373" cy="437198"/>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 name="Freeform 13"/>
          <p:cNvSpPr>
            <a:spLocks noEditPoints="1"/>
          </p:cNvSpPr>
          <p:nvPr userDrawn="1"/>
        </p:nvSpPr>
        <p:spPr bwMode="auto">
          <a:xfrm>
            <a:off x="3314065" y="1477116"/>
            <a:ext cx="332846" cy="28067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4" name="Group 23"/>
          <p:cNvGrpSpPr/>
          <p:nvPr userDrawn="1"/>
        </p:nvGrpSpPr>
        <p:grpSpPr>
          <a:xfrm>
            <a:off x="3909590" y="784437"/>
            <a:ext cx="752052" cy="42100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2" name="Freeform 21"/>
          <p:cNvSpPr>
            <a:spLocks noEditPoints="1"/>
          </p:cNvSpPr>
          <p:nvPr userDrawn="1"/>
        </p:nvSpPr>
        <p:spPr bwMode="auto">
          <a:xfrm>
            <a:off x="6412231" y="3386032"/>
            <a:ext cx="399415" cy="35443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33" name="Freeform 22"/>
          <p:cNvSpPr>
            <a:spLocks noEditPoints="1"/>
          </p:cNvSpPr>
          <p:nvPr userDrawn="1"/>
        </p:nvSpPr>
        <p:spPr bwMode="auto">
          <a:xfrm>
            <a:off x="4872144" y="2711345"/>
            <a:ext cx="507365" cy="394018"/>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4" name="Group 33"/>
          <p:cNvGrpSpPr/>
          <p:nvPr userDrawn="1"/>
        </p:nvGrpSpPr>
        <p:grpSpPr>
          <a:xfrm>
            <a:off x="6872817" y="1415945"/>
            <a:ext cx="437198" cy="433599"/>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8" name="Freeform 26"/>
          <p:cNvSpPr>
            <a:spLocks/>
          </p:cNvSpPr>
          <p:nvPr userDrawn="1"/>
        </p:nvSpPr>
        <p:spPr bwMode="auto">
          <a:xfrm>
            <a:off x="4854152" y="2020465"/>
            <a:ext cx="403013" cy="46418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9" name="Group 38"/>
          <p:cNvGrpSpPr/>
          <p:nvPr userDrawn="1"/>
        </p:nvGrpSpPr>
        <p:grpSpPr>
          <a:xfrm>
            <a:off x="6928592" y="3450802"/>
            <a:ext cx="521758" cy="179917"/>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43" name="Group 42"/>
          <p:cNvGrpSpPr/>
          <p:nvPr userDrawn="1"/>
        </p:nvGrpSpPr>
        <p:grpSpPr>
          <a:xfrm>
            <a:off x="5462271" y="2076239"/>
            <a:ext cx="494771" cy="500168"/>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59" name="Group 58"/>
          <p:cNvGrpSpPr/>
          <p:nvPr userDrawn="1"/>
        </p:nvGrpSpPr>
        <p:grpSpPr>
          <a:xfrm>
            <a:off x="6048799" y="2076239"/>
            <a:ext cx="509165" cy="509165"/>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75" name="Freeform 60"/>
          <p:cNvSpPr>
            <a:spLocks noEditPoints="1"/>
          </p:cNvSpPr>
          <p:nvPr userDrawn="1"/>
        </p:nvSpPr>
        <p:spPr bwMode="auto">
          <a:xfrm>
            <a:off x="6369050" y="1095693"/>
            <a:ext cx="244687" cy="244687"/>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6" name="Freeform 61"/>
          <p:cNvSpPr>
            <a:spLocks noEditPoints="1"/>
          </p:cNvSpPr>
          <p:nvPr userDrawn="1"/>
        </p:nvSpPr>
        <p:spPr bwMode="auto">
          <a:xfrm>
            <a:off x="6250305" y="1495108"/>
            <a:ext cx="341842" cy="433600"/>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7" name="Freeform 62"/>
          <p:cNvSpPr>
            <a:spLocks/>
          </p:cNvSpPr>
          <p:nvPr userDrawn="1"/>
        </p:nvSpPr>
        <p:spPr bwMode="auto">
          <a:xfrm>
            <a:off x="4622060" y="1468120"/>
            <a:ext cx="302260" cy="311256"/>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8" name="Oval 63"/>
          <p:cNvSpPr>
            <a:spLocks noChangeArrowheads="1"/>
          </p:cNvSpPr>
          <p:nvPr userDrawn="1"/>
        </p:nvSpPr>
        <p:spPr bwMode="auto">
          <a:xfrm>
            <a:off x="4713817" y="1800967"/>
            <a:ext cx="100753" cy="104352"/>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79" name="Group 78"/>
          <p:cNvGrpSpPr/>
          <p:nvPr userDrawn="1"/>
        </p:nvGrpSpPr>
        <p:grpSpPr>
          <a:xfrm>
            <a:off x="3155738" y="1953895"/>
            <a:ext cx="368830" cy="770043"/>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4" name="Group 83"/>
          <p:cNvGrpSpPr/>
          <p:nvPr userDrawn="1"/>
        </p:nvGrpSpPr>
        <p:grpSpPr>
          <a:xfrm>
            <a:off x="3619924" y="1953896"/>
            <a:ext cx="289666" cy="775441"/>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9" name="Group 88"/>
          <p:cNvGrpSpPr/>
          <p:nvPr userDrawn="1"/>
        </p:nvGrpSpPr>
        <p:grpSpPr>
          <a:xfrm>
            <a:off x="7004157" y="1975485"/>
            <a:ext cx="532553" cy="735860"/>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98" name="Freeform 80"/>
          <p:cNvSpPr>
            <a:spLocks/>
          </p:cNvSpPr>
          <p:nvPr userDrawn="1"/>
        </p:nvSpPr>
        <p:spPr bwMode="auto">
          <a:xfrm>
            <a:off x="7248843" y="854605"/>
            <a:ext cx="311256" cy="307658"/>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99" name="Group 98"/>
          <p:cNvGrpSpPr/>
          <p:nvPr userDrawn="1"/>
        </p:nvGrpSpPr>
        <p:grpSpPr>
          <a:xfrm>
            <a:off x="5616999" y="2794107"/>
            <a:ext cx="516361" cy="39941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08" name="Freeform 89"/>
          <p:cNvSpPr>
            <a:spLocks noEditPoints="1"/>
          </p:cNvSpPr>
          <p:nvPr userDrawn="1"/>
        </p:nvSpPr>
        <p:spPr bwMode="auto">
          <a:xfrm>
            <a:off x="5791518" y="1459126"/>
            <a:ext cx="302260" cy="451591"/>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09" name="Freeform 92"/>
          <p:cNvSpPr>
            <a:spLocks/>
          </p:cNvSpPr>
          <p:nvPr userDrawn="1"/>
        </p:nvSpPr>
        <p:spPr bwMode="auto">
          <a:xfrm>
            <a:off x="5113232" y="1108287"/>
            <a:ext cx="442595" cy="372428"/>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0" name="Freeform 93"/>
          <p:cNvSpPr>
            <a:spLocks/>
          </p:cNvSpPr>
          <p:nvPr userDrawn="1"/>
        </p:nvSpPr>
        <p:spPr bwMode="auto">
          <a:xfrm>
            <a:off x="3274484" y="3010006"/>
            <a:ext cx="446193" cy="519960"/>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1" name="Freeform 94"/>
          <p:cNvSpPr>
            <a:spLocks noEditPoints="1"/>
          </p:cNvSpPr>
          <p:nvPr userDrawn="1"/>
        </p:nvSpPr>
        <p:spPr bwMode="auto">
          <a:xfrm>
            <a:off x="2220172" y="1529292"/>
            <a:ext cx="262678" cy="314855"/>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12" name="Group 111"/>
          <p:cNvGrpSpPr/>
          <p:nvPr userDrawn="1"/>
        </p:nvGrpSpPr>
        <p:grpSpPr>
          <a:xfrm>
            <a:off x="6723486" y="802429"/>
            <a:ext cx="412010" cy="415608"/>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16" name="Group 115"/>
          <p:cNvGrpSpPr/>
          <p:nvPr userDrawn="1"/>
        </p:nvGrpSpPr>
        <p:grpSpPr>
          <a:xfrm>
            <a:off x="3861012" y="1471719"/>
            <a:ext cx="599123" cy="424603"/>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20" name="Group 119"/>
          <p:cNvGrpSpPr/>
          <p:nvPr userDrawn="1"/>
        </p:nvGrpSpPr>
        <p:grpSpPr>
          <a:xfrm>
            <a:off x="2421679" y="903182"/>
            <a:ext cx="581131" cy="50736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24" name="Freeform 104"/>
          <p:cNvSpPr>
            <a:spLocks/>
          </p:cNvSpPr>
          <p:nvPr userDrawn="1"/>
        </p:nvSpPr>
        <p:spPr bwMode="auto">
          <a:xfrm>
            <a:off x="4920721" y="3249296"/>
            <a:ext cx="410210" cy="372428"/>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5" name="Freeform 105"/>
          <p:cNvSpPr>
            <a:spLocks/>
          </p:cNvSpPr>
          <p:nvPr userDrawn="1"/>
        </p:nvSpPr>
        <p:spPr bwMode="auto">
          <a:xfrm>
            <a:off x="4355783" y="2921847"/>
            <a:ext cx="428202" cy="437198"/>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6" name="Freeform 106"/>
          <p:cNvSpPr>
            <a:spLocks noEditPoints="1"/>
          </p:cNvSpPr>
          <p:nvPr userDrawn="1"/>
        </p:nvSpPr>
        <p:spPr bwMode="auto">
          <a:xfrm>
            <a:off x="2176992" y="2475654"/>
            <a:ext cx="428202" cy="376026"/>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7" name="Freeform 107"/>
          <p:cNvSpPr>
            <a:spLocks noEditPoints="1"/>
          </p:cNvSpPr>
          <p:nvPr userDrawn="1"/>
        </p:nvSpPr>
        <p:spPr bwMode="auto">
          <a:xfrm>
            <a:off x="4150678" y="2094230"/>
            <a:ext cx="599123" cy="599123"/>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8" name="Freeform 108"/>
          <p:cNvSpPr>
            <a:spLocks/>
          </p:cNvSpPr>
          <p:nvPr userDrawn="1"/>
        </p:nvSpPr>
        <p:spPr bwMode="auto">
          <a:xfrm>
            <a:off x="2128415" y="1941302"/>
            <a:ext cx="604520" cy="385022"/>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9" name="Freeform 109"/>
          <p:cNvSpPr>
            <a:spLocks noEditPoints="1"/>
          </p:cNvSpPr>
          <p:nvPr userDrawn="1"/>
        </p:nvSpPr>
        <p:spPr bwMode="auto">
          <a:xfrm>
            <a:off x="3152141" y="833015"/>
            <a:ext cx="564938" cy="50016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30" name="Group 129"/>
          <p:cNvGrpSpPr/>
          <p:nvPr userDrawn="1"/>
        </p:nvGrpSpPr>
        <p:grpSpPr>
          <a:xfrm>
            <a:off x="3817832" y="2592600"/>
            <a:ext cx="419206" cy="631508"/>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34" name="Freeform 113"/>
          <p:cNvSpPr>
            <a:spLocks/>
          </p:cNvSpPr>
          <p:nvPr userDrawn="1"/>
        </p:nvSpPr>
        <p:spPr bwMode="auto">
          <a:xfrm>
            <a:off x="2749127" y="1691217"/>
            <a:ext cx="363432" cy="34544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5" name="Freeform 114"/>
          <p:cNvSpPr>
            <a:spLocks/>
          </p:cNvSpPr>
          <p:nvPr userDrawn="1"/>
        </p:nvSpPr>
        <p:spPr bwMode="auto">
          <a:xfrm>
            <a:off x="6325870" y="2592600"/>
            <a:ext cx="660295" cy="368830"/>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6" name="Freeform 115"/>
          <p:cNvSpPr>
            <a:spLocks/>
          </p:cNvSpPr>
          <p:nvPr userDrawn="1"/>
        </p:nvSpPr>
        <p:spPr bwMode="auto">
          <a:xfrm>
            <a:off x="6189134" y="2961428"/>
            <a:ext cx="656696" cy="36703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7" name="Freeform 116"/>
          <p:cNvSpPr>
            <a:spLocks/>
          </p:cNvSpPr>
          <p:nvPr userDrawn="1"/>
        </p:nvSpPr>
        <p:spPr bwMode="auto">
          <a:xfrm>
            <a:off x="5424489" y="3368041"/>
            <a:ext cx="392218" cy="394018"/>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8" name="Freeform 117"/>
          <p:cNvSpPr>
            <a:spLocks noEditPoints="1"/>
          </p:cNvSpPr>
          <p:nvPr userDrawn="1"/>
        </p:nvSpPr>
        <p:spPr bwMode="auto">
          <a:xfrm>
            <a:off x="2623186" y="2274147"/>
            <a:ext cx="370628" cy="406612"/>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9" name="Freeform 118"/>
          <p:cNvSpPr>
            <a:spLocks noEditPoints="1"/>
          </p:cNvSpPr>
          <p:nvPr userDrawn="1"/>
        </p:nvSpPr>
        <p:spPr bwMode="auto">
          <a:xfrm>
            <a:off x="2894861" y="2689755"/>
            <a:ext cx="192511" cy="320252"/>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0" name="Freeform 119"/>
          <p:cNvSpPr>
            <a:spLocks noEditPoints="1"/>
          </p:cNvSpPr>
          <p:nvPr userDrawn="1"/>
        </p:nvSpPr>
        <p:spPr bwMode="auto">
          <a:xfrm>
            <a:off x="2079837" y="3542560"/>
            <a:ext cx="730462" cy="530755"/>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1" name="Freeform 120"/>
          <p:cNvSpPr>
            <a:spLocks noEditPoints="1"/>
          </p:cNvSpPr>
          <p:nvPr userDrawn="1"/>
        </p:nvSpPr>
        <p:spPr bwMode="auto">
          <a:xfrm>
            <a:off x="3843020" y="3456200"/>
            <a:ext cx="665692" cy="433600"/>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2" name="Freeform 121"/>
          <p:cNvSpPr>
            <a:spLocks noEditPoints="1"/>
          </p:cNvSpPr>
          <p:nvPr userDrawn="1"/>
        </p:nvSpPr>
        <p:spPr bwMode="auto">
          <a:xfrm>
            <a:off x="6027209" y="3859213"/>
            <a:ext cx="424603" cy="428202"/>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3" name="Freeform 122"/>
          <p:cNvSpPr>
            <a:spLocks noEditPoints="1"/>
          </p:cNvSpPr>
          <p:nvPr userDrawn="1"/>
        </p:nvSpPr>
        <p:spPr bwMode="auto">
          <a:xfrm>
            <a:off x="6635327" y="3853815"/>
            <a:ext cx="424603" cy="424603"/>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44" name="Group 143"/>
          <p:cNvGrpSpPr/>
          <p:nvPr userDrawn="1"/>
        </p:nvGrpSpPr>
        <p:grpSpPr>
          <a:xfrm>
            <a:off x="8355331" y="2711345"/>
            <a:ext cx="176318" cy="403013"/>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47" name="Freeform 125"/>
          <p:cNvSpPr>
            <a:spLocks noEditPoints="1"/>
          </p:cNvSpPr>
          <p:nvPr userDrawn="1"/>
        </p:nvSpPr>
        <p:spPr bwMode="auto">
          <a:xfrm>
            <a:off x="2968625" y="3609129"/>
            <a:ext cx="498370" cy="437198"/>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8" name="Freeform 126"/>
          <p:cNvSpPr>
            <a:spLocks noEditPoints="1"/>
          </p:cNvSpPr>
          <p:nvPr userDrawn="1"/>
        </p:nvSpPr>
        <p:spPr bwMode="auto">
          <a:xfrm>
            <a:off x="8447089" y="2085235"/>
            <a:ext cx="219498" cy="44259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9" name="Freeform 127"/>
          <p:cNvSpPr>
            <a:spLocks noEditPoints="1"/>
          </p:cNvSpPr>
          <p:nvPr userDrawn="1"/>
        </p:nvSpPr>
        <p:spPr bwMode="auto">
          <a:xfrm>
            <a:off x="2477453" y="4082310"/>
            <a:ext cx="460587" cy="412010"/>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0" name="Group 149"/>
          <p:cNvGrpSpPr/>
          <p:nvPr userDrawn="1"/>
        </p:nvGrpSpPr>
        <p:grpSpPr>
          <a:xfrm>
            <a:off x="8184410" y="3310467"/>
            <a:ext cx="403013" cy="316653"/>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57" name="Group 156"/>
          <p:cNvGrpSpPr/>
          <p:nvPr userDrawn="1"/>
        </p:nvGrpSpPr>
        <p:grpSpPr>
          <a:xfrm>
            <a:off x="2110424" y="2912851"/>
            <a:ext cx="599122" cy="56134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61" name="Freeform 135"/>
          <p:cNvSpPr>
            <a:spLocks noEditPoints="1"/>
          </p:cNvSpPr>
          <p:nvPr userDrawn="1"/>
        </p:nvSpPr>
        <p:spPr bwMode="auto">
          <a:xfrm>
            <a:off x="2709545" y="3071178"/>
            <a:ext cx="438997" cy="440796"/>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2" name="Freeform 136"/>
          <p:cNvSpPr>
            <a:spLocks/>
          </p:cNvSpPr>
          <p:nvPr userDrawn="1"/>
        </p:nvSpPr>
        <p:spPr bwMode="auto">
          <a:xfrm>
            <a:off x="3011805" y="3258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3" name="Freeform 137"/>
          <p:cNvSpPr>
            <a:spLocks/>
          </p:cNvSpPr>
          <p:nvPr userDrawn="1"/>
        </p:nvSpPr>
        <p:spPr bwMode="auto">
          <a:xfrm>
            <a:off x="8232987" y="811425"/>
            <a:ext cx="438997" cy="44259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4" name="Freeform 138"/>
          <p:cNvSpPr>
            <a:spLocks noEditPoints="1"/>
          </p:cNvSpPr>
          <p:nvPr userDrawn="1"/>
        </p:nvSpPr>
        <p:spPr bwMode="auto">
          <a:xfrm>
            <a:off x="5073650" y="1603059"/>
            <a:ext cx="534353" cy="451591"/>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65" name="Group 164"/>
          <p:cNvGrpSpPr/>
          <p:nvPr userDrawn="1"/>
        </p:nvGrpSpPr>
        <p:grpSpPr>
          <a:xfrm>
            <a:off x="2925445" y="4778587"/>
            <a:ext cx="611717" cy="3238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0" name="Group 169"/>
          <p:cNvGrpSpPr/>
          <p:nvPr userDrawn="1"/>
        </p:nvGrpSpPr>
        <p:grpSpPr>
          <a:xfrm>
            <a:off x="3765656" y="4778587"/>
            <a:ext cx="611717" cy="3238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5" name="Group 174"/>
          <p:cNvGrpSpPr/>
          <p:nvPr userDrawn="1"/>
        </p:nvGrpSpPr>
        <p:grpSpPr>
          <a:xfrm>
            <a:off x="7838970" y="4546495"/>
            <a:ext cx="494770" cy="638705"/>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78" name="Freeform 149"/>
          <p:cNvSpPr>
            <a:spLocks noEditPoints="1"/>
          </p:cNvSpPr>
          <p:nvPr userDrawn="1"/>
        </p:nvSpPr>
        <p:spPr bwMode="auto">
          <a:xfrm>
            <a:off x="8596419" y="4537499"/>
            <a:ext cx="336445" cy="458788"/>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9" name="Rectangle 150"/>
          <p:cNvSpPr>
            <a:spLocks noChangeArrowheads="1"/>
          </p:cNvSpPr>
          <p:nvPr userDrawn="1"/>
        </p:nvSpPr>
        <p:spPr bwMode="auto">
          <a:xfrm>
            <a:off x="8733155" y="4598671"/>
            <a:ext cx="10795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0" name="Rectangle 151"/>
          <p:cNvSpPr>
            <a:spLocks noChangeArrowheads="1"/>
          </p:cNvSpPr>
          <p:nvPr userDrawn="1"/>
        </p:nvSpPr>
        <p:spPr bwMode="auto">
          <a:xfrm>
            <a:off x="8639598" y="4663440"/>
            <a:ext cx="201507" cy="2339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1" name="Rectangle 152"/>
          <p:cNvSpPr>
            <a:spLocks noChangeArrowheads="1"/>
          </p:cNvSpPr>
          <p:nvPr userDrawn="1"/>
        </p:nvSpPr>
        <p:spPr bwMode="auto">
          <a:xfrm>
            <a:off x="8639598" y="4726412"/>
            <a:ext cx="201507" cy="251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2" name="Freeform 153"/>
          <p:cNvSpPr>
            <a:spLocks/>
          </p:cNvSpPr>
          <p:nvPr userDrawn="1"/>
        </p:nvSpPr>
        <p:spPr bwMode="auto">
          <a:xfrm>
            <a:off x="8754746" y="4821767"/>
            <a:ext cx="140335" cy="73766"/>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3" name="Freeform 154"/>
          <p:cNvSpPr>
            <a:spLocks noEditPoints="1"/>
          </p:cNvSpPr>
          <p:nvPr userDrawn="1"/>
        </p:nvSpPr>
        <p:spPr bwMode="auto">
          <a:xfrm>
            <a:off x="9418638" y="3929380"/>
            <a:ext cx="635106" cy="336445"/>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4" name="Freeform 155"/>
          <p:cNvSpPr>
            <a:spLocks noEditPoints="1"/>
          </p:cNvSpPr>
          <p:nvPr userDrawn="1"/>
        </p:nvSpPr>
        <p:spPr bwMode="auto">
          <a:xfrm>
            <a:off x="9546379" y="2668165"/>
            <a:ext cx="617115" cy="94996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5" name="Freeform 156"/>
          <p:cNvSpPr>
            <a:spLocks noEditPoints="1"/>
          </p:cNvSpPr>
          <p:nvPr userDrawn="1"/>
        </p:nvSpPr>
        <p:spPr bwMode="auto">
          <a:xfrm>
            <a:off x="2119419" y="4595072"/>
            <a:ext cx="586528" cy="415608"/>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6" name="Freeform 157"/>
          <p:cNvSpPr>
            <a:spLocks noEditPoints="1"/>
          </p:cNvSpPr>
          <p:nvPr userDrawn="1"/>
        </p:nvSpPr>
        <p:spPr bwMode="auto">
          <a:xfrm>
            <a:off x="5161811" y="4366578"/>
            <a:ext cx="559541" cy="253683"/>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7" name="Freeform 160"/>
          <p:cNvSpPr>
            <a:spLocks noEditPoints="1"/>
          </p:cNvSpPr>
          <p:nvPr userDrawn="1"/>
        </p:nvSpPr>
        <p:spPr bwMode="auto">
          <a:xfrm>
            <a:off x="4352185" y="4440344"/>
            <a:ext cx="620713" cy="622512"/>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88" name="Group 187"/>
          <p:cNvGrpSpPr/>
          <p:nvPr userDrawn="1"/>
        </p:nvGrpSpPr>
        <p:grpSpPr>
          <a:xfrm>
            <a:off x="8916670" y="762847"/>
            <a:ext cx="757450" cy="88519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92" name="Freeform 164"/>
          <p:cNvSpPr>
            <a:spLocks noEditPoints="1"/>
          </p:cNvSpPr>
          <p:nvPr userDrawn="1"/>
        </p:nvSpPr>
        <p:spPr bwMode="auto">
          <a:xfrm>
            <a:off x="7344199" y="3936577"/>
            <a:ext cx="386821" cy="381423"/>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93" name="Group 192"/>
          <p:cNvGrpSpPr/>
          <p:nvPr userDrawn="1"/>
        </p:nvGrpSpPr>
        <p:grpSpPr>
          <a:xfrm>
            <a:off x="9668722" y="4888336"/>
            <a:ext cx="467783" cy="244687"/>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97" name="Group 196"/>
          <p:cNvGrpSpPr/>
          <p:nvPr userDrawn="1"/>
        </p:nvGrpSpPr>
        <p:grpSpPr>
          <a:xfrm>
            <a:off x="7034742" y="4476327"/>
            <a:ext cx="599123" cy="608119"/>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00" name="Freeform 170"/>
          <p:cNvSpPr>
            <a:spLocks noEditPoints="1"/>
          </p:cNvSpPr>
          <p:nvPr userDrawn="1"/>
        </p:nvSpPr>
        <p:spPr bwMode="auto">
          <a:xfrm>
            <a:off x="4999885" y="4712018"/>
            <a:ext cx="519960" cy="433600"/>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01" name="Group 200"/>
          <p:cNvGrpSpPr/>
          <p:nvPr userDrawn="1"/>
        </p:nvGrpSpPr>
        <p:grpSpPr>
          <a:xfrm>
            <a:off x="9305290" y="4400762"/>
            <a:ext cx="368830" cy="271675"/>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05" name="Group 204"/>
          <p:cNvGrpSpPr/>
          <p:nvPr userDrawn="1"/>
        </p:nvGrpSpPr>
        <p:grpSpPr>
          <a:xfrm>
            <a:off x="8562235" y="1489710"/>
            <a:ext cx="476779" cy="314855"/>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10" name="Freeform 178"/>
          <p:cNvSpPr>
            <a:spLocks noEditPoints="1"/>
          </p:cNvSpPr>
          <p:nvPr userDrawn="1"/>
        </p:nvSpPr>
        <p:spPr bwMode="auto">
          <a:xfrm>
            <a:off x="6482398" y="4537499"/>
            <a:ext cx="512763" cy="48577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1" name="Oval 179"/>
          <p:cNvSpPr>
            <a:spLocks noChangeArrowheads="1"/>
          </p:cNvSpPr>
          <p:nvPr userDrawn="1"/>
        </p:nvSpPr>
        <p:spPr bwMode="auto">
          <a:xfrm>
            <a:off x="6915997" y="4821767"/>
            <a:ext cx="35983" cy="3598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2" name="Freeform 180"/>
          <p:cNvSpPr>
            <a:spLocks noEditPoints="1"/>
          </p:cNvSpPr>
          <p:nvPr userDrawn="1"/>
        </p:nvSpPr>
        <p:spPr bwMode="auto">
          <a:xfrm>
            <a:off x="8627005" y="2662767"/>
            <a:ext cx="424603" cy="412010"/>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13" name="Group 212"/>
          <p:cNvGrpSpPr/>
          <p:nvPr userDrawn="1"/>
        </p:nvGrpSpPr>
        <p:grpSpPr>
          <a:xfrm>
            <a:off x="9612948" y="1153267"/>
            <a:ext cx="590127" cy="564938"/>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24" name="Freeform 191"/>
          <p:cNvSpPr>
            <a:spLocks/>
          </p:cNvSpPr>
          <p:nvPr userDrawn="1"/>
        </p:nvSpPr>
        <p:spPr bwMode="auto">
          <a:xfrm>
            <a:off x="3983356" y="4051724"/>
            <a:ext cx="473181" cy="379625"/>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5" name="Freeform 192"/>
          <p:cNvSpPr>
            <a:spLocks/>
          </p:cNvSpPr>
          <p:nvPr userDrawn="1"/>
        </p:nvSpPr>
        <p:spPr bwMode="auto">
          <a:xfrm>
            <a:off x="4526703" y="3691890"/>
            <a:ext cx="196110" cy="577533"/>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26" name="Group 225"/>
          <p:cNvGrpSpPr/>
          <p:nvPr userDrawn="1"/>
        </p:nvGrpSpPr>
        <p:grpSpPr>
          <a:xfrm>
            <a:off x="8763741" y="4024737"/>
            <a:ext cx="388620" cy="341842"/>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30" name="Freeform 196"/>
          <p:cNvSpPr>
            <a:spLocks noEditPoints="1"/>
          </p:cNvSpPr>
          <p:nvPr userDrawn="1"/>
        </p:nvSpPr>
        <p:spPr bwMode="auto">
          <a:xfrm>
            <a:off x="9576965" y="1993477"/>
            <a:ext cx="586528" cy="491173"/>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1" name="Freeform 197"/>
          <p:cNvSpPr>
            <a:spLocks/>
          </p:cNvSpPr>
          <p:nvPr userDrawn="1"/>
        </p:nvSpPr>
        <p:spPr bwMode="auto">
          <a:xfrm>
            <a:off x="3148542" y="4130887"/>
            <a:ext cx="725065" cy="397616"/>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2" name="Freeform 198"/>
          <p:cNvSpPr>
            <a:spLocks/>
          </p:cNvSpPr>
          <p:nvPr userDrawn="1"/>
        </p:nvSpPr>
        <p:spPr bwMode="auto">
          <a:xfrm>
            <a:off x="3366242" y="4375573"/>
            <a:ext cx="271675" cy="36703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33" name="Group 232"/>
          <p:cNvGrpSpPr/>
          <p:nvPr userDrawn="1"/>
        </p:nvGrpSpPr>
        <p:grpSpPr>
          <a:xfrm>
            <a:off x="4915324" y="3832225"/>
            <a:ext cx="552345" cy="385022"/>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36" name="Group 235"/>
          <p:cNvGrpSpPr/>
          <p:nvPr userDrawn="1"/>
        </p:nvGrpSpPr>
        <p:grpSpPr>
          <a:xfrm>
            <a:off x="8697172" y="3315865"/>
            <a:ext cx="687282" cy="573935"/>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2" name="Group 241"/>
          <p:cNvGrpSpPr/>
          <p:nvPr userDrawn="1"/>
        </p:nvGrpSpPr>
        <p:grpSpPr>
          <a:xfrm>
            <a:off x="8880687" y="2015067"/>
            <a:ext cx="537951" cy="555943"/>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5" name="Group 244"/>
          <p:cNvGrpSpPr/>
          <p:nvPr userDrawn="1"/>
        </p:nvGrpSpPr>
        <p:grpSpPr>
          <a:xfrm>
            <a:off x="7624869" y="1455527"/>
            <a:ext cx="665692" cy="433599"/>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0" name="Group 249"/>
          <p:cNvGrpSpPr/>
          <p:nvPr userDrawn="1"/>
        </p:nvGrpSpPr>
        <p:grpSpPr>
          <a:xfrm>
            <a:off x="5948046" y="4400762"/>
            <a:ext cx="350838" cy="350838"/>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8" name="Group 257"/>
          <p:cNvGrpSpPr/>
          <p:nvPr userDrawn="1"/>
        </p:nvGrpSpPr>
        <p:grpSpPr>
          <a:xfrm>
            <a:off x="5712355" y="4864947"/>
            <a:ext cx="250085" cy="293265"/>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61" name="Group 260"/>
          <p:cNvGrpSpPr/>
          <p:nvPr userDrawn="1"/>
        </p:nvGrpSpPr>
        <p:grpSpPr>
          <a:xfrm>
            <a:off x="7664450" y="2191386"/>
            <a:ext cx="464186" cy="672888"/>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69" name="Freeform 229"/>
          <p:cNvSpPr>
            <a:spLocks noEditPoints="1"/>
          </p:cNvSpPr>
          <p:nvPr userDrawn="1"/>
        </p:nvSpPr>
        <p:spPr bwMode="auto">
          <a:xfrm>
            <a:off x="7826375" y="3828627"/>
            <a:ext cx="512763" cy="581131"/>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70" name="Group 269"/>
          <p:cNvGrpSpPr/>
          <p:nvPr userDrawn="1"/>
        </p:nvGrpSpPr>
        <p:grpSpPr>
          <a:xfrm>
            <a:off x="7612275" y="3022600"/>
            <a:ext cx="473180" cy="665692"/>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74" name="Group 273"/>
          <p:cNvGrpSpPr/>
          <p:nvPr userDrawn="1"/>
        </p:nvGrpSpPr>
        <p:grpSpPr>
          <a:xfrm>
            <a:off x="7599681" y="885190"/>
            <a:ext cx="532554" cy="385023"/>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Tree>
    <p:extLst>
      <p:ext uri="{BB962C8B-B14F-4D97-AF65-F5344CB8AC3E}">
        <p14:creationId xmlns:p14="http://schemas.microsoft.com/office/powerpoint/2010/main" val="3136162082"/>
      </p:ext>
    </p:extLst>
  </p:cSld>
  <p:clrMapOvr>
    <a:masterClrMapping/>
  </p:clrMapOvr>
  <p:transition spd="slow">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757896554"/>
      </p:ext>
    </p:extLst>
  </p:cSld>
  <p:clrMapOvr>
    <a:masterClrMapping/>
  </p:clrMapOvr>
  <p:transition spd="slow">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314"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57"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1"/>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34">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4118838670"/>
      </p:ext>
    </p:extLst>
  </p:cSld>
  <p:clrMapOvr>
    <a:masterClrMapping/>
  </p:clrMapOvr>
  <p:transition spd="slow">
    <p:push dir="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644505447"/>
      </p:ext>
    </p:extLst>
  </p:cSld>
  <p:clrMapOvr>
    <a:masterClrMapping/>
  </p:clrMapOvr>
  <p:transition spd="slow">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923313955"/>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621839"/>
            <a:ext cx="10363200" cy="7150563"/>
          </a:xfrm>
          <a:prstGeom prst="rect">
            <a:avLst/>
          </a:prstGeom>
        </p:spPr>
        <p:txBody>
          <a:bodyPr/>
          <a:lstStyle>
            <a:lvl1pPr marL="0" indent="0">
              <a:buNone/>
              <a:defRPr sz="1285" baseline="0">
                <a:solidFill>
                  <a:schemeClr val="tx2"/>
                </a:solidFill>
              </a:defRPr>
            </a:lvl1pPr>
            <a:lvl2pPr marL="419465" indent="0">
              <a:buNone/>
              <a:defRPr sz="2569"/>
            </a:lvl2pPr>
            <a:lvl3pPr marL="838928" indent="0">
              <a:buNone/>
              <a:defRPr sz="2202"/>
            </a:lvl3pPr>
            <a:lvl4pPr marL="1258392" indent="0">
              <a:buNone/>
              <a:defRPr sz="1835"/>
            </a:lvl4pPr>
            <a:lvl5pPr marL="1677857" indent="0">
              <a:buNone/>
              <a:defRPr sz="1835"/>
            </a:lvl5pPr>
            <a:lvl6pPr marL="2097320" indent="0">
              <a:buNone/>
              <a:defRPr sz="1835"/>
            </a:lvl6pPr>
            <a:lvl7pPr marL="2516785" indent="0">
              <a:buNone/>
              <a:defRPr sz="1835"/>
            </a:lvl7pPr>
            <a:lvl8pPr marL="2936249" indent="0">
              <a:buNone/>
              <a:defRPr sz="1835"/>
            </a:lvl8pPr>
            <a:lvl9pPr marL="3355713" indent="0">
              <a:buNone/>
              <a:defRPr sz="1835"/>
            </a:lvl9pPr>
          </a:lstStyle>
          <a:p>
            <a:r>
              <a:rPr lang="en-CA" dirty="0" smtClean="0"/>
              <a:t>Click to insert a picture</a:t>
            </a:r>
            <a:endParaRPr lang="en-CA" dirty="0"/>
          </a:p>
        </p:txBody>
      </p:sp>
    </p:spTree>
    <p:extLst>
      <p:ext uri="{BB962C8B-B14F-4D97-AF65-F5344CB8AC3E}">
        <p14:creationId xmlns:p14="http://schemas.microsoft.com/office/powerpoint/2010/main" val="131374067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5290052" y="954024"/>
            <a:ext cx="5073148" cy="4301933"/>
          </a:xfrm>
          <a:prstGeom prst="rect">
            <a:avLst/>
          </a:prstGeom>
        </p:spPr>
        <p:txBody>
          <a:bodyPr/>
          <a:lstStyle>
            <a:lvl1pPr marL="0" indent="0">
              <a:buNone/>
              <a:defRPr sz="1652" baseline="0">
                <a:solidFill>
                  <a:schemeClr val="tx2"/>
                </a:solidFill>
              </a:defRPr>
            </a:lvl1pPr>
            <a:lvl2pPr marL="419465" indent="0">
              <a:buNone/>
              <a:defRPr sz="2569"/>
            </a:lvl2pPr>
            <a:lvl3pPr marL="838928" indent="0">
              <a:buNone/>
              <a:defRPr sz="2202"/>
            </a:lvl3pPr>
            <a:lvl4pPr marL="1258392" indent="0">
              <a:buNone/>
              <a:defRPr sz="1835"/>
            </a:lvl4pPr>
            <a:lvl5pPr marL="1677857" indent="0">
              <a:buNone/>
              <a:defRPr sz="1835"/>
            </a:lvl5pPr>
            <a:lvl6pPr marL="2097320" indent="0">
              <a:buNone/>
              <a:defRPr sz="1835"/>
            </a:lvl6pPr>
            <a:lvl7pPr marL="2516785" indent="0">
              <a:buNone/>
              <a:defRPr sz="1835"/>
            </a:lvl7pPr>
            <a:lvl8pPr marL="2936249" indent="0">
              <a:buNone/>
              <a:defRPr sz="1835"/>
            </a:lvl8pPr>
            <a:lvl9pPr marL="3355713" indent="0">
              <a:buNone/>
              <a:defRPr sz="1835"/>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954022"/>
            <a:ext cx="5085199" cy="2914650"/>
          </a:xfrm>
          <a:prstGeom prst="rect">
            <a:avLst/>
          </a:prstGeom>
        </p:spPr>
        <p:txBody>
          <a:bodyPr lIns="180000" tIns="108000" rIns="180000" bIns="108000"/>
          <a:lstStyle>
            <a:lvl1pPr marL="0" indent="0">
              <a:buNone/>
              <a:defRPr sz="1652"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08871" y="3868672"/>
            <a:ext cx="4876328" cy="2914650"/>
          </a:xfrm>
          <a:prstGeom prst="rect">
            <a:avLst/>
          </a:prstGeom>
        </p:spPr>
        <p:txBody>
          <a:bodyPr/>
          <a:lstStyle>
            <a:lvl1pPr marL="0" indent="0">
              <a:buNone/>
              <a:defRPr sz="1652">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5290053" y="5255830"/>
            <a:ext cx="2461129" cy="1527492"/>
          </a:xfrm>
          <a:prstGeom prst="rect">
            <a:avLst/>
          </a:prstGeom>
        </p:spPr>
        <p:txBody>
          <a:bodyPr/>
          <a:lstStyle>
            <a:lvl1pPr marL="0" indent="0">
              <a:buNone/>
              <a:defRPr sz="1652">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956035" y="5255830"/>
            <a:ext cx="2407167" cy="1527492"/>
          </a:xfrm>
          <a:prstGeom prst="rect">
            <a:avLst/>
          </a:prstGeom>
        </p:spPr>
        <p:txBody>
          <a:bodyPr/>
          <a:lstStyle>
            <a:lvl1pPr marL="0" indent="0">
              <a:buNone/>
              <a:defRPr sz="1652">
                <a:solidFill>
                  <a:schemeClr val="tx2"/>
                </a:solidFill>
              </a:defRPr>
            </a:lvl1pPr>
          </a:lstStyle>
          <a:p>
            <a:r>
              <a:rPr lang="en-CA" dirty="0" smtClean="0"/>
              <a:t>Click to insert a picture</a:t>
            </a:r>
            <a:endParaRPr lang="en-CA" dirty="0"/>
          </a:p>
        </p:txBody>
      </p:sp>
      <p:sp>
        <p:nvSpPr>
          <p:cNvPr id="9" name="Rectangle 8"/>
          <p:cNvSpPr/>
          <p:nvPr userDrawn="1"/>
        </p:nvSpPr>
        <p:spPr>
          <a:xfrm>
            <a:off x="5085199" y="5255830"/>
            <a:ext cx="204854" cy="15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10" name="Rectangle 9"/>
          <p:cNvSpPr/>
          <p:nvPr userDrawn="1"/>
        </p:nvSpPr>
        <p:spPr>
          <a:xfrm>
            <a:off x="5085199" y="954024"/>
            <a:ext cx="204854" cy="43019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11" name="Rectangle 10"/>
          <p:cNvSpPr/>
          <p:nvPr userDrawn="1"/>
        </p:nvSpPr>
        <p:spPr>
          <a:xfrm>
            <a:off x="4018" y="3868672"/>
            <a:ext cx="204854" cy="291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13" name="Slide Number Placeholder 5"/>
          <p:cNvSpPr>
            <a:spLocks noGrp="1"/>
          </p:cNvSpPr>
          <p:nvPr>
            <p:ph type="sldNum" sz="quarter" idx="15"/>
          </p:nvPr>
        </p:nvSpPr>
        <p:spPr>
          <a:xfrm>
            <a:off x="7426960" y="7203864"/>
            <a:ext cx="2418080" cy="413808"/>
          </a:xfrm>
        </p:spPr>
        <p:txBody>
          <a:bodyPr/>
          <a:lstStyle/>
          <a:p>
            <a:fld id="{32D4B517-E49B-41B6-9DBC-23634E0F1CDC}" type="slidenum">
              <a:rPr lang="en-CA" smtClean="0"/>
              <a:t>‹#›</a:t>
            </a:fld>
            <a:endParaRPr lang="en-CA" dirty="0"/>
          </a:p>
        </p:txBody>
      </p:sp>
      <p:sp>
        <p:nvSpPr>
          <p:cNvPr id="8" name="Rectangle 7"/>
          <p:cNvSpPr/>
          <p:nvPr userDrawn="1"/>
        </p:nvSpPr>
        <p:spPr>
          <a:xfrm>
            <a:off x="7751182" y="5255831"/>
            <a:ext cx="204854" cy="1527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Tree>
    <p:extLst>
      <p:ext uri="{BB962C8B-B14F-4D97-AF65-F5344CB8AC3E}">
        <p14:creationId xmlns:p14="http://schemas.microsoft.com/office/powerpoint/2010/main" val="73958275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198347379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45283" y="825861"/>
            <a:ext cx="1958618" cy="2972224"/>
          </a:xfrm>
          <a:prstGeom prst="rect">
            <a:avLst/>
          </a:prstGeom>
          <a:noFill/>
        </p:spPr>
        <p:txBody>
          <a:bodyPr wrap="square" rtlCol="0">
            <a:spAutoFit/>
          </a:bodyPr>
          <a:lstStyle/>
          <a:p>
            <a:r>
              <a:rPr lang="en-CA" sz="1101" dirty="0" smtClean="0"/>
              <a:t>This is</a:t>
            </a:r>
            <a:r>
              <a:rPr lang="en-CA" sz="1101" baseline="0" dirty="0" smtClean="0"/>
              <a:t> the sample</a:t>
            </a:r>
            <a:br>
              <a:rPr lang="en-CA" sz="1101" baseline="0" dirty="0" smtClean="0"/>
            </a:br>
            <a:r>
              <a:rPr lang="en-CA" sz="1101" baseline="0" dirty="0" smtClean="0"/>
              <a:t>icon page.</a:t>
            </a:r>
          </a:p>
          <a:p>
            <a:endParaRPr lang="en-CA" sz="1101" dirty="0" smtClean="0"/>
          </a:p>
          <a:p>
            <a:r>
              <a:rPr lang="en-CA" sz="1101" dirty="0" smtClean="0"/>
              <a:t>It features a </a:t>
            </a:r>
            <a:r>
              <a:rPr lang="en-CA" sz="1101" baseline="0" dirty="0" smtClean="0"/>
              <a:t/>
            </a:r>
            <a:br>
              <a:rPr lang="en-CA" sz="1101" baseline="0" dirty="0" smtClean="0"/>
            </a:br>
            <a:r>
              <a:rPr lang="en-CA" sz="1101" baseline="0" dirty="0" smtClean="0"/>
              <a:t>selection of symbols</a:t>
            </a:r>
            <a:br>
              <a:rPr lang="en-CA" sz="1101" baseline="0" dirty="0" smtClean="0"/>
            </a:br>
            <a:r>
              <a:rPr lang="en-CA" sz="1101" baseline="0" dirty="0" smtClean="0"/>
              <a:t>for use in your presentation.</a:t>
            </a:r>
          </a:p>
          <a:p>
            <a:endParaRPr lang="en-CA" sz="1101" baseline="0" dirty="0" smtClean="0"/>
          </a:p>
          <a:p>
            <a:r>
              <a:rPr lang="en-CA" sz="1101" baseline="0" dirty="0" smtClean="0"/>
              <a:t>To use a particular symbol, simply go to the </a:t>
            </a:r>
            <a:r>
              <a:rPr lang="en-CA" sz="1101" b="1" baseline="0" dirty="0" smtClean="0"/>
              <a:t>(1) View </a:t>
            </a:r>
            <a:r>
              <a:rPr lang="en-CA" sz="1101" baseline="0" dirty="0" smtClean="0"/>
              <a:t>Tab and select </a:t>
            </a:r>
            <a:r>
              <a:rPr lang="en-CA" sz="1101" b="1" baseline="0" dirty="0" smtClean="0"/>
              <a:t>Slide Master (2)</a:t>
            </a:r>
            <a:r>
              <a:rPr lang="en-CA" sz="1101" baseline="0" dirty="0" smtClean="0"/>
              <a:t>. Navigate to the last layout and select the icon(s) you would like to use. Copy them, return to </a:t>
            </a:r>
            <a:r>
              <a:rPr lang="en-CA" sz="1101" b="1" baseline="0" dirty="0" smtClean="0"/>
              <a:t>(3) Normal</a:t>
            </a:r>
            <a:r>
              <a:rPr lang="en-CA" sz="1101" baseline="0" dirty="0" smtClean="0"/>
              <a:t> view and paste them on the correct slide. Change the colour by choosing a new shape fill if you wish.</a:t>
            </a:r>
            <a:endParaRPr lang="en-CA" sz="1101"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102" y="5769114"/>
            <a:ext cx="8449321" cy="1273876"/>
          </a:xfrm>
          <a:prstGeom prst="rect">
            <a:avLst/>
          </a:prstGeom>
        </p:spPr>
      </p:pic>
      <p:grpSp>
        <p:nvGrpSpPr>
          <p:cNvPr id="338" name="Group 337"/>
          <p:cNvGrpSpPr/>
          <p:nvPr userDrawn="1"/>
        </p:nvGrpSpPr>
        <p:grpSpPr>
          <a:xfrm>
            <a:off x="6065239" y="5790670"/>
            <a:ext cx="462358" cy="462358"/>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340" name="TextBox 339"/>
            <p:cNvSpPr txBox="1"/>
            <p:nvPr userDrawn="1"/>
          </p:nvSpPr>
          <p:spPr>
            <a:xfrm>
              <a:off x="5209534" y="4012788"/>
              <a:ext cx="243441" cy="369728"/>
            </a:xfrm>
            <a:prstGeom prst="rect">
              <a:avLst/>
            </a:prstGeom>
            <a:noFill/>
          </p:spPr>
          <p:txBody>
            <a:bodyPr wrap="square" rtlCol="0">
              <a:spAutoFit/>
            </a:bodyPr>
            <a:lstStyle/>
            <a:p>
              <a:r>
                <a:rPr lang="en-CA" sz="2123" b="1" dirty="0" smtClean="0">
                  <a:solidFill>
                    <a:schemeClr val="bg2"/>
                  </a:solidFill>
                </a:rPr>
                <a:t>1</a:t>
              </a:r>
              <a:endParaRPr lang="en-CA" sz="2123" b="1" dirty="0">
                <a:solidFill>
                  <a:schemeClr val="bg2"/>
                </a:solidFill>
              </a:endParaRPr>
            </a:p>
          </p:txBody>
        </p:sp>
      </p:grpSp>
      <p:grpSp>
        <p:nvGrpSpPr>
          <p:cNvPr id="341" name="Group 340"/>
          <p:cNvGrpSpPr/>
          <p:nvPr userDrawn="1"/>
        </p:nvGrpSpPr>
        <p:grpSpPr>
          <a:xfrm>
            <a:off x="2776245" y="6162258"/>
            <a:ext cx="462358" cy="462358"/>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343" name="TextBox 342"/>
            <p:cNvSpPr txBox="1"/>
            <p:nvPr userDrawn="1"/>
          </p:nvSpPr>
          <p:spPr>
            <a:xfrm>
              <a:off x="5209534" y="4012788"/>
              <a:ext cx="243441" cy="369728"/>
            </a:xfrm>
            <a:prstGeom prst="rect">
              <a:avLst/>
            </a:prstGeom>
            <a:noFill/>
          </p:spPr>
          <p:txBody>
            <a:bodyPr wrap="square" rtlCol="0">
              <a:spAutoFit/>
            </a:bodyPr>
            <a:lstStyle/>
            <a:p>
              <a:r>
                <a:rPr lang="en-CA" sz="2123" b="1" dirty="0" smtClean="0">
                  <a:solidFill>
                    <a:schemeClr val="bg2"/>
                  </a:solidFill>
                </a:rPr>
                <a:t>2</a:t>
              </a:r>
              <a:endParaRPr lang="en-CA" sz="2123" b="1" dirty="0">
                <a:solidFill>
                  <a:schemeClr val="bg2"/>
                </a:solidFill>
              </a:endParaRPr>
            </a:p>
          </p:txBody>
        </p:sp>
      </p:grpSp>
      <p:grpSp>
        <p:nvGrpSpPr>
          <p:cNvPr id="344" name="Group 343"/>
          <p:cNvGrpSpPr/>
          <p:nvPr userDrawn="1"/>
        </p:nvGrpSpPr>
        <p:grpSpPr>
          <a:xfrm>
            <a:off x="422930" y="6598046"/>
            <a:ext cx="462358" cy="462358"/>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346" name="TextBox 345"/>
            <p:cNvSpPr txBox="1"/>
            <p:nvPr userDrawn="1"/>
          </p:nvSpPr>
          <p:spPr>
            <a:xfrm>
              <a:off x="5209534" y="4012788"/>
              <a:ext cx="243441" cy="369728"/>
            </a:xfrm>
            <a:prstGeom prst="rect">
              <a:avLst/>
            </a:prstGeom>
            <a:noFill/>
          </p:spPr>
          <p:txBody>
            <a:bodyPr wrap="square" rtlCol="0">
              <a:spAutoFit/>
            </a:bodyPr>
            <a:lstStyle/>
            <a:p>
              <a:r>
                <a:rPr lang="en-CA" sz="2123" b="1" dirty="0" smtClean="0">
                  <a:solidFill>
                    <a:schemeClr val="bg2"/>
                  </a:solidFill>
                </a:rPr>
                <a:t>3</a:t>
              </a:r>
              <a:endParaRPr lang="en-CA" sz="2123" b="1" dirty="0">
                <a:solidFill>
                  <a:schemeClr val="bg2"/>
                </a:solidFill>
              </a:endParaRPr>
            </a:p>
          </p:txBody>
        </p:sp>
      </p:grpSp>
      <p:sp>
        <p:nvSpPr>
          <p:cNvPr id="14" name="Freeform 5"/>
          <p:cNvSpPr>
            <a:spLocks/>
          </p:cNvSpPr>
          <p:nvPr userDrawn="1"/>
        </p:nvSpPr>
        <p:spPr bwMode="auto">
          <a:xfrm>
            <a:off x="5467669" y="741259"/>
            <a:ext cx="376026" cy="336445"/>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5" name="Group 14"/>
          <p:cNvGrpSpPr/>
          <p:nvPr userDrawn="1"/>
        </p:nvGrpSpPr>
        <p:grpSpPr>
          <a:xfrm>
            <a:off x="7144492" y="2848081"/>
            <a:ext cx="314855" cy="41021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8" name="Freeform 8"/>
          <p:cNvSpPr>
            <a:spLocks/>
          </p:cNvSpPr>
          <p:nvPr userDrawn="1"/>
        </p:nvSpPr>
        <p:spPr bwMode="auto">
          <a:xfrm>
            <a:off x="6072187" y="3342852"/>
            <a:ext cx="165524" cy="46778"/>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9" name="Freeform 9"/>
          <p:cNvSpPr>
            <a:spLocks/>
          </p:cNvSpPr>
          <p:nvPr userDrawn="1"/>
        </p:nvSpPr>
        <p:spPr bwMode="auto">
          <a:xfrm>
            <a:off x="6005618" y="3542560"/>
            <a:ext cx="302260" cy="131340"/>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0" name="Freeform 10"/>
          <p:cNvSpPr>
            <a:spLocks/>
          </p:cNvSpPr>
          <p:nvPr userDrawn="1"/>
        </p:nvSpPr>
        <p:spPr bwMode="auto">
          <a:xfrm>
            <a:off x="5975032" y="3398629"/>
            <a:ext cx="359834" cy="11874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1" name="Freeform 11"/>
          <p:cNvSpPr>
            <a:spLocks noEditPoints="1"/>
          </p:cNvSpPr>
          <p:nvPr userDrawn="1"/>
        </p:nvSpPr>
        <p:spPr bwMode="auto">
          <a:xfrm>
            <a:off x="5940849" y="838412"/>
            <a:ext cx="367030" cy="36703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2" name="Freeform 12"/>
          <p:cNvSpPr>
            <a:spLocks/>
          </p:cNvSpPr>
          <p:nvPr userDrawn="1"/>
        </p:nvSpPr>
        <p:spPr bwMode="auto">
          <a:xfrm>
            <a:off x="4810972" y="860002"/>
            <a:ext cx="489374" cy="437198"/>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3" name="Freeform 13"/>
          <p:cNvSpPr>
            <a:spLocks noEditPoints="1"/>
          </p:cNvSpPr>
          <p:nvPr userDrawn="1"/>
        </p:nvSpPr>
        <p:spPr bwMode="auto">
          <a:xfrm>
            <a:off x="3314066" y="1477116"/>
            <a:ext cx="332846" cy="28067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4" name="Group 23"/>
          <p:cNvGrpSpPr/>
          <p:nvPr userDrawn="1"/>
        </p:nvGrpSpPr>
        <p:grpSpPr>
          <a:xfrm>
            <a:off x="3909590" y="784437"/>
            <a:ext cx="752052" cy="42100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32" name="Freeform 21"/>
          <p:cNvSpPr>
            <a:spLocks noEditPoints="1"/>
          </p:cNvSpPr>
          <p:nvPr userDrawn="1"/>
        </p:nvSpPr>
        <p:spPr bwMode="auto">
          <a:xfrm>
            <a:off x="6412232" y="3386032"/>
            <a:ext cx="399415" cy="35443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33" name="Freeform 22"/>
          <p:cNvSpPr>
            <a:spLocks noEditPoints="1"/>
          </p:cNvSpPr>
          <p:nvPr userDrawn="1"/>
        </p:nvSpPr>
        <p:spPr bwMode="auto">
          <a:xfrm>
            <a:off x="4872145" y="2711345"/>
            <a:ext cx="507365" cy="394018"/>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34" name="Group 33"/>
          <p:cNvGrpSpPr/>
          <p:nvPr userDrawn="1"/>
        </p:nvGrpSpPr>
        <p:grpSpPr>
          <a:xfrm>
            <a:off x="6872818" y="1415947"/>
            <a:ext cx="437198" cy="433599"/>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38" name="Freeform 26"/>
          <p:cNvSpPr>
            <a:spLocks/>
          </p:cNvSpPr>
          <p:nvPr userDrawn="1"/>
        </p:nvSpPr>
        <p:spPr bwMode="auto">
          <a:xfrm>
            <a:off x="4854152" y="2020467"/>
            <a:ext cx="403013" cy="46418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39" name="Group 38"/>
          <p:cNvGrpSpPr/>
          <p:nvPr userDrawn="1"/>
        </p:nvGrpSpPr>
        <p:grpSpPr>
          <a:xfrm>
            <a:off x="6928592" y="3450804"/>
            <a:ext cx="521759" cy="179917"/>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43" name="Group 42"/>
          <p:cNvGrpSpPr/>
          <p:nvPr userDrawn="1"/>
        </p:nvGrpSpPr>
        <p:grpSpPr>
          <a:xfrm>
            <a:off x="5462272" y="2076239"/>
            <a:ext cx="494771" cy="500168"/>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59" name="Group 58"/>
          <p:cNvGrpSpPr/>
          <p:nvPr userDrawn="1"/>
        </p:nvGrpSpPr>
        <p:grpSpPr>
          <a:xfrm>
            <a:off x="6048799" y="2076241"/>
            <a:ext cx="509165" cy="509165"/>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75" name="Freeform 60"/>
          <p:cNvSpPr>
            <a:spLocks noEditPoints="1"/>
          </p:cNvSpPr>
          <p:nvPr userDrawn="1"/>
        </p:nvSpPr>
        <p:spPr bwMode="auto">
          <a:xfrm>
            <a:off x="6369051" y="1095695"/>
            <a:ext cx="244687" cy="244687"/>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76" name="Freeform 61"/>
          <p:cNvSpPr>
            <a:spLocks noEditPoints="1"/>
          </p:cNvSpPr>
          <p:nvPr userDrawn="1"/>
        </p:nvSpPr>
        <p:spPr bwMode="auto">
          <a:xfrm>
            <a:off x="6250307" y="1495108"/>
            <a:ext cx="341842" cy="433600"/>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77" name="Freeform 62"/>
          <p:cNvSpPr>
            <a:spLocks/>
          </p:cNvSpPr>
          <p:nvPr userDrawn="1"/>
        </p:nvSpPr>
        <p:spPr bwMode="auto">
          <a:xfrm>
            <a:off x="4622060" y="1468120"/>
            <a:ext cx="302260" cy="311256"/>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78" name="Oval 63"/>
          <p:cNvSpPr>
            <a:spLocks noChangeArrowheads="1"/>
          </p:cNvSpPr>
          <p:nvPr userDrawn="1"/>
        </p:nvSpPr>
        <p:spPr bwMode="auto">
          <a:xfrm>
            <a:off x="4713817" y="1800967"/>
            <a:ext cx="100754" cy="104352"/>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79" name="Group 78"/>
          <p:cNvGrpSpPr/>
          <p:nvPr userDrawn="1"/>
        </p:nvGrpSpPr>
        <p:grpSpPr>
          <a:xfrm>
            <a:off x="3155739" y="1953897"/>
            <a:ext cx="368830" cy="770043"/>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84" name="Group 83"/>
          <p:cNvGrpSpPr/>
          <p:nvPr userDrawn="1"/>
        </p:nvGrpSpPr>
        <p:grpSpPr>
          <a:xfrm>
            <a:off x="3619924" y="1953898"/>
            <a:ext cx="289667" cy="775441"/>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89" name="Group 88"/>
          <p:cNvGrpSpPr/>
          <p:nvPr userDrawn="1"/>
        </p:nvGrpSpPr>
        <p:grpSpPr>
          <a:xfrm>
            <a:off x="7004157" y="1975485"/>
            <a:ext cx="532553" cy="735860"/>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98" name="Freeform 80"/>
          <p:cNvSpPr>
            <a:spLocks/>
          </p:cNvSpPr>
          <p:nvPr userDrawn="1"/>
        </p:nvSpPr>
        <p:spPr bwMode="auto">
          <a:xfrm>
            <a:off x="7248844" y="854605"/>
            <a:ext cx="311256" cy="307658"/>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99" name="Group 98"/>
          <p:cNvGrpSpPr/>
          <p:nvPr userDrawn="1"/>
        </p:nvGrpSpPr>
        <p:grpSpPr>
          <a:xfrm>
            <a:off x="5616999" y="2794109"/>
            <a:ext cx="516362" cy="39941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08" name="Freeform 89"/>
          <p:cNvSpPr>
            <a:spLocks noEditPoints="1"/>
          </p:cNvSpPr>
          <p:nvPr userDrawn="1"/>
        </p:nvSpPr>
        <p:spPr bwMode="auto">
          <a:xfrm>
            <a:off x="5791518" y="1459128"/>
            <a:ext cx="302260" cy="451591"/>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09" name="Freeform 92"/>
          <p:cNvSpPr>
            <a:spLocks/>
          </p:cNvSpPr>
          <p:nvPr userDrawn="1"/>
        </p:nvSpPr>
        <p:spPr bwMode="auto">
          <a:xfrm>
            <a:off x="5113234" y="1108287"/>
            <a:ext cx="442595" cy="372428"/>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10" name="Freeform 93"/>
          <p:cNvSpPr>
            <a:spLocks/>
          </p:cNvSpPr>
          <p:nvPr userDrawn="1"/>
        </p:nvSpPr>
        <p:spPr bwMode="auto">
          <a:xfrm>
            <a:off x="3274484" y="3010006"/>
            <a:ext cx="446193" cy="519960"/>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11" name="Freeform 94"/>
          <p:cNvSpPr>
            <a:spLocks noEditPoints="1"/>
          </p:cNvSpPr>
          <p:nvPr userDrawn="1"/>
        </p:nvSpPr>
        <p:spPr bwMode="auto">
          <a:xfrm>
            <a:off x="2220172" y="1529294"/>
            <a:ext cx="262679" cy="314855"/>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12" name="Group 111"/>
          <p:cNvGrpSpPr/>
          <p:nvPr userDrawn="1"/>
        </p:nvGrpSpPr>
        <p:grpSpPr>
          <a:xfrm>
            <a:off x="6723487" y="802429"/>
            <a:ext cx="412010" cy="415608"/>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16" name="Group 115"/>
          <p:cNvGrpSpPr/>
          <p:nvPr userDrawn="1"/>
        </p:nvGrpSpPr>
        <p:grpSpPr>
          <a:xfrm>
            <a:off x="3861013" y="1471721"/>
            <a:ext cx="599123" cy="424603"/>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20" name="Group 119"/>
          <p:cNvGrpSpPr/>
          <p:nvPr userDrawn="1"/>
        </p:nvGrpSpPr>
        <p:grpSpPr>
          <a:xfrm>
            <a:off x="2421679" y="903184"/>
            <a:ext cx="581132" cy="50736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24" name="Freeform 104"/>
          <p:cNvSpPr>
            <a:spLocks/>
          </p:cNvSpPr>
          <p:nvPr userDrawn="1"/>
        </p:nvSpPr>
        <p:spPr bwMode="auto">
          <a:xfrm>
            <a:off x="4920721" y="3249296"/>
            <a:ext cx="410210" cy="372428"/>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5" name="Freeform 105"/>
          <p:cNvSpPr>
            <a:spLocks/>
          </p:cNvSpPr>
          <p:nvPr userDrawn="1"/>
        </p:nvSpPr>
        <p:spPr bwMode="auto">
          <a:xfrm>
            <a:off x="4355784" y="2921847"/>
            <a:ext cx="428202" cy="437198"/>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6" name="Freeform 106"/>
          <p:cNvSpPr>
            <a:spLocks noEditPoints="1"/>
          </p:cNvSpPr>
          <p:nvPr userDrawn="1"/>
        </p:nvSpPr>
        <p:spPr bwMode="auto">
          <a:xfrm>
            <a:off x="2176993" y="2475654"/>
            <a:ext cx="428202" cy="376026"/>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7" name="Freeform 107"/>
          <p:cNvSpPr>
            <a:spLocks noEditPoints="1"/>
          </p:cNvSpPr>
          <p:nvPr userDrawn="1"/>
        </p:nvSpPr>
        <p:spPr bwMode="auto">
          <a:xfrm>
            <a:off x="4150679" y="2094232"/>
            <a:ext cx="599123" cy="599123"/>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8" name="Freeform 108"/>
          <p:cNvSpPr>
            <a:spLocks/>
          </p:cNvSpPr>
          <p:nvPr userDrawn="1"/>
        </p:nvSpPr>
        <p:spPr bwMode="auto">
          <a:xfrm>
            <a:off x="2128415" y="1941302"/>
            <a:ext cx="604520" cy="385022"/>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9" name="Freeform 109"/>
          <p:cNvSpPr>
            <a:spLocks noEditPoints="1"/>
          </p:cNvSpPr>
          <p:nvPr userDrawn="1"/>
        </p:nvSpPr>
        <p:spPr bwMode="auto">
          <a:xfrm>
            <a:off x="3152142" y="833015"/>
            <a:ext cx="564938" cy="50016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30" name="Group 129"/>
          <p:cNvGrpSpPr/>
          <p:nvPr userDrawn="1"/>
        </p:nvGrpSpPr>
        <p:grpSpPr>
          <a:xfrm>
            <a:off x="3817832" y="2592600"/>
            <a:ext cx="419207" cy="631508"/>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34" name="Freeform 113"/>
          <p:cNvSpPr>
            <a:spLocks/>
          </p:cNvSpPr>
          <p:nvPr userDrawn="1"/>
        </p:nvSpPr>
        <p:spPr bwMode="auto">
          <a:xfrm>
            <a:off x="2749128" y="1691217"/>
            <a:ext cx="363432" cy="34544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5" name="Freeform 114"/>
          <p:cNvSpPr>
            <a:spLocks/>
          </p:cNvSpPr>
          <p:nvPr userDrawn="1"/>
        </p:nvSpPr>
        <p:spPr bwMode="auto">
          <a:xfrm>
            <a:off x="6325871" y="2592600"/>
            <a:ext cx="660295" cy="368830"/>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6" name="Freeform 115"/>
          <p:cNvSpPr>
            <a:spLocks/>
          </p:cNvSpPr>
          <p:nvPr userDrawn="1"/>
        </p:nvSpPr>
        <p:spPr bwMode="auto">
          <a:xfrm>
            <a:off x="6189134" y="2961428"/>
            <a:ext cx="656696" cy="36703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7" name="Freeform 116"/>
          <p:cNvSpPr>
            <a:spLocks/>
          </p:cNvSpPr>
          <p:nvPr userDrawn="1"/>
        </p:nvSpPr>
        <p:spPr bwMode="auto">
          <a:xfrm>
            <a:off x="5424489" y="3368041"/>
            <a:ext cx="392219" cy="394018"/>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8" name="Freeform 117"/>
          <p:cNvSpPr>
            <a:spLocks noEditPoints="1"/>
          </p:cNvSpPr>
          <p:nvPr userDrawn="1"/>
        </p:nvSpPr>
        <p:spPr bwMode="auto">
          <a:xfrm>
            <a:off x="2623187" y="2274147"/>
            <a:ext cx="370628" cy="406612"/>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9" name="Freeform 118"/>
          <p:cNvSpPr>
            <a:spLocks noEditPoints="1"/>
          </p:cNvSpPr>
          <p:nvPr userDrawn="1"/>
        </p:nvSpPr>
        <p:spPr bwMode="auto">
          <a:xfrm>
            <a:off x="2894860" y="2689755"/>
            <a:ext cx="192512" cy="320252"/>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0" name="Freeform 119"/>
          <p:cNvSpPr>
            <a:spLocks noEditPoints="1"/>
          </p:cNvSpPr>
          <p:nvPr userDrawn="1"/>
        </p:nvSpPr>
        <p:spPr bwMode="auto">
          <a:xfrm>
            <a:off x="2079838" y="3542562"/>
            <a:ext cx="730462" cy="530755"/>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1" name="Freeform 120"/>
          <p:cNvSpPr>
            <a:spLocks noEditPoints="1"/>
          </p:cNvSpPr>
          <p:nvPr userDrawn="1"/>
        </p:nvSpPr>
        <p:spPr bwMode="auto">
          <a:xfrm>
            <a:off x="3843021" y="3456200"/>
            <a:ext cx="665692" cy="433600"/>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2" name="Freeform 121"/>
          <p:cNvSpPr>
            <a:spLocks noEditPoints="1"/>
          </p:cNvSpPr>
          <p:nvPr userDrawn="1"/>
        </p:nvSpPr>
        <p:spPr bwMode="auto">
          <a:xfrm>
            <a:off x="6027208" y="3859213"/>
            <a:ext cx="424604" cy="428202"/>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3" name="Freeform 122"/>
          <p:cNvSpPr>
            <a:spLocks noEditPoints="1"/>
          </p:cNvSpPr>
          <p:nvPr userDrawn="1"/>
        </p:nvSpPr>
        <p:spPr bwMode="auto">
          <a:xfrm>
            <a:off x="6635326" y="3853816"/>
            <a:ext cx="424604" cy="424603"/>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44" name="Group 143"/>
          <p:cNvGrpSpPr/>
          <p:nvPr userDrawn="1"/>
        </p:nvGrpSpPr>
        <p:grpSpPr>
          <a:xfrm>
            <a:off x="8355332" y="2711347"/>
            <a:ext cx="176318" cy="403013"/>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47" name="Freeform 125"/>
          <p:cNvSpPr>
            <a:spLocks noEditPoints="1"/>
          </p:cNvSpPr>
          <p:nvPr userDrawn="1"/>
        </p:nvSpPr>
        <p:spPr bwMode="auto">
          <a:xfrm>
            <a:off x="2968626" y="3609129"/>
            <a:ext cx="498370" cy="437198"/>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8" name="Freeform 126"/>
          <p:cNvSpPr>
            <a:spLocks noEditPoints="1"/>
          </p:cNvSpPr>
          <p:nvPr userDrawn="1"/>
        </p:nvSpPr>
        <p:spPr bwMode="auto">
          <a:xfrm>
            <a:off x="8447090" y="2085237"/>
            <a:ext cx="219498" cy="44259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9" name="Freeform 127"/>
          <p:cNvSpPr>
            <a:spLocks noEditPoints="1"/>
          </p:cNvSpPr>
          <p:nvPr userDrawn="1"/>
        </p:nvSpPr>
        <p:spPr bwMode="auto">
          <a:xfrm>
            <a:off x="2477453" y="4082310"/>
            <a:ext cx="460587" cy="412010"/>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50" name="Group 149"/>
          <p:cNvGrpSpPr/>
          <p:nvPr userDrawn="1"/>
        </p:nvGrpSpPr>
        <p:grpSpPr>
          <a:xfrm>
            <a:off x="8184410" y="3310469"/>
            <a:ext cx="403013" cy="316653"/>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57" name="Group 156"/>
          <p:cNvGrpSpPr/>
          <p:nvPr userDrawn="1"/>
        </p:nvGrpSpPr>
        <p:grpSpPr>
          <a:xfrm>
            <a:off x="2110425" y="2912851"/>
            <a:ext cx="599122" cy="56134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61" name="Freeform 135"/>
          <p:cNvSpPr>
            <a:spLocks noEditPoints="1"/>
          </p:cNvSpPr>
          <p:nvPr userDrawn="1"/>
        </p:nvSpPr>
        <p:spPr bwMode="auto">
          <a:xfrm>
            <a:off x="2709546" y="3071178"/>
            <a:ext cx="438997" cy="440796"/>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62" name="Freeform 136"/>
          <p:cNvSpPr>
            <a:spLocks/>
          </p:cNvSpPr>
          <p:nvPr userDrawn="1"/>
        </p:nvSpPr>
        <p:spPr bwMode="auto">
          <a:xfrm>
            <a:off x="3011805" y="3258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63" name="Freeform 137"/>
          <p:cNvSpPr>
            <a:spLocks/>
          </p:cNvSpPr>
          <p:nvPr userDrawn="1"/>
        </p:nvSpPr>
        <p:spPr bwMode="auto">
          <a:xfrm>
            <a:off x="8232987" y="811427"/>
            <a:ext cx="438997" cy="44259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64" name="Freeform 138"/>
          <p:cNvSpPr>
            <a:spLocks noEditPoints="1"/>
          </p:cNvSpPr>
          <p:nvPr userDrawn="1"/>
        </p:nvSpPr>
        <p:spPr bwMode="auto">
          <a:xfrm>
            <a:off x="5073651" y="1603061"/>
            <a:ext cx="534353" cy="451591"/>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65" name="Group 164"/>
          <p:cNvGrpSpPr/>
          <p:nvPr userDrawn="1"/>
        </p:nvGrpSpPr>
        <p:grpSpPr>
          <a:xfrm>
            <a:off x="2925445" y="4778587"/>
            <a:ext cx="611717" cy="3238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70" name="Group 169"/>
          <p:cNvGrpSpPr/>
          <p:nvPr userDrawn="1"/>
        </p:nvGrpSpPr>
        <p:grpSpPr>
          <a:xfrm>
            <a:off x="3765656" y="4778587"/>
            <a:ext cx="611717" cy="3238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75" name="Group 174"/>
          <p:cNvGrpSpPr/>
          <p:nvPr userDrawn="1"/>
        </p:nvGrpSpPr>
        <p:grpSpPr>
          <a:xfrm>
            <a:off x="7838970" y="4546497"/>
            <a:ext cx="494771" cy="638705"/>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78" name="Freeform 149"/>
          <p:cNvSpPr>
            <a:spLocks noEditPoints="1"/>
          </p:cNvSpPr>
          <p:nvPr userDrawn="1"/>
        </p:nvSpPr>
        <p:spPr bwMode="auto">
          <a:xfrm>
            <a:off x="8596419" y="4537499"/>
            <a:ext cx="336445" cy="458788"/>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79" name="Rectangle 150"/>
          <p:cNvSpPr>
            <a:spLocks noChangeArrowheads="1"/>
          </p:cNvSpPr>
          <p:nvPr userDrawn="1"/>
        </p:nvSpPr>
        <p:spPr bwMode="auto">
          <a:xfrm>
            <a:off x="8733156" y="4598671"/>
            <a:ext cx="10795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0" name="Rectangle 151"/>
          <p:cNvSpPr>
            <a:spLocks noChangeArrowheads="1"/>
          </p:cNvSpPr>
          <p:nvPr userDrawn="1"/>
        </p:nvSpPr>
        <p:spPr bwMode="auto">
          <a:xfrm>
            <a:off x="8639598" y="4663440"/>
            <a:ext cx="201507" cy="2339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1" name="Rectangle 152"/>
          <p:cNvSpPr>
            <a:spLocks noChangeArrowheads="1"/>
          </p:cNvSpPr>
          <p:nvPr userDrawn="1"/>
        </p:nvSpPr>
        <p:spPr bwMode="auto">
          <a:xfrm>
            <a:off x="8639598" y="4726412"/>
            <a:ext cx="201507" cy="251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2" name="Freeform 153"/>
          <p:cNvSpPr>
            <a:spLocks/>
          </p:cNvSpPr>
          <p:nvPr userDrawn="1"/>
        </p:nvSpPr>
        <p:spPr bwMode="auto">
          <a:xfrm>
            <a:off x="8754747" y="4821767"/>
            <a:ext cx="140335" cy="73766"/>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3" name="Freeform 154"/>
          <p:cNvSpPr>
            <a:spLocks noEditPoints="1"/>
          </p:cNvSpPr>
          <p:nvPr userDrawn="1"/>
        </p:nvSpPr>
        <p:spPr bwMode="auto">
          <a:xfrm>
            <a:off x="9418639" y="3929381"/>
            <a:ext cx="635106" cy="336445"/>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4" name="Freeform 155"/>
          <p:cNvSpPr>
            <a:spLocks noEditPoints="1"/>
          </p:cNvSpPr>
          <p:nvPr userDrawn="1"/>
        </p:nvSpPr>
        <p:spPr bwMode="auto">
          <a:xfrm>
            <a:off x="9546380" y="2668165"/>
            <a:ext cx="617114" cy="94996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5" name="Freeform 156"/>
          <p:cNvSpPr>
            <a:spLocks noEditPoints="1"/>
          </p:cNvSpPr>
          <p:nvPr userDrawn="1"/>
        </p:nvSpPr>
        <p:spPr bwMode="auto">
          <a:xfrm>
            <a:off x="2119420" y="4595072"/>
            <a:ext cx="586529" cy="415608"/>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6" name="Freeform 157"/>
          <p:cNvSpPr>
            <a:spLocks noEditPoints="1"/>
          </p:cNvSpPr>
          <p:nvPr userDrawn="1"/>
        </p:nvSpPr>
        <p:spPr bwMode="auto">
          <a:xfrm>
            <a:off x="5161811" y="4366580"/>
            <a:ext cx="559541" cy="253683"/>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7" name="Freeform 160"/>
          <p:cNvSpPr>
            <a:spLocks noEditPoints="1"/>
          </p:cNvSpPr>
          <p:nvPr userDrawn="1"/>
        </p:nvSpPr>
        <p:spPr bwMode="auto">
          <a:xfrm>
            <a:off x="4352185" y="4440344"/>
            <a:ext cx="620713" cy="622512"/>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88" name="Group 187"/>
          <p:cNvGrpSpPr/>
          <p:nvPr userDrawn="1"/>
        </p:nvGrpSpPr>
        <p:grpSpPr>
          <a:xfrm>
            <a:off x="8916671" y="762849"/>
            <a:ext cx="757450" cy="88519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92" name="Freeform 164"/>
          <p:cNvSpPr>
            <a:spLocks noEditPoints="1"/>
          </p:cNvSpPr>
          <p:nvPr userDrawn="1"/>
        </p:nvSpPr>
        <p:spPr bwMode="auto">
          <a:xfrm>
            <a:off x="7344198" y="3936579"/>
            <a:ext cx="386822" cy="381423"/>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93" name="Group 192"/>
          <p:cNvGrpSpPr/>
          <p:nvPr userDrawn="1"/>
        </p:nvGrpSpPr>
        <p:grpSpPr>
          <a:xfrm>
            <a:off x="9668722" y="4888338"/>
            <a:ext cx="467783" cy="244687"/>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97" name="Group 196"/>
          <p:cNvGrpSpPr/>
          <p:nvPr userDrawn="1"/>
        </p:nvGrpSpPr>
        <p:grpSpPr>
          <a:xfrm>
            <a:off x="7034743" y="4476329"/>
            <a:ext cx="599123" cy="608119"/>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00" name="Freeform 170"/>
          <p:cNvSpPr>
            <a:spLocks noEditPoints="1"/>
          </p:cNvSpPr>
          <p:nvPr userDrawn="1"/>
        </p:nvSpPr>
        <p:spPr bwMode="auto">
          <a:xfrm>
            <a:off x="4999886" y="4712018"/>
            <a:ext cx="519959" cy="433600"/>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01" name="Group 200"/>
          <p:cNvGrpSpPr/>
          <p:nvPr userDrawn="1"/>
        </p:nvGrpSpPr>
        <p:grpSpPr>
          <a:xfrm>
            <a:off x="9305291" y="4400764"/>
            <a:ext cx="368830" cy="271675"/>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05" name="Group 204"/>
          <p:cNvGrpSpPr/>
          <p:nvPr userDrawn="1"/>
        </p:nvGrpSpPr>
        <p:grpSpPr>
          <a:xfrm>
            <a:off x="8562236" y="1489712"/>
            <a:ext cx="476779" cy="314855"/>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10" name="Freeform 178"/>
          <p:cNvSpPr>
            <a:spLocks noEditPoints="1"/>
          </p:cNvSpPr>
          <p:nvPr userDrawn="1"/>
        </p:nvSpPr>
        <p:spPr bwMode="auto">
          <a:xfrm>
            <a:off x="6482399" y="4537501"/>
            <a:ext cx="512763" cy="48577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11" name="Oval 179"/>
          <p:cNvSpPr>
            <a:spLocks noChangeArrowheads="1"/>
          </p:cNvSpPr>
          <p:nvPr userDrawn="1"/>
        </p:nvSpPr>
        <p:spPr bwMode="auto">
          <a:xfrm>
            <a:off x="6915997" y="4821769"/>
            <a:ext cx="35984" cy="3598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12" name="Freeform 180"/>
          <p:cNvSpPr>
            <a:spLocks noEditPoints="1"/>
          </p:cNvSpPr>
          <p:nvPr userDrawn="1"/>
        </p:nvSpPr>
        <p:spPr bwMode="auto">
          <a:xfrm>
            <a:off x="8627005" y="2662767"/>
            <a:ext cx="424604" cy="412010"/>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13" name="Group 212"/>
          <p:cNvGrpSpPr/>
          <p:nvPr userDrawn="1"/>
        </p:nvGrpSpPr>
        <p:grpSpPr>
          <a:xfrm>
            <a:off x="9612948" y="1153267"/>
            <a:ext cx="590127" cy="564938"/>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24" name="Freeform 191"/>
          <p:cNvSpPr>
            <a:spLocks/>
          </p:cNvSpPr>
          <p:nvPr userDrawn="1"/>
        </p:nvSpPr>
        <p:spPr bwMode="auto">
          <a:xfrm>
            <a:off x="3983356" y="4051726"/>
            <a:ext cx="473181" cy="379625"/>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25" name="Freeform 192"/>
          <p:cNvSpPr>
            <a:spLocks/>
          </p:cNvSpPr>
          <p:nvPr userDrawn="1"/>
        </p:nvSpPr>
        <p:spPr bwMode="auto">
          <a:xfrm>
            <a:off x="4526704" y="3691890"/>
            <a:ext cx="196109" cy="577533"/>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26" name="Group 225"/>
          <p:cNvGrpSpPr/>
          <p:nvPr userDrawn="1"/>
        </p:nvGrpSpPr>
        <p:grpSpPr>
          <a:xfrm>
            <a:off x="8763741" y="4024737"/>
            <a:ext cx="388620" cy="341842"/>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30" name="Freeform 196"/>
          <p:cNvSpPr>
            <a:spLocks noEditPoints="1"/>
          </p:cNvSpPr>
          <p:nvPr userDrawn="1"/>
        </p:nvSpPr>
        <p:spPr bwMode="auto">
          <a:xfrm>
            <a:off x="9576966" y="1993479"/>
            <a:ext cx="586529" cy="491173"/>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31" name="Freeform 197"/>
          <p:cNvSpPr>
            <a:spLocks/>
          </p:cNvSpPr>
          <p:nvPr userDrawn="1"/>
        </p:nvSpPr>
        <p:spPr bwMode="auto">
          <a:xfrm>
            <a:off x="3148543" y="4130887"/>
            <a:ext cx="725065" cy="397616"/>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32" name="Freeform 198"/>
          <p:cNvSpPr>
            <a:spLocks/>
          </p:cNvSpPr>
          <p:nvPr userDrawn="1"/>
        </p:nvSpPr>
        <p:spPr bwMode="auto">
          <a:xfrm>
            <a:off x="3366243" y="4375573"/>
            <a:ext cx="271675" cy="36703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33" name="Group 232"/>
          <p:cNvGrpSpPr/>
          <p:nvPr userDrawn="1"/>
        </p:nvGrpSpPr>
        <p:grpSpPr>
          <a:xfrm>
            <a:off x="4915325" y="3832225"/>
            <a:ext cx="552344" cy="385022"/>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36" name="Group 235"/>
          <p:cNvGrpSpPr/>
          <p:nvPr userDrawn="1"/>
        </p:nvGrpSpPr>
        <p:grpSpPr>
          <a:xfrm>
            <a:off x="8697173" y="3315867"/>
            <a:ext cx="687282" cy="573935"/>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42" name="Group 241"/>
          <p:cNvGrpSpPr/>
          <p:nvPr userDrawn="1"/>
        </p:nvGrpSpPr>
        <p:grpSpPr>
          <a:xfrm>
            <a:off x="8880688" y="2015069"/>
            <a:ext cx="537951" cy="555943"/>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45" name="Group 244"/>
          <p:cNvGrpSpPr/>
          <p:nvPr userDrawn="1"/>
        </p:nvGrpSpPr>
        <p:grpSpPr>
          <a:xfrm>
            <a:off x="7624870" y="1455529"/>
            <a:ext cx="665692" cy="433599"/>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50" name="Group 249"/>
          <p:cNvGrpSpPr/>
          <p:nvPr userDrawn="1"/>
        </p:nvGrpSpPr>
        <p:grpSpPr>
          <a:xfrm>
            <a:off x="5948046" y="4400762"/>
            <a:ext cx="350838" cy="350838"/>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58" name="Group 257"/>
          <p:cNvGrpSpPr/>
          <p:nvPr userDrawn="1"/>
        </p:nvGrpSpPr>
        <p:grpSpPr>
          <a:xfrm>
            <a:off x="5712355" y="4864949"/>
            <a:ext cx="250085" cy="293265"/>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61" name="Group 260"/>
          <p:cNvGrpSpPr/>
          <p:nvPr userDrawn="1"/>
        </p:nvGrpSpPr>
        <p:grpSpPr>
          <a:xfrm>
            <a:off x="7664450" y="2191386"/>
            <a:ext cx="464186" cy="672888"/>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69" name="Freeform 229"/>
          <p:cNvSpPr>
            <a:spLocks noEditPoints="1"/>
          </p:cNvSpPr>
          <p:nvPr userDrawn="1"/>
        </p:nvSpPr>
        <p:spPr bwMode="auto">
          <a:xfrm>
            <a:off x="7826375" y="3828628"/>
            <a:ext cx="512763" cy="581131"/>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70" name="Group 269"/>
          <p:cNvGrpSpPr/>
          <p:nvPr userDrawn="1"/>
        </p:nvGrpSpPr>
        <p:grpSpPr>
          <a:xfrm>
            <a:off x="7612276" y="3022600"/>
            <a:ext cx="473180" cy="665692"/>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74" name="Group 273"/>
          <p:cNvGrpSpPr/>
          <p:nvPr userDrawn="1"/>
        </p:nvGrpSpPr>
        <p:grpSpPr>
          <a:xfrm>
            <a:off x="7599681" y="885192"/>
            <a:ext cx="532554" cy="385023"/>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Tree>
    <p:extLst>
      <p:ext uri="{BB962C8B-B14F-4D97-AF65-F5344CB8AC3E}">
        <p14:creationId xmlns:p14="http://schemas.microsoft.com/office/powerpoint/2010/main" val="2496780939"/>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470" y="560545"/>
            <a:ext cx="8938260" cy="87929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12470" y="7203865"/>
            <a:ext cx="2331720" cy="413808"/>
          </a:xfrm>
          <a:prstGeom prst="rect">
            <a:avLst/>
          </a:prstGeom>
        </p:spPr>
        <p:txBody>
          <a:bodyPr/>
          <a:lstStyle/>
          <a:p>
            <a:endParaRPr lang="en-CA"/>
          </a:p>
        </p:txBody>
      </p:sp>
      <p:sp>
        <p:nvSpPr>
          <p:cNvPr id="4" name="Footer Placeholder 3"/>
          <p:cNvSpPr>
            <a:spLocks noGrp="1"/>
          </p:cNvSpPr>
          <p:nvPr>
            <p:ph type="ftr" sz="quarter" idx="11"/>
          </p:nvPr>
        </p:nvSpPr>
        <p:spPr>
          <a:xfrm>
            <a:off x="3432810" y="7203865"/>
            <a:ext cx="3497580" cy="413808"/>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54B07D99-D461-4C49-83BD-86150019FCEC}" type="slidenum">
              <a:rPr lang="en-CA" smtClean="0"/>
              <a:t>‹#›</a:t>
            </a:fld>
            <a:endParaRPr lang="en-CA"/>
          </a:p>
        </p:txBody>
      </p:sp>
    </p:spTree>
    <p:extLst>
      <p:ext uri="{BB962C8B-B14F-4D97-AF65-F5344CB8AC3E}">
        <p14:creationId xmlns:p14="http://schemas.microsoft.com/office/powerpoint/2010/main" val="119666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426960" y="7203864"/>
            <a:ext cx="2418080" cy="413808"/>
          </a:xfrm>
          <a:prstGeom prst="rect">
            <a:avLst/>
          </a:prstGeom>
        </p:spPr>
        <p:txBody>
          <a:bodyPr vert="horz" lIns="91440" tIns="45720" rIns="91440" bIns="45720" rtlCol="0" anchor="ctr"/>
          <a:lstStyle>
            <a:lvl1pPr algn="r">
              <a:defRPr sz="1101">
                <a:solidFill>
                  <a:schemeClr val="tx1">
                    <a:tint val="75000"/>
                  </a:schemeClr>
                </a:solidFill>
              </a:defRPr>
            </a:lvl1pPr>
          </a:lstStyle>
          <a:p>
            <a:fld id="{32D4B517-E49B-41B6-9DBC-23634E0F1CDC}" type="slidenum">
              <a:rPr lang="en-CA" smtClean="0"/>
              <a:t>‹#›</a:t>
            </a:fld>
            <a:endParaRPr lang="en-CA" dirty="0"/>
          </a:p>
        </p:txBody>
      </p:sp>
      <p:sp>
        <p:nvSpPr>
          <p:cNvPr id="3" name="Title Placeholder 2"/>
          <p:cNvSpPr>
            <a:spLocks noGrp="1"/>
          </p:cNvSpPr>
          <p:nvPr>
            <p:ph type="title"/>
          </p:nvPr>
        </p:nvSpPr>
        <p:spPr>
          <a:xfrm>
            <a:off x="712470" y="413811"/>
            <a:ext cx="8938260" cy="1502305"/>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2" name="hl"/>
          <p:cNvSpPr txBox="1"/>
          <p:nvPr userDrawn="1"/>
        </p:nvSpPr>
        <p:spPr>
          <a:xfrm>
            <a:off x="0" y="0"/>
            <a:ext cx="10363200" cy="448456"/>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668" r:id="rId9"/>
    <p:sldLayoutId id="2147483670" r:id="rId10"/>
    <p:sldLayoutId id="2147483676" r:id="rId11"/>
    <p:sldLayoutId id="2147483682" r:id="rId12"/>
  </p:sldLayoutIdLst>
  <p:timing>
    <p:tnLst>
      <p:par>
        <p:cTn id="1" dur="indefinite" restart="never" nodeType="tmRoot"/>
      </p:par>
    </p:tnLst>
  </p:timing>
  <p:hf hdr="0" ftr="0" dt="0"/>
  <p:txStyles>
    <p:titleStyle>
      <a:lvl1pPr algn="l" defTabSz="838928" rtl="0" eaLnBrk="1" latinLnBrk="0" hangingPunct="1">
        <a:spcBef>
          <a:spcPct val="0"/>
        </a:spcBef>
        <a:buNone/>
        <a:defRPr sz="4037" kern="1200">
          <a:solidFill>
            <a:schemeClr val="tx1"/>
          </a:solidFill>
          <a:latin typeface="+mj-lt"/>
          <a:ea typeface="+mj-ea"/>
          <a:cs typeface="+mj-cs"/>
        </a:defRPr>
      </a:lvl1pPr>
    </p:titleStyle>
    <p:body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p:bodyStyle>
    <p:otherStyle>
      <a:defPPr>
        <a:defRPr lang="en-US"/>
      </a:defPPr>
      <a:lvl1pPr marL="0" algn="l" defTabSz="838928" rtl="0" eaLnBrk="1" latinLnBrk="0" hangingPunct="1">
        <a:defRPr sz="1652" kern="1200">
          <a:solidFill>
            <a:schemeClr val="tx1"/>
          </a:solidFill>
          <a:latin typeface="+mn-lt"/>
          <a:ea typeface="+mn-ea"/>
          <a:cs typeface="+mn-cs"/>
        </a:defRPr>
      </a:lvl1pPr>
      <a:lvl2pPr marL="419465" algn="l" defTabSz="838928" rtl="0" eaLnBrk="1" latinLnBrk="0" hangingPunct="1">
        <a:defRPr sz="1652" kern="1200">
          <a:solidFill>
            <a:schemeClr val="tx1"/>
          </a:solidFill>
          <a:latin typeface="+mn-lt"/>
          <a:ea typeface="+mn-ea"/>
          <a:cs typeface="+mn-cs"/>
        </a:defRPr>
      </a:lvl2pPr>
      <a:lvl3pPr marL="838928" algn="l" defTabSz="838928" rtl="0" eaLnBrk="1" latinLnBrk="0" hangingPunct="1">
        <a:defRPr sz="1652" kern="1200">
          <a:solidFill>
            <a:schemeClr val="tx1"/>
          </a:solidFill>
          <a:latin typeface="+mn-lt"/>
          <a:ea typeface="+mn-ea"/>
          <a:cs typeface="+mn-cs"/>
        </a:defRPr>
      </a:lvl3pPr>
      <a:lvl4pPr marL="1258392" algn="l" defTabSz="838928" rtl="0" eaLnBrk="1" latinLnBrk="0" hangingPunct="1">
        <a:defRPr sz="1652" kern="1200">
          <a:solidFill>
            <a:schemeClr val="tx1"/>
          </a:solidFill>
          <a:latin typeface="+mn-lt"/>
          <a:ea typeface="+mn-ea"/>
          <a:cs typeface="+mn-cs"/>
        </a:defRPr>
      </a:lvl4pPr>
      <a:lvl5pPr marL="1677857" algn="l" defTabSz="838928" rtl="0" eaLnBrk="1" latinLnBrk="0" hangingPunct="1">
        <a:defRPr sz="1652" kern="1200">
          <a:solidFill>
            <a:schemeClr val="tx1"/>
          </a:solidFill>
          <a:latin typeface="+mn-lt"/>
          <a:ea typeface="+mn-ea"/>
          <a:cs typeface="+mn-cs"/>
        </a:defRPr>
      </a:lvl5pPr>
      <a:lvl6pPr marL="2097320" algn="l" defTabSz="838928" rtl="0" eaLnBrk="1" latinLnBrk="0" hangingPunct="1">
        <a:defRPr sz="1652" kern="1200">
          <a:solidFill>
            <a:schemeClr val="tx1"/>
          </a:solidFill>
          <a:latin typeface="+mn-lt"/>
          <a:ea typeface="+mn-ea"/>
          <a:cs typeface="+mn-cs"/>
        </a:defRPr>
      </a:lvl6pPr>
      <a:lvl7pPr marL="2516785" algn="l" defTabSz="838928" rtl="0" eaLnBrk="1" latinLnBrk="0" hangingPunct="1">
        <a:defRPr sz="1652" kern="1200">
          <a:solidFill>
            <a:schemeClr val="tx1"/>
          </a:solidFill>
          <a:latin typeface="+mn-lt"/>
          <a:ea typeface="+mn-ea"/>
          <a:cs typeface="+mn-cs"/>
        </a:defRPr>
      </a:lvl7pPr>
      <a:lvl8pPr marL="2936249" algn="l" defTabSz="838928" rtl="0" eaLnBrk="1" latinLnBrk="0" hangingPunct="1">
        <a:defRPr sz="1652" kern="1200">
          <a:solidFill>
            <a:schemeClr val="tx1"/>
          </a:solidFill>
          <a:latin typeface="+mn-lt"/>
          <a:ea typeface="+mn-ea"/>
          <a:cs typeface="+mn-cs"/>
        </a:defRPr>
      </a:lvl8pPr>
      <a:lvl9pPr marL="3355713" algn="l" defTabSz="838928" rtl="0" eaLnBrk="1" latinLnBrk="0" hangingPunct="1">
        <a:defRPr sz="16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426960" y="7203864"/>
            <a:ext cx="2418080" cy="413808"/>
          </a:xfrm>
          <a:prstGeom prst="rect">
            <a:avLst/>
          </a:prstGeom>
        </p:spPr>
        <p:txBody>
          <a:bodyPr vert="horz" lIns="91440" tIns="45720" rIns="91440" bIns="45720" rtlCol="0" anchor="ctr"/>
          <a:lstStyle>
            <a:lvl1pPr algn="r">
              <a:defRPr sz="1360">
                <a:solidFill>
                  <a:schemeClr val="tx1">
                    <a:tint val="75000"/>
                  </a:schemeClr>
                </a:solidFill>
              </a:defRPr>
            </a:lvl1pPr>
          </a:lstStyle>
          <a:p>
            <a:pPr defTabSz="1036290"/>
            <a:fld id="{32D4B517-E49B-41B6-9DBC-23634E0F1CDC}" type="slidenum">
              <a:rPr lang="en-CA" smtClean="0">
                <a:solidFill>
                  <a:prstClr val="black">
                    <a:tint val="75000"/>
                  </a:prstClr>
                </a:solidFill>
              </a:rPr>
              <a:pPr defTabSz="1036290"/>
              <a:t>‹#›</a:t>
            </a:fld>
            <a:endParaRPr lang="en-CA" dirty="0">
              <a:solidFill>
                <a:prstClr val="black">
                  <a:tint val="75000"/>
                </a:prstClr>
              </a:solidFill>
            </a:endParaRPr>
          </a:p>
        </p:txBody>
      </p:sp>
      <p:sp>
        <p:nvSpPr>
          <p:cNvPr id="3" name="hl"/>
          <p:cNvSpPr txBox="1"/>
          <p:nvPr userDrawn="1"/>
        </p:nvSpPr>
        <p:spPr>
          <a:xfrm>
            <a:off x="0" y="0"/>
            <a:ext cx="10363200" cy="406265"/>
          </a:xfrm>
          <a:prstGeom prst="rect">
            <a:avLst/>
          </a:prstGeom>
          <a:noFill/>
        </p:spPr>
        <p:txBody>
          <a:bodyPr vert="horz" rtlCol="0">
            <a:spAutoFit/>
          </a:bodyPr>
          <a:lstStyle/>
          <a:p>
            <a:pPr defTabSz="1036290"/>
            <a:endParaRPr lang="en-CA" sz="2040" dirty="0">
              <a:solidFill>
                <a:prstClr val="black"/>
              </a:solidFill>
            </a:endParaRPr>
          </a:p>
        </p:txBody>
      </p:sp>
    </p:spTree>
    <p:extLst>
      <p:ext uri="{BB962C8B-B14F-4D97-AF65-F5344CB8AC3E}">
        <p14:creationId xmlns:p14="http://schemas.microsoft.com/office/powerpoint/2010/main" val="333555894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hf hdr="0" ftr="0" dt="0"/>
  <p:txStyles>
    <p:titleStyle>
      <a:lvl1pPr algn="ctr" defTabSz="1036290" rtl="0" eaLnBrk="1" latinLnBrk="0" hangingPunct="1">
        <a:spcBef>
          <a:spcPct val="0"/>
        </a:spcBef>
        <a:buNone/>
        <a:defRPr sz="4987" kern="1200">
          <a:solidFill>
            <a:schemeClr val="tx1"/>
          </a:solidFill>
          <a:latin typeface="+mj-lt"/>
          <a:ea typeface="+mj-ea"/>
          <a:cs typeface="+mj-cs"/>
        </a:defRPr>
      </a:lvl1pPr>
    </p:titleStyle>
    <p:bodyStyle>
      <a:lvl1pPr marL="388609" indent="-388609" algn="l" defTabSz="1036290" rtl="0" eaLnBrk="1" latinLnBrk="0" hangingPunct="1">
        <a:spcBef>
          <a:spcPct val="20000"/>
        </a:spcBef>
        <a:buFont typeface="Arial" panose="020B0604020202020204" pitchFamily="34" charset="0"/>
        <a:buChar char="•"/>
        <a:defRPr sz="3627" kern="1200">
          <a:solidFill>
            <a:schemeClr val="tx1"/>
          </a:solidFill>
          <a:latin typeface="+mn-lt"/>
          <a:ea typeface="+mn-ea"/>
          <a:cs typeface="+mn-cs"/>
        </a:defRPr>
      </a:lvl1pPr>
      <a:lvl2pPr marL="841985" indent="-323840" algn="l" defTabSz="1036290" rtl="0" eaLnBrk="1" latinLnBrk="0" hangingPunct="1">
        <a:spcBef>
          <a:spcPct val="20000"/>
        </a:spcBef>
        <a:buFont typeface="Arial" panose="020B0604020202020204" pitchFamily="34" charset="0"/>
        <a:buChar char="–"/>
        <a:defRPr sz="3173" kern="1200">
          <a:solidFill>
            <a:schemeClr val="tx1"/>
          </a:solidFill>
          <a:latin typeface="+mn-lt"/>
          <a:ea typeface="+mn-ea"/>
          <a:cs typeface="+mn-cs"/>
        </a:defRPr>
      </a:lvl2pPr>
      <a:lvl3pPr marL="1295362" indent="-259072" algn="l" defTabSz="1036290" rtl="0" eaLnBrk="1" latinLnBrk="0" hangingPunct="1">
        <a:spcBef>
          <a:spcPct val="20000"/>
        </a:spcBef>
        <a:buFont typeface="Arial" panose="020B0604020202020204" pitchFamily="34" charset="0"/>
        <a:buChar char="•"/>
        <a:defRPr sz="2720" kern="1200">
          <a:solidFill>
            <a:schemeClr val="tx1"/>
          </a:solidFill>
          <a:latin typeface="+mn-lt"/>
          <a:ea typeface="+mn-ea"/>
          <a:cs typeface="+mn-cs"/>
        </a:defRPr>
      </a:lvl3pPr>
      <a:lvl4pPr marL="1813507"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4pPr>
      <a:lvl5pPr marL="233165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5pPr>
      <a:lvl6pPr marL="284979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426960" y="7203864"/>
            <a:ext cx="2418080" cy="413808"/>
          </a:xfrm>
          <a:prstGeom prst="rect">
            <a:avLst/>
          </a:prstGeom>
        </p:spPr>
        <p:txBody>
          <a:bodyPr vert="horz" lIns="91440" tIns="45720" rIns="91440" bIns="45720" rtlCol="0" anchor="ctr"/>
          <a:lstStyle>
            <a:lvl1pPr algn="r">
              <a:defRPr sz="1360">
                <a:solidFill>
                  <a:schemeClr val="tx1">
                    <a:tint val="75000"/>
                  </a:schemeClr>
                </a:solidFill>
              </a:defRPr>
            </a:lvl1pPr>
          </a:lstStyle>
          <a:p>
            <a:pPr defTabSz="1036290"/>
            <a:fld id="{32D4B517-E49B-41B6-9DBC-23634E0F1CDC}" type="slidenum">
              <a:rPr lang="en-CA" smtClean="0">
                <a:solidFill>
                  <a:prstClr val="black">
                    <a:tint val="75000"/>
                  </a:prstClr>
                </a:solidFill>
              </a:rPr>
              <a:pPr defTabSz="1036290"/>
              <a:t>‹#›</a:t>
            </a:fld>
            <a:endParaRPr lang="en-CA" dirty="0">
              <a:solidFill>
                <a:prstClr val="black">
                  <a:tint val="75000"/>
                </a:prstClr>
              </a:solidFill>
            </a:endParaRPr>
          </a:p>
        </p:txBody>
      </p:sp>
      <p:sp>
        <p:nvSpPr>
          <p:cNvPr id="3" name="hl"/>
          <p:cNvSpPr txBox="1"/>
          <p:nvPr userDrawn="1"/>
        </p:nvSpPr>
        <p:spPr>
          <a:xfrm>
            <a:off x="0" y="0"/>
            <a:ext cx="10363200" cy="406265"/>
          </a:xfrm>
          <a:prstGeom prst="rect">
            <a:avLst/>
          </a:prstGeom>
          <a:noFill/>
        </p:spPr>
        <p:txBody>
          <a:bodyPr vert="horz" rtlCol="0">
            <a:spAutoFit/>
          </a:bodyPr>
          <a:lstStyle/>
          <a:p>
            <a:pPr defTabSz="1036290"/>
            <a:endParaRPr lang="en-CA" sz="2040" dirty="0">
              <a:solidFill>
                <a:prstClr val="black"/>
              </a:solidFill>
            </a:endParaRPr>
          </a:p>
        </p:txBody>
      </p:sp>
    </p:spTree>
    <p:extLst>
      <p:ext uri="{BB962C8B-B14F-4D97-AF65-F5344CB8AC3E}">
        <p14:creationId xmlns:p14="http://schemas.microsoft.com/office/powerpoint/2010/main" val="1269455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hf hdr="0" ftr="0" dt="0"/>
  <p:txStyles>
    <p:titleStyle>
      <a:lvl1pPr algn="ctr" defTabSz="1036290" rtl="0" eaLnBrk="1" latinLnBrk="0" hangingPunct="1">
        <a:spcBef>
          <a:spcPct val="0"/>
        </a:spcBef>
        <a:buNone/>
        <a:defRPr sz="4987" kern="1200">
          <a:solidFill>
            <a:schemeClr val="tx1"/>
          </a:solidFill>
          <a:latin typeface="+mj-lt"/>
          <a:ea typeface="+mj-ea"/>
          <a:cs typeface="+mj-cs"/>
        </a:defRPr>
      </a:lvl1pPr>
    </p:titleStyle>
    <p:bodyStyle>
      <a:lvl1pPr marL="388609" indent="-388609" algn="l" defTabSz="1036290" rtl="0" eaLnBrk="1" latinLnBrk="0" hangingPunct="1">
        <a:spcBef>
          <a:spcPct val="20000"/>
        </a:spcBef>
        <a:buFont typeface="Arial" panose="020B0604020202020204" pitchFamily="34" charset="0"/>
        <a:buChar char="•"/>
        <a:defRPr sz="3627" kern="1200">
          <a:solidFill>
            <a:schemeClr val="tx1"/>
          </a:solidFill>
          <a:latin typeface="+mn-lt"/>
          <a:ea typeface="+mn-ea"/>
          <a:cs typeface="+mn-cs"/>
        </a:defRPr>
      </a:lvl1pPr>
      <a:lvl2pPr marL="841985" indent="-323840" algn="l" defTabSz="1036290" rtl="0" eaLnBrk="1" latinLnBrk="0" hangingPunct="1">
        <a:spcBef>
          <a:spcPct val="20000"/>
        </a:spcBef>
        <a:buFont typeface="Arial" panose="020B0604020202020204" pitchFamily="34" charset="0"/>
        <a:buChar char="–"/>
        <a:defRPr sz="3173" kern="1200">
          <a:solidFill>
            <a:schemeClr val="tx1"/>
          </a:solidFill>
          <a:latin typeface="+mn-lt"/>
          <a:ea typeface="+mn-ea"/>
          <a:cs typeface="+mn-cs"/>
        </a:defRPr>
      </a:lvl2pPr>
      <a:lvl3pPr marL="1295362" indent="-259072" algn="l" defTabSz="1036290" rtl="0" eaLnBrk="1" latinLnBrk="0" hangingPunct="1">
        <a:spcBef>
          <a:spcPct val="20000"/>
        </a:spcBef>
        <a:buFont typeface="Arial" panose="020B0604020202020204" pitchFamily="34" charset="0"/>
        <a:buChar char="•"/>
        <a:defRPr sz="2720" kern="1200">
          <a:solidFill>
            <a:schemeClr val="tx1"/>
          </a:solidFill>
          <a:latin typeface="+mn-lt"/>
          <a:ea typeface="+mn-ea"/>
          <a:cs typeface="+mn-cs"/>
        </a:defRPr>
      </a:lvl3pPr>
      <a:lvl4pPr marL="1813507"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4pPr>
      <a:lvl5pPr marL="233165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5pPr>
      <a:lvl6pPr marL="284979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426960" y="7203864"/>
            <a:ext cx="2418080" cy="413808"/>
          </a:xfrm>
          <a:prstGeom prst="rect">
            <a:avLst/>
          </a:prstGeom>
        </p:spPr>
        <p:txBody>
          <a:bodyPr vert="horz" lIns="91440" tIns="45720" rIns="91440" bIns="45720" rtlCol="0" anchor="ctr"/>
          <a:lstStyle>
            <a:lvl1pPr algn="r">
              <a:defRPr sz="1360">
                <a:solidFill>
                  <a:schemeClr val="tx1">
                    <a:tint val="75000"/>
                  </a:schemeClr>
                </a:solidFill>
              </a:defRPr>
            </a:lvl1pPr>
          </a:lstStyle>
          <a:p>
            <a:pPr defTabSz="1036290"/>
            <a:fld id="{32D4B517-E49B-41B6-9DBC-23634E0F1CDC}" type="slidenum">
              <a:rPr lang="en-CA" smtClean="0">
                <a:solidFill>
                  <a:prstClr val="black">
                    <a:tint val="75000"/>
                  </a:prstClr>
                </a:solidFill>
              </a:rPr>
              <a:pPr defTabSz="1036290"/>
              <a:t>‹#›</a:t>
            </a:fld>
            <a:endParaRPr lang="en-CA" dirty="0">
              <a:solidFill>
                <a:prstClr val="black">
                  <a:tint val="75000"/>
                </a:prstClr>
              </a:solidFill>
            </a:endParaRPr>
          </a:p>
        </p:txBody>
      </p:sp>
      <p:sp>
        <p:nvSpPr>
          <p:cNvPr id="3" name="hl"/>
          <p:cNvSpPr txBox="1"/>
          <p:nvPr userDrawn="1"/>
        </p:nvSpPr>
        <p:spPr>
          <a:xfrm>
            <a:off x="0" y="0"/>
            <a:ext cx="10363200" cy="406265"/>
          </a:xfrm>
          <a:prstGeom prst="rect">
            <a:avLst/>
          </a:prstGeom>
          <a:noFill/>
        </p:spPr>
        <p:txBody>
          <a:bodyPr vert="horz" rtlCol="0">
            <a:spAutoFit/>
          </a:bodyPr>
          <a:lstStyle/>
          <a:p>
            <a:pPr defTabSz="1036290"/>
            <a:endParaRPr lang="en-CA" sz="2040" dirty="0">
              <a:solidFill>
                <a:prstClr val="black"/>
              </a:solidFill>
            </a:endParaRPr>
          </a:p>
        </p:txBody>
      </p:sp>
    </p:spTree>
    <p:extLst>
      <p:ext uri="{BB962C8B-B14F-4D97-AF65-F5344CB8AC3E}">
        <p14:creationId xmlns:p14="http://schemas.microsoft.com/office/powerpoint/2010/main" val="9027543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iming>
    <p:tnLst>
      <p:par>
        <p:cTn id="1" dur="indefinite" restart="never" nodeType="tmRoot"/>
      </p:par>
    </p:tnLst>
  </p:timing>
  <p:hf hdr="0" ftr="0" dt="0"/>
  <p:txStyles>
    <p:titleStyle>
      <a:lvl1pPr algn="ctr" defTabSz="1036290" rtl="0" eaLnBrk="1" latinLnBrk="0" hangingPunct="1">
        <a:spcBef>
          <a:spcPct val="0"/>
        </a:spcBef>
        <a:buNone/>
        <a:defRPr sz="4987" kern="1200">
          <a:solidFill>
            <a:schemeClr val="tx1"/>
          </a:solidFill>
          <a:latin typeface="+mj-lt"/>
          <a:ea typeface="+mj-ea"/>
          <a:cs typeface="+mj-cs"/>
        </a:defRPr>
      </a:lvl1pPr>
    </p:titleStyle>
    <p:bodyStyle>
      <a:lvl1pPr marL="388609" indent="-388609" algn="l" defTabSz="1036290" rtl="0" eaLnBrk="1" latinLnBrk="0" hangingPunct="1">
        <a:spcBef>
          <a:spcPct val="20000"/>
        </a:spcBef>
        <a:buFont typeface="Arial" panose="020B0604020202020204" pitchFamily="34" charset="0"/>
        <a:buChar char="•"/>
        <a:defRPr sz="3627" kern="1200">
          <a:solidFill>
            <a:schemeClr val="tx1"/>
          </a:solidFill>
          <a:latin typeface="+mn-lt"/>
          <a:ea typeface="+mn-ea"/>
          <a:cs typeface="+mn-cs"/>
        </a:defRPr>
      </a:lvl1pPr>
      <a:lvl2pPr marL="841985" indent="-323840" algn="l" defTabSz="1036290" rtl="0" eaLnBrk="1" latinLnBrk="0" hangingPunct="1">
        <a:spcBef>
          <a:spcPct val="20000"/>
        </a:spcBef>
        <a:buFont typeface="Arial" panose="020B0604020202020204" pitchFamily="34" charset="0"/>
        <a:buChar char="–"/>
        <a:defRPr sz="3173" kern="1200">
          <a:solidFill>
            <a:schemeClr val="tx1"/>
          </a:solidFill>
          <a:latin typeface="+mn-lt"/>
          <a:ea typeface="+mn-ea"/>
          <a:cs typeface="+mn-cs"/>
        </a:defRPr>
      </a:lvl2pPr>
      <a:lvl3pPr marL="1295362" indent="-259072" algn="l" defTabSz="1036290" rtl="0" eaLnBrk="1" latinLnBrk="0" hangingPunct="1">
        <a:spcBef>
          <a:spcPct val="20000"/>
        </a:spcBef>
        <a:buFont typeface="Arial" panose="020B0604020202020204" pitchFamily="34" charset="0"/>
        <a:buChar char="•"/>
        <a:defRPr sz="2720" kern="1200">
          <a:solidFill>
            <a:schemeClr val="tx1"/>
          </a:solidFill>
          <a:latin typeface="+mn-lt"/>
          <a:ea typeface="+mn-ea"/>
          <a:cs typeface="+mn-cs"/>
        </a:defRPr>
      </a:lvl3pPr>
      <a:lvl4pPr marL="1813507"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4pPr>
      <a:lvl5pPr marL="233165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5pPr>
      <a:lvl6pPr marL="284979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diagramLayout" Target="../diagrams/layout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diagramData" Target="../diagrams/data1.xml"/><Relationship Id="rId2" Type="http://schemas.openxmlformats.org/officeDocument/2006/relationships/tags" Target="../tags/tag12.xml"/><Relationship Id="rId16" Type="http://schemas.microsoft.com/office/2007/relationships/diagramDrawing" Target="../diagrams/drawing1.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10.xml"/><Relationship Id="rId5" Type="http://schemas.openxmlformats.org/officeDocument/2006/relationships/tags" Target="../tags/tag15.xml"/><Relationship Id="rId15" Type="http://schemas.openxmlformats.org/officeDocument/2006/relationships/diagramColors" Target="../diagrams/colors1.xml"/><Relationship Id="rId10" Type="http://schemas.openxmlformats.org/officeDocument/2006/relationships/slideLayout" Target="../slideLayouts/slideLayout3.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22.xml"/><Relationship Id="rId7"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2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0"/>
          </p:nvPr>
        </p:nvSpPr>
        <p:spPr>
          <a:xfrm>
            <a:off x="1077144" y="3526160"/>
            <a:ext cx="8581124" cy="756084"/>
          </a:xfrm>
        </p:spPr>
        <p:txBody>
          <a:bodyPr/>
          <a:lstStyle/>
          <a:p>
            <a:r>
              <a:rPr lang="en-CA" sz="2000" dirty="0" smtClean="0"/>
              <a:t>November 2019</a:t>
            </a:r>
            <a:endParaRPr lang="en-CA" sz="2000" dirty="0"/>
          </a:p>
        </p:txBody>
      </p:sp>
      <p:sp>
        <p:nvSpPr>
          <p:cNvPr id="2" name="Title 1"/>
          <p:cNvSpPr>
            <a:spLocks noGrp="1"/>
          </p:cNvSpPr>
          <p:nvPr>
            <p:ph type="title"/>
          </p:nvPr>
        </p:nvSpPr>
        <p:spPr>
          <a:xfrm>
            <a:off x="933128" y="2392560"/>
            <a:ext cx="8070981" cy="1116124"/>
          </a:xfrm>
        </p:spPr>
        <p:txBody>
          <a:bodyPr>
            <a:normAutofit/>
          </a:bodyPr>
          <a:lstStyle/>
          <a:p>
            <a:r>
              <a:rPr lang="en-US" sz="4400" b="1" dirty="0" smtClean="0">
                <a:solidFill>
                  <a:schemeClr val="tx1"/>
                </a:solidFill>
              </a:rPr>
              <a:t>Next Generation HR and Pay</a:t>
            </a:r>
            <a:endParaRPr lang="en-CA" sz="4400" b="1" dirty="0">
              <a:solidFill>
                <a:schemeClr val="tx1"/>
              </a:solidFill>
            </a:endParaRPr>
          </a:p>
        </p:txBody>
      </p:sp>
      <p:sp>
        <p:nvSpPr>
          <p:cNvPr id="4" name="Slide Number Placeholder 3"/>
          <p:cNvSpPr>
            <a:spLocks noGrp="1"/>
          </p:cNvSpPr>
          <p:nvPr>
            <p:ph type="sldNum" sz="quarter" idx="12"/>
          </p:nvPr>
        </p:nvSpPr>
        <p:spPr/>
        <p:txBody>
          <a:bodyPr/>
          <a:lstStyle/>
          <a:p>
            <a:endParaRPr lang="en-CA" dirty="0"/>
          </a:p>
        </p:txBody>
      </p:sp>
    </p:spTree>
    <p:extLst>
      <p:ext uri="{BB962C8B-B14F-4D97-AF65-F5344CB8AC3E}">
        <p14:creationId xmlns:p14="http://schemas.microsoft.com/office/powerpoint/2010/main" val="383325569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589508" y="4125842"/>
            <a:ext cx="1702715" cy="427220"/>
          </a:xfrm>
          <a:prstGeom prst="rect">
            <a:avLst/>
          </a:prstGeom>
        </p:spPr>
        <p:txBody>
          <a:bodyPr wrap="none">
            <a:spAutoFit/>
          </a:bodyPr>
          <a:lstStyle/>
          <a:p>
            <a:pPr defTabSz="1175672"/>
            <a:r>
              <a:rPr lang="en-CA" sz="1500" b="1" dirty="0">
                <a:solidFill>
                  <a:srgbClr val="333E48">
                    <a:lumMod val="75000"/>
                  </a:srgbClr>
                </a:solidFill>
              </a:rPr>
              <a:t>April – June 2019</a:t>
            </a:r>
            <a:endParaRPr lang="en-CA" sz="1500" dirty="0">
              <a:solidFill>
                <a:srgbClr val="333E48">
                  <a:lumMod val="75000"/>
                </a:srgbClr>
              </a:solidFill>
            </a:endParaRPr>
          </a:p>
        </p:txBody>
      </p:sp>
      <p:sp>
        <p:nvSpPr>
          <p:cNvPr id="63" name="Rectangle 62"/>
          <p:cNvSpPr/>
          <p:nvPr/>
        </p:nvSpPr>
        <p:spPr>
          <a:xfrm>
            <a:off x="2912952" y="4125842"/>
            <a:ext cx="1520354" cy="427220"/>
          </a:xfrm>
          <a:prstGeom prst="rect">
            <a:avLst/>
          </a:prstGeom>
        </p:spPr>
        <p:txBody>
          <a:bodyPr wrap="none">
            <a:spAutoFit/>
          </a:bodyPr>
          <a:lstStyle/>
          <a:p>
            <a:pPr defTabSz="1175672"/>
            <a:r>
              <a:rPr lang="en-CA" sz="1500" b="1" dirty="0">
                <a:solidFill>
                  <a:srgbClr val="C00000"/>
                </a:solidFill>
              </a:rPr>
              <a:t>June </a:t>
            </a:r>
            <a:r>
              <a:rPr lang="en-CA" sz="1500" b="1" dirty="0" smtClean="0">
                <a:solidFill>
                  <a:srgbClr val="C00000"/>
                </a:solidFill>
              </a:rPr>
              <a:t>–  Present</a:t>
            </a:r>
            <a:endParaRPr lang="en-CA" sz="1500" dirty="0">
              <a:solidFill>
                <a:srgbClr val="C00000"/>
              </a:solidFill>
            </a:endParaRPr>
          </a:p>
        </p:txBody>
      </p:sp>
      <p:sp>
        <p:nvSpPr>
          <p:cNvPr id="67" name="Rectangle 66"/>
          <p:cNvSpPr/>
          <p:nvPr>
            <p:custDataLst>
              <p:tags r:id="rId1"/>
            </p:custDataLst>
          </p:nvPr>
        </p:nvSpPr>
        <p:spPr>
          <a:xfrm>
            <a:off x="433614" y="4706039"/>
            <a:ext cx="1950467" cy="802500"/>
          </a:xfrm>
          <a:prstGeom prst="rect">
            <a:avLst/>
          </a:prstGeom>
          <a:solidFill>
            <a:schemeClr val="accent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175672"/>
            <a:r>
              <a:rPr lang="en-US" sz="1967" b="1" dirty="0" smtClean="0">
                <a:solidFill>
                  <a:prstClr val="white"/>
                </a:solidFill>
                <a:cs typeface="Arial" pitchFamily="34" charset="0"/>
              </a:rPr>
              <a:t>Secure Our Suppliers</a:t>
            </a:r>
            <a:endParaRPr lang="en-US" sz="1967" b="1" dirty="0">
              <a:solidFill>
                <a:prstClr val="white"/>
              </a:solidFill>
              <a:cs typeface="Arial" pitchFamily="34" charset="0"/>
            </a:endParaRPr>
          </a:p>
        </p:txBody>
      </p:sp>
      <p:sp>
        <p:nvSpPr>
          <p:cNvPr id="68" name="Rectangle 67"/>
          <p:cNvSpPr/>
          <p:nvPr>
            <p:custDataLst>
              <p:tags r:id="rId2"/>
            </p:custDataLst>
          </p:nvPr>
        </p:nvSpPr>
        <p:spPr>
          <a:xfrm>
            <a:off x="433612" y="5570260"/>
            <a:ext cx="1950468" cy="103012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defTabSz="1175672">
              <a:buFont typeface="Arial" panose="020B0604020202020204" pitchFamily="34" charset="0"/>
              <a:buChar char="•"/>
            </a:pPr>
            <a:r>
              <a:rPr lang="en-CA" sz="1020" dirty="0" smtClean="0">
                <a:solidFill>
                  <a:prstClr val="black">
                    <a:lumMod val="85000"/>
                    <a:lumOff val="15000"/>
                  </a:prstClr>
                </a:solidFill>
                <a:cs typeface="Arial" pitchFamily="34" charset="0"/>
              </a:rPr>
              <a:t>Completed by identifying potential vendors and establishing initial contracts</a:t>
            </a:r>
          </a:p>
          <a:p>
            <a:pPr defTabSz="1175672"/>
            <a:endParaRPr lang="fr-FR" sz="1020" dirty="0">
              <a:solidFill>
                <a:prstClr val="black">
                  <a:lumMod val="85000"/>
                  <a:lumOff val="15000"/>
                </a:prstClr>
              </a:solidFill>
              <a:cs typeface="Arial" pitchFamily="34" charset="0"/>
            </a:endParaRPr>
          </a:p>
          <a:p>
            <a:pPr marL="458814" lvl="1" indent="-151139" defTabSz="1175672">
              <a:buFont typeface="Arial" panose="020B0604020202020204" pitchFamily="34" charset="0"/>
              <a:buChar char="•"/>
            </a:pPr>
            <a:endParaRPr lang="fr-FR" sz="1020" dirty="0">
              <a:solidFill>
                <a:prstClr val="black">
                  <a:lumMod val="85000"/>
                  <a:lumOff val="15000"/>
                </a:prstClr>
              </a:solidFill>
              <a:cs typeface="Arial" pitchFamily="34" charset="0"/>
            </a:endParaRPr>
          </a:p>
          <a:p>
            <a:pPr marL="458814" lvl="1" indent="-151139" defTabSz="1175672">
              <a:buFont typeface="Arial" panose="020B0604020202020204" pitchFamily="34" charset="0"/>
              <a:buChar char="•"/>
            </a:pPr>
            <a:endParaRPr lang="fr-FR" sz="1020" dirty="0">
              <a:solidFill>
                <a:prstClr val="black">
                  <a:lumMod val="85000"/>
                  <a:lumOff val="15000"/>
                </a:prstClr>
              </a:solidFill>
              <a:cs typeface="Arial" pitchFamily="34" charset="0"/>
            </a:endParaRPr>
          </a:p>
          <a:p>
            <a:pPr marL="307675" lvl="1" defTabSz="1175672"/>
            <a:endParaRPr lang="fr-FR" sz="1020" dirty="0">
              <a:solidFill>
                <a:prstClr val="black">
                  <a:lumMod val="85000"/>
                  <a:lumOff val="15000"/>
                </a:prstClr>
              </a:solidFill>
              <a:cs typeface="Arial" pitchFamily="34" charset="0"/>
            </a:endParaRPr>
          </a:p>
        </p:txBody>
      </p:sp>
      <p:sp>
        <p:nvSpPr>
          <p:cNvPr id="69" name="Rectangle 68"/>
          <p:cNvSpPr/>
          <p:nvPr>
            <p:custDataLst>
              <p:tags r:id="rId3"/>
            </p:custDataLst>
          </p:nvPr>
        </p:nvSpPr>
        <p:spPr>
          <a:xfrm>
            <a:off x="2582930" y="4706039"/>
            <a:ext cx="2139100" cy="80250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defTabSz="1175672"/>
            <a:r>
              <a:rPr lang="en-US" sz="1967" b="1" dirty="0">
                <a:solidFill>
                  <a:prstClr val="white"/>
                </a:solidFill>
                <a:cs typeface="Arial" pitchFamily="34" charset="0"/>
              </a:rPr>
              <a:t> Select the </a:t>
            </a:r>
            <a:r>
              <a:rPr lang="en-US" sz="1967" b="1" dirty="0" smtClean="0">
                <a:solidFill>
                  <a:prstClr val="white"/>
                </a:solidFill>
                <a:cs typeface="Arial" pitchFamily="34" charset="0"/>
              </a:rPr>
              <a:t>Vendor(s)</a:t>
            </a:r>
            <a:endParaRPr lang="en-US" sz="1967" b="1" dirty="0">
              <a:solidFill>
                <a:prstClr val="white"/>
              </a:solidFill>
              <a:cs typeface="Arial" pitchFamily="34" charset="0"/>
            </a:endParaRPr>
          </a:p>
        </p:txBody>
      </p:sp>
      <p:sp>
        <p:nvSpPr>
          <p:cNvPr id="70" name="Rectangle 69"/>
          <p:cNvSpPr/>
          <p:nvPr>
            <p:custDataLst>
              <p:tags r:id="rId4"/>
            </p:custDataLst>
          </p:nvPr>
        </p:nvSpPr>
        <p:spPr>
          <a:xfrm>
            <a:off x="2582930" y="5570266"/>
            <a:ext cx="2149310" cy="1030113"/>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defTabSz="1175672">
              <a:buFont typeface="Arial" panose="020B0604020202020204" pitchFamily="34" charset="0"/>
              <a:buChar char="•"/>
            </a:pPr>
            <a:r>
              <a:rPr lang="en-CA" sz="1020" dirty="0" smtClean="0">
                <a:solidFill>
                  <a:prstClr val="black">
                    <a:lumMod val="85000"/>
                    <a:lumOff val="15000"/>
                  </a:prstClr>
                </a:solidFill>
                <a:cs typeface="Arial" pitchFamily="34" charset="0"/>
              </a:rPr>
              <a:t>Identify the vendor(s) we would work with to plan and carry out the pilots </a:t>
            </a:r>
          </a:p>
        </p:txBody>
      </p:sp>
      <p:sp>
        <p:nvSpPr>
          <p:cNvPr id="71" name="Bent-Up Arrow 70"/>
          <p:cNvSpPr/>
          <p:nvPr/>
        </p:nvSpPr>
        <p:spPr>
          <a:xfrm rot="5400000" flipV="1">
            <a:off x="2000534" y="4674783"/>
            <a:ext cx="786926" cy="280887"/>
          </a:xfrm>
          <a:prstGeom prst="bentUpArrow">
            <a:avLst>
              <a:gd name="adj1" fmla="val 15137"/>
              <a:gd name="adj2" fmla="val 26945"/>
              <a:gd name="adj3" fmla="val 26784"/>
            </a:avLst>
          </a:prstGeom>
          <a:solidFill>
            <a:schemeClr val="accent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175672"/>
            <a:endParaRPr lang="en-CA" sz="1967" dirty="0">
              <a:solidFill>
                <a:prstClr val="white"/>
              </a:solidFill>
            </a:endParaRPr>
          </a:p>
        </p:txBody>
      </p:sp>
      <p:sp>
        <p:nvSpPr>
          <p:cNvPr id="72" name="Rectangle 71"/>
          <p:cNvSpPr/>
          <p:nvPr>
            <p:custDataLst>
              <p:tags r:id="rId5"/>
            </p:custDataLst>
          </p:nvPr>
        </p:nvSpPr>
        <p:spPr>
          <a:xfrm>
            <a:off x="4957925" y="4706039"/>
            <a:ext cx="1979136" cy="802500"/>
          </a:xfrm>
          <a:prstGeom prst="rect">
            <a:avLst/>
          </a:prstGeom>
          <a:solidFill>
            <a:schemeClr val="accent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175672"/>
            <a:r>
              <a:rPr lang="en-US" sz="1967" b="1" dirty="0" smtClean="0">
                <a:solidFill>
                  <a:prstClr val="white"/>
                </a:solidFill>
                <a:cs typeface="Arial" pitchFamily="34" charset="0"/>
              </a:rPr>
              <a:t>Plan Pilots</a:t>
            </a:r>
            <a:endParaRPr lang="en-US" sz="1967" b="1" dirty="0">
              <a:solidFill>
                <a:prstClr val="white"/>
              </a:solidFill>
              <a:cs typeface="Arial" pitchFamily="34" charset="0"/>
            </a:endParaRPr>
          </a:p>
        </p:txBody>
      </p:sp>
      <p:sp>
        <p:nvSpPr>
          <p:cNvPr id="73" name="Rectangle 72"/>
          <p:cNvSpPr/>
          <p:nvPr>
            <p:custDataLst>
              <p:tags r:id="rId6"/>
            </p:custDataLst>
          </p:nvPr>
        </p:nvSpPr>
        <p:spPr>
          <a:xfrm>
            <a:off x="4957925" y="5570263"/>
            <a:ext cx="1977129" cy="1030114"/>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defTabSz="1175672">
              <a:buFont typeface="Arial" panose="020B0604020202020204" pitchFamily="34" charset="0"/>
              <a:buChar char="•"/>
            </a:pPr>
            <a:r>
              <a:rPr lang="en-CA" sz="1020" dirty="0" smtClean="0">
                <a:solidFill>
                  <a:prstClr val="black">
                    <a:lumMod val="85000"/>
                    <a:lumOff val="15000"/>
                  </a:prstClr>
                </a:solidFill>
                <a:cs typeface="Arial" pitchFamily="34" charset="0"/>
              </a:rPr>
              <a:t>Design the pilot(s) with the vendor(s) and departments</a:t>
            </a:r>
          </a:p>
          <a:p>
            <a:pPr marL="171450" indent="-171450" defTabSz="1175672">
              <a:buFont typeface="Arial" panose="020B0604020202020204" pitchFamily="34" charset="0"/>
              <a:buChar char="•"/>
            </a:pPr>
            <a:r>
              <a:rPr lang="en-CA" sz="1020" dirty="0" smtClean="0">
                <a:solidFill>
                  <a:prstClr val="black">
                    <a:lumMod val="85000"/>
                    <a:lumOff val="15000"/>
                  </a:prstClr>
                </a:solidFill>
                <a:cs typeface="Arial" pitchFamily="34" charset="0"/>
              </a:rPr>
              <a:t>Seek authorities new TB authorities</a:t>
            </a:r>
            <a:endParaRPr lang="en-CA" sz="1020" dirty="0">
              <a:solidFill>
                <a:prstClr val="black">
                  <a:lumMod val="85000"/>
                  <a:lumOff val="15000"/>
                </a:prstClr>
              </a:solidFill>
              <a:cs typeface="Arial" pitchFamily="34" charset="0"/>
            </a:endParaRPr>
          </a:p>
        </p:txBody>
      </p:sp>
      <p:sp>
        <p:nvSpPr>
          <p:cNvPr id="74" name="Rectangle 73"/>
          <p:cNvSpPr/>
          <p:nvPr>
            <p:custDataLst>
              <p:tags r:id="rId7"/>
            </p:custDataLst>
          </p:nvPr>
        </p:nvSpPr>
        <p:spPr>
          <a:xfrm>
            <a:off x="7180980" y="4706039"/>
            <a:ext cx="1826979" cy="802500"/>
          </a:xfrm>
          <a:prstGeom prst="rect">
            <a:avLst/>
          </a:prstGeom>
          <a:solidFill>
            <a:schemeClr val="accent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175672"/>
            <a:r>
              <a:rPr lang="en-US" sz="1967" b="1" dirty="0">
                <a:solidFill>
                  <a:prstClr val="white"/>
                </a:solidFill>
                <a:cs typeface="Arial" pitchFamily="34" charset="0"/>
              </a:rPr>
              <a:t> </a:t>
            </a:r>
            <a:r>
              <a:rPr lang="en-US" sz="1967" b="1" dirty="0" smtClean="0">
                <a:solidFill>
                  <a:prstClr val="white"/>
                </a:solidFill>
                <a:cs typeface="Arial" pitchFamily="34" charset="0"/>
              </a:rPr>
              <a:t>Run Pilots</a:t>
            </a:r>
            <a:endParaRPr lang="en-US" sz="1967" b="1" dirty="0">
              <a:solidFill>
                <a:prstClr val="white"/>
              </a:solidFill>
              <a:cs typeface="Arial" pitchFamily="34" charset="0"/>
            </a:endParaRPr>
          </a:p>
        </p:txBody>
      </p:sp>
      <p:sp>
        <p:nvSpPr>
          <p:cNvPr id="75" name="Rectangle 74"/>
          <p:cNvSpPr/>
          <p:nvPr>
            <p:custDataLst>
              <p:tags r:id="rId8"/>
            </p:custDataLst>
          </p:nvPr>
        </p:nvSpPr>
        <p:spPr>
          <a:xfrm>
            <a:off x="7180980" y="5570260"/>
            <a:ext cx="1830865" cy="1030118"/>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defTabSz="1175672">
              <a:buFont typeface="Arial" panose="020B0604020202020204" pitchFamily="34" charset="0"/>
              <a:buChar char="•"/>
            </a:pPr>
            <a:r>
              <a:rPr lang="en-CA" sz="1020" dirty="0" smtClean="0">
                <a:solidFill>
                  <a:prstClr val="black">
                    <a:lumMod val="85000"/>
                    <a:lumOff val="15000"/>
                  </a:prstClr>
                </a:solidFill>
                <a:cs typeface="Arial" pitchFamily="34" charset="0"/>
              </a:rPr>
              <a:t>Validation of problem and root causes, solution, and approach to execution</a:t>
            </a:r>
            <a:endParaRPr lang="en-CA" sz="1020" b="1" dirty="0" smtClean="0">
              <a:solidFill>
                <a:prstClr val="black">
                  <a:lumMod val="85000"/>
                  <a:lumOff val="15000"/>
                </a:prstClr>
              </a:solidFill>
              <a:cs typeface="Arial" pitchFamily="34" charset="0"/>
            </a:endParaRPr>
          </a:p>
          <a:p>
            <a:pPr defTabSz="1175672"/>
            <a:endParaRPr lang="fr-FR" sz="1020" dirty="0">
              <a:solidFill>
                <a:prstClr val="black">
                  <a:lumMod val="85000"/>
                  <a:lumOff val="15000"/>
                </a:prstClr>
              </a:solidFill>
              <a:cs typeface="Arial" pitchFamily="34" charset="0"/>
            </a:endParaRPr>
          </a:p>
        </p:txBody>
      </p:sp>
      <p:sp>
        <p:nvSpPr>
          <p:cNvPr id="80" name="Bent-Up Arrow 79"/>
          <p:cNvSpPr/>
          <p:nvPr/>
        </p:nvSpPr>
        <p:spPr>
          <a:xfrm rot="5400000" flipV="1">
            <a:off x="4348822" y="4661967"/>
            <a:ext cx="762026" cy="281614"/>
          </a:xfrm>
          <a:prstGeom prst="bentUpArrow">
            <a:avLst>
              <a:gd name="adj1" fmla="val 15137"/>
              <a:gd name="adj2" fmla="val 26945"/>
              <a:gd name="adj3" fmla="val 26784"/>
            </a:avLst>
          </a:prstGeom>
          <a:solidFill>
            <a:srgbClr val="C0000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175672"/>
            <a:endParaRPr lang="en-CA" sz="1967" dirty="0">
              <a:solidFill>
                <a:prstClr val="white"/>
              </a:solidFill>
            </a:endParaRPr>
          </a:p>
        </p:txBody>
      </p:sp>
      <p:sp>
        <p:nvSpPr>
          <p:cNvPr id="77" name="Diamond 76"/>
          <p:cNvSpPr/>
          <p:nvPr/>
        </p:nvSpPr>
        <p:spPr>
          <a:xfrm>
            <a:off x="4695202" y="4175641"/>
            <a:ext cx="290757" cy="315411"/>
          </a:xfrm>
          <a:prstGeom prst="diamond">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defTabSz="1175672"/>
            <a:endParaRPr lang="en-CA" sz="1967" dirty="0">
              <a:solidFill>
                <a:srgbClr val="FF0000"/>
              </a:solidFill>
            </a:endParaRPr>
          </a:p>
        </p:txBody>
      </p:sp>
      <p:sp>
        <p:nvSpPr>
          <p:cNvPr id="94" name="Diamond 93"/>
          <p:cNvSpPr/>
          <p:nvPr/>
        </p:nvSpPr>
        <p:spPr>
          <a:xfrm>
            <a:off x="2374770" y="4175641"/>
            <a:ext cx="290757" cy="315411"/>
          </a:xfrm>
          <a:prstGeom prst="diamon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5672"/>
            <a:endParaRPr lang="en-CA" sz="1967" dirty="0">
              <a:solidFill>
                <a:prstClr val="white"/>
              </a:solidFill>
            </a:endParaRPr>
          </a:p>
        </p:txBody>
      </p:sp>
      <p:sp>
        <p:nvSpPr>
          <p:cNvPr id="66" name="Text Placeholder 2"/>
          <p:cNvSpPr txBox="1">
            <a:spLocks/>
          </p:cNvSpPr>
          <p:nvPr/>
        </p:nvSpPr>
        <p:spPr>
          <a:xfrm>
            <a:off x="589508" y="229821"/>
            <a:ext cx="6157913" cy="547688"/>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Font typeface="Arial" panose="020B0604020202020204" pitchFamily="34" charset="0"/>
              <a:buNone/>
            </a:pPr>
            <a:r>
              <a:rPr lang="en-CA" sz="2800" b="1" dirty="0" smtClean="0">
                <a:latin typeface="Calibri" panose="020F0502020204030204" pitchFamily="34" charset="0"/>
              </a:rPr>
              <a:t>Moving Forward – What’s Next?</a:t>
            </a:r>
            <a:endParaRPr lang="en-CA" sz="2800" b="1" dirty="0">
              <a:latin typeface="Calibri" panose="020F0502020204030204" pitchFamily="34" charset="0"/>
            </a:endParaRPr>
          </a:p>
        </p:txBody>
      </p:sp>
      <p:graphicFrame>
        <p:nvGraphicFramePr>
          <p:cNvPr id="182" name="Diagram 181"/>
          <p:cNvGraphicFramePr/>
          <p:nvPr>
            <p:extLst>
              <p:ext uri="{D42A27DB-BD31-4B8C-83A1-F6EECF244321}">
                <p14:modId xmlns:p14="http://schemas.microsoft.com/office/powerpoint/2010/main" val="946975582"/>
              </p:ext>
            </p:extLst>
          </p:nvPr>
        </p:nvGraphicFramePr>
        <p:xfrm>
          <a:off x="364556" y="2425646"/>
          <a:ext cx="9497564" cy="510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83" name="Straight Arrow Connector 182"/>
          <p:cNvCxnSpPr/>
          <p:nvPr/>
        </p:nvCxnSpPr>
        <p:spPr>
          <a:xfrm>
            <a:off x="433614" y="2080769"/>
            <a:ext cx="5814626" cy="9485"/>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1966593" y="1722133"/>
            <a:ext cx="2493952" cy="353943"/>
          </a:xfrm>
          <a:prstGeom prst="rect">
            <a:avLst/>
          </a:prstGeom>
        </p:spPr>
        <p:txBody>
          <a:bodyPr wrap="none">
            <a:spAutoFit/>
          </a:bodyPr>
          <a:lstStyle/>
          <a:p>
            <a:pPr lvl="0"/>
            <a:r>
              <a:rPr lang="en-CA" sz="1700" b="1" dirty="0">
                <a:solidFill>
                  <a:schemeClr val="tx2"/>
                </a:solidFill>
              </a:rPr>
              <a:t>Budget 2018 - Authorities</a:t>
            </a:r>
            <a:endParaRPr lang="en-CA" sz="1700" dirty="0">
              <a:solidFill>
                <a:schemeClr val="tx2"/>
              </a:solidFill>
            </a:endParaRPr>
          </a:p>
        </p:txBody>
      </p:sp>
      <p:sp>
        <p:nvSpPr>
          <p:cNvPr id="185" name="Freeform 184"/>
          <p:cNvSpPr/>
          <p:nvPr/>
        </p:nvSpPr>
        <p:spPr>
          <a:xfrm>
            <a:off x="364558" y="3080542"/>
            <a:ext cx="2139181" cy="651299"/>
          </a:xfrm>
          <a:custGeom>
            <a:avLst/>
            <a:gdLst>
              <a:gd name="connsiteX0" fmla="*/ 0 w 2516683"/>
              <a:gd name="connsiteY0" fmla="*/ 0 h 766233"/>
              <a:gd name="connsiteX1" fmla="*/ 2133567 w 2516683"/>
              <a:gd name="connsiteY1" fmla="*/ 0 h 766233"/>
              <a:gd name="connsiteX2" fmla="*/ 2516683 w 2516683"/>
              <a:gd name="connsiteY2" fmla="*/ 383117 h 766233"/>
              <a:gd name="connsiteX3" fmla="*/ 2133567 w 2516683"/>
              <a:gd name="connsiteY3" fmla="*/ 766233 h 766233"/>
              <a:gd name="connsiteX4" fmla="*/ 0 w 2516683"/>
              <a:gd name="connsiteY4" fmla="*/ 766233 h 766233"/>
              <a:gd name="connsiteX5" fmla="*/ 383117 w 2516683"/>
              <a:gd name="connsiteY5" fmla="*/ 383117 h 766233"/>
              <a:gd name="connsiteX6" fmla="*/ 0 w 2516683"/>
              <a:gd name="connsiteY6" fmla="*/ 0 h 7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683" h="766233">
                <a:moveTo>
                  <a:pt x="0" y="0"/>
                </a:moveTo>
                <a:lnTo>
                  <a:pt x="2133567" y="0"/>
                </a:lnTo>
                <a:lnTo>
                  <a:pt x="2516683" y="383117"/>
                </a:lnTo>
                <a:lnTo>
                  <a:pt x="2133567" y="766233"/>
                </a:lnTo>
                <a:lnTo>
                  <a:pt x="0" y="766233"/>
                </a:lnTo>
                <a:lnTo>
                  <a:pt x="383117" y="3831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259" tIns="27203" rIns="352852" bIns="27203" numCol="1" spcCol="1270" anchor="ctr" anchorCtr="0">
            <a:noAutofit/>
          </a:bodyPr>
          <a:lstStyle/>
          <a:p>
            <a:pPr algn="ctr" defTabSz="906809">
              <a:lnSpc>
                <a:spcPct val="90000"/>
              </a:lnSpc>
              <a:spcBef>
                <a:spcPct val="0"/>
              </a:spcBef>
              <a:spcAft>
                <a:spcPts val="510"/>
              </a:spcAft>
            </a:pPr>
            <a:r>
              <a:rPr lang="en-CA" sz="1700" b="1" dirty="0"/>
              <a:t>Qualified List of Suppliers</a:t>
            </a:r>
          </a:p>
        </p:txBody>
      </p:sp>
      <p:sp>
        <p:nvSpPr>
          <p:cNvPr id="186" name="Freeform 185"/>
          <p:cNvSpPr/>
          <p:nvPr/>
        </p:nvSpPr>
        <p:spPr>
          <a:xfrm>
            <a:off x="2615422" y="3080542"/>
            <a:ext cx="2139181" cy="651299"/>
          </a:xfrm>
          <a:custGeom>
            <a:avLst/>
            <a:gdLst>
              <a:gd name="connsiteX0" fmla="*/ 0 w 2516683"/>
              <a:gd name="connsiteY0" fmla="*/ 0 h 766233"/>
              <a:gd name="connsiteX1" fmla="*/ 2133567 w 2516683"/>
              <a:gd name="connsiteY1" fmla="*/ 0 h 766233"/>
              <a:gd name="connsiteX2" fmla="*/ 2516683 w 2516683"/>
              <a:gd name="connsiteY2" fmla="*/ 383117 h 766233"/>
              <a:gd name="connsiteX3" fmla="*/ 2133567 w 2516683"/>
              <a:gd name="connsiteY3" fmla="*/ 766233 h 766233"/>
              <a:gd name="connsiteX4" fmla="*/ 0 w 2516683"/>
              <a:gd name="connsiteY4" fmla="*/ 766233 h 766233"/>
              <a:gd name="connsiteX5" fmla="*/ 383117 w 2516683"/>
              <a:gd name="connsiteY5" fmla="*/ 383117 h 766233"/>
              <a:gd name="connsiteX6" fmla="*/ 0 w 2516683"/>
              <a:gd name="connsiteY6" fmla="*/ 0 h 7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683" h="766233">
                <a:moveTo>
                  <a:pt x="0" y="0"/>
                </a:moveTo>
                <a:lnTo>
                  <a:pt x="2133567" y="0"/>
                </a:lnTo>
                <a:lnTo>
                  <a:pt x="2516683" y="383117"/>
                </a:lnTo>
                <a:lnTo>
                  <a:pt x="2133567" y="766233"/>
                </a:lnTo>
                <a:lnTo>
                  <a:pt x="0" y="766233"/>
                </a:lnTo>
                <a:lnTo>
                  <a:pt x="383117" y="3831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00" tIns="27203" rIns="336600" bIns="27203" numCol="1" spcCol="1270" anchor="ctr" anchorCtr="0">
            <a:noAutofit/>
          </a:bodyPr>
          <a:lstStyle/>
          <a:p>
            <a:pPr algn="ctr" defTabSz="906809">
              <a:lnSpc>
                <a:spcPct val="90000"/>
              </a:lnSpc>
              <a:spcBef>
                <a:spcPct val="0"/>
              </a:spcBef>
              <a:spcAft>
                <a:spcPts val="510"/>
              </a:spcAft>
            </a:pPr>
            <a:r>
              <a:rPr lang="en-CA" sz="1700" b="1" dirty="0"/>
              <a:t>Task Authorization 1</a:t>
            </a:r>
          </a:p>
        </p:txBody>
      </p:sp>
      <p:sp>
        <p:nvSpPr>
          <p:cNvPr id="187" name="Freeform 186"/>
          <p:cNvSpPr/>
          <p:nvPr/>
        </p:nvSpPr>
        <p:spPr>
          <a:xfrm>
            <a:off x="4896811" y="3099303"/>
            <a:ext cx="2139181" cy="651299"/>
          </a:xfrm>
          <a:custGeom>
            <a:avLst/>
            <a:gdLst>
              <a:gd name="connsiteX0" fmla="*/ 0 w 2516683"/>
              <a:gd name="connsiteY0" fmla="*/ 0 h 766233"/>
              <a:gd name="connsiteX1" fmla="*/ 2133567 w 2516683"/>
              <a:gd name="connsiteY1" fmla="*/ 0 h 766233"/>
              <a:gd name="connsiteX2" fmla="*/ 2516683 w 2516683"/>
              <a:gd name="connsiteY2" fmla="*/ 383117 h 766233"/>
              <a:gd name="connsiteX3" fmla="*/ 2133567 w 2516683"/>
              <a:gd name="connsiteY3" fmla="*/ 766233 h 766233"/>
              <a:gd name="connsiteX4" fmla="*/ 0 w 2516683"/>
              <a:gd name="connsiteY4" fmla="*/ 766233 h 766233"/>
              <a:gd name="connsiteX5" fmla="*/ 383117 w 2516683"/>
              <a:gd name="connsiteY5" fmla="*/ 383117 h 766233"/>
              <a:gd name="connsiteX6" fmla="*/ 0 w 2516683"/>
              <a:gd name="connsiteY6" fmla="*/ 0 h 7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683" h="766233">
                <a:moveTo>
                  <a:pt x="0" y="0"/>
                </a:moveTo>
                <a:lnTo>
                  <a:pt x="2133567" y="0"/>
                </a:lnTo>
                <a:lnTo>
                  <a:pt x="2516683" y="383117"/>
                </a:lnTo>
                <a:lnTo>
                  <a:pt x="2133567" y="766233"/>
                </a:lnTo>
                <a:lnTo>
                  <a:pt x="0" y="766233"/>
                </a:lnTo>
                <a:lnTo>
                  <a:pt x="383117" y="3831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259" tIns="27203" rIns="352852" bIns="27203" numCol="1" spcCol="1270" anchor="ctr" anchorCtr="0">
            <a:noAutofit/>
          </a:bodyPr>
          <a:lstStyle/>
          <a:p>
            <a:pPr algn="ctr" defTabSz="906809">
              <a:lnSpc>
                <a:spcPct val="90000"/>
              </a:lnSpc>
              <a:spcBef>
                <a:spcPct val="0"/>
              </a:spcBef>
              <a:spcAft>
                <a:spcPts val="510"/>
              </a:spcAft>
            </a:pPr>
            <a:r>
              <a:rPr lang="en-CA" sz="1700" b="1" dirty="0" smtClean="0"/>
              <a:t>Pre-Definition</a:t>
            </a:r>
            <a:endParaRPr lang="en-CA" sz="1700" b="1" dirty="0"/>
          </a:p>
        </p:txBody>
      </p:sp>
      <p:cxnSp>
        <p:nvCxnSpPr>
          <p:cNvPr id="188" name="Straight Arrow Connector 187"/>
          <p:cNvCxnSpPr/>
          <p:nvPr/>
        </p:nvCxnSpPr>
        <p:spPr>
          <a:xfrm>
            <a:off x="4303162" y="2294800"/>
            <a:ext cx="5558958" cy="21426"/>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6814128" y="1944422"/>
            <a:ext cx="2823722" cy="353943"/>
          </a:xfrm>
          <a:prstGeom prst="rect">
            <a:avLst/>
          </a:prstGeom>
        </p:spPr>
        <p:txBody>
          <a:bodyPr wrap="none">
            <a:spAutoFit/>
          </a:bodyPr>
          <a:lstStyle/>
          <a:p>
            <a:pPr lvl="0"/>
            <a:r>
              <a:rPr lang="en-CA" sz="1700" b="1" dirty="0">
                <a:solidFill>
                  <a:schemeClr val="tx2"/>
                </a:solidFill>
              </a:rPr>
              <a:t>Funding and New Authorities</a:t>
            </a:r>
            <a:endParaRPr lang="en-CA" sz="1700" dirty="0">
              <a:solidFill>
                <a:schemeClr val="tx2"/>
              </a:solidFill>
            </a:endParaRPr>
          </a:p>
        </p:txBody>
      </p:sp>
      <p:sp>
        <p:nvSpPr>
          <p:cNvPr id="190" name="Rounded Rectangle 189"/>
          <p:cNvSpPr/>
          <p:nvPr>
            <p:custDataLst>
              <p:tags r:id="rId9"/>
            </p:custDataLst>
          </p:nvPr>
        </p:nvSpPr>
        <p:spPr>
          <a:xfrm>
            <a:off x="242683" y="1712698"/>
            <a:ext cx="9799457" cy="2181420"/>
          </a:xfrm>
          <a:prstGeom prst="roundRect">
            <a:avLst>
              <a:gd name="adj" fmla="val 17877"/>
            </a:avLst>
          </a:prstGeom>
          <a:noFill/>
          <a:ln w="38100">
            <a:solidFill>
              <a:srgbClr val="374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191" name="Circular Arrow 190"/>
          <p:cNvSpPr/>
          <p:nvPr/>
        </p:nvSpPr>
        <p:spPr>
          <a:xfrm rot="10010268" flipH="1">
            <a:off x="7126111" y="2999944"/>
            <a:ext cx="831647" cy="831647"/>
          </a:xfrm>
          <a:prstGeom prst="circularArrow">
            <a:avLst>
              <a:gd name="adj1" fmla="val 12500"/>
              <a:gd name="adj2" fmla="val 1118260"/>
              <a:gd name="adj3" fmla="val 20457681"/>
              <a:gd name="adj4" fmla="val 15276869"/>
              <a:gd name="adj5" fmla="val 125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2" name="Circular Arrow 191"/>
          <p:cNvSpPr/>
          <p:nvPr/>
        </p:nvSpPr>
        <p:spPr>
          <a:xfrm rot="2692824" flipH="1">
            <a:off x="7111309" y="3020888"/>
            <a:ext cx="831647" cy="831647"/>
          </a:xfrm>
          <a:prstGeom prst="circularArrow">
            <a:avLst>
              <a:gd name="adj1" fmla="val 12500"/>
              <a:gd name="adj2" fmla="val 1118260"/>
              <a:gd name="adj3" fmla="val 20457681"/>
              <a:gd name="adj4" fmla="val 15276869"/>
              <a:gd name="adj5" fmla="val 125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3" name="Circular Arrow 192"/>
          <p:cNvSpPr/>
          <p:nvPr/>
        </p:nvSpPr>
        <p:spPr>
          <a:xfrm rot="10010268" flipH="1">
            <a:off x="7936708" y="2997568"/>
            <a:ext cx="831647" cy="831647"/>
          </a:xfrm>
          <a:prstGeom prst="circularArrow">
            <a:avLst>
              <a:gd name="adj1" fmla="val 12500"/>
              <a:gd name="adj2" fmla="val 1118260"/>
              <a:gd name="adj3" fmla="val 20457681"/>
              <a:gd name="adj4" fmla="val 15276869"/>
              <a:gd name="adj5" fmla="val 125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4" name="Circular Arrow 193"/>
          <p:cNvSpPr/>
          <p:nvPr/>
        </p:nvSpPr>
        <p:spPr>
          <a:xfrm rot="2692824" flipH="1">
            <a:off x="7921906" y="3018512"/>
            <a:ext cx="831647" cy="831647"/>
          </a:xfrm>
          <a:prstGeom prst="circularArrow">
            <a:avLst>
              <a:gd name="adj1" fmla="val 12500"/>
              <a:gd name="adj2" fmla="val 1118260"/>
              <a:gd name="adj3" fmla="val 20457681"/>
              <a:gd name="adj4" fmla="val 15276869"/>
              <a:gd name="adj5" fmla="val 125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5" name="Circular Arrow 194"/>
          <p:cNvSpPr/>
          <p:nvPr/>
        </p:nvSpPr>
        <p:spPr>
          <a:xfrm rot="10010268" flipH="1">
            <a:off x="8746333" y="2997568"/>
            <a:ext cx="831647" cy="831647"/>
          </a:xfrm>
          <a:prstGeom prst="circularArrow">
            <a:avLst>
              <a:gd name="adj1" fmla="val 12500"/>
              <a:gd name="adj2" fmla="val 1118260"/>
              <a:gd name="adj3" fmla="val 20457681"/>
              <a:gd name="adj4" fmla="val 15276869"/>
              <a:gd name="adj5" fmla="val 125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6" name="Circular Arrow 195"/>
          <p:cNvSpPr/>
          <p:nvPr/>
        </p:nvSpPr>
        <p:spPr>
          <a:xfrm rot="2692824" flipH="1">
            <a:off x="8731531" y="3018512"/>
            <a:ext cx="831647" cy="831647"/>
          </a:xfrm>
          <a:prstGeom prst="circularArrow">
            <a:avLst>
              <a:gd name="adj1" fmla="val 12500"/>
              <a:gd name="adj2" fmla="val 1118261"/>
              <a:gd name="adj3" fmla="val 20457681"/>
              <a:gd name="adj4" fmla="val 15276869"/>
              <a:gd name="adj5" fmla="val 125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grpSp>
        <p:nvGrpSpPr>
          <p:cNvPr id="197" name="Group 196"/>
          <p:cNvGrpSpPr/>
          <p:nvPr/>
        </p:nvGrpSpPr>
        <p:grpSpPr>
          <a:xfrm>
            <a:off x="7109126" y="2997570"/>
            <a:ext cx="2500082" cy="896548"/>
            <a:chOff x="7371001" y="1438132"/>
            <a:chExt cx="2941273" cy="1054761"/>
          </a:xfrm>
        </p:grpSpPr>
        <p:sp>
          <p:nvSpPr>
            <p:cNvPr id="198" name="Flowchart: Process 197"/>
            <p:cNvSpPr/>
            <p:nvPr/>
          </p:nvSpPr>
          <p:spPr>
            <a:xfrm>
              <a:off x="9849355" y="2220362"/>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199" name="Flowchart: Process 198"/>
            <p:cNvSpPr/>
            <p:nvPr/>
          </p:nvSpPr>
          <p:spPr>
            <a:xfrm>
              <a:off x="7397286" y="2230443"/>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0" name="Flowchart: Process 199"/>
            <p:cNvSpPr/>
            <p:nvPr/>
          </p:nvSpPr>
          <p:spPr>
            <a:xfrm>
              <a:off x="7949866" y="2225419"/>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1" name="Flowchart: Process 200"/>
            <p:cNvSpPr/>
            <p:nvPr/>
          </p:nvSpPr>
          <p:spPr>
            <a:xfrm>
              <a:off x="8420637" y="2225419"/>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2" name="Flowchart: Process 201"/>
            <p:cNvSpPr/>
            <p:nvPr/>
          </p:nvSpPr>
          <p:spPr>
            <a:xfrm>
              <a:off x="8831411" y="2225386"/>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3" name="Flowchart: Process 202"/>
            <p:cNvSpPr/>
            <p:nvPr/>
          </p:nvSpPr>
          <p:spPr>
            <a:xfrm>
              <a:off x="9285288" y="2225386"/>
              <a:ext cx="504325"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4" name="Circular Arrow 203"/>
            <p:cNvSpPr/>
            <p:nvPr/>
          </p:nvSpPr>
          <p:spPr>
            <a:xfrm rot="16809050" flipH="1">
              <a:off x="7371001" y="1440927"/>
              <a:ext cx="978408" cy="978408"/>
            </a:xfrm>
            <a:prstGeom prst="circularArrow">
              <a:avLst>
                <a:gd name="adj1" fmla="val 12500"/>
                <a:gd name="adj2" fmla="val 1118260"/>
                <a:gd name="adj3" fmla="val 20457681"/>
                <a:gd name="adj4" fmla="val 15276869"/>
                <a:gd name="adj5" fmla="val 125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205" name="TextBox 204"/>
            <p:cNvSpPr txBox="1"/>
            <p:nvPr/>
          </p:nvSpPr>
          <p:spPr>
            <a:xfrm rot="18656022">
              <a:off x="7798533" y="2011804"/>
              <a:ext cx="690611" cy="271567"/>
            </a:xfrm>
            <a:prstGeom prst="rect">
              <a:avLst/>
            </a:prstGeom>
            <a:noFill/>
          </p:spPr>
          <p:txBody>
            <a:bodyPr wrap="none" rtlCol="0">
              <a:spAutoFit/>
            </a:bodyPr>
            <a:lstStyle/>
            <a:p>
              <a:r>
                <a:rPr lang="en-CA" sz="900" dirty="0">
                  <a:solidFill>
                    <a:schemeClr val="bg1"/>
                  </a:solidFill>
                </a:rPr>
                <a:t>Discover</a:t>
              </a:r>
            </a:p>
          </p:txBody>
        </p:sp>
        <p:sp>
          <p:nvSpPr>
            <p:cNvPr id="206" name="TextBox 205"/>
            <p:cNvSpPr txBox="1"/>
            <p:nvPr/>
          </p:nvSpPr>
          <p:spPr>
            <a:xfrm rot="891909">
              <a:off x="7722628" y="1463876"/>
              <a:ext cx="498252" cy="271567"/>
            </a:xfrm>
            <a:prstGeom prst="rect">
              <a:avLst/>
            </a:prstGeom>
            <a:noFill/>
          </p:spPr>
          <p:txBody>
            <a:bodyPr wrap="none" rtlCol="0">
              <a:spAutoFit/>
            </a:bodyPr>
            <a:lstStyle/>
            <a:p>
              <a:r>
                <a:rPr lang="en-CA" sz="900" dirty="0">
                  <a:solidFill>
                    <a:schemeClr val="bg1"/>
                  </a:solidFill>
                </a:rPr>
                <a:t>Build</a:t>
              </a:r>
            </a:p>
          </p:txBody>
        </p:sp>
        <p:sp>
          <p:nvSpPr>
            <p:cNvPr id="207" name="TextBox 206"/>
            <p:cNvSpPr txBox="1"/>
            <p:nvPr/>
          </p:nvSpPr>
          <p:spPr>
            <a:xfrm rot="14678102">
              <a:off x="7204066" y="1954416"/>
              <a:ext cx="643464" cy="271567"/>
            </a:xfrm>
            <a:prstGeom prst="rect">
              <a:avLst/>
            </a:prstGeom>
            <a:noFill/>
          </p:spPr>
          <p:txBody>
            <a:bodyPr wrap="none" rtlCol="0">
              <a:spAutoFit/>
            </a:bodyPr>
            <a:lstStyle/>
            <a:p>
              <a:r>
                <a:rPr lang="en-CA" sz="900" dirty="0">
                  <a:solidFill>
                    <a:schemeClr val="bg1"/>
                  </a:solidFill>
                </a:rPr>
                <a:t>Release</a:t>
              </a:r>
            </a:p>
          </p:txBody>
        </p:sp>
        <p:sp>
          <p:nvSpPr>
            <p:cNvPr id="208" name="Circular Arrow 207"/>
            <p:cNvSpPr/>
            <p:nvPr/>
          </p:nvSpPr>
          <p:spPr>
            <a:xfrm rot="16809050" flipH="1">
              <a:off x="8324644" y="1438132"/>
              <a:ext cx="978408" cy="978408"/>
            </a:xfrm>
            <a:prstGeom prst="circularArrow">
              <a:avLst>
                <a:gd name="adj1" fmla="val 12500"/>
                <a:gd name="adj2" fmla="val 1118260"/>
                <a:gd name="adj3" fmla="val 20457681"/>
                <a:gd name="adj4" fmla="val 15276869"/>
                <a:gd name="adj5" fmla="val 125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209" name="TextBox 208"/>
            <p:cNvSpPr txBox="1"/>
            <p:nvPr/>
          </p:nvSpPr>
          <p:spPr>
            <a:xfrm rot="18656022">
              <a:off x="8750821" y="2006046"/>
              <a:ext cx="698460" cy="271567"/>
            </a:xfrm>
            <a:prstGeom prst="rect">
              <a:avLst/>
            </a:prstGeom>
            <a:noFill/>
          </p:spPr>
          <p:txBody>
            <a:bodyPr wrap="square" rtlCol="0">
              <a:spAutoFit/>
            </a:bodyPr>
            <a:lstStyle/>
            <a:p>
              <a:r>
                <a:rPr lang="en-CA" sz="900" dirty="0">
                  <a:solidFill>
                    <a:schemeClr val="bg1"/>
                  </a:solidFill>
                </a:rPr>
                <a:t>Discover</a:t>
              </a:r>
            </a:p>
          </p:txBody>
        </p:sp>
        <p:sp>
          <p:nvSpPr>
            <p:cNvPr id="210" name="TextBox 209"/>
            <p:cNvSpPr txBox="1"/>
            <p:nvPr/>
          </p:nvSpPr>
          <p:spPr>
            <a:xfrm rot="891909">
              <a:off x="8676272" y="1461081"/>
              <a:ext cx="498252" cy="271567"/>
            </a:xfrm>
            <a:prstGeom prst="rect">
              <a:avLst/>
            </a:prstGeom>
            <a:noFill/>
          </p:spPr>
          <p:txBody>
            <a:bodyPr wrap="none" rtlCol="0">
              <a:spAutoFit/>
            </a:bodyPr>
            <a:lstStyle/>
            <a:p>
              <a:r>
                <a:rPr lang="en-CA" sz="900" dirty="0">
                  <a:solidFill>
                    <a:schemeClr val="bg1"/>
                  </a:solidFill>
                </a:rPr>
                <a:t>Build</a:t>
              </a:r>
            </a:p>
          </p:txBody>
        </p:sp>
        <p:sp>
          <p:nvSpPr>
            <p:cNvPr id="211" name="TextBox 210"/>
            <p:cNvSpPr txBox="1"/>
            <p:nvPr/>
          </p:nvSpPr>
          <p:spPr>
            <a:xfrm rot="14678102">
              <a:off x="8157711" y="1951620"/>
              <a:ext cx="643464" cy="271567"/>
            </a:xfrm>
            <a:prstGeom prst="rect">
              <a:avLst/>
            </a:prstGeom>
            <a:noFill/>
          </p:spPr>
          <p:txBody>
            <a:bodyPr wrap="none" rtlCol="0">
              <a:spAutoFit/>
            </a:bodyPr>
            <a:lstStyle/>
            <a:p>
              <a:r>
                <a:rPr lang="en-CA" sz="900" dirty="0">
                  <a:solidFill>
                    <a:schemeClr val="bg1"/>
                  </a:solidFill>
                </a:rPr>
                <a:t>Release</a:t>
              </a:r>
            </a:p>
          </p:txBody>
        </p:sp>
        <p:sp>
          <p:nvSpPr>
            <p:cNvPr id="212" name="Circular Arrow 211"/>
            <p:cNvSpPr/>
            <p:nvPr/>
          </p:nvSpPr>
          <p:spPr>
            <a:xfrm rot="16809050" flipH="1">
              <a:off x="9277144" y="1438132"/>
              <a:ext cx="978408" cy="978408"/>
            </a:xfrm>
            <a:prstGeom prst="circularArrow">
              <a:avLst>
                <a:gd name="adj1" fmla="val 12500"/>
                <a:gd name="adj2" fmla="val 1118260"/>
                <a:gd name="adj3" fmla="val 20457681"/>
                <a:gd name="adj4" fmla="val 15276869"/>
                <a:gd name="adj5" fmla="val 125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213" name="TextBox 212"/>
            <p:cNvSpPr txBox="1"/>
            <p:nvPr/>
          </p:nvSpPr>
          <p:spPr>
            <a:xfrm rot="18656022">
              <a:off x="9704674" y="2009009"/>
              <a:ext cx="690611" cy="271567"/>
            </a:xfrm>
            <a:prstGeom prst="rect">
              <a:avLst/>
            </a:prstGeom>
            <a:noFill/>
          </p:spPr>
          <p:txBody>
            <a:bodyPr wrap="none" rtlCol="0">
              <a:spAutoFit/>
            </a:bodyPr>
            <a:lstStyle/>
            <a:p>
              <a:r>
                <a:rPr lang="en-CA" sz="900" dirty="0">
                  <a:solidFill>
                    <a:schemeClr val="bg1"/>
                  </a:solidFill>
                </a:rPr>
                <a:t>Discover</a:t>
              </a:r>
            </a:p>
          </p:txBody>
        </p:sp>
        <p:sp>
          <p:nvSpPr>
            <p:cNvPr id="214" name="TextBox 213"/>
            <p:cNvSpPr txBox="1"/>
            <p:nvPr/>
          </p:nvSpPr>
          <p:spPr>
            <a:xfrm rot="891909">
              <a:off x="9628772" y="1461081"/>
              <a:ext cx="498252" cy="271567"/>
            </a:xfrm>
            <a:prstGeom prst="rect">
              <a:avLst/>
            </a:prstGeom>
            <a:noFill/>
          </p:spPr>
          <p:txBody>
            <a:bodyPr wrap="none" rtlCol="0">
              <a:spAutoFit/>
            </a:bodyPr>
            <a:lstStyle/>
            <a:p>
              <a:r>
                <a:rPr lang="en-CA" sz="900" dirty="0">
                  <a:solidFill>
                    <a:schemeClr val="bg1"/>
                  </a:solidFill>
                </a:rPr>
                <a:t>Build</a:t>
              </a:r>
            </a:p>
          </p:txBody>
        </p:sp>
        <p:sp>
          <p:nvSpPr>
            <p:cNvPr id="215" name="TextBox 214"/>
            <p:cNvSpPr txBox="1"/>
            <p:nvPr/>
          </p:nvSpPr>
          <p:spPr>
            <a:xfrm rot="14678102">
              <a:off x="9110210" y="1951621"/>
              <a:ext cx="643464" cy="271567"/>
            </a:xfrm>
            <a:prstGeom prst="rect">
              <a:avLst/>
            </a:prstGeom>
            <a:noFill/>
          </p:spPr>
          <p:txBody>
            <a:bodyPr wrap="none" rtlCol="0">
              <a:spAutoFit/>
            </a:bodyPr>
            <a:lstStyle/>
            <a:p>
              <a:r>
                <a:rPr lang="en-CA" sz="900" dirty="0">
                  <a:solidFill>
                    <a:schemeClr val="bg1"/>
                  </a:solidFill>
                </a:rPr>
                <a:t>Release</a:t>
              </a:r>
            </a:p>
          </p:txBody>
        </p:sp>
        <p:sp>
          <p:nvSpPr>
            <p:cNvPr id="216" name="TextBox 215"/>
            <p:cNvSpPr txBox="1"/>
            <p:nvPr/>
          </p:nvSpPr>
          <p:spPr>
            <a:xfrm>
              <a:off x="7675085" y="1723497"/>
              <a:ext cx="2262129" cy="354848"/>
            </a:xfrm>
            <a:prstGeom prst="rect">
              <a:avLst/>
            </a:prstGeom>
            <a:noFill/>
          </p:spPr>
          <p:txBody>
            <a:bodyPr wrap="square" rtlCol="0">
              <a:spAutoFit/>
            </a:bodyPr>
            <a:lstStyle/>
            <a:p>
              <a:pPr algn="ctr"/>
              <a:r>
                <a:rPr lang="en-CA" sz="1360" b="1" dirty="0">
                  <a:solidFill>
                    <a:schemeClr val="accent1">
                      <a:lumMod val="50000"/>
                    </a:schemeClr>
                  </a:solidFill>
                </a:rPr>
                <a:t>AGILE</a:t>
              </a:r>
            </a:p>
          </p:txBody>
        </p:sp>
      </p:grpSp>
      <p:sp>
        <p:nvSpPr>
          <p:cNvPr id="2" name="Slide Number Placeholder 1"/>
          <p:cNvSpPr>
            <a:spLocks noGrp="1"/>
          </p:cNvSpPr>
          <p:nvPr>
            <p:ph type="sldNum" sz="quarter" idx="12"/>
          </p:nvPr>
        </p:nvSpPr>
        <p:spPr/>
        <p:txBody>
          <a:bodyPr/>
          <a:lstStyle/>
          <a:p>
            <a:fld id="{32D4B517-E49B-41B6-9DBC-23634E0F1CDC}" type="slidenum">
              <a:rPr lang="en-CA" smtClean="0"/>
              <a:t>10</a:t>
            </a:fld>
            <a:endParaRPr lang="en-CA" dirty="0"/>
          </a:p>
        </p:txBody>
      </p:sp>
    </p:spTree>
    <p:extLst>
      <p:ext uri="{BB962C8B-B14F-4D97-AF65-F5344CB8AC3E}">
        <p14:creationId xmlns:p14="http://schemas.microsoft.com/office/powerpoint/2010/main" val="256863416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3447" y="1233906"/>
            <a:ext cx="4871912" cy="2846615"/>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sz="2622" dirty="0"/>
          </a:p>
        </p:txBody>
      </p:sp>
      <p:sp>
        <p:nvSpPr>
          <p:cNvPr id="15" name="Rectangle 14"/>
          <p:cNvSpPr/>
          <p:nvPr/>
        </p:nvSpPr>
        <p:spPr>
          <a:xfrm>
            <a:off x="5197773" y="1233905"/>
            <a:ext cx="4871912" cy="2846615"/>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sz="2622"/>
          </a:p>
        </p:txBody>
      </p:sp>
      <p:sp>
        <p:nvSpPr>
          <p:cNvPr id="16" name="Rectangle 15"/>
          <p:cNvSpPr/>
          <p:nvPr/>
        </p:nvSpPr>
        <p:spPr>
          <a:xfrm>
            <a:off x="201527" y="4215900"/>
            <a:ext cx="4871912" cy="2987964"/>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sz="2622"/>
          </a:p>
        </p:txBody>
      </p:sp>
      <p:sp>
        <p:nvSpPr>
          <p:cNvPr id="17" name="Rectangle 16"/>
          <p:cNvSpPr/>
          <p:nvPr/>
        </p:nvSpPr>
        <p:spPr>
          <a:xfrm>
            <a:off x="5180313" y="4233394"/>
            <a:ext cx="4871912" cy="2970470"/>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sz="2622"/>
          </a:p>
        </p:txBody>
      </p:sp>
      <p:sp>
        <p:nvSpPr>
          <p:cNvPr id="18" name="Content Placeholder 2"/>
          <p:cNvSpPr txBox="1">
            <a:spLocks/>
          </p:cNvSpPr>
          <p:nvPr/>
        </p:nvSpPr>
        <p:spPr>
          <a:xfrm>
            <a:off x="1005762" y="1276019"/>
            <a:ext cx="3754017" cy="367241"/>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80"/>
              </a:spcAft>
              <a:buNone/>
            </a:pPr>
            <a:r>
              <a:rPr lang="en-US" sz="1813" b="1" spc="340" dirty="0">
                <a:solidFill>
                  <a:schemeClr val="tx1"/>
                </a:solidFill>
                <a:latin typeface="+mn-lt"/>
              </a:rPr>
              <a:t>Transparency</a:t>
            </a:r>
          </a:p>
        </p:txBody>
      </p:sp>
      <p:sp>
        <p:nvSpPr>
          <p:cNvPr id="19" name="Content Placeholder 2"/>
          <p:cNvSpPr txBox="1">
            <a:spLocks/>
          </p:cNvSpPr>
          <p:nvPr/>
        </p:nvSpPr>
        <p:spPr>
          <a:xfrm>
            <a:off x="1016865" y="4321416"/>
            <a:ext cx="3754017" cy="367241"/>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80"/>
              </a:spcAft>
              <a:buNone/>
            </a:pPr>
            <a:r>
              <a:rPr lang="en-US" sz="1813" b="1" spc="340" dirty="0">
                <a:solidFill>
                  <a:schemeClr val="tx1"/>
                </a:solidFill>
                <a:latin typeface="+mn-lt"/>
              </a:rPr>
              <a:t>Speed</a:t>
            </a:r>
          </a:p>
        </p:txBody>
      </p:sp>
      <p:sp>
        <p:nvSpPr>
          <p:cNvPr id="20" name="Content Placeholder 2"/>
          <p:cNvSpPr txBox="1">
            <a:spLocks/>
          </p:cNvSpPr>
          <p:nvPr/>
        </p:nvSpPr>
        <p:spPr>
          <a:xfrm>
            <a:off x="6122024" y="1304503"/>
            <a:ext cx="3754017" cy="367241"/>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80"/>
              </a:spcAft>
              <a:buNone/>
            </a:pPr>
            <a:r>
              <a:rPr lang="en-US" sz="1813" b="1" spc="340" dirty="0">
                <a:solidFill>
                  <a:schemeClr val="tx1"/>
                </a:solidFill>
                <a:latin typeface="+mn-lt"/>
              </a:rPr>
              <a:t>Engagement</a:t>
            </a:r>
          </a:p>
        </p:txBody>
      </p:sp>
      <p:sp>
        <p:nvSpPr>
          <p:cNvPr id="21" name="Content Placeholder 2"/>
          <p:cNvSpPr txBox="1">
            <a:spLocks/>
          </p:cNvSpPr>
          <p:nvPr/>
        </p:nvSpPr>
        <p:spPr>
          <a:xfrm>
            <a:off x="6075392" y="4321416"/>
            <a:ext cx="3754017" cy="367241"/>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80"/>
              </a:spcAft>
              <a:buNone/>
            </a:pPr>
            <a:r>
              <a:rPr lang="en-US" sz="1813" b="1" spc="340" dirty="0">
                <a:solidFill>
                  <a:schemeClr val="tx1"/>
                </a:solidFill>
                <a:latin typeface="+mn-lt"/>
              </a:rPr>
              <a:t>Vendor Relationship</a:t>
            </a:r>
          </a:p>
        </p:txBody>
      </p:sp>
      <p:sp>
        <p:nvSpPr>
          <p:cNvPr id="22" name="Content Placeholder 2"/>
          <p:cNvSpPr txBox="1">
            <a:spLocks/>
          </p:cNvSpPr>
          <p:nvPr/>
        </p:nvSpPr>
        <p:spPr>
          <a:xfrm>
            <a:off x="368890" y="1679524"/>
            <a:ext cx="4529302" cy="77528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80"/>
              </a:spcAft>
            </a:pPr>
            <a:r>
              <a:rPr lang="en-US" sz="1587" dirty="0">
                <a:solidFill>
                  <a:schemeClr val="tx1"/>
                </a:solidFill>
                <a:latin typeface="+mn-lt"/>
              </a:rPr>
              <a:t>Committed to working openly by sharing materials online has proven beneficial</a:t>
            </a:r>
          </a:p>
          <a:p>
            <a:pPr>
              <a:spcAft>
                <a:spcPts val="680"/>
              </a:spcAft>
            </a:pPr>
            <a:r>
              <a:rPr lang="en-US" sz="1587" dirty="0">
                <a:solidFill>
                  <a:schemeClr val="tx1"/>
                </a:solidFill>
                <a:latin typeface="+mn-lt"/>
              </a:rPr>
              <a:t>Regularly updating public servants through blogs and departmental communications</a:t>
            </a:r>
          </a:p>
          <a:p>
            <a:pPr>
              <a:spcAft>
                <a:spcPts val="680"/>
              </a:spcAft>
            </a:pPr>
            <a:r>
              <a:rPr lang="en-US" sz="1587" dirty="0">
                <a:solidFill>
                  <a:schemeClr val="tx1"/>
                </a:solidFill>
                <a:latin typeface="+mn-lt"/>
              </a:rPr>
              <a:t>Regularly </a:t>
            </a:r>
            <a:r>
              <a:rPr lang="en-US" sz="1587" dirty="0" smtClean="0">
                <a:solidFill>
                  <a:schemeClr val="tx1"/>
                </a:solidFill>
                <a:latin typeface="+mn-lt"/>
              </a:rPr>
              <a:t>briefings to key stakeholders, including unions and employees</a:t>
            </a:r>
            <a:endParaRPr lang="en-US" sz="1587" dirty="0">
              <a:solidFill>
                <a:schemeClr val="tx1"/>
              </a:solidFill>
              <a:latin typeface="+mn-lt"/>
            </a:endParaRPr>
          </a:p>
        </p:txBody>
      </p:sp>
      <p:sp>
        <p:nvSpPr>
          <p:cNvPr id="23" name="Content Placeholder 2"/>
          <p:cNvSpPr txBox="1">
            <a:spLocks/>
          </p:cNvSpPr>
          <p:nvPr/>
        </p:nvSpPr>
        <p:spPr>
          <a:xfrm>
            <a:off x="5363216" y="1809055"/>
            <a:ext cx="4541026" cy="188415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80"/>
              </a:spcAft>
            </a:pPr>
            <a:r>
              <a:rPr lang="en-US" sz="1587" dirty="0">
                <a:solidFill>
                  <a:schemeClr val="tx1"/>
                </a:solidFill>
                <a:latin typeface="+mn-lt"/>
              </a:rPr>
              <a:t>Leveraging feedback, lessons learned and best practices to course correct as needed</a:t>
            </a:r>
          </a:p>
          <a:p>
            <a:pPr>
              <a:spcAft>
                <a:spcPts val="680"/>
              </a:spcAft>
            </a:pPr>
            <a:r>
              <a:rPr lang="en-US" sz="1587" dirty="0">
                <a:solidFill>
                  <a:schemeClr val="tx1"/>
                </a:solidFill>
                <a:latin typeface="+mn-lt"/>
              </a:rPr>
              <a:t>Putting the user at the centre through in-person and digital engagements , such as fourteen user expos across the country. </a:t>
            </a:r>
          </a:p>
        </p:txBody>
      </p:sp>
      <p:sp>
        <p:nvSpPr>
          <p:cNvPr id="24" name="Content Placeholder 2"/>
          <p:cNvSpPr txBox="1">
            <a:spLocks/>
          </p:cNvSpPr>
          <p:nvPr/>
        </p:nvSpPr>
        <p:spPr>
          <a:xfrm>
            <a:off x="355901" y="4944400"/>
            <a:ext cx="4541026" cy="2259464"/>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80"/>
              </a:spcAft>
            </a:pPr>
            <a:r>
              <a:rPr lang="en-US" sz="1587" dirty="0">
                <a:solidFill>
                  <a:schemeClr val="tx1"/>
                </a:solidFill>
                <a:latin typeface="+mn-lt"/>
              </a:rPr>
              <a:t>Working in smaller, faster sprints as opposed to the traditional waterfall approach </a:t>
            </a:r>
          </a:p>
          <a:p>
            <a:pPr>
              <a:spcAft>
                <a:spcPts val="680"/>
              </a:spcAft>
            </a:pPr>
            <a:r>
              <a:rPr lang="en-US" sz="1587" dirty="0" smtClean="0">
                <a:solidFill>
                  <a:schemeClr val="tx1"/>
                </a:solidFill>
                <a:latin typeface="+mn-lt"/>
              </a:rPr>
              <a:t>Agile approach is flexible </a:t>
            </a:r>
            <a:r>
              <a:rPr lang="en-US" sz="1587" dirty="0">
                <a:solidFill>
                  <a:schemeClr val="tx1"/>
                </a:solidFill>
                <a:latin typeface="+mn-lt"/>
              </a:rPr>
              <a:t>and </a:t>
            </a:r>
            <a:r>
              <a:rPr lang="en-US" sz="1587" dirty="0" smtClean="0">
                <a:solidFill>
                  <a:schemeClr val="tx1"/>
                </a:solidFill>
                <a:latin typeface="+mn-lt"/>
              </a:rPr>
              <a:t>adaptable</a:t>
            </a:r>
          </a:p>
          <a:p>
            <a:pPr>
              <a:spcAft>
                <a:spcPts val="680"/>
              </a:spcAft>
            </a:pPr>
            <a:r>
              <a:rPr lang="en-US" sz="1587" dirty="0" smtClean="0">
                <a:solidFill>
                  <a:schemeClr val="tx1"/>
                </a:solidFill>
                <a:latin typeface="+mn-lt"/>
              </a:rPr>
              <a:t>Able to qualify three vendors, through vigorous testing, in less than nine months</a:t>
            </a:r>
            <a:endParaRPr lang="en-US" sz="1587" dirty="0">
              <a:solidFill>
                <a:schemeClr val="tx1"/>
              </a:solidFill>
              <a:latin typeface="+mn-lt"/>
            </a:endParaRPr>
          </a:p>
          <a:p>
            <a:pPr marL="0" indent="0">
              <a:spcAft>
                <a:spcPts val="680"/>
              </a:spcAft>
              <a:buNone/>
            </a:pPr>
            <a:endParaRPr lang="en-US" sz="1587" dirty="0">
              <a:solidFill>
                <a:schemeClr val="tx1"/>
              </a:solidFill>
              <a:latin typeface="+mn-lt"/>
            </a:endParaRPr>
          </a:p>
          <a:p>
            <a:pPr>
              <a:spcAft>
                <a:spcPts val="680"/>
              </a:spcAft>
            </a:pPr>
            <a:endParaRPr lang="en-US" sz="1813" dirty="0">
              <a:solidFill>
                <a:schemeClr val="tx1"/>
              </a:solidFill>
              <a:latin typeface="+mn-lt"/>
            </a:endParaRPr>
          </a:p>
        </p:txBody>
      </p:sp>
      <p:sp>
        <p:nvSpPr>
          <p:cNvPr id="25" name="Content Placeholder 2"/>
          <p:cNvSpPr txBox="1">
            <a:spLocks/>
          </p:cNvSpPr>
          <p:nvPr/>
        </p:nvSpPr>
        <p:spPr>
          <a:xfrm>
            <a:off x="5304014" y="4944399"/>
            <a:ext cx="4541026" cy="2070634"/>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80"/>
              </a:spcAft>
            </a:pPr>
            <a:r>
              <a:rPr lang="en-US" sz="1587" dirty="0">
                <a:solidFill>
                  <a:schemeClr val="tx1"/>
                </a:solidFill>
                <a:latin typeface="+mn-lt"/>
              </a:rPr>
              <a:t>Interaction with vendors has been ongoing throughout the process</a:t>
            </a:r>
          </a:p>
          <a:p>
            <a:pPr>
              <a:spcAft>
                <a:spcPts val="680"/>
              </a:spcAft>
            </a:pPr>
            <a:r>
              <a:rPr lang="en-US" sz="1587" dirty="0">
                <a:solidFill>
                  <a:schemeClr val="tx1"/>
                </a:solidFill>
                <a:latin typeface="+mn-lt"/>
              </a:rPr>
              <a:t>Developing a partnership as opposed to procuring a system</a:t>
            </a:r>
          </a:p>
          <a:p>
            <a:pPr>
              <a:spcAft>
                <a:spcPts val="680"/>
              </a:spcAft>
            </a:pPr>
            <a:r>
              <a:rPr lang="en-US" sz="1587" dirty="0" smtClean="0">
                <a:solidFill>
                  <a:schemeClr val="tx1"/>
                </a:solidFill>
                <a:latin typeface="+mn-lt"/>
              </a:rPr>
              <a:t>Vendors provided positive feedback on the new agile process </a:t>
            </a:r>
            <a:endParaRPr lang="en-US" sz="1587" dirty="0">
              <a:solidFill>
                <a:schemeClr val="tx1"/>
              </a:solidFill>
              <a:latin typeface="+mn-lt"/>
            </a:endParaRPr>
          </a:p>
          <a:p>
            <a:pPr>
              <a:spcAft>
                <a:spcPts val="680"/>
              </a:spcAft>
            </a:pPr>
            <a:endParaRPr lang="en-US" sz="1813" dirty="0">
              <a:solidFill>
                <a:schemeClr val="tx1"/>
              </a:solidFill>
              <a:latin typeface="+mn-lt"/>
            </a:endParaRPr>
          </a:p>
        </p:txBody>
      </p:sp>
      <p:pic>
        <p:nvPicPr>
          <p:cNvPr id="205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 y="810430"/>
            <a:ext cx="998624" cy="9986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313" y="842377"/>
            <a:ext cx="924251" cy="924251"/>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peed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909" t="11925" r="6817" b="15825"/>
          <a:stretch/>
        </p:blipFill>
        <p:spPr bwMode="auto">
          <a:xfrm>
            <a:off x="148716" y="4038324"/>
            <a:ext cx="815338" cy="823332"/>
          </a:xfrm>
          <a:prstGeom prst="ellipse">
            <a:avLst/>
          </a:prstGeom>
          <a:noFill/>
          <a:ln w="5715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8" name="Picture 10" descr="Image result for partnership ic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65" t="8262" r="8544" b="15976"/>
          <a:stretch/>
        </p:blipFill>
        <p:spPr bwMode="auto">
          <a:xfrm>
            <a:off x="5073439" y="3977651"/>
            <a:ext cx="897700" cy="884005"/>
          </a:xfrm>
          <a:prstGeom prst="ellipse">
            <a:avLst/>
          </a:prstGeom>
          <a:noFill/>
          <a:extLst>
            <a:ext uri="{909E8E84-426E-40DD-AFC4-6F175D3DCCD1}">
              <a14:hiddenFill xmlns:a14="http://schemas.microsoft.com/office/drawing/2010/main">
                <a:solidFill>
                  <a:srgbClr val="FFFFFF"/>
                </a:solidFill>
              </a14:hiddenFill>
            </a:ext>
          </a:extLst>
        </p:spPr>
      </p:pic>
      <p:sp>
        <p:nvSpPr>
          <p:cNvPr id="26" name="Text Placeholder 2"/>
          <p:cNvSpPr txBox="1">
            <a:spLocks noGrp="1"/>
          </p:cNvSpPr>
          <p:nvPr>
            <p:ph type="body" sz="quarter" idx="11"/>
          </p:nvPr>
        </p:nvSpPr>
        <p:spPr>
          <a:xfrm>
            <a:off x="717104" y="234266"/>
            <a:ext cx="6157913" cy="547688"/>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None/>
            </a:pPr>
            <a:r>
              <a:rPr lang="en-CA" sz="2800" b="1" dirty="0" smtClean="0">
                <a:latin typeface="Calibri" panose="020F0502020204030204" pitchFamily="34" charset="0"/>
              </a:rPr>
              <a:t>What Has Worked Well</a:t>
            </a:r>
            <a:endParaRPr lang="en-CA" sz="2800" b="1"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32D4B517-E49B-41B6-9DBC-23634E0F1CDC}" type="slidenum">
              <a:rPr lang="en-CA" smtClean="0"/>
              <a:t>11</a:t>
            </a:fld>
            <a:endParaRPr lang="en-CA"/>
          </a:p>
        </p:txBody>
      </p:sp>
    </p:spTree>
    <p:extLst>
      <p:ext uri="{BB962C8B-B14F-4D97-AF65-F5344CB8AC3E}">
        <p14:creationId xmlns:p14="http://schemas.microsoft.com/office/powerpoint/2010/main" val="369992304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100" y="141784"/>
            <a:ext cx="6157380" cy="815806"/>
          </a:xfrm>
        </p:spPr>
        <p:txBody>
          <a:bodyPr>
            <a:normAutofit/>
          </a:bodyPr>
          <a:lstStyle/>
          <a:p>
            <a:r>
              <a:rPr lang="en-CA" sz="2800" b="1" dirty="0" smtClean="0">
                <a:solidFill>
                  <a:schemeClr val="tx1"/>
                </a:solidFill>
              </a:rPr>
              <a:t>Key Challenges</a:t>
            </a:r>
            <a:endParaRPr lang="en-CA" sz="2800" b="1" dirty="0">
              <a:solidFill>
                <a:schemeClr val="tx1"/>
              </a:solidFill>
            </a:endParaRPr>
          </a:p>
        </p:txBody>
      </p:sp>
      <p:grpSp>
        <p:nvGrpSpPr>
          <p:cNvPr id="22" name="Group 21"/>
          <p:cNvGrpSpPr/>
          <p:nvPr/>
        </p:nvGrpSpPr>
        <p:grpSpPr>
          <a:xfrm>
            <a:off x="933128" y="1617948"/>
            <a:ext cx="7905750" cy="5585916"/>
            <a:chOff x="619125" y="1752600"/>
            <a:chExt cx="7905750" cy="2895600"/>
          </a:xfrm>
        </p:grpSpPr>
        <p:sp>
          <p:nvSpPr>
            <p:cNvPr id="23" name="Rectangle 22"/>
            <p:cNvSpPr/>
            <p:nvPr>
              <p:custDataLst>
                <p:tags r:id="rId1"/>
              </p:custDataLst>
            </p:nvPr>
          </p:nvSpPr>
          <p:spPr>
            <a:xfrm>
              <a:off x="619125" y="1752600"/>
              <a:ext cx="7905750" cy="83820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Pentagon 23"/>
            <p:cNvSpPr/>
            <p:nvPr>
              <p:custDataLst>
                <p:tags r:id="rId2"/>
              </p:custDataLst>
            </p:nvPr>
          </p:nvSpPr>
          <p:spPr>
            <a:xfrm>
              <a:off x="619125" y="1752600"/>
              <a:ext cx="1905000" cy="838200"/>
            </a:xfrm>
            <a:prstGeom prst="homePlate">
              <a:avLst>
                <a:gd name="adj" fmla="val 29361"/>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Aging Infrastructure</a:t>
              </a:r>
              <a:endParaRPr lang="en-US" dirty="0"/>
            </a:p>
          </p:txBody>
        </p:sp>
        <p:sp>
          <p:nvSpPr>
            <p:cNvPr id="25" name="Rectangle 24"/>
            <p:cNvSpPr/>
            <p:nvPr>
              <p:custDataLst>
                <p:tags r:id="rId3"/>
              </p:custDataLst>
            </p:nvPr>
          </p:nvSpPr>
          <p:spPr>
            <a:xfrm>
              <a:off x="619125" y="2772032"/>
              <a:ext cx="7905750" cy="83820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Pentagon 25"/>
            <p:cNvSpPr/>
            <p:nvPr>
              <p:custDataLst>
                <p:tags r:id="rId4"/>
              </p:custDataLst>
            </p:nvPr>
          </p:nvSpPr>
          <p:spPr>
            <a:xfrm>
              <a:off x="619125" y="2772032"/>
              <a:ext cx="1905000" cy="838200"/>
            </a:xfrm>
            <a:prstGeom prst="homePlate">
              <a:avLst>
                <a:gd name="adj" fmla="val 29361"/>
              </a:avLst>
            </a:prstGeom>
            <a:solidFill>
              <a:srgbClr val="C00000"/>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Trust</a:t>
              </a:r>
              <a:endParaRPr lang="en-US" dirty="0"/>
            </a:p>
          </p:txBody>
        </p:sp>
        <p:sp>
          <p:nvSpPr>
            <p:cNvPr id="27" name="Rectangle 26"/>
            <p:cNvSpPr/>
            <p:nvPr>
              <p:custDataLst>
                <p:tags r:id="rId5"/>
              </p:custDataLst>
            </p:nvPr>
          </p:nvSpPr>
          <p:spPr>
            <a:xfrm>
              <a:off x="619125" y="3810000"/>
              <a:ext cx="7905750" cy="83820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Pentagon 27"/>
            <p:cNvSpPr/>
            <p:nvPr>
              <p:custDataLst>
                <p:tags r:id="rId6"/>
              </p:custDataLst>
            </p:nvPr>
          </p:nvSpPr>
          <p:spPr>
            <a:xfrm>
              <a:off x="619125" y="3810000"/>
              <a:ext cx="1905000" cy="838200"/>
            </a:xfrm>
            <a:prstGeom prst="homePlate">
              <a:avLst>
                <a:gd name="adj" fmla="val 29361"/>
              </a:avLst>
            </a:prstGeom>
            <a:solidFill>
              <a:schemeClr val="bg2">
                <a:lumMod val="50000"/>
              </a:schemeClr>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Traditional Approach</a:t>
              </a:r>
              <a:endParaRPr lang="en-US" dirty="0"/>
            </a:p>
          </p:txBody>
        </p:sp>
        <p:sp>
          <p:nvSpPr>
            <p:cNvPr id="29" name="Rectangle 28"/>
            <p:cNvSpPr/>
            <p:nvPr/>
          </p:nvSpPr>
          <p:spPr>
            <a:xfrm>
              <a:off x="2524125" y="1752600"/>
              <a:ext cx="60007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600" b="1" dirty="0" smtClean="0">
                  <a:solidFill>
                    <a:schemeClr val="tx1">
                      <a:lumMod val="65000"/>
                      <a:lumOff val="35000"/>
                    </a:schemeClr>
                  </a:solidFill>
                  <a:cs typeface="Arial" pitchFamily="34" charset="0"/>
                </a:rPr>
                <a:t>Complex and aging HR </a:t>
              </a:r>
              <a:r>
                <a:rPr lang="en-CA" sz="1600" b="1" dirty="0">
                  <a:solidFill>
                    <a:schemeClr val="tx1">
                      <a:lumMod val="65000"/>
                      <a:lumOff val="35000"/>
                    </a:schemeClr>
                  </a:solidFill>
                  <a:cs typeface="Arial" pitchFamily="34" charset="0"/>
                </a:rPr>
                <a:t>and pay infrastructure across the Government of Canada </a:t>
              </a:r>
            </a:p>
            <a:p>
              <a:r>
                <a:rPr lang="en-CA" sz="1400" dirty="0" smtClean="0"/>
                <a:t>re </a:t>
              </a:r>
              <a:r>
                <a:rPr lang="en-CA" sz="1400" dirty="0"/>
                <a:t>across the Government of Canada </a:t>
              </a:r>
            </a:p>
          </p:txBody>
        </p:sp>
        <p:sp>
          <p:nvSpPr>
            <p:cNvPr id="30" name="Rectangle 29"/>
            <p:cNvSpPr/>
            <p:nvPr/>
          </p:nvSpPr>
          <p:spPr>
            <a:xfrm>
              <a:off x="2514600" y="2771775"/>
              <a:ext cx="60007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Bef>
                  <a:spcPct val="20000"/>
                </a:spcBef>
              </a:pPr>
              <a:r>
                <a:rPr lang="en-CA" sz="1600" b="1" dirty="0">
                  <a:solidFill>
                    <a:schemeClr val="tx1">
                      <a:lumMod val="65000"/>
                      <a:lumOff val="35000"/>
                    </a:schemeClr>
                  </a:solidFill>
                  <a:cs typeface="Arial" pitchFamily="34" charset="0"/>
                </a:rPr>
                <a:t>Lack of trust on the Government of Canada’s ability to pay employees accurately and on </a:t>
              </a:r>
              <a:r>
                <a:rPr lang="en-CA" sz="1600" b="1" dirty="0" smtClean="0">
                  <a:solidFill>
                    <a:schemeClr val="tx1">
                      <a:lumMod val="65000"/>
                      <a:lumOff val="35000"/>
                    </a:schemeClr>
                  </a:solidFill>
                  <a:cs typeface="Arial" pitchFamily="34" charset="0"/>
                </a:rPr>
                <a:t>time. </a:t>
              </a:r>
            </a:p>
            <a:p>
              <a:pPr lvl="0">
                <a:spcBef>
                  <a:spcPct val="20000"/>
                </a:spcBef>
              </a:pPr>
              <a:endParaRPr lang="en-CA" sz="1600" b="1" dirty="0">
                <a:solidFill>
                  <a:schemeClr val="tx1">
                    <a:lumMod val="65000"/>
                    <a:lumOff val="35000"/>
                  </a:schemeClr>
                </a:solidFill>
                <a:cs typeface="Arial" pitchFamily="34" charset="0"/>
              </a:endParaRPr>
            </a:p>
            <a:p>
              <a:pPr lvl="0">
                <a:spcBef>
                  <a:spcPct val="20000"/>
                </a:spcBef>
              </a:pPr>
              <a:r>
                <a:rPr lang="en-CA" sz="1600" b="1" dirty="0" smtClean="0">
                  <a:solidFill>
                    <a:schemeClr val="tx1">
                      <a:lumMod val="65000"/>
                      <a:lumOff val="35000"/>
                    </a:schemeClr>
                  </a:solidFill>
                  <a:cs typeface="Arial" pitchFamily="34" charset="0"/>
                </a:rPr>
                <a:t>Multiple stakeholder groups involved including employees, unions and human resource specialists  </a:t>
              </a:r>
              <a:endParaRPr lang="en-CA" sz="1600" b="1" dirty="0">
                <a:solidFill>
                  <a:schemeClr val="tx1">
                    <a:lumMod val="65000"/>
                    <a:lumOff val="35000"/>
                  </a:schemeClr>
                </a:solidFill>
                <a:cs typeface="Arial" pitchFamily="34" charset="0"/>
              </a:endParaRPr>
            </a:p>
          </p:txBody>
        </p:sp>
        <p:sp>
          <p:nvSpPr>
            <p:cNvPr id="31" name="Rectangle 30"/>
            <p:cNvSpPr/>
            <p:nvPr/>
          </p:nvSpPr>
          <p:spPr>
            <a:xfrm>
              <a:off x="2514600" y="3810000"/>
              <a:ext cx="60007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pPr>
              <a:r>
                <a:rPr lang="en-CA" sz="1600" b="1" dirty="0">
                  <a:solidFill>
                    <a:schemeClr val="tx1">
                      <a:lumMod val="65000"/>
                      <a:lumOff val="35000"/>
                    </a:schemeClr>
                  </a:solidFill>
                  <a:cs typeface="Arial" pitchFamily="34" charset="0"/>
                </a:rPr>
                <a:t>Government wide polices and processes are not designed to support or provide flexibility to iterative and agile </a:t>
              </a:r>
              <a:r>
                <a:rPr lang="en-CA" sz="1600" b="1" dirty="0" smtClean="0">
                  <a:solidFill>
                    <a:schemeClr val="tx1">
                      <a:lumMod val="65000"/>
                      <a:lumOff val="35000"/>
                    </a:schemeClr>
                  </a:solidFill>
                  <a:cs typeface="Arial" pitchFamily="34" charset="0"/>
                </a:rPr>
                <a:t>approaches</a:t>
              </a:r>
              <a:endParaRPr lang="en-CA" sz="1600" b="1" dirty="0">
                <a:solidFill>
                  <a:schemeClr val="tx1">
                    <a:lumMod val="65000"/>
                    <a:lumOff val="35000"/>
                  </a:schemeClr>
                </a:solidFill>
                <a:cs typeface="Arial" pitchFamily="34" charset="0"/>
              </a:endParaRPr>
            </a:p>
          </p:txBody>
        </p:sp>
      </p:grpSp>
      <p:sp>
        <p:nvSpPr>
          <p:cNvPr id="33" name="Slide Number Placeholder 32"/>
          <p:cNvSpPr>
            <a:spLocks noGrp="1"/>
          </p:cNvSpPr>
          <p:nvPr>
            <p:ph type="sldNum" sz="quarter" idx="12"/>
          </p:nvPr>
        </p:nvSpPr>
        <p:spPr/>
        <p:txBody>
          <a:bodyPr/>
          <a:lstStyle/>
          <a:p>
            <a:fld id="{32D4B517-E49B-41B6-9DBC-23634E0F1CDC}" type="slidenum">
              <a:rPr lang="en-CA" smtClean="0"/>
              <a:t>12</a:t>
            </a:fld>
            <a:endParaRPr lang="en-CA" dirty="0"/>
          </a:p>
        </p:txBody>
      </p:sp>
    </p:spTree>
    <p:extLst>
      <p:ext uri="{BB962C8B-B14F-4D97-AF65-F5344CB8AC3E}">
        <p14:creationId xmlns:p14="http://schemas.microsoft.com/office/powerpoint/2010/main" val="341027360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2D4B517-E49B-41B6-9DBC-23634E0F1CDC}" type="slidenum">
              <a:rPr lang="en-CA" smtClean="0"/>
              <a:t>13</a:t>
            </a:fld>
            <a:endParaRPr lang="en-CA" dirty="0"/>
          </a:p>
        </p:txBody>
      </p:sp>
      <p:pic>
        <p:nvPicPr>
          <p:cNvPr id="5" name="Picture 4"/>
          <p:cNvPicPr>
            <a:picLocks noChangeAspect="1"/>
          </p:cNvPicPr>
          <p:nvPr/>
        </p:nvPicPr>
        <p:blipFill>
          <a:blip r:embed="rId2"/>
          <a:stretch>
            <a:fillRect/>
          </a:stretch>
        </p:blipFill>
        <p:spPr>
          <a:xfrm>
            <a:off x="2697325" y="2878088"/>
            <a:ext cx="5292588" cy="2921357"/>
          </a:xfrm>
          <a:prstGeom prst="rect">
            <a:avLst/>
          </a:prstGeom>
        </p:spPr>
      </p:pic>
      <p:sp>
        <p:nvSpPr>
          <p:cNvPr id="3" name="Rectangle 2"/>
          <p:cNvSpPr/>
          <p:nvPr/>
        </p:nvSpPr>
        <p:spPr>
          <a:xfrm>
            <a:off x="249052" y="393812"/>
            <a:ext cx="2286203" cy="461665"/>
          </a:xfrm>
          <a:prstGeom prst="rect">
            <a:avLst/>
          </a:prstGeom>
        </p:spPr>
        <p:txBody>
          <a:bodyPr wrap="none">
            <a:spAutoFit/>
          </a:bodyPr>
          <a:lstStyle/>
          <a:p>
            <a:r>
              <a:rPr lang="en-CA" sz="2400" b="1" dirty="0" smtClean="0"/>
              <a:t>Open Discussion</a:t>
            </a:r>
            <a:endParaRPr lang="en-CA" dirty="0"/>
          </a:p>
        </p:txBody>
      </p:sp>
    </p:spTree>
    <p:extLst>
      <p:ext uri="{BB962C8B-B14F-4D97-AF65-F5344CB8AC3E}">
        <p14:creationId xmlns:p14="http://schemas.microsoft.com/office/powerpoint/2010/main" val="57879780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a:spLocks noGrp="1"/>
          </p:cNvSpPr>
          <p:nvPr>
            <p:ph type="body" sz="quarter" idx="11"/>
          </p:nvPr>
        </p:nvSpPr>
        <p:spPr>
          <a:xfrm>
            <a:off x="690023" y="321804"/>
            <a:ext cx="9299329" cy="418799"/>
          </a:xfrm>
        </p:spPr>
        <p:txBody>
          <a:bodyPr lIns="0" tIns="0" rIns="0" bIns="0"/>
          <a:lstStyle/>
          <a:p>
            <a:pPr marL="419465" indent="-419465" defTabSz="838928">
              <a:lnSpc>
                <a:spcPct val="80000"/>
              </a:lnSpc>
              <a:spcBef>
                <a:spcPct val="0"/>
              </a:spcBef>
            </a:pPr>
            <a:r>
              <a:rPr lang="en-CA" sz="2800" b="1" dirty="0">
                <a:solidFill>
                  <a:schemeClr val="tx1"/>
                </a:solidFill>
              </a:rPr>
              <a:t>Context</a:t>
            </a:r>
          </a:p>
        </p:txBody>
      </p:sp>
      <p:sp>
        <p:nvSpPr>
          <p:cNvPr id="5" name="Rectangle 4"/>
          <p:cNvSpPr/>
          <p:nvPr/>
        </p:nvSpPr>
        <p:spPr>
          <a:xfrm>
            <a:off x="690023" y="1470680"/>
            <a:ext cx="8820980" cy="5940088"/>
          </a:xfrm>
          <a:prstGeom prst="rect">
            <a:avLst/>
          </a:prstGeom>
        </p:spPr>
        <p:txBody>
          <a:bodyPr wrap="square">
            <a:spAutoFit/>
          </a:bodyPr>
          <a:lstStyle/>
          <a:p>
            <a:pPr marL="342900" indent="-342900">
              <a:buFont typeface="Arial" panose="020B0604020202020204" pitchFamily="34" charset="0"/>
              <a:buChar char="•"/>
            </a:pPr>
            <a:r>
              <a:rPr lang="en-US" sz="1800" dirty="0" smtClean="0">
                <a:ea typeface="Calibri" panose="020F0502020204030204" pitchFamily="34" charset="0"/>
              </a:rPr>
              <a:t>In 2016, the Transformation </a:t>
            </a:r>
            <a:r>
              <a:rPr lang="en-US" sz="1800" dirty="0">
                <a:ea typeface="Calibri" panose="020F0502020204030204" pitchFamily="34" charset="0"/>
              </a:rPr>
              <a:t>of Pay Administration Initiative, known today as Phoenix,  was introduced to replace the federal public service’s pay system and centralize pay operations. </a:t>
            </a:r>
            <a:endParaRPr lang="en-US" sz="1800" dirty="0" smtClean="0">
              <a:ea typeface="Calibri" panose="020F0502020204030204" pitchFamily="34" charset="0"/>
            </a:endParaRPr>
          </a:p>
          <a:p>
            <a:pPr marL="342900" indent="-342900">
              <a:buFont typeface="Arial" panose="020B0604020202020204" pitchFamily="34" charset="0"/>
              <a:buChar char="•"/>
            </a:pPr>
            <a:endParaRPr lang="en-US" sz="1800" dirty="0" smtClean="0">
              <a:ea typeface="Calibri" panose="020F0502020204030204" pitchFamily="34" charset="0"/>
            </a:endParaRPr>
          </a:p>
          <a:p>
            <a:pPr marL="342900" indent="-342900">
              <a:buFont typeface="Arial" panose="020B0604020202020204" pitchFamily="34" charset="0"/>
              <a:buChar char="•"/>
            </a:pPr>
            <a:r>
              <a:rPr lang="en-US" sz="1800" dirty="0" smtClean="0">
                <a:ea typeface="Calibri" panose="020F0502020204030204" pitchFamily="34" charset="0"/>
              </a:rPr>
              <a:t>Shortly </a:t>
            </a:r>
            <a:r>
              <a:rPr lang="en-US" sz="1800" dirty="0">
                <a:ea typeface="Calibri" panose="020F0502020204030204" pitchFamily="34" charset="0"/>
              </a:rPr>
              <a:t>after launching in 2016, problems quickly arose, and today more than half of the federal government’s 290,000 public servants experienced pay problems</a:t>
            </a:r>
            <a:r>
              <a:rPr lang="en-US" sz="1800" dirty="0" smtClean="0">
                <a:ea typeface="Calibri" panose="020F0502020204030204" pitchFamily="34" charset="0"/>
              </a:rPr>
              <a:t>.</a:t>
            </a:r>
            <a:r>
              <a:rPr lang="en-CA" sz="1800" dirty="0">
                <a:cs typeface="Calibri" panose="020F0502020204030204" pitchFamily="34" charset="0"/>
              </a:rPr>
              <a:t> </a:t>
            </a:r>
            <a:endParaRPr lang="en-CA" sz="1800" dirty="0" smtClean="0">
              <a:cs typeface="Calibri" panose="020F0502020204030204" pitchFamily="34" charset="0"/>
            </a:endParaRPr>
          </a:p>
          <a:p>
            <a:pPr marL="342900" indent="-342900">
              <a:buFont typeface="Arial" panose="020B0604020202020204" pitchFamily="34" charset="0"/>
              <a:buChar char="•"/>
            </a:pPr>
            <a:endParaRPr lang="en-US" sz="1800" dirty="0" smtClean="0">
              <a:cs typeface="Calibri" panose="020F0502020204030204" pitchFamily="34" charset="0"/>
            </a:endParaRPr>
          </a:p>
          <a:p>
            <a:pPr marL="342900" indent="-342900">
              <a:buFont typeface="Arial" panose="020B0604020202020204" pitchFamily="34" charset="0"/>
              <a:buChar char="•"/>
            </a:pPr>
            <a:r>
              <a:rPr lang="en-US" sz="1800" dirty="0" smtClean="0">
                <a:cs typeface="Calibri" panose="020F0502020204030204" pitchFamily="34" charset="0"/>
              </a:rPr>
              <a:t>Budget </a:t>
            </a:r>
            <a:r>
              <a:rPr lang="en-US" sz="1800" dirty="0">
                <a:cs typeface="Calibri" panose="020F0502020204030204" pitchFamily="34" charset="0"/>
              </a:rPr>
              <a:t>2018 announced the government’s intention to identify options for a long-term and sustainable pay system alternative</a:t>
            </a:r>
            <a:r>
              <a:rPr lang="en-US" sz="1800" dirty="0" smtClean="0">
                <a:cs typeface="Calibri" panose="020F0502020204030204" pitchFamily="34" charset="0"/>
              </a:rPr>
              <a:t>.</a:t>
            </a:r>
            <a:r>
              <a:rPr lang="en-CA" sz="1800" dirty="0">
                <a:cs typeface="Arial" panose="020B0604020202020204" pitchFamily="34" charset="0"/>
              </a:rPr>
              <a:t> </a:t>
            </a:r>
            <a:endParaRPr lang="en-CA" sz="1800" dirty="0" smtClean="0">
              <a:cs typeface="Arial" panose="020B0604020202020204" pitchFamily="34" charset="0"/>
            </a:endParaRPr>
          </a:p>
          <a:p>
            <a:pPr marL="342900" indent="-342900">
              <a:buFont typeface="Arial" panose="020B0604020202020204" pitchFamily="34" charset="0"/>
              <a:buChar char="•"/>
            </a:pPr>
            <a:endParaRPr lang="en-CA" sz="1800" dirty="0" smtClean="0">
              <a:cs typeface="Arial" panose="020B0604020202020204" pitchFamily="34" charset="0"/>
            </a:endParaRPr>
          </a:p>
          <a:p>
            <a:pPr marL="342900" indent="-342900">
              <a:buFont typeface="Arial" panose="020B0604020202020204" pitchFamily="34" charset="0"/>
              <a:buChar char="•"/>
            </a:pPr>
            <a:r>
              <a:rPr lang="en-CA" sz="1800" dirty="0" smtClean="0">
                <a:cs typeface="Arial" panose="020B0604020202020204" pitchFamily="34" charset="0"/>
              </a:rPr>
              <a:t>A </a:t>
            </a:r>
            <a:r>
              <a:rPr lang="en-CA" sz="1800" dirty="0">
                <a:cs typeface="Arial" panose="020B0604020202020204" pitchFamily="34" charset="0"/>
              </a:rPr>
              <a:t>multi-disciplinary team, known as NextGen, was established under the Chief Information Officer of Canada, with functional leadership from the Chief Human Resources Officer, and support from Public Services and Procurement Canada. </a:t>
            </a:r>
            <a:endParaRPr lang="en-CA" sz="1800" dirty="0" smtClean="0">
              <a:cs typeface="Arial" panose="020B0604020202020204" pitchFamily="34" charset="0"/>
            </a:endParaRPr>
          </a:p>
          <a:p>
            <a:pPr marL="342900" indent="-342900">
              <a:buFont typeface="Arial" panose="020B0604020202020204" pitchFamily="34" charset="0"/>
              <a:buChar char="•"/>
            </a:pPr>
            <a:endParaRPr lang="en-CA" sz="1800" dirty="0">
              <a:cs typeface="Arial" panose="020B0604020202020204" pitchFamily="34" charset="0"/>
            </a:endParaRPr>
          </a:p>
          <a:p>
            <a:pPr marL="342900" indent="-342900">
              <a:buFont typeface="Arial" panose="020B0604020202020204" pitchFamily="34" charset="0"/>
              <a:buChar char="•"/>
            </a:pPr>
            <a:r>
              <a:rPr lang="en-CA" sz="1800" dirty="0" smtClean="0">
                <a:cs typeface="Arial" panose="020B0604020202020204" pitchFamily="34" charset="0"/>
              </a:rPr>
              <a:t>NextGen </a:t>
            </a:r>
            <a:r>
              <a:rPr lang="en-CA" sz="1800" dirty="0">
                <a:cs typeface="Arial" panose="020B0604020202020204" pitchFamily="34" charset="0"/>
              </a:rPr>
              <a:t>has initiated an iterative dialogue with vendors as a means to identify the technological options that will address the HR and Pay needs of the GC.</a:t>
            </a:r>
            <a:endParaRPr lang="en-US" sz="1800" dirty="0">
              <a:cs typeface="Arial" panose="020B0604020202020204" pitchFamily="34" charset="0"/>
            </a:endParaRPr>
          </a:p>
          <a:p>
            <a:pPr marL="342900" indent="-342900">
              <a:buFont typeface="Arial" panose="020B0604020202020204" pitchFamily="34" charset="0"/>
              <a:buChar char="•"/>
            </a:pPr>
            <a:endParaRPr lang="en-CA" sz="1800" dirty="0" smtClean="0">
              <a:cs typeface="Calibri" panose="020F0502020204030204" pitchFamily="34" charset="0"/>
            </a:endParaRPr>
          </a:p>
          <a:p>
            <a:pPr marL="342900" indent="-342900">
              <a:buFont typeface="Arial" panose="020B0604020202020204" pitchFamily="34" charset="0"/>
              <a:buChar char="•"/>
            </a:pPr>
            <a:r>
              <a:rPr lang="en-CA" sz="1800" dirty="0" smtClean="0">
                <a:cs typeface="Calibri" panose="020F0502020204030204" pitchFamily="34" charset="0"/>
              </a:rPr>
              <a:t>A </a:t>
            </a:r>
            <a:r>
              <a:rPr lang="en-CA" sz="1800" dirty="0">
                <a:cs typeface="Calibri" panose="020F0502020204030204" pitchFamily="34" charset="0"/>
              </a:rPr>
              <a:t>new solution has been driven by the GC’s business needs, which will be informed by engagement with employees, unions, HR practitioners at all stages of design and delivery.</a:t>
            </a:r>
            <a:endParaRPr lang="en-US" sz="1800" dirty="0">
              <a:cs typeface="Calibri" panose="020F0502020204030204" pitchFamily="34" charset="0"/>
            </a:endParaRPr>
          </a:p>
          <a:p>
            <a:endParaRPr lang="en-US" sz="2000" dirty="0">
              <a:ea typeface="Calibri" panose="020F0502020204030204" pitchFamily="34" charset="0"/>
            </a:endParaRPr>
          </a:p>
        </p:txBody>
      </p:sp>
      <p:sp>
        <p:nvSpPr>
          <p:cNvPr id="2" name="Slide Number Placeholder 1"/>
          <p:cNvSpPr>
            <a:spLocks noGrp="1"/>
          </p:cNvSpPr>
          <p:nvPr>
            <p:ph type="sldNum" sz="quarter" idx="12"/>
          </p:nvPr>
        </p:nvSpPr>
        <p:spPr/>
        <p:txBody>
          <a:bodyPr/>
          <a:lstStyle/>
          <a:p>
            <a:fld id="{32D4B517-E49B-41B6-9DBC-23634E0F1CDC}" type="slidenum">
              <a:rPr lang="en-CA" smtClean="0"/>
              <a:t>2</a:t>
            </a:fld>
            <a:endParaRPr lang="en-CA"/>
          </a:p>
        </p:txBody>
      </p:sp>
    </p:spTree>
    <p:extLst>
      <p:ext uri="{BB962C8B-B14F-4D97-AF65-F5344CB8AC3E}">
        <p14:creationId xmlns:p14="http://schemas.microsoft.com/office/powerpoint/2010/main" val="411425957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1"/>
          </p:nvPr>
        </p:nvSpPr>
        <p:spPr>
          <a:xfrm>
            <a:off x="403603" y="395008"/>
            <a:ext cx="8850478" cy="506172"/>
          </a:xfrm>
        </p:spPr>
        <p:txBody>
          <a:bodyPr/>
          <a:lstStyle/>
          <a:p>
            <a:pPr marL="419465" indent="-419465" defTabSz="838928">
              <a:lnSpc>
                <a:spcPct val="80000"/>
              </a:lnSpc>
              <a:spcBef>
                <a:spcPct val="0"/>
              </a:spcBef>
            </a:pPr>
            <a:r>
              <a:rPr lang="en-US" sz="2800" b="1" dirty="0">
                <a:solidFill>
                  <a:schemeClr val="tx1"/>
                </a:solidFill>
              </a:rPr>
              <a:t>Key Lessons Learned from Phoenix</a:t>
            </a:r>
            <a:endParaRPr lang="en-CA" sz="2800" b="1" dirty="0">
              <a:solidFill>
                <a:schemeClr val="tx1"/>
              </a:solidFill>
            </a:endParaRPr>
          </a:p>
        </p:txBody>
      </p:sp>
      <p:sp>
        <p:nvSpPr>
          <p:cNvPr id="22" name="Rectangle 21"/>
          <p:cNvSpPr/>
          <p:nvPr>
            <p:custDataLst>
              <p:tags r:id="rId1"/>
            </p:custDataLst>
          </p:nvPr>
        </p:nvSpPr>
        <p:spPr>
          <a:xfrm>
            <a:off x="382624" y="3711371"/>
            <a:ext cx="9610931" cy="3507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8145"/>
            <a:r>
              <a:rPr lang="en-CA" sz="2267" b="1" dirty="0">
                <a:solidFill>
                  <a:prstClr val="white"/>
                </a:solidFill>
              </a:rPr>
              <a:t>Empowered and Accountable Leadership</a:t>
            </a:r>
          </a:p>
        </p:txBody>
      </p:sp>
      <p:sp>
        <p:nvSpPr>
          <p:cNvPr id="24" name="Rectangle 23"/>
          <p:cNvSpPr/>
          <p:nvPr>
            <p:custDataLst>
              <p:tags r:id="rId2"/>
            </p:custDataLst>
          </p:nvPr>
        </p:nvSpPr>
        <p:spPr>
          <a:xfrm>
            <a:off x="387345" y="2449669"/>
            <a:ext cx="9609188" cy="34426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518145"/>
            <a:r>
              <a:rPr lang="en-CA" sz="2267" b="1" dirty="0">
                <a:solidFill>
                  <a:prstClr val="white"/>
                </a:solidFill>
              </a:rPr>
              <a:t>Space &amp; Flexibility</a:t>
            </a:r>
          </a:p>
        </p:txBody>
      </p:sp>
      <p:sp>
        <p:nvSpPr>
          <p:cNvPr id="25" name="Rectangle 24"/>
          <p:cNvSpPr/>
          <p:nvPr>
            <p:custDataLst>
              <p:tags r:id="rId3"/>
            </p:custDataLst>
          </p:nvPr>
        </p:nvSpPr>
        <p:spPr>
          <a:xfrm>
            <a:off x="382622" y="1285584"/>
            <a:ext cx="9609188" cy="34596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8145"/>
            <a:r>
              <a:rPr lang="en-CA" sz="2267" b="1" dirty="0">
                <a:solidFill>
                  <a:prstClr val="white"/>
                </a:solidFill>
              </a:rPr>
              <a:t>Sense of Urgency</a:t>
            </a:r>
          </a:p>
        </p:txBody>
      </p:sp>
      <p:sp>
        <p:nvSpPr>
          <p:cNvPr id="26" name="Rectangle 25"/>
          <p:cNvSpPr/>
          <p:nvPr>
            <p:custDataLst>
              <p:tags r:id="rId4"/>
            </p:custDataLst>
          </p:nvPr>
        </p:nvSpPr>
        <p:spPr>
          <a:xfrm>
            <a:off x="389096" y="4936695"/>
            <a:ext cx="9604459" cy="3469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518145"/>
            <a:r>
              <a:rPr lang="en-CA" sz="2267" b="1" dirty="0">
                <a:solidFill>
                  <a:prstClr val="white"/>
                </a:solidFill>
              </a:rPr>
              <a:t>Communication, Engagement &amp; Partnership</a:t>
            </a:r>
          </a:p>
        </p:txBody>
      </p:sp>
      <p:sp>
        <p:nvSpPr>
          <p:cNvPr id="27" name="Rectangle 26"/>
          <p:cNvSpPr/>
          <p:nvPr>
            <p:custDataLst>
              <p:tags r:id="rId5"/>
            </p:custDataLst>
          </p:nvPr>
        </p:nvSpPr>
        <p:spPr>
          <a:xfrm>
            <a:off x="385601" y="6282907"/>
            <a:ext cx="9606207" cy="3349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8145"/>
            <a:r>
              <a:rPr lang="en-CA" sz="2267" b="1" dirty="0">
                <a:solidFill>
                  <a:prstClr val="white"/>
                </a:solidFill>
              </a:rPr>
              <a:t>Holistic Approach</a:t>
            </a:r>
          </a:p>
        </p:txBody>
      </p:sp>
      <p:sp>
        <p:nvSpPr>
          <p:cNvPr id="28" name="Rounded Rectangle 27"/>
          <p:cNvSpPr/>
          <p:nvPr>
            <p:custDataLst>
              <p:tags r:id="rId6"/>
            </p:custDataLst>
          </p:nvPr>
        </p:nvSpPr>
        <p:spPr>
          <a:xfrm>
            <a:off x="346247" y="3995962"/>
            <a:ext cx="9647308" cy="868630"/>
          </a:xfrm>
          <a:prstGeom prst="roundRect">
            <a:avLst>
              <a:gd name="adj" fmla="val 0"/>
            </a:avLst>
          </a:prstGeom>
          <a:noFill/>
          <a:ln>
            <a:noFill/>
          </a:ln>
        </p:spPr>
        <p:style>
          <a:lnRef idx="2">
            <a:schemeClr val="dk1">
              <a:shade val="50000"/>
            </a:schemeClr>
          </a:lnRef>
          <a:fillRef idx="1">
            <a:schemeClr val="dk1"/>
          </a:fillRef>
          <a:effectRef idx="0">
            <a:schemeClr val="dk1"/>
          </a:effectRef>
          <a:fontRef idx="minor">
            <a:schemeClr val="lt1"/>
          </a:fontRef>
        </p:style>
        <p:txBody>
          <a:bodyPr lIns="40800" rIns="40800" rtlCol="0" anchor="ctr"/>
          <a:lstStyle/>
          <a:p>
            <a:pPr defTabSz="518145"/>
            <a:r>
              <a:rPr lang="en-CA" sz="2040" dirty="0">
                <a:solidFill>
                  <a:prstClr val="black"/>
                </a:solidFill>
              </a:rPr>
              <a:t>Project Champion should be the only person accountable. </a:t>
            </a:r>
            <a:r>
              <a:rPr lang="en-US" sz="2040" b="1" dirty="0">
                <a:solidFill>
                  <a:prstClr val="black"/>
                </a:solidFill>
                <a:cs typeface="Arial" pitchFamily="34" charset="0"/>
              </a:rPr>
              <a:t>Governance should include independent oversight.</a:t>
            </a:r>
          </a:p>
        </p:txBody>
      </p:sp>
      <p:sp>
        <p:nvSpPr>
          <p:cNvPr id="4" name="Rectangle 3"/>
          <p:cNvSpPr/>
          <p:nvPr/>
        </p:nvSpPr>
        <p:spPr>
          <a:xfrm>
            <a:off x="321201" y="5368562"/>
            <a:ext cx="9664473" cy="720197"/>
          </a:xfrm>
          <a:prstGeom prst="rect">
            <a:avLst/>
          </a:prstGeom>
        </p:spPr>
        <p:txBody>
          <a:bodyPr wrap="square">
            <a:spAutoFit/>
          </a:bodyPr>
          <a:lstStyle/>
          <a:p>
            <a:pPr defTabSz="518145"/>
            <a:r>
              <a:rPr lang="en-CA" sz="2040" b="1" dirty="0">
                <a:solidFill>
                  <a:prstClr val="black"/>
                </a:solidFill>
              </a:rPr>
              <a:t>Experts </a:t>
            </a:r>
            <a:r>
              <a:rPr lang="en-CA" sz="2040" dirty="0">
                <a:solidFill>
                  <a:prstClr val="black"/>
                </a:solidFill>
              </a:rPr>
              <a:t>with experience should be leveraged to validate work. </a:t>
            </a:r>
            <a:r>
              <a:rPr lang="en-CA" sz="2040" b="1" dirty="0">
                <a:solidFill>
                  <a:prstClr val="black"/>
                </a:solidFill>
              </a:rPr>
              <a:t>Stakeholders</a:t>
            </a:r>
            <a:r>
              <a:rPr lang="en-CA" sz="2040" dirty="0">
                <a:solidFill>
                  <a:prstClr val="black"/>
                </a:solidFill>
              </a:rPr>
              <a:t> should be consulted at all phases of the initiative. Information should be </a:t>
            </a:r>
            <a:r>
              <a:rPr lang="en-CA" sz="2040" b="1" dirty="0">
                <a:solidFill>
                  <a:prstClr val="black"/>
                </a:solidFill>
              </a:rPr>
              <a:t>transparent</a:t>
            </a:r>
            <a:r>
              <a:rPr lang="en-CA" sz="2040" dirty="0">
                <a:solidFill>
                  <a:prstClr val="black"/>
                </a:solidFill>
              </a:rPr>
              <a:t>.</a:t>
            </a:r>
            <a:endParaRPr lang="en-US" sz="2040" dirty="0">
              <a:solidFill>
                <a:prstClr val="black"/>
              </a:solidFill>
              <a:cs typeface="Arial" pitchFamily="34" charset="0"/>
            </a:endParaRPr>
          </a:p>
        </p:txBody>
      </p:sp>
      <p:sp>
        <p:nvSpPr>
          <p:cNvPr id="29" name="Rectangle 28"/>
          <p:cNvSpPr/>
          <p:nvPr/>
        </p:nvSpPr>
        <p:spPr>
          <a:xfrm>
            <a:off x="315068" y="6617826"/>
            <a:ext cx="9676740" cy="720197"/>
          </a:xfrm>
          <a:prstGeom prst="rect">
            <a:avLst/>
          </a:prstGeom>
        </p:spPr>
        <p:txBody>
          <a:bodyPr wrap="square">
            <a:spAutoFit/>
          </a:bodyPr>
          <a:lstStyle/>
          <a:p>
            <a:pPr defTabSz="518145"/>
            <a:r>
              <a:rPr lang="en-CA" sz="2040" b="1" dirty="0">
                <a:solidFill>
                  <a:prstClr val="black"/>
                </a:solidFill>
              </a:rPr>
              <a:t>Business needs </a:t>
            </a:r>
            <a:r>
              <a:rPr lang="en-CA" sz="2040" dirty="0">
                <a:solidFill>
                  <a:prstClr val="black"/>
                </a:solidFill>
              </a:rPr>
              <a:t>must drive technology decisions. Involvement of HR professionals will be critical. </a:t>
            </a:r>
            <a:endParaRPr lang="en-CA" sz="2040" b="1" dirty="0">
              <a:solidFill>
                <a:prstClr val="black"/>
              </a:solidFill>
            </a:endParaRPr>
          </a:p>
        </p:txBody>
      </p:sp>
      <p:sp>
        <p:nvSpPr>
          <p:cNvPr id="30" name="Rectangle 29"/>
          <p:cNvSpPr/>
          <p:nvPr/>
        </p:nvSpPr>
        <p:spPr>
          <a:xfrm>
            <a:off x="382622" y="2854755"/>
            <a:ext cx="9609185" cy="720197"/>
          </a:xfrm>
          <a:prstGeom prst="rect">
            <a:avLst/>
          </a:prstGeom>
        </p:spPr>
        <p:txBody>
          <a:bodyPr wrap="square">
            <a:spAutoFit/>
          </a:bodyPr>
          <a:lstStyle/>
          <a:p>
            <a:pPr defTabSz="518145"/>
            <a:r>
              <a:rPr lang="en-US" sz="2040" dirty="0">
                <a:solidFill>
                  <a:prstClr val="black"/>
                </a:solidFill>
              </a:rPr>
              <a:t>The project </a:t>
            </a:r>
            <a:r>
              <a:rPr lang="en-US" sz="2040" b="1" dirty="0">
                <a:solidFill>
                  <a:prstClr val="black"/>
                </a:solidFill>
              </a:rPr>
              <a:t>must include an iterative process</a:t>
            </a:r>
            <a:r>
              <a:rPr lang="en-US" sz="2040" dirty="0">
                <a:solidFill>
                  <a:prstClr val="black"/>
                </a:solidFill>
              </a:rPr>
              <a:t> (e.g. agile) and a dedicated team to shelter core functions from demands of information.</a:t>
            </a:r>
            <a:endParaRPr lang="en-CA" sz="2040" dirty="0">
              <a:solidFill>
                <a:prstClr val="black"/>
              </a:solidFill>
            </a:endParaRPr>
          </a:p>
        </p:txBody>
      </p:sp>
      <p:sp>
        <p:nvSpPr>
          <p:cNvPr id="32" name="Rectangle 31"/>
          <p:cNvSpPr/>
          <p:nvPr/>
        </p:nvSpPr>
        <p:spPr>
          <a:xfrm>
            <a:off x="339821" y="1703649"/>
            <a:ext cx="9656712" cy="720197"/>
          </a:xfrm>
          <a:prstGeom prst="rect">
            <a:avLst/>
          </a:prstGeom>
        </p:spPr>
        <p:txBody>
          <a:bodyPr wrap="square">
            <a:spAutoFit/>
          </a:bodyPr>
          <a:lstStyle/>
          <a:p>
            <a:pPr defTabSz="518145"/>
            <a:r>
              <a:rPr lang="en-CA" sz="2040" dirty="0">
                <a:solidFill>
                  <a:prstClr val="black"/>
                </a:solidFill>
              </a:rPr>
              <a:t>Paying employees accurately and on time is a </a:t>
            </a:r>
            <a:r>
              <a:rPr lang="en-CA" sz="2040" b="1" dirty="0">
                <a:solidFill>
                  <a:prstClr val="black"/>
                </a:solidFill>
              </a:rPr>
              <a:t>top priority responsibility </a:t>
            </a:r>
            <a:r>
              <a:rPr lang="en-CA" sz="2040" dirty="0">
                <a:solidFill>
                  <a:prstClr val="black"/>
                </a:solidFill>
              </a:rPr>
              <a:t>for any employer and must be treated as a crisis.</a:t>
            </a:r>
            <a:endParaRPr lang="en-US" sz="2040" dirty="0">
              <a:solidFill>
                <a:prstClr val="black"/>
              </a:solidFill>
              <a:cs typeface="Arial" pitchFamily="34" charset="0"/>
            </a:endParaRPr>
          </a:p>
        </p:txBody>
      </p:sp>
      <p:sp>
        <p:nvSpPr>
          <p:cNvPr id="2" name="Slide Number Placeholder 1"/>
          <p:cNvSpPr>
            <a:spLocks noGrp="1"/>
          </p:cNvSpPr>
          <p:nvPr>
            <p:ph type="sldNum" sz="quarter" idx="12"/>
          </p:nvPr>
        </p:nvSpPr>
        <p:spPr/>
        <p:txBody>
          <a:bodyPr/>
          <a:lstStyle/>
          <a:p>
            <a:fld id="{32D4B517-E49B-41B6-9DBC-23634E0F1CDC}" type="slidenum">
              <a:rPr lang="en-CA" smtClean="0">
                <a:solidFill>
                  <a:prstClr val="black">
                    <a:tint val="75000"/>
                  </a:prstClr>
                </a:solidFill>
              </a:rPr>
              <a:pPr/>
              <a:t>3</a:t>
            </a:fld>
            <a:endParaRPr lang="en-CA">
              <a:solidFill>
                <a:prstClr val="black">
                  <a:tint val="75000"/>
                </a:prstClr>
              </a:solidFill>
            </a:endParaRPr>
          </a:p>
        </p:txBody>
      </p:sp>
    </p:spTree>
    <p:extLst>
      <p:ext uri="{BB962C8B-B14F-4D97-AF65-F5344CB8AC3E}">
        <p14:creationId xmlns:p14="http://schemas.microsoft.com/office/powerpoint/2010/main" val="22237999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607633" y="7301614"/>
            <a:ext cx="2418080" cy="413808"/>
          </a:xfrm>
        </p:spPr>
        <p:txBody>
          <a:bodyPr/>
          <a:lstStyle/>
          <a:p>
            <a:fld id="{32D4B517-E49B-41B6-9DBC-23634E0F1CDC}" type="slidenum">
              <a:rPr lang="en-CA" smtClean="0"/>
              <a:t>4</a:t>
            </a:fld>
            <a:endParaRPr lang="en-CA" dirty="0"/>
          </a:p>
        </p:txBody>
      </p:sp>
      <p:sp>
        <p:nvSpPr>
          <p:cNvPr id="4" name="Title 3"/>
          <p:cNvSpPr>
            <a:spLocks noGrp="1"/>
          </p:cNvSpPr>
          <p:nvPr>
            <p:ph type="title"/>
          </p:nvPr>
        </p:nvSpPr>
        <p:spPr>
          <a:xfrm>
            <a:off x="609092" y="180322"/>
            <a:ext cx="6157380" cy="746870"/>
          </a:xfrm>
        </p:spPr>
        <p:txBody>
          <a:bodyPr>
            <a:normAutofit/>
          </a:bodyPr>
          <a:lstStyle/>
          <a:p>
            <a:pPr marL="0" indent="0">
              <a:spcBef>
                <a:spcPct val="20000"/>
              </a:spcBef>
            </a:pPr>
            <a:r>
              <a:rPr lang="en-CA" sz="3173" b="1" dirty="0">
                <a:solidFill>
                  <a:schemeClr val="tx1"/>
                </a:solidFill>
              </a:rPr>
              <a:t>What </a:t>
            </a:r>
            <a:r>
              <a:rPr lang="en-CA" sz="3173" b="1" dirty="0" smtClean="0">
                <a:solidFill>
                  <a:schemeClr val="tx1"/>
                </a:solidFill>
              </a:rPr>
              <a:t>Are </a:t>
            </a:r>
            <a:r>
              <a:rPr lang="en-CA" sz="3173" b="1" dirty="0">
                <a:solidFill>
                  <a:schemeClr val="tx1"/>
                </a:solidFill>
              </a:rPr>
              <a:t>W</a:t>
            </a:r>
            <a:r>
              <a:rPr lang="en-CA" sz="3173" b="1" dirty="0" smtClean="0">
                <a:solidFill>
                  <a:schemeClr val="tx1"/>
                </a:solidFill>
              </a:rPr>
              <a:t>e Buying?</a:t>
            </a:r>
            <a:endParaRPr lang="en-CA" sz="3173" b="1" dirty="0">
              <a:solidFill>
                <a:schemeClr val="tx1"/>
              </a:solidFill>
            </a:endParaRPr>
          </a:p>
        </p:txBody>
      </p:sp>
      <p:sp>
        <p:nvSpPr>
          <p:cNvPr id="25" name="Rectangle 24"/>
          <p:cNvSpPr/>
          <p:nvPr/>
        </p:nvSpPr>
        <p:spPr>
          <a:xfrm>
            <a:off x="478640" y="1275725"/>
            <a:ext cx="9547073" cy="1557734"/>
          </a:xfrm>
          <a:prstGeom prst="rect">
            <a:avLst/>
          </a:prstGeom>
        </p:spPr>
        <p:txBody>
          <a:bodyPr wrap="square">
            <a:spAutoFit/>
          </a:bodyPr>
          <a:lstStyle/>
          <a:p>
            <a:pPr defTabSz="777236">
              <a:defRPr/>
            </a:pPr>
            <a:r>
              <a:rPr lang="en-CA" sz="1587" kern="0" dirty="0">
                <a:ea typeface="Times New Roman" panose="02020603050405020304" pitchFamily="18" charset="0"/>
                <a:cs typeface="Times New Roman" panose="02020603050405020304" pitchFamily="18" charset="0"/>
              </a:rPr>
              <a:t>The Government of Canada does not have </a:t>
            </a:r>
            <a:r>
              <a:rPr lang="en-CA" sz="1587" b="1" u="sng" kern="0" dirty="0">
                <a:ea typeface="Times New Roman" panose="02020603050405020304" pitchFamily="18" charset="0"/>
                <a:cs typeface="Times New Roman" panose="02020603050405020304" pitchFamily="18" charset="0"/>
              </a:rPr>
              <a:t>a modern and sustainable HR and pay capability</a:t>
            </a:r>
            <a:r>
              <a:rPr lang="en-CA" sz="1587" kern="0" dirty="0">
                <a:ea typeface="Times New Roman" panose="02020603050405020304" pitchFamily="18" charset="0"/>
                <a:cs typeface="Times New Roman" panose="02020603050405020304" pitchFamily="18" charset="0"/>
              </a:rPr>
              <a:t> to provide employees with accurate and timely compensation. </a:t>
            </a:r>
          </a:p>
          <a:p>
            <a:pPr defTabSz="777236">
              <a:defRPr/>
            </a:pPr>
            <a:endParaRPr lang="en-CA" sz="1587" kern="0" dirty="0">
              <a:cs typeface="Times New Roman" panose="02020603050405020304" pitchFamily="18" charset="0"/>
            </a:endParaRPr>
          </a:p>
          <a:p>
            <a:pPr defTabSz="777236">
              <a:defRPr/>
            </a:pPr>
            <a:r>
              <a:rPr lang="en-CA" sz="1587" kern="0" dirty="0">
                <a:cs typeface="Times New Roman" panose="02020603050405020304" pitchFamily="18" charset="0"/>
              </a:rPr>
              <a:t>To address this, we need </a:t>
            </a:r>
            <a:r>
              <a:rPr lang="en-CA" sz="1587" b="1" u="sng" kern="0" dirty="0">
                <a:cs typeface="Times New Roman" panose="02020603050405020304" pitchFamily="18" charset="0"/>
              </a:rPr>
              <a:t>complete HR and pay solutions</a:t>
            </a:r>
            <a:r>
              <a:rPr lang="en-CA" sz="1587" kern="0" dirty="0">
                <a:cs typeface="Times New Roman" panose="02020603050405020304" pitchFamily="18" charset="0"/>
              </a:rPr>
              <a:t> with the necessary foundational capabilities to support and </a:t>
            </a:r>
            <a:r>
              <a:rPr lang="en-CA" sz="1587" b="1" u="sng" kern="0" dirty="0">
                <a:cs typeface="Times New Roman" panose="02020603050405020304" pitchFamily="18" charset="0"/>
              </a:rPr>
              <a:t>evolve</a:t>
            </a:r>
            <a:r>
              <a:rPr lang="en-CA" sz="1587" kern="0" dirty="0">
                <a:cs typeface="Times New Roman" panose="02020603050405020304" pitchFamily="18" charset="0"/>
              </a:rPr>
              <a:t> to continue to meet the needs of the GC and </a:t>
            </a:r>
            <a:r>
              <a:rPr lang="en-CA" sz="1587" kern="0">
                <a:cs typeface="Times New Roman" panose="02020603050405020304" pitchFamily="18" charset="0"/>
              </a:rPr>
              <a:t>its users.</a:t>
            </a:r>
            <a:endParaRPr lang="en-CA" sz="1587" kern="0" dirty="0"/>
          </a:p>
          <a:p>
            <a:pPr defTabSz="777236">
              <a:defRPr/>
            </a:pPr>
            <a:endParaRPr lang="en-CA" sz="1587" kern="0" dirty="0"/>
          </a:p>
        </p:txBody>
      </p:sp>
      <p:grpSp>
        <p:nvGrpSpPr>
          <p:cNvPr id="8" name="Group 7"/>
          <p:cNvGrpSpPr/>
          <p:nvPr/>
        </p:nvGrpSpPr>
        <p:grpSpPr>
          <a:xfrm>
            <a:off x="478639" y="2845387"/>
            <a:ext cx="9391555" cy="4456227"/>
            <a:chOff x="664325" y="2962777"/>
            <a:chExt cx="6829963" cy="3684137"/>
          </a:xfrm>
        </p:grpSpPr>
        <p:sp>
          <p:nvSpPr>
            <p:cNvPr id="29" name="Rectangle 28"/>
            <p:cNvSpPr/>
            <p:nvPr/>
          </p:nvSpPr>
          <p:spPr>
            <a:xfrm>
              <a:off x="667022" y="2962777"/>
              <a:ext cx="1883963" cy="70847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36">
                <a:defRPr/>
              </a:pPr>
              <a:r>
                <a:rPr lang="en-CA" sz="1360" b="1" kern="0" dirty="0">
                  <a:solidFill>
                    <a:prstClr val="black"/>
                  </a:solidFill>
                  <a:latin typeface="Calibri" panose="020F0502020204030204"/>
                </a:rPr>
                <a:t>Digital Capabilities</a:t>
              </a:r>
            </a:p>
          </p:txBody>
        </p:sp>
        <p:sp>
          <p:nvSpPr>
            <p:cNvPr id="30" name="Rectangle 29"/>
            <p:cNvSpPr/>
            <p:nvPr/>
          </p:nvSpPr>
          <p:spPr>
            <a:xfrm>
              <a:off x="667020" y="3716193"/>
              <a:ext cx="1883963" cy="70847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36">
                <a:defRPr/>
              </a:pPr>
              <a:r>
                <a:rPr lang="en-CA" sz="1360" b="1" kern="0" dirty="0">
                  <a:solidFill>
                    <a:prstClr val="black"/>
                  </a:solidFill>
                  <a:latin typeface="Calibri" panose="020F0502020204030204"/>
                </a:rPr>
                <a:t>Foundational Capabilities / Products</a:t>
              </a:r>
            </a:p>
          </p:txBody>
        </p:sp>
        <p:sp>
          <p:nvSpPr>
            <p:cNvPr id="31" name="Rectangle 30"/>
            <p:cNvSpPr/>
            <p:nvPr/>
          </p:nvSpPr>
          <p:spPr>
            <a:xfrm>
              <a:off x="664325" y="4469610"/>
              <a:ext cx="1883963" cy="70906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36">
                <a:defRPr/>
              </a:pPr>
              <a:r>
                <a:rPr lang="en-CA" sz="1360" b="1" kern="0" dirty="0">
                  <a:solidFill>
                    <a:prstClr val="black"/>
                  </a:solidFill>
                  <a:latin typeface="Calibri" panose="020F0502020204030204"/>
                </a:rPr>
                <a:t>Professional Services</a:t>
              </a:r>
            </a:p>
          </p:txBody>
        </p:sp>
        <p:sp>
          <p:nvSpPr>
            <p:cNvPr id="32" name="Rectangle 31"/>
            <p:cNvSpPr/>
            <p:nvPr/>
          </p:nvSpPr>
          <p:spPr>
            <a:xfrm>
              <a:off x="677809" y="5217774"/>
              <a:ext cx="1870480" cy="69884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36">
                <a:defRPr/>
              </a:pPr>
              <a:r>
                <a:rPr lang="en-CA" sz="1360" b="1" kern="0" dirty="0">
                  <a:solidFill>
                    <a:prstClr val="black"/>
                  </a:solidFill>
                  <a:latin typeface="Calibri" panose="020F0502020204030204"/>
                </a:rPr>
                <a:t>Managed Services</a:t>
              </a:r>
            </a:p>
          </p:txBody>
        </p:sp>
        <p:sp>
          <p:nvSpPr>
            <p:cNvPr id="33" name="Rectangle 32"/>
            <p:cNvSpPr/>
            <p:nvPr/>
          </p:nvSpPr>
          <p:spPr>
            <a:xfrm>
              <a:off x="677809" y="5955727"/>
              <a:ext cx="1873177" cy="69118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36">
                <a:defRPr/>
              </a:pPr>
              <a:r>
                <a:rPr lang="en-CA" sz="1360" b="1" kern="0" dirty="0">
                  <a:solidFill>
                    <a:prstClr val="black"/>
                  </a:solidFill>
                  <a:latin typeface="Calibri" panose="020F0502020204030204"/>
                </a:rPr>
                <a:t>Value Added Services/ Capabilities</a:t>
              </a:r>
            </a:p>
          </p:txBody>
        </p:sp>
        <p:sp>
          <p:nvSpPr>
            <p:cNvPr id="34" name="Flowchart: Process 33"/>
            <p:cNvSpPr/>
            <p:nvPr/>
          </p:nvSpPr>
          <p:spPr>
            <a:xfrm>
              <a:off x="2653350" y="2962777"/>
              <a:ext cx="4823926" cy="715171"/>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36">
                <a:defRPr/>
              </a:pPr>
              <a:r>
                <a:rPr lang="en-CA" sz="1360" b="1" kern="0" dirty="0">
                  <a:solidFill>
                    <a:prstClr val="black"/>
                  </a:solidFill>
                  <a:latin typeface="Calibri" panose="020F0502020204030204"/>
                </a:rPr>
                <a:t>Cloud SAAS Software Subscription(s) </a:t>
              </a:r>
              <a:r>
                <a:rPr lang="en-CA" sz="1360" kern="0" dirty="0">
                  <a:solidFill>
                    <a:prstClr val="black"/>
                  </a:solidFill>
                  <a:latin typeface="Calibri" panose="020F0502020204030204"/>
                </a:rPr>
                <a:t>for the provision and support of the digital solution that provides relevant and current enablement of HR and pay business capabilities ex. Onboarding, HR, pay </a:t>
              </a:r>
              <a:r>
                <a:rPr lang="en-CA" sz="1360" kern="0" dirty="0" err="1">
                  <a:solidFill>
                    <a:prstClr val="black"/>
                  </a:solidFill>
                  <a:latin typeface="Calibri" panose="020F0502020204030204"/>
                </a:rPr>
                <a:t>etc</a:t>
              </a:r>
              <a:endParaRPr lang="en-CA" sz="1360" kern="0" dirty="0">
                <a:solidFill>
                  <a:prstClr val="black"/>
                </a:solidFill>
                <a:latin typeface="Calibri" panose="020F0502020204030204"/>
              </a:endParaRPr>
            </a:p>
          </p:txBody>
        </p:sp>
        <p:sp>
          <p:nvSpPr>
            <p:cNvPr id="35" name="Flowchart: Process 34"/>
            <p:cNvSpPr/>
            <p:nvPr/>
          </p:nvSpPr>
          <p:spPr>
            <a:xfrm>
              <a:off x="2653350" y="3718515"/>
              <a:ext cx="4823926" cy="706155"/>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36">
                <a:defRPr/>
              </a:pPr>
              <a:r>
                <a:rPr lang="en-CA" sz="1360" kern="0" dirty="0">
                  <a:solidFill>
                    <a:prstClr val="black"/>
                  </a:solidFill>
                  <a:latin typeface="Calibri" panose="020F0502020204030204"/>
                </a:rPr>
                <a:t>Foundational capabilities necessary to support and evolve the digital solution. Ex. </a:t>
              </a:r>
              <a:r>
                <a:rPr lang="en-CA" sz="1360" b="1" kern="0" dirty="0">
                  <a:solidFill>
                    <a:prstClr val="black"/>
                  </a:solidFill>
                  <a:latin typeface="Calibri" panose="020F0502020204030204"/>
                </a:rPr>
                <a:t>Interoperability, automated testing, data management </a:t>
              </a:r>
              <a:r>
                <a:rPr lang="en-CA" sz="1360" b="1" kern="0" dirty="0" err="1">
                  <a:solidFill>
                    <a:prstClr val="black"/>
                  </a:solidFill>
                  <a:latin typeface="Calibri" panose="020F0502020204030204"/>
                </a:rPr>
                <a:t>etc</a:t>
              </a:r>
              <a:endParaRPr lang="en-CA" sz="1360" b="1" kern="0" dirty="0">
                <a:solidFill>
                  <a:prstClr val="black"/>
                </a:solidFill>
                <a:latin typeface="Calibri" panose="020F0502020204030204"/>
              </a:endParaRPr>
            </a:p>
          </p:txBody>
        </p:sp>
        <p:sp>
          <p:nvSpPr>
            <p:cNvPr id="36" name="Flowchart: Process 35"/>
            <p:cNvSpPr/>
            <p:nvPr/>
          </p:nvSpPr>
          <p:spPr>
            <a:xfrm>
              <a:off x="2653351" y="4464964"/>
              <a:ext cx="4840937" cy="713707"/>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36">
                <a:defRPr/>
              </a:pPr>
              <a:r>
                <a:rPr lang="en-CA" sz="1360" kern="0" dirty="0">
                  <a:solidFill>
                    <a:prstClr val="black"/>
                  </a:solidFill>
                  <a:latin typeface="Calibri" panose="020F0502020204030204"/>
                </a:rPr>
                <a:t>Software vendors, with solution integrators, to provide </a:t>
              </a:r>
              <a:r>
                <a:rPr lang="en-CA" sz="1360" b="1" kern="0" dirty="0">
                  <a:solidFill>
                    <a:prstClr val="black"/>
                  </a:solidFill>
                  <a:latin typeface="Calibri" panose="020F0502020204030204"/>
                </a:rPr>
                <a:t>expertise required to plan, configure, execute, test, implement, and support </a:t>
              </a:r>
              <a:r>
                <a:rPr lang="en-CA" sz="1360" kern="0" dirty="0">
                  <a:solidFill>
                    <a:prstClr val="black"/>
                  </a:solidFill>
                  <a:latin typeface="Calibri" panose="020F0502020204030204"/>
                </a:rPr>
                <a:t>the digital solution</a:t>
              </a:r>
            </a:p>
          </p:txBody>
        </p:sp>
        <p:sp>
          <p:nvSpPr>
            <p:cNvPr id="37" name="Flowchart: Process 36"/>
            <p:cNvSpPr/>
            <p:nvPr/>
          </p:nvSpPr>
          <p:spPr>
            <a:xfrm>
              <a:off x="2653351" y="5211686"/>
              <a:ext cx="4840937" cy="704938"/>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36">
                <a:defRPr/>
              </a:pPr>
              <a:r>
                <a:rPr lang="en-CA" sz="1360" b="1" kern="0" dirty="0">
                  <a:solidFill>
                    <a:prstClr val="black"/>
                  </a:solidFill>
                  <a:latin typeface="Calibri" panose="020F0502020204030204"/>
                </a:rPr>
                <a:t>End-to-end support services provided by the vendor</a:t>
              </a:r>
              <a:r>
                <a:rPr lang="en-CA" sz="1360" kern="0" dirty="0">
                  <a:solidFill>
                    <a:prstClr val="black"/>
                  </a:solidFill>
                  <a:latin typeface="Calibri" panose="020F0502020204030204"/>
                </a:rPr>
                <a:t> to permanently or temporarily deliver business services and outcomes ex. Call support</a:t>
              </a:r>
            </a:p>
          </p:txBody>
        </p:sp>
        <p:sp>
          <p:nvSpPr>
            <p:cNvPr id="38" name="Flowchart: Process 37"/>
            <p:cNvSpPr/>
            <p:nvPr/>
          </p:nvSpPr>
          <p:spPr>
            <a:xfrm>
              <a:off x="2653350" y="5952810"/>
              <a:ext cx="4823926" cy="694104"/>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36">
                <a:defRPr/>
              </a:pPr>
              <a:r>
                <a:rPr lang="en-CA" sz="1360" kern="0" dirty="0">
                  <a:solidFill>
                    <a:prstClr val="black"/>
                  </a:solidFill>
                  <a:latin typeface="Calibri" panose="020F0502020204030204"/>
                </a:rPr>
                <a:t>Value added services and/or </a:t>
              </a:r>
              <a:r>
                <a:rPr lang="en-CA" sz="1360" b="1" kern="0" dirty="0">
                  <a:solidFill>
                    <a:prstClr val="black"/>
                  </a:solidFill>
                  <a:latin typeface="Calibri" panose="020F0502020204030204"/>
                </a:rPr>
                <a:t>capabilities that the vendor may be able to provide above and beyond current problem statement</a:t>
              </a:r>
              <a:r>
                <a:rPr lang="en-CA" sz="1360" kern="0" dirty="0">
                  <a:solidFill>
                    <a:prstClr val="black"/>
                  </a:solidFill>
                  <a:latin typeface="Calibri" panose="020F0502020204030204"/>
                </a:rPr>
                <a:t> to address different or unanticipated business problems</a:t>
              </a:r>
            </a:p>
          </p:txBody>
        </p:sp>
        <p:sp>
          <p:nvSpPr>
            <p:cNvPr id="3" name="Plus 2"/>
            <p:cNvSpPr/>
            <p:nvPr/>
          </p:nvSpPr>
          <p:spPr>
            <a:xfrm>
              <a:off x="1500202" y="3623007"/>
              <a:ext cx="382507" cy="146685"/>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60"/>
            </a:p>
          </p:txBody>
        </p:sp>
        <p:sp>
          <p:nvSpPr>
            <p:cNvPr id="21" name="Plus 20"/>
            <p:cNvSpPr/>
            <p:nvPr/>
          </p:nvSpPr>
          <p:spPr>
            <a:xfrm>
              <a:off x="1510097" y="4369398"/>
              <a:ext cx="382507" cy="146685"/>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60"/>
            </a:p>
          </p:txBody>
        </p:sp>
        <p:sp>
          <p:nvSpPr>
            <p:cNvPr id="22" name="Plus 21"/>
            <p:cNvSpPr/>
            <p:nvPr/>
          </p:nvSpPr>
          <p:spPr>
            <a:xfrm>
              <a:off x="1497595" y="5119269"/>
              <a:ext cx="382507" cy="146685"/>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60"/>
            </a:p>
          </p:txBody>
        </p:sp>
        <p:sp>
          <p:nvSpPr>
            <p:cNvPr id="40" name="Plus 39"/>
            <p:cNvSpPr/>
            <p:nvPr/>
          </p:nvSpPr>
          <p:spPr>
            <a:xfrm>
              <a:off x="1493467" y="5862833"/>
              <a:ext cx="382507" cy="146685"/>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60"/>
            </a:p>
          </p:txBody>
        </p:sp>
      </p:grpSp>
    </p:spTree>
    <p:extLst>
      <p:ext uri="{BB962C8B-B14F-4D97-AF65-F5344CB8AC3E}">
        <p14:creationId xmlns:p14="http://schemas.microsoft.com/office/powerpoint/2010/main" val="28764031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26153" y="355993"/>
            <a:ext cx="6157380" cy="546976"/>
          </a:xfrm>
        </p:spPr>
        <p:txBody>
          <a:bodyPr/>
          <a:lstStyle/>
          <a:p>
            <a:pPr marL="419465" indent="-419465" defTabSz="838928">
              <a:lnSpc>
                <a:spcPct val="80000"/>
              </a:lnSpc>
              <a:spcBef>
                <a:spcPct val="0"/>
              </a:spcBef>
            </a:pPr>
            <a:r>
              <a:rPr lang="en-US" sz="2800" b="1" dirty="0">
                <a:solidFill>
                  <a:schemeClr val="tx1"/>
                </a:solidFill>
              </a:rPr>
              <a:t>Adopting an Agile Approach</a:t>
            </a:r>
            <a:endParaRPr lang="en-CA" sz="2800" b="1" dirty="0">
              <a:solidFill>
                <a:schemeClr val="tx1"/>
              </a:solidFill>
            </a:endParaRPr>
          </a:p>
        </p:txBody>
      </p:sp>
      <p:grpSp>
        <p:nvGrpSpPr>
          <p:cNvPr id="23" name="Group 22"/>
          <p:cNvGrpSpPr/>
          <p:nvPr/>
        </p:nvGrpSpPr>
        <p:grpSpPr>
          <a:xfrm>
            <a:off x="472356" y="2335628"/>
            <a:ext cx="9363769" cy="4687807"/>
            <a:chOff x="601272" y="1297948"/>
            <a:chExt cx="8262149" cy="4136300"/>
          </a:xfrm>
        </p:grpSpPr>
        <p:grpSp>
          <p:nvGrpSpPr>
            <p:cNvPr id="25" name="Group 24"/>
            <p:cNvGrpSpPr/>
            <p:nvPr/>
          </p:nvGrpSpPr>
          <p:grpSpPr>
            <a:xfrm>
              <a:off x="604819" y="1297948"/>
              <a:ext cx="4327221" cy="3890136"/>
              <a:chOff x="604819" y="944724"/>
              <a:chExt cx="4327221" cy="3890136"/>
            </a:xfrm>
          </p:grpSpPr>
          <p:sp>
            <p:nvSpPr>
              <p:cNvPr id="47" name="Rectangle 46"/>
              <p:cNvSpPr/>
              <p:nvPr/>
            </p:nvSpPr>
            <p:spPr>
              <a:xfrm>
                <a:off x="610054" y="1489896"/>
                <a:ext cx="4245375" cy="327635"/>
              </a:xfrm>
              <a:prstGeom prst="rect">
                <a:avLst/>
              </a:prstGeom>
            </p:spPr>
            <p:txBody>
              <a:bodyPr wrap="square">
                <a:spAutoFit/>
              </a:bodyPr>
              <a:lstStyle/>
              <a:p>
                <a:pPr defTabSz="1036290"/>
                <a:r>
                  <a:rPr lang="en-CA" sz="1813" dirty="0">
                    <a:solidFill>
                      <a:srgbClr val="333E48"/>
                    </a:solidFill>
                  </a:rPr>
                  <a:t>Smaller/faster sprints</a:t>
                </a:r>
              </a:p>
            </p:txBody>
          </p:sp>
          <p:grpSp>
            <p:nvGrpSpPr>
              <p:cNvPr id="48" name="Group 47"/>
              <p:cNvGrpSpPr/>
              <p:nvPr/>
            </p:nvGrpSpPr>
            <p:grpSpPr>
              <a:xfrm>
                <a:off x="604819" y="944724"/>
                <a:ext cx="4327221" cy="467009"/>
                <a:chOff x="4880803" y="944724"/>
                <a:chExt cx="4006853" cy="612068"/>
              </a:xfrm>
            </p:grpSpPr>
            <p:sp>
              <p:nvSpPr>
                <p:cNvPr id="54" name="Rectangle 53"/>
                <p:cNvSpPr/>
                <p:nvPr>
                  <p:custDataLst>
                    <p:tags r:id="rId2"/>
                  </p:custDataLst>
                </p:nvPr>
              </p:nvSpPr>
              <p:spPr>
                <a:xfrm>
                  <a:off x="4880803" y="944724"/>
                  <a:ext cx="4006853" cy="61206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40" dirty="0">
                    <a:solidFill>
                      <a:prstClr val="white"/>
                    </a:solidFill>
                  </a:endParaRPr>
                </a:p>
              </p:txBody>
            </p:sp>
            <p:sp>
              <p:nvSpPr>
                <p:cNvPr id="55" name="Content Placeholder 2"/>
                <p:cNvSpPr txBox="1">
                  <a:spLocks/>
                </p:cNvSpPr>
                <p:nvPr/>
              </p:nvSpPr>
              <p:spPr>
                <a:xfrm>
                  <a:off x="4897995" y="1060257"/>
                  <a:ext cx="3922477" cy="381000"/>
                </a:xfrm>
                <a:prstGeom prst="rect">
                  <a:avLst/>
                </a:prstGeom>
              </p:spPr>
              <p:txBody>
                <a:bodyPr vert="horz" lIns="103632" tIns="51816" rIns="103632" bIns="51816"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87" b="1" dirty="0">
                      <a:solidFill>
                        <a:prstClr val="white"/>
                      </a:solidFill>
                    </a:rPr>
                    <a:t>AGILE</a:t>
                  </a:r>
                </a:p>
              </p:txBody>
            </p:sp>
          </p:grpSp>
          <p:sp>
            <p:nvSpPr>
              <p:cNvPr id="49" name="Rectangle 48"/>
              <p:cNvSpPr/>
              <p:nvPr/>
            </p:nvSpPr>
            <p:spPr>
              <a:xfrm>
                <a:off x="604819" y="2035874"/>
                <a:ext cx="4317794" cy="327635"/>
              </a:xfrm>
              <a:prstGeom prst="rect">
                <a:avLst/>
              </a:prstGeom>
            </p:spPr>
            <p:txBody>
              <a:bodyPr wrap="square">
                <a:spAutoFit/>
              </a:bodyPr>
              <a:lstStyle/>
              <a:p>
                <a:pPr defTabSz="1036290"/>
                <a:r>
                  <a:rPr lang="en-CA" sz="1813" dirty="0">
                    <a:solidFill>
                      <a:srgbClr val="333E48"/>
                    </a:solidFill>
                  </a:rPr>
                  <a:t>Gated Approach</a:t>
                </a:r>
              </a:p>
            </p:txBody>
          </p:sp>
          <p:sp>
            <p:nvSpPr>
              <p:cNvPr id="50" name="Rectangle 49"/>
              <p:cNvSpPr/>
              <p:nvPr/>
            </p:nvSpPr>
            <p:spPr>
              <a:xfrm>
                <a:off x="604819" y="2592197"/>
                <a:ext cx="4317794" cy="573799"/>
              </a:xfrm>
              <a:prstGeom prst="rect">
                <a:avLst/>
              </a:prstGeom>
            </p:spPr>
            <p:txBody>
              <a:bodyPr wrap="square">
                <a:spAutoFit/>
              </a:bodyPr>
              <a:lstStyle/>
              <a:p>
                <a:pPr defTabSz="1036290"/>
                <a:r>
                  <a:rPr lang="en-CA" sz="1813" dirty="0">
                    <a:solidFill>
                      <a:srgbClr val="333E48"/>
                    </a:solidFill>
                  </a:rPr>
                  <a:t>Course corrections as needed throughout the process</a:t>
                </a:r>
              </a:p>
            </p:txBody>
          </p:sp>
          <p:sp>
            <p:nvSpPr>
              <p:cNvPr id="51" name="Rectangle 50"/>
              <p:cNvSpPr/>
              <p:nvPr/>
            </p:nvSpPr>
            <p:spPr>
              <a:xfrm>
                <a:off x="604819" y="3449926"/>
                <a:ext cx="4317794" cy="327635"/>
              </a:xfrm>
              <a:prstGeom prst="rect">
                <a:avLst/>
              </a:prstGeom>
            </p:spPr>
            <p:txBody>
              <a:bodyPr wrap="square">
                <a:spAutoFit/>
              </a:bodyPr>
              <a:lstStyle/>
              <a:p>
                <a:pPr defTabSz="1036290"/>
                <a:r>
                  <a:rPr lang="en-CA" sz="1813" dirty="0">
                    <a:solidFill>
                      <a:srgbClr val="333E48"/>
                    </a:solidFill>
                  </a:rPr>
                  <a:t>Scope is flexible and adaptable</a:t>
                </a:r>
              </a:p>
            </p:txBody>
          </p:sp>
          <p:sp>
            <p:nvSpPr>
              <p:cNvPr id="52" name="Rectangle 51"/>
              <p:cNvSpPr/>
              <p:nvPr/>
            </p:nvSpPr>
            <p:spPr>
              <a:xfrm>
                <a:off x="604819" y="3895468"/>
                <a:ext cx="4317794" cy="327635"/>
              </a:xfrm>
              <a:prstGeom prst="rect">
                <a:avLst/>
              </a:prstGeom>
            </p:spPr>
            <p:txBody>
              <a:bodyPr wrap="square">
                <a:spAutoFit/>
              </a:bodyPr>
              <a:lstStyle/>
              <a:p>
                <a:pPr defTabSz="1036290"/>
                <a:r>
                  <a:rPr lang="en-CA" sz="1813" dirty="0">
                    <a:solidFill>
                      <a:srgbClr val="333E48"/>
                    </a:solidFill>
                  </a:rPr>
                  <a:t>Interaction with vendors and users is ongoing</a:t>
                </a:r>
              </a:p>
            </p:txBody>
          </p:sp>
          <p:sp>
            <p:nvSpPr>
              <p:cNvPr id="53" name="Rectangle 52"/>
              <p:cNvSpPr/>
              <p:nvPr/>
            </p:nvSpPr>
            <p:spPr>
              <a:xfrm>
                <a:off x="604819" y="4507225"/>
                <a:ext cx="4317794" cy="327635"/>
              </a:xfrm>
              <a:prstGeom prst="rect">
                <a:avLst/>
              </a:prstGeom>
            </p:spPr>
            <p:txBody>
              <a:bodyPr wrap="square">
                <a:spAutoFit/>
              </a:bodyPr>
              <a:lstStyle/>
              <a:p>
                <a:pPr defTabSz="1036290"/>
                <a:r>
                  <a:rPr lang="en-CA" sz="1813" dirty="0">
                    <a:solidFill>
                      <a:srgbClr val="333E48"/>
                    </a:solidFill>
                  </a:rPr>
                  <a:t>Enables industry feedback, best practices</a:t>
                </a:r>
              </a:p>
            </p:txBody>
          </p:sp>
        </p:grpSp>
        <p:grpSp>
          <p:nvGrpSpPr>
            <p:cNvPr id="26" name="Group 25"/>
            <p:cNvGrpSpPr/>
            <p:nvPr/>
          </p:nvGrpSpPr>
          <p:grpSpPr>
            <a:xfrm>
              <a:off x="5292080" y="1297948"/>
              <a:ext cx="3571341" cy="4136300"/>
              <a:chOff x="601273" y="944724"/>
              <a:chExt cx="3571341" cy="4136300"/>
            </a:xfrm>
          </p:grpSpPr>
          <p:sp>
            <p:nvSpPr>
              <p:cNvPr id="38" name="Rectangle 37"/>
              <p:cNvSpPr/>
              <p:nvPr/>
            </p:nvSpPr>
            <p:spPr>
              <a:xfrm>
                <a:off x="606408" y="1489896"/>
                <a:ext cx="3566206" cy="327635"/>
              </a:xfrm>
              <a:prstGeom prst="rect">
                <a:avLst/>
              </a:prstGeom>
            </p:spPr>
            <p:txBody>
              <a:bodyPr wrap="square">
                <a:spAutoFit/>
              </a:bodyPr>
              <a:lstStyle/>
              <a:p>
                <a:pPr defTabSz="1036290"/>
                <a:r>
                  <a:rPr lang="en-CA" sz="1813" dirty="0">
                    <a:solidFill>
                      <a:srgbClr val="333E48"/>
                    </a:solidFill>
                  </a:rPr>
                  <a:t>Process run in its entirety</a:t>
                </a:r>
              </a:p>
            </p:txBody>
          </p:sp>
          <p:grpSp>
            <p:nvGrpSpPr>
              <p:cNvPr id="39" name="Group 38"/>
              <p:cNvGrpSpPr/>
              <p:nvPr/>
            </p:nvGrpSpPr>
            <p:grpSpPr>
              <a:xfrm>
                <a:off x="601273" y="944724"/>
                <a:ext cx="3571341" cy="467009"/>
                <a:chOff x="673608" y="944724"/>
                <a:chExt cx="4006853" cy="612068"/>
              </a:xfrm>
            </p:grpSpPr>
            <p:sp>
              <p:nvSpPr>
                <p:cNvPr id="45" name="Rectangle 44"/>
                <p:cNvSpPr/>
                <p:nvPr>
                  <p:custDataLst>
                    <p:tags r:id="rId1"/>
                  </p:custDataLst>
                </p:nvPr>
              </p:nvSpPr>
              <p:spPr>
                <a:xfrm>
                  <a:off x="673608" y="944724"/>
                  <a:ext cx="4006853" cy="61206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40" dirty="0">
                    <a:solidFill>
                      <a:prstClr val="white"/>
                    </a:solidFill>
                  </a:endParaRPr>
                </a:p>
              </p:txBody>
            </p:sp>
            <p:sp>
              <p:nvSpPr>
                <p:cNvPr id="46" name="Content Placeholder 2"/>
                <p:cNvSpPr txBox="1">
                  <a:spLocks/>
                </p:cNvSpPr>
                <p:nvPr/>
              </p:nvSpPr>
              <p:spPr>
                <a:xfrm>
                  <a:off x="681874" y="1060257"/>
                  <a:ext cx="3860504" cy="381000"/>
                </a:xfrm>
                <a:prstGeom prst="rect">
                  <a:avLst/>
                </a:prstGeom>
              </p:spPr>
              <p:txBody>
                <a:bodyPr vert="horz" lIns="103632" tIns="51816" rIns="103632" bIns="51816"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87" b="1" dirty="0">
                      <a:solidFill>
                        <a:prstClr val="white"/>
                      </a:solidFill>
                    </a:rPr>
                    <a:t>TRADITIONAL WATERFALL</a:t>
                  </a:r>
                </a:p>
              </p:txBody>
            </p:sp>
          </p:grpSp>
          <p:sp>
            <p:nvSpPr>
              <p:cNvPr id="40" name="Rectangle 39"/>
              <p:cNvSpPr/>
              <p:nvPr/>
            </p:nvSpPr>
            <p:spPr>
              <a:xfrm>
                <a:off x="606408" y="2597656"/>
                <a:ext cx="3566206" cy="573799"/>
              </a:xfrm>
              <a:prstGeom prst="rect">
                <a:avLst/>
              </a:prstGeom>
            </p:spPr>
            <p:txBody>
              <a:bodyPr wrap="square">
                <a:spAutoFit/>
              </a:bodyPr>
              <a:lstStyle/>
              <a:p>
                <a:pPr defTabSz="1036290"/>
                <a:r>
                  <a:rPr lang="en-CA" sz="1813" dirty="0">
                    <a:solidFill>
                      <a:srgbClr val="333E48"/>
                    </a:solidFill>
                  </a:rPr>
                  <a:t>Course corrections only available at the end of the process</a:t>
                </a:r>
              </a:p>
            </p:txBody>
          </p:sp>
          <p:sp>
            <p:nvSpPr>
              <p:cNvPr id="41" name="Rectangle 40"/>
              <p:cNvSpPr/>
              <p:nvPr/>
            </p:nvSpPr>
            <p:spPr>
              <a:xfrm>
                <a:off x="606408" y="3326816"/>
                <a:ext cx="3566206" cy="327635"/>
              </a:xfrm>
              <a:prstGeom prst="rect">
                <a:avLst/>
              </a:prstGeom>
            </p:spPr>
            <p:txBody>
              <a:bodyPr wrap="square">
                <a:spAutoFit/>
              </a:bodyPr>
              <a:lstStyle/>
              <a:p>
                <a:pPr defTabSz="1036290"/>
                <a:r>
                  <a:rPr lang="en-CA" sz="1813" dirty="0">
                    <a:solidFill>
                      <a:srgbClr val="333E48"/>
                    </a:solidFill>
                  </a:rPr>
                  <a:t>Scope is determined and set</a:t>
                </a:r>
              </a:p>
            </p:txBody>
          </p:sp>
          <p:sp>
            <p:nvSpPr>
              <p:cNvPr id="42" name="Rectangle 41"/>
              <p:cNvSpPr/>
              <p:nvPr/>
            </p:nvSpPr>
            <p:spPr>
              <a:xfrm>
                <a:off x="606408" y="3895468"/>
                <a:ext cx="3566206" cy="573799"/>
              </a:xfrm>
              <a:prstGeom prst="rect">
                <a:avLst/>
              </a:prstGeom>
            </p:spPr>
            <p:txBody>
              <a:bodyPr wrap="square">
                <a:spAutoFit/>
              </a:bodyPr>
              <a:lstStyle/>
              <a:p>
                <a:pPr defTabSz="1036290"/>
                <a:r>
                  <a:rPr lang="en-CA" sz="1813" dirty="0">
                    <a:solidFill>
                      <a:srgbClr val="333E48"/>
                    </a:solidFill>
                  </a:rPr>
                  <a:t>Limited interactions with vendors </a:t>
                </a:r>
                <a:br>
                  <a:rPr lang="en-CA" sz="1813" dirty="0">
                    <a:solidFill>
                      <a:srgbClr val="333E48"/>
                    </a:solidFill>
                  </a:rPr>
                </a:br>
                <a:r>
                  <a:rPr lang="en-CA" sz="1813" dirty="0">
                    <a:solidFill>
                      <a:srgbClr val="333E48"/>
                    </a:solidFill>
                  </a:rPr>
                  <a:t>and users</a:t>
                </a:r>
              </a:p>
            </p:txBody>
          </p:sp>
          <p:sp>
            <p:nvSpPr>
              <p:cNvPr id="43" name="Rectangle 42"/>
              <p:cNvSpPr/>
              <p:nvPr/>
            </p:nvSpPr>
            <p:spPr>
              <a:xfrm>
                <a:off x="606408" y="4507225"/>
                <a:ext cx="3566206" cy="573799"/>
              </a:xfrm>
              <a:prstGeom prst="rect">
                <a:avLst/>
              </a:prstGeom>
            </p:spPr>
            <p:txBody>
              <a:bodyPr wrap="square">
                <a:spAutoFit/>
              </a:bodyPr>
              <a:lstStyle/>
              <a:p>
                <a:pPr defTabSz="1036290"/>
                <a:r>
                  <a:rPr lang="en-CA" sz="1813" dirty="0">
                    <a:solidFill>
                      <a:srgbClr val="333E48"/>
                    </a:solidFill>
                  </a:rPr>
                  <a:t>All requirements need to be </a:t>
                </a:r>
                <a:br>
                  <a:rPr lang="en-CA" sz="1813" dirty="0">
                    <a:solidFill>
                      <a:srgbClr val="333E48"/>
                    </a:solidFill>
                  </a:rPr>
                </a:br>
                <a:r>
                  <a:rPr lang="en-CA" sz="1813" dirty="0">
                    <a:solidFill>
                      <a:srgbClr val="333E48"/>
                    </a:solidFill>
                  </a:rPr>
                  <a:t>known and documented up front</a:t>
                </a:r>
              </a:p>
            </p:txBody>
          </p:sp>
          <p:sp>
            <p:nvSpPr>
              <p:cNvPr id="44" name="Rectangle 43"/>
              <p:cNvSpPr/>
              <p:nvPr/>
            </p:nvSpPr>
            <p:spPr>
              <a:xfrm>
                <a:off x="606408" y="2035874"/>
                <a:ext cx="3521796" cy="327635"/>
              </a:xfrm>
              <a:prstGeom prst="rect">
                <a:avLst/>
              </a:prstGeom>
            </p:spPr>
            <p:txBody>
              <a:bodyPr wrap="square">
                <a:spAutoFit/>
              </a:bodyPr>
              <a:lstStyle/>
              <a:p>
                <a:pPr defTabSz="1036290"/>
                <a:r>
                  <a:rPr lang="en-CA" sz="1813" dirty="0">
                    <a:solidFill>
                      <a:srgbClr val="333E48"/>
                    </a:solidFill>
                  </a:rPr>
                  <a:t>Long  blackout contractual periods</a:t>
                </a:r>
              </a:p>
            </p:txBody>
          </p:sp>
        </p:grpSp>
        <p:cxnSp>
          <p:nvCxnSpPr>
            <p:cNvPr id="27" name="Straight Connector 26"/>
            <p:cNvCxnSpPr/>
            <p:nvPr/>
          </p:nvCxnSpPr>
          <p:spPr>
            <a:xfrm>
              <a:off x="601272" y="2265741"/>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272" y="2823486"/>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272" y="3672621"/>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1272" y="4248692"/>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272" y="4835934"/>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Freeform 31"/>
            <p:cNvSpPr>
              <a:spLocks/>
            </p:cNvSpPr>
            <p:nvPr/>
          </p:nvSpPr>
          <p:spPr bwMode="auto">
            <a:xfrm>
              <a:off x="5007301" y="4377390"/>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dirty="0">
                <a:solidFill>
                  <a:prstClr val="black"/>
                </a:solidFill>
              </a:endParaRPr>
            </a:p>
          </p:txBody>
        </p:sp>
        <p:sp>
          <p:nvSpPr>
            <p:cNvPr id="33" name="Freeform 32"/>
            <p:cNvSpPr>
              <a:spLocks/>
            </p:cNvSpPr>
            <p:nvPr/>
          </p:nvSpPr>
          <p:spPr bwMode="auto">
            <a:xfrm>
              <a:off x="5007301" y="3808738"/>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dirty="0">
                <a:solidFill>
                  <a:prstClr val="black"/>
                </a:solidFill>
              </a:endParaRPr>
            </a:p>
          </p:txBody>
        </p:sp>
        <p:sp>
          <p:nvSpPr>
            <p:cNvPr id="34" name="Freeform 33"/>
            <p:cNvSpPr>
              <a:spLocks/>
            </p:cNvSpPr>
            <p:nvPr/>
          </p:nvSpPr>
          <p:spPr bwMode="auto">
            <a:xfrm>
              <a:off x="5007301" y="3079578"/>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dirty="0">
                <a:solidFill>
                  <a:prstClr val="black"/>
                </a:solidFill>
              </a:endParaRPr>
            </a:p>
          </p:txBody>
        </p:sp>
        <p:sp>
          <p:nvSpPr>
            <p:cNvPr id="35" name="Freeform 34"/>
            <p:cNvSpPr>
              <a:spLocks/>
            </p:cNvSpPr>
            <p:nvPr/>
          </p:nvSpPr>
          <p:spPr bwMode="auto">
            <a:xfrm>
              <a:off x="5007301" y="2401284"/>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dirty="0">
                <a:solidFill>
                  <a:prstClr val="black"/>
                </a:solidFill>
              </a:endParaRPr>
            </a:p>
          </p:txBody>
        </p:sp>
        <p:sp>
          <p:nvSpPr>
            <p:cNvPr id="36" name="Freeform 35"/>
            <p:cNvSpPr>
              <a:spLocks/>
            </p:cNvSpPr>
            <p:nvPr/>
          </p:nvSpPr>
          <p:spPr bwMode="auto">
            <a:xfrm>
              <a:off x="5007301" y="1840374"/>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dirty="0">
                <a:solidFill>
                  <a:prstClr val="black"/>
                </a:solidFill>
              </a:endParaRPr>
            </a:p>
          </p:txBody>
        </p:sp>
        <p:sp>
          <p:nvSpPr>
            <p:cNvPr id="37" name="Freeform 36"/>
            <p:cNvSpPr>
              <a:spLocks/>
            </p:cNvSpPr>
            <p:nvPr/>
          </p:nvSpPr>
          <p:spPr bwMode="auto">
            <a:xfrm>
              <a:off x="5007301" y="4989147"/>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dirty="0">
                <a:solidFill>
                  <a:prstClr val="black"/>
                </a:solidFill>
              </a:endParaRPr>
            </a:p>
          </p:txBody>
        </p:sp>
      </p:grpSp>
      <p:sp>
        <p:nvSpPr>
          <p:cNvPr id="56" name="Rectangle 55"/>
          <p:cNvSpPr/>
          <p:nvPr/>
        </p:nvSpPr>
        <p:spPr>
          <a:xfrm>
            <a:off x="1232821" y="1317208"/>
            <a:ext cx="8960779" cy="790088"/>
          </a:xfrm>
          <a:prstGeom prst="rect">
            <a:avLst/>
          </a:prstGeom>
        </p:spPr>
        <p:txBody>
          <a:bodyPr wrap="square">
            <a:spAutoFit/>
          </a:bodyPr>
          <a:lstStyle/>
          <a:p>
            <a:pPr defTabSz="1036290"/>
            <a:r>
              <a:rPr lang="en-CA" sz="2267" dirty="0">
                <a:solidFill>
                  <a:prstClr val="black"/>
                </a:solidFill>
                <a:latin typeface="Arial" panose="020B0604020202020204" pitchFamily="34" charset="0"/>
                <a:cs typeface="Arial" panose="020B0604020202020204" pitchFamily="34" charset="0"/>
              </a:rPr>
              <a:t>The NextGen team has adopted an agile method to support an iterative conversation with industry and stakeholders.</a:t>
            </a:r>
          </a:p>
        </p:txBody>
      </p:sp>
      <p:grpSp>
        <p:nvGrpSpPr>
          <p:cNvPr id="57" name="Group 56"/>
          <p:cNvGrpSpPr/>
          <p:nvPr/>
        </p:nvGrpSpPr>
        <p:grpSpPr>
          <a:xfrm>
            <a:off x="454757" y="1323961"/>
            <a:ext cx="532553" cy="735860"/>
            <a:chOff x="6180138" y="1743075"/>
            <a:chExt cx="469900" cy="649288"/>
          </a:xfrm>
        </p:grpSpPr>
        <p:sp>
          <p:nvSpPr>
            <p:cNvPr id="58"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59"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60"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61"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62"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63"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64"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65"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sp>
        <p:nvSpPr>
          <p:cNvPr id="2" name="Slide Number Placeholder 1"/>
          <p:cNvSpPr>
            <a:spLocks noGrp="1"/>
          </p:cNvSpPr>
          <p:nvPr>
            <p:ph type="sldNum" sz="quarter" idx="12"/>
          </p:nvPr>
        </p:nvSpPr>
        <p:spPr/>
        <p:txBody>
          <a:bodyPr/>
          <a:lstStyle/>
          <a:p>
            <a:fld id="{32D4B517-E49B-41B6-9DBC-23634E0F1CDC}" type="slidenum">
              <a:rPr lang="en-CA" smtClean="0">
                <a:solidFill>
                  <a:prstClr val="black">
                    <a:tint val="75000"/>
                  </a:prstClr>
                </a:solidFill>
              </a:rPr>
              <a:pPr/>
              <a:t>5</a:t>
            </a:fld>
            <a:endParaRPr lang="en-CA" dirty="0">
              <a:solidFill>
                <a:prstClr val="black">
                  <a:tint val="75000"/>
                </a:prstClr>
              </a:solidFill>
            </a:endParaRPr>
          </a:p>
        </p:txBody>
      </p:sp>
    </p:spTree>
    <p:extLst>
      <p:ext uri="{BB962C8B-B14F-4D97-AF65-F5344CB8AC3E}">
        <p14:creationId xmlns:p14="http://schemas.microsoft.com/office/powerpoint/2010/main" val="269664422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2"/>
          <p:cNvSpPr txBox="1">
            <a:spLocks/>
          </p:cNvSpPr>
          <p:nvPr/>
        </p:nvSpPr>
        <p:spPr>
          <a:xfrm>
            <a:off x="406100" y="150819"/>
            <a:ext cx="8537614" cy="774177"/>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None/>
            </a:pPr>
            <a:r>
              <a:rPr lang="en-CA" sz="2800" b="1" dirty="0">
                <a:latin typeface="Calibri" panose="020F0502020204030204" pitchFamily="34" charset="0"/>
              </a:rPr>
              <a:t>Agile Procurement – Our Guiding Principles</a:t>
            </a:r>
          </a:p>
        </p:txBody>
      </p:sp>
      <p:sp>
        <p:nvSpPr>
          <p:cNvPr id="13" name="Rectangle 12"/>
          <p:cNvSpPr/>
          <p:nvPr/>
        </p:nvSpPr>
        <p:spPr>
          <a:xfrm>
            <a:off x="5111211" y="4049260"/>
            <a:ext cx="258404" cy="448456"/>
          </a:xfrm>
          <a:prstGeom prst="rect">
            <a:avLst/>
          </a:prstGeom>
        </p:spPr>
        <p:txBody>
          <a:bodyPr wrap="none">
            <a:spAutoFit/>
          </a:bodyPr>
          <a:lstStyle/>
          <a:p>
            <a:r>
              <a:rPr lang="en-CA" dirty="0">
                <a:solidFill>
                  <a:srgbClr val="000000"/>
                </a:solidFill>
                <a:latin typeface="Times New Roman" panose="02020603050405020304" pitchFamily="18" charset="0"/>
              </a:rPr>
              <a:t> </a:t>
            </a:r>
            <a:endParaRPr lang="en-CA" dirty="0"/>
          </a:p>
        </p:txBody>
      </p:sp>
      <p:sp>
        <p:nvSpPr>
          <p:cNvPr id="14" name="Rectangle 13"/>
          <p:cNvSpPr/>
          <p:nvPr/>
        </p:nvSpPr>
        <p:spPr>
          <a:xfrm>
            <a:off x="5111211" y="4049260"/>
            <a:ext cx="258404" cy="448456"/>
          </a:xfrm>
          <a:prstGeom prst="rect">
            <a:avLst/>
          </a:prstGeom>
        </p:spPr>
        <p:txBody>
          <a:bodyPr wrap="none">
            <a:spAutoFit/>
          </a:bodyPr>
          <a:lstStyle/>
          <a:p>
            <a:r>
              <a:rPr lang="en-CA" dirty="0">
                <a:solidFill>
                  <a:srgbClr val="000000"/>
                </a:solidFill>
                <a:latin typeface="Times New Roman" panose="02020603050405020304" pitchFamily="18" charset="0"/>
              </a:rPr>
              <a:t> </a:t>
            </a:r>
            <a:endParaRPr lang="en-CA" dirty="0"/>
          </a:p>
        </p:txBody>
      </p:sp>
      <p:sp>
        <p:nvSpPr>
          <p:cNvPr id="9" name="Content Placeholder 2"/>
          <p:cNvSpPr txBox="1">
            <a:spLocks/>
          </p:cNvSpPr>
          <p:nvPr/>
        </p:nvSpPr>
        <p:spPr>
          <a:xfrm>
            <a:off x="254652" y="1390797"/>
            <a:ext cx="2289899" cy="552208"/>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1"/>
                </a:solidFill>
                <a:latin typeface="+mn-lt"/>
              </a:rPr>
              <a:t>User Centric</a:t>
            </a:r>
          </a:p>
        </p:txBody>
      </p:sp>
      <p:sp>
        <p:nvSpPr>
          <p:cNvPr id="12" name="Content Placeholder 2"/>
          <p:cNvSpPr txBox="1">
            <a:spLocks/>
          </p:cNvSpPr>
          <p:nvPr/>
        </p:nvSpPr>
        <p:spPr>
          <a:xfrm>
            <a:off x="801067" y="1943005"/>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b="1" dirty="0">
                <a:solidFill>
                  <a:schemeClr val="tx1"/>
                </a:solidFill>
                <a:latin typeface="+mn-lt"/>
              </a:rPr>
              <a:t>Involve users in the design, testing and evaluation of solutions</a:t>
            </a:r>
            <a:endParaRPr lang="en-US" sz="1800" b="1" dirty="0">
              <a:solidFill>
                <a:schemeClr val="tx1"/>
              </a:solidFill>
              <a:latin typeface="+mn-lt"/>
            </a:endParaRPr>
          </a:p>
        </p:txBody>
      </p:sp>
      <p:sp>
        <p:nvSpPr>
          <p:cNvPr id="15" name="Content Placeholder 2"/>
          <p:cNvSpPr txBox="1">
            <a:spLocks/>
          </p:cNvSpPr>
          <p:nvPr/>
        </p:nvSpPr>
        <p:spPr>
          <a:xfrm>
            <a:off x="254652" y="3485107"/>
            <a:ext cx="2642291" cy="446406"/>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1"/>
                </a:solidFill>
                <a:latin typeface="+mn-lt"/>
              </a:rPr>
              <a:t>Collaborative</a:t>
            </a:r>
            <a:endParaRPr lang="en-US" b="1" dirty="0">
              <a:solidFill>
                <a:schemeClr val="tx1"/>
              </a:solidFill>
              <a:latin typeface="+mn-lt"/>
            </a:endParaRPr>
          </a:p>
        </p:txBody>
      </p:sp>
      <p:sp>
        <p:nvSpPr>
          <p:cNvPr id="16" name="Content Placeholder 2"/>
          <p:cNvSpPr txBox="1">
            <a:spLocks/>
          </p:cNvSpPr>
          <p:nvPr/>
        </p:nvSpPr>
        <p:spPr>
          <a:xfrm>
            <a:off x="851237" y="4051142"/>
            <a:ext cx="2574452" cy="416346"/>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b="1" dirty="0">
                <a:solidFill>
                  <a:schemeClr val="tx1"/>
                </a:solidFill>
                <a:latin typeface="+mj-lt"/>
              </a:rPr>
              <a:t>Work with bidders and key business communities to achieve the best results</a:t>
            </a:r>
            <a:endParaRPr lang="en-US" sz="1800" b="1" dirty="0">
              <a:solidFill>
                <a:schemeClr val="tx1"/>
              </a:solidFill>
              <a:latin typeface="+mj-lt"/>
            </a:endParaRPr>
          </a:p>
        </p:txBody>
      </p:sp>
      <p:sp>
        <p:nvSpPr>
          <p:cNvPr id="26" name="Content Placeholder 2"/>
          <p:cNvSpPr txBox="1">
            <a:spLocks/>
          </p:cNvSpPr>
          <p:nvPr/>
        </p:nvSpPr>
        <p:spPr>
          <a:xfrm>
            <a:off x="3633428" y="1369218"/>
            <a:ext cx="3151148" cy="446567"/>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1"/>
                </a:solidFill>
                <a:latin typeface="+mn-lt"/>
              </a:rPr>
              <a:t>Open &amp; Transparent</a:t>
            </a:r>
          </a:p>
        </p:txBody>
      </p:sp>
      <p:sp>
        <p:nvSpPr>
          <p:cNvPr id="27" name="Content Placeholder 2"/>
          <p:cNvSpPr txBox="1">
            <a:spLocks/>
          </p:cNvSpPr>
          <p:nvPr/>
        </p:nvSpPr>
        <p:spPr>
          <a:xfrm>
            <a:off x="4407810" y="1943005"/>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b="1" dirty="0">
                <a:solidFill>
                  <a:schemeClr val="tx1"/>
                </a:solidFill>
                <a:latin typeface="+mj-lt"/>
              </a:rPr>
              <a:t>Documentation, criteria and progress is posted publicly</a:t>
            </a:r>
            <a:endParaRPr lang="en-US" sz="1800" b="1" dirty="0">
              <a:solidFill>
                <a:schemeClr val="tx1"/>
              </a:solidFill>
              <a:latin typeface="+mj-lt"/>
            </a:endParaRPr>
          </a:p>
        </p:txBody>
      </p:sp>
      <p:sp>
        <p:nvSpPr>
          <p:cNvPr id="31" name="Content Placeholder 2"/>
          <p:cNvSpPr txBox="1">
            <a:spLocks/>
          </p:cNvSpPr>
          <p:nvPr/>
        </p:nvSpPr>
        <p:spPr>
          <a:xfrm>
            <a:off x="3878604" y="3487486"/>
            <a:ext cx="2883767" cy="386108"/>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1"/>
                </a:solidFill>
                <a:latin typeface="+mn-lt"/>
              </a:rPr>
              <a:t>Lean</a:t>
            </a:r>
          </a:p>
        </p:txBody>
      </p:sp>
      <p:sp>
        <p:nvSpPr>
          <p:cNvPr id="32" name="Content Placeholder 2"/>
          <p:cNvSpPr txBox="1">
            <a:spLocks/>
          </p:cNvSpPr>
          <p:nvPr/>
        </p:nvSpPr>
        <p:spPr>
          <a:xfrm>
            <a:off x="4435583" y="3943309"/>
            <a:ext cx="2177946"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b="1" smtClean="0">
                <a:solidFill>
                  <a:schemeClr val="tx1"/>
                </a:solidFill>
                <a:latin typeface="+mj-lt"/>
              </a:rPr>
              <a:t>Streamlining </a:t>
            </a:r>
            <a:r>
              <a:rPr lang="en-CA" sz="1800" b="1" dirty="0" smtClean="0">
                <a:solidFill>
                  <a:schemeClr val="tx1"/>
                </a:solidFill>
                <a:latin typeface="+mj-lt"/>
              </a:rPr>
              <a:t>of </a:t>
            </a:r>
            <a:r>
              <a:rPr lang="en-CA" sz="1800" b="1" dirty="0">
                <a:solidFill>
                  <a:schemeClr val="tx1"/>
                </a:solidFill>
                <a:latin typeface="+mj-lt"/>
              </a:rPr>
              <a:t>work </a:t>
            </a:r>
            <a:endParaRPr lang="en-US" sz="1800" b="1" dirty="0">
              <a:solidFill>
                <a:schemeClr val="tx1"/>
              </a:solidFill>
              <a:latin typeface="+mj-lt"/>
            </a:endParaRPr>
          </a:p>
        </p:txBody>
      </p:sp>
      <p:sp>
        <p:nvSpPr>
          <p:cNvPr id="35" name="Content Placeholder 2"/>
          <p:cNvSpPr txBox="1">
            <a:spLocks/>
          </p:cNvSpPr>
          <p:nvPr/>
        </p:nvSpPr>
        <p:spPr>
          <a:xfrm>
            <a:off x="7154797" y="3487486"/>
            <a:ext cx="2883767" cy="455823"/>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1"/>
                </a:solidFill>
                <a:latin typeface="+mn-lt"/>
              </a:rPr>
              <a:t>Evidence Based</a:t>
            </a:r>
          </a:p>
        </p:txBody>
      </p:sp>
      <p:sp>
        <p:nvSpPr>
          <p:cNvPr id="36" name="Content Placeholder 2"/>
          <p:cNvSpPr txBox="1">
            <a:spLocks/>
          </p:cNvSpPr>
          <p:nvPr/>
        </p:nvSpPr>
        <p:spPr>
          <a:xfrm>
            <a:off x="7711775" y="3943309"/>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b="1" dirty="0">
                <a:solidFill>
                  <a:schemeClr val="tx1"/>
                </a:solidFill>
                <a:latin typeface="+mj-lt"/>
              </a:rPr>
              <a:t>Evaluations at each gate focus on proof provided by bidders</a:t>
            </a:r>
          </a:p>
        </p:txBody>
      </p:sp>
      <p:sp>
        <p:nvSpPr>
          <p:cNvPr id="38" name="Content Placeholder 2"/>
          <p:cNvSpPr txBox="1">
            <a:spLocks/>
          </p:cNvSpPr>
          <p:nvPr/>
        </p:nvSpPr>
        <p:spPr>
          <a:xfrm>
            <a:off x="7581468" y="1352977"/>
            <a:ext cx="2883767" cy="431174"/>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1"/>
                </a:solidFill>
                <a:latin typeface="+mn-lt"/>
              </a:rPr>
              <a:t>Iterative</a:t>
            </a:r>
          </a:p>
        </p:txBody>
      </p:sp>
      <p:sp>
        <p:nvSpPr>
          <p:cNvPr id="39" name="Content Placeholder 2"/>
          <p:cNvSpPr txBox="1">
            <a:spLocks/>
          </p:cNvSpPr>
          <p:nvPr/>
        </p:nvSpPr>
        <p:spPr>
          <a:xfrm>
            <a:off x="7684002" y="1953589"/>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b="1" dirty="0">
                <a:solidFill>
                  <a:schemeClr val="tx1"/>
                </a:solidFill>
                <a:latin typeface="+mj-lt"/>
              </a:rPr>
              <a:t>Requirements are reviewed and refined throughout the process</a:t>
            </a:r>
            <a:endParaRPr lang="en-US" sz="1800" b="1" dirty="0">
              <a:solidFill>
                <a:schemeClr val="tx1"/>
              </a:solidFill>
              <a:latin typeface="+mj-lt"/>
            </a:endParaRPr>
          </a:p>
        </p:txBody>
      </p:sp>
      <p:sp>
        <p:nvSpPr>
          <p:cNvPr id="43" name="Content Placeholder 2"/>
          <p:cNvSpPr txBox="1">
            <a:spLocks/>
          </p:cNvSpPr>
          <p:nvPr/>
        </p:nvSpPr>
        <p:spPr>
          <a:xfrm>
            <a:off x="5504984" y="5682784"/>
            <a:ext cx="2883767" cy="460673"/>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1"/>
                </a:solidFill>
                <a:latin typeface="+mn-lt"/>
              </a:rPr>
              <a:t>Forward Thinking</a:t>
            </a:r>
          </a:p>
          <a:p>
            <a:pPr marL="0" indent="0">
              <a:buNone/>
            </a:pPr>
            <a:endParaRPr lang="en-US" b="1" dirty="0">
              <a:solidFill>
                <a:schemeClr val="accent1"/>
              </a:solidFill>
              <a:latin typeface="+mn-lt"/>
            </a:endParaRPr>
          </a:p>
        </p:txBody>
      </p:sp>
      <p:sp>
        <p:nvSpPr>
          <p:cNvPr id="44" name="Content Placeholder 2"/>
          <p:cNvSpPr txBox="1">
            <a:spLocks/>
          </p:cNvSpPr>
          <p:nvPr/>
        </p:nvSpPr>
        <p:spPr>
          <a:xfrm>
            <a:off x="6286685" y="6213172"/>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b="1" dirty="0">
                <a:solidFill>
                  <a:schemeClr val="tx1"/>
                </a:solidFill>
                <a:latin typeface="+mj-lt"/>
              </a:rPr>
              <a:t>Evaluate solutions based on current proposals and their future roadmaps</a:t>
            </a:r>
          </a:p>
        </p:txBody>
      </p:sp>
      <p:sp>
        <p:nvSpPr>
          <p:cNvPr id="47" name="Content Placeholder 2"/>
          <p:cNvSpPr txBox="1">
            <a:spLocks/>
          </p:cNvSpPr>
          <p:nvPr/>
        </p:nvSpPr>
        <p:spPr>
          <a:xfrm>
            <a:off x="1898241" y="5682784"/>
            <a:ext cx="2883767" cy="523175"/>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1"/>
                </a:solidFill>
                <a:latin typeface="+mn-lt"/>
              </a:rPr>
              <a:t>Outcomes</a:t>
            </a:r>
            <a:endParaRPr lang="en-US" b="1" dirty="0">
              <a:solidFill>
                <a:schemeClr val="tx1"/>
              </a:solidFill>
              <a:latin typeface="+mn-lt"/>
            </a:endParaRPr>
          </a:p>
        </p:txBody>
      </p:sp>
      <p:sp>
        <p:nvSpPr>
          <p:cNvPr id="48" name="Content Placeholder 2"/>
          <p:cNvSpPr txBox="1">
            <a:spLocks/>
          </p:cNvSpPr>
          <p:nvPr/>
        </p:nvSpPr>
        <p:spPr>
          <a:xfrm>
            <a:off x="2537651" y="6205959"/>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b="1" dirty="0">
                <a:solidFill>
                  <a:schemeClr val="tx1"/>
                </a:solidFill>
                <a:latin typeface="+mj-lt"/>
              </a:rPr>
              <a:t>Define goals and outcomes and let bidders propose the how</a:t>
            </a:r>
          </a:p>
        </p:txBody>
      </p:sp>
      <p:sp>
        <p:nvSpPr>
          <p:cNvPr id="52" name="Freeform 51"/>
          <p:cNvSpPr>
            <a:spLocks/>
          </p:cNvSpPr>
          <p:nvPr/>
        </p:nvSpPr>
        <p:spPr bwMode="auto">
          <a:xfrm>
            <a:off x="3794903" y="2085660"/>
            <a:ext cx="432261" cy="572638"/>
          </a:xfrm>
          <a:custGeom>
            <a:avLst/>
            <a:gdLst>
              <a:gd name="T0" fmla="*/ 75 w 270"/>
              <a:gd name="T1" fmla="*/ 180 h 360"/>
              <a:gd name="T2" fmla="*/ 75 w 270"/>
              <a:gd name="T3" fmla="*/ 105 h 360"/>
              <a:gd name="T4" fmla="*/ 93 w 270"/>
              <a:gd name="T5" fmla="*/ 62 h 360"/>
              <a:gd name="T6" fmla="*/ 135 w 270"/>
              <a:gd name="T7" fmla="*/ 45 h 360"/>
              <a:gd name="T8" fmla="*/ 178 w 270"/>
              <a:gd name="T9" fmla="*/ 62 h 360"/>
              <a:gd name="T10" fmla="*/ 195 w 270"/>
              <a:gd name="T11" fmla="*/ 105 h 360"/>
              <a:gd name="T12" fmla="*/ 200 w 270"/>
              <a:gd name="T13" fmla="*/ 115 h 360"/>
              <a:gd name="T14" fmla="*/ 210 w 270"/>
              <a:gd name="T15" fmla="*/ 120 h 360"/>
              <a:gd name="T16" fmla="*/ 225 w 270"/>
              <a:gd name="T17" fmla="*/ 120 h 360"/>
              <a:gd name="T18" fmla="*/ 236 w 270"/>
              <a:gd name="T19" fmla="*/ 115 h 360"/>
              <a:gd name="T20" fmla="*/ 240 w 270"/>
              <a:gd name="T21" fmla="*/ 105 h 360"/>
              <a:gd name="T22" fmla="*/ 209 w 270"/>
              <a:gd name="T23" fmla="*/ 31 h 360"/>
              <a:gd name="T24" fmla="*/ 135 w 270"/>
              <a:gd name="T25" fmla="*/ 0 h 360"/>
              <a:gd name="T26" fmla="*/ 61 w 270"/>
              <a:gd name="T27" fmla="*/ 31 h 360"/>
              <a:gd name="T28" fmla="*/ 30 w 270"/>
              <a:gd name="T29" fmla="*/ 105 h 360"/>
              <a:gd name="T30" fmla="*/ 30 w 270"/>
              <a:gd name="T31" fmla="*/ 180 h 360"/>
              <a:gd name="T32" fmla="*/ 23 w 270"/>
              <a:gd name="T33" fmla="*/ 180 h 360"/>
              <a:gd name="T34" fmla="*/ 7 w 270"/>
              <a:gd name="T35" fmla="*/ 187 h 360"/>
              <a:gd name="T36" fmla="*/ 0 w 270"/>
              <a:gd name="T37" fmla="*/ 202 h 360"/>
              <a:gd name="T38" fmla="*/ 0 w 270"/>
              <a:gd name="T39" fmla="*/ 338 h 360"/>
              <a:gd name="T40" fmla="*/ 7 w 270"/>
              <a:gd name="T41" fmla="*/ 354 h 360"/>
              <a:gd name="T42" fmla="*/ 23 w 270"/>
              <a:gd name="T43" fmla="*/ 360 h 360"/>
              <a:gd name="T44" fmla="*/ 248 w 270"/>
              <a:gd name="T45" fmla="*/ 360 h 360"/>
              <a:gd name="T46" fmla="*/ 264 w 270"/>
              <a:gd name="T47" fmla="*/ 354 h 360"/>
              <a:gd name="T48" fmla="*/ 270 w 270"/>
              <a:gd name="T49" fmla="*/ 338 h 360"/>
              <a:gd name="T50" fmla="*/ 270 w 270"/>
              <a:gd name="T51" fmla="*/ 202 h 360"/>
              <a:gd name="T52" fmla="*/ 264 w 270"/>
              <a:gd name="T53" fmla="*/ 187 h 360"/>
              <a:gd name="T54" fmla="*/ 248 w 270"/>
              <a:gd name="T55" fmla="*/ 180 h 360"/>
              <a:gd name="T56" fmla="*/ 75 w 270"/>
              <a:gd name="T57" fmla="*/ 18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360">
                <a:moveTo>
                  <a:pt x="75" y="180"/>
                </a:moveTo>
                <a:cubicBezTo>
                  <a:pt x="75" y="105"/>
                  <a:pt x="75" y="105"/>
                  <a:pt x="75" y="105"/>
                </a:cubicBezTo>
                <a:cubicBezTo>
                  <a:pt x="75" y="88"/>
                  <a:pt x="81" y="74"/>
                  <a:pt x="93" y="62"/>
                </a:cubicBezTo>
                <a:cubicBezTo>
                  <a:pt x="104" y="51"/>
                  <a:pt x="119" y="45"/>
                  <a:pt x="135" y="45"/>
                </a:cubicBezTo>
                <a:cubicBezTo>
                  <a:pt x="152" y="45"/>
                  <a:pt x="166" y="51"/>
                  <a:pt x="178" y="62"/>
                </a:cubicBezTo>
                <a:cubicBezTo>
                  <a:pt x="189" y="74"/>
                  <a:pt x="195" y="88"/>
                  <a:pt x="195" y="105"/>
                </a:cubicBezTo>
                <a:cubicBezTo>
                  <a:pt x="195" y="109"/>
                  <a:pt x="197" y="112"/>
                  <a:pt x="200" y="115"/>
                </a:cubicBezTo>
                <a:cubicBezTo>
                  <a:pt x="203" y="118"/>
                  <a:pt x="206" y="120"/>
                  <a:pt x="210" y="120"/>
                </a:cubicBezTo>
                <a:cubicBezTo>
                  <a:pt x="225" y="120"/>
                  <a:pt x="225" y="120"/>
                  <a:pt x="225" y="120"/>
                </a:cubicBezTo>
                <a:cubicBezTo>
                  <a:pt x="229" y="120"/>
                  <a:pt x="233" y="118"/>
                  <a:pt x="236" y="115"/>
                </a:cubicBezTo>
                <a:cubicBezTo>
                  <a:pt x="239" y="112"/>
                  <a:pt x="240" y="109"/>
                  <a:pt x="240" y="105"/>
                </a:cubicBezTo>
                <a:cubicBezTo>
                  <a:pt x="240" y="76"/>
                  <a:pt x="230" y="51"/>
                  <a:pt x="209" y="31"/>
                </a:cubicBezTo>
                <a:cubicBezTo>
                  <a:pt x="189" y="10"/>
                  <a:pt x="164" y="0"/>
                  <a:pt x="135" y="0"/>
                </a:cubicBezTo>
                <a:cubicBezTo>
                  <a:pt x="106" y="0"/>
                  <a:pt x="81" y="10"/>
                  <a:pt x="61" y="31"/>
                </a:cubicBezTo>
                <a:cubicBezTo>
                  <a:pt x="40" y="51"/>
                  <a:pt x="30" y="76"/>
                  <a:pt x="30" y="105"/>
                </a:cubicBezTo>
                <a:cubicBezTo>
                  <a:pt x="30" y="180"/>
                  <a:pt x="30" y="180"/>
                  <a:pt x="30" y="180"/>
                </a:cubicBezTo>
                <a:cubicBezTo>
                  <a:pt x="23" y="180"/>
                  <a:pt x="23" y="180"/>
                  <a:pt x="23" y="180"/>
                </a:cubicBezTo>
                <a:cubicBezTo>
                  <a:pt x="16" y="180"/>
                  <a:pt x="11" y="182"/>
                  <a:pt x="7" y="187"/>
                </a:cubicBezTo>
                <a:cubicBezTo>
                  <a:pt x="2" y="191"/>
                  <a:pt x="0" y="196"/>
                  <a:pt x="0" y="202"/>
                </a:cubicBezTo>
                <a:cubicBezTo>
                  <a:pt x="0" y="338"/>
                  <a:pt x="0" y="338"/>
                  <a:pt x="0" y="338"/>
                </a:cubicBezTo>
                <a:cubicBezTo>
                  <a:pt x="0" y="344"/>
                  <a:pt x="2" y="349"/>
                  <a:pt x="7" y="354"/>
                </a:cubicBezTo>
                <a:cubicBezTo>
                  <a:pt x="11" y="358"/>
                  <a:pt x="16" y="360"/>
                  <a:pt x="23" y="360"/>
                </a:cubicBezTo>
                <a:cubicBezTo>
                  <a:pt x="248" y="360"/>
                  <a:pt x="248" y="360"/>
                  <a:pt x="248" y="360"/>
                </a:cubicBezTo>
                <a:cubicBezTo>
                  <a:pt x="254" y="360"/>
                  <a:pt x="259" y="358"/>
                  <a:pt x="264" y="354"/>
                </a:cubicBezTo>
                <a:cubicBezTo>
                  <a:pt x="268" y="349"/>
                  <a:pt x="270" y="344"/>
                  <a:pt x="270" y="338"/>
                </a:cubicBezTo>
                <a:cubicBezTo>
                  <a:pt x="270" y="202"/>
                  <a:pt x="270" y="202"/>
                  <a:pt x="270" y="202"/>
                </a:cubicBezTo>
                <a:cubicBezTo>
                  <a:pt x="270" y="196"/>
                  <a:pt x="268" y="191"/>
                  <a:pt x="264" y="187"/>
                </a:cubicBezTo>
                <a:cubicBezTo>
                  <a:pt x="259" y="182"/>
                  <a:pt x="254" y="180"/>
                  <a:pt x="248" y="180"/>
                </a:cubicBezTo>
                <a:lnTo>
                  <a:pt x="75" y="18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3" name="Freeform 52"/>
          <p:cNvSpPr>
            <a:spLocks noEditPoints="1"/>
          </p:cNvSpPr>
          <p:nvPr/>
        </p:nvSpPr>
        <p:spPr bwMode="auto">
          <a:xfrm>
            <a:off x="254652" y="2083135"/>
            <a:ext cx="432261" cy="429478"/>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220 w 347"/>
              <a:gd name="T11" fmla="*/ 108 h 347"/>
              <a:gd name="T12" fmla="*/ 240 w 347"/>
              <a:gd name="T13" fmla="*/ 127 h 347"/>
              <a:gd name="T14" fmla="*/ 220 w 347"/>
              <a:gd name="T15" fmla="*/ 147 h 347"/>
              <a:gd name="T16" fmla="*/ 200 w 347"/>
              <a:gd name="T17" fmla="*/ 127 h 347"/>
              <a:gd name="T18" fmla="*/ 220 w 347"/>
              <a:gd name="T19" fmla="*/ 108 h 347"/>
              <a:gd name="T20" fmla="*/ 130 w 347"/>
              <a:gd name="T21" fmla="*/ 108 h 347"/>
              <a:gd name="T22" fmla="*/ 150 w 347"/>
              <a:gd name="T23" fmla="*/ 127 h 347"/>
              <a:gd name="T24" fmla="*/ 130 w 347"/>
              <a:gd name="T25" fmla="*/ 147 h 347"/>
              <a:gd name="T26" fmla="*/ 110 w 347"/>
              <a:gd name="T27" fmla="*/ 127 h 347"/>
              <a:gd name="T28" fmla="*/ 130 w 347"/>
              <a:gd name="T29" fmla="*/ 108 h 347"/>
              <a:gd name="T30" fmla="*/ 247 w 347"/>
              <a:gd name="T31" fmla="*/ 209 h 347"/>
              <a:gd name="T32" fmla="*/ 174 w 347"/>
              <a:gd name="T33" fmla="*/ 256 h 347"/>
              <a:gd name="T34" fmla="*/ 100 w 347"/>
              <a:gd name="T35" fmla="*/ 208 h 347"/>
              <a:gd name="T36" fmla="*/ 105 w 347"/>
              <a:gd name="T37" fmla="*/ 196 h 347"/>
              <a:gd name="T38" fmla="*/ 109 w 347"/>
              <a:gd name="T39" fmla="*/ 195 h 347"/>
              <a:gd name="T40" fmla="*/ 118 w 347"/>
              <a:gd name="T41" fmla="*/ 201 h 347"/>
              <a:gd name="T42" fmla="*/ 174 w 347"/>
              <a:gd name="T43" fmla="*/ 236 h 347"/>
              <a:gd name="T44" fmla="*/ 230 w 347"/>
              <a:gd name="T45" fmla="*/ 201 h 347"/>
              <a:gd name="T46" fmla="*/ 242 w 347"/>
              <a:gd name="T47" fmla="*/ 196 h 347"/>
              <a:gd name="T48" fmla="*/ 247 w 347"/>
              <a:gd name="T49" fmla="*/ 209 h 347"/>
              <a:gd name="T50" fmla="*/ 247 w 347"/>
              <a:gd name="T51" fmla="*/ 209 h 347"/>
              <a:gd name="T52" fmla="*/ 247 w 347"/>
              <a:gd name="T53" fmla="*/ 2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220" y="108"/>
                </a:moveTo>
                <a:cubicBezTo>
                  <a:pt x="231" y="108"/>
                  <a:pt x="240" y="116"/>
                  <a:pt x="240" y="127"/>
                </a:cubicBezTo>
                <a:cubicBezTo>
                  <a:pt x="240" y="138"/>
                  <a:pt x="231" y="147"/>
                  <a:pt x="220" y="147"/>
                </a:cubicBezTo>
                <a:cubicBezTo>
                  <a:pt x="209" y="147"/>
                  <a:pt x="200" y="138"/>
                  <a:pt x="200" y="127"/>
                </a:cubicBezTo>
                <a:cubicBezTo>
                  <a:pt x="200" y="116"/>
                  <a:pt x="209" y="108"/>
                  <a:pt x="220" y="108"/>
                </a:cubicBezTo>
                <a:close/>
                <a:moveTo>
                  <a:pt x="130" y="108"/>
                </a:moveTo>
                <a:cubicBezTo>
                  <a:pt x="141" y="108"/>
                  <a:pt x="150" y="116"/>
                  <a:pt x="150" y="127"/>
                </a:cubicBezTo>
                <a:cubicBezTo>
                  <a:pt x="150" y="138"/>
                  <a:pt x="141" y="147"/>
                  <a:pt x="130" y="147"/>
                </a:cubicBezTo>
                <a:cubicBezTo>
                  <a:pt x="119" y="147"/>
                  <a:pt x="110" y="138"/>
                  <a:pt x="110" y="127"/>
                </a:cubicBezTo>
                <a:cubicBezTo>
                  <a:pt x="110" y="116"/>
                  <a:pt x="119" y="108"/>
                  <a:pt x="130" y="108"/>
                </a:cubicBezTo>
                <a:close/>
                <a:moveTo>
                  <a:pt x="247" y="209"/>
                </a:moveTo>
                <a:cubicBezTo>
                  <a:pt x="235" y="237"/>
                  <a:pt x="206" y="256"/>
                  <a:pt x="174" y="256"/>
                </a:cubicBezTo>
                <a:cubicBezTo>
                  <a:pt x="141" y="256"/>
                  <a:pt x="112" y="237"/>
                  <a:pt x="100" y="208"/>
                </a:cubicBezTo>
                <a:cubicBezTo>
                  <a:pt x="98" y="204"/>
                  <a:pt x="100" y="198"/>
                  <a:pt x="105" y="196"/>
                </a:cubicBezTo>
                <a:cubicBezTo>
                  <a:pt x="106" y="195"/>
                  <a:pt x="108" y="195"/>
                  <a:pt x="109" y="195"/>
                </a:cubicBezTo>
                <a:cubicBezTo>
                  <a:pt x="113" y="195"/>
                  <a:pt x="116" y="197"/>
                  <a:pt x="118" y="201"/>
                </a:cubicBezTo>
                <a:cubicBezTo>
                  <a:pt x="127" y="222"/>
                  <a:pt x="149" y="236"/>
                  <a:pt x="174" y="236"/>
                </a:cubicBezTo>
                <a:cubicBezTo>
                  <a:pt x="198" y="236"/>
                  <a:pt x="220" y="222"/>
                  <a:pt x="230" y="201"/>
                </a:cubicBezTo>
                <a:cubicBezTo>
                  <a:pt x="232" y="196"/>
                  <a:pt x="237" y="194"/>
                  <a:pt x="242" y="196"/>
                </a:cubicBezTo>
                <a:cubicBezTo>
                  <a:pt x="247" y="198"/>
                  <a:pt x="249" y="204"/>
                  <a:pt x="247" y="209"/>
                </a:cubicBezTo>
                <a:close/>
                <a:moveTo>
                  <a:pt x="247" y="209"/>
                </a:moveTo>
                <a:cubicBezTo>
                  <a:pt x="247" y="209"/>
                  <a:pt x="247" y="209"/>
                  <a:pt x="247" y="209"/>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4" name="Freeform 53"/>
          <p:cNvSpPr>
            <a:spLocks noEditPoints="1"/>
          </p:cNvSpPr>
          <p:nvPr/>
        </p:nvSpPr>
        <p:spPr bwMode="auto">
          <a:xfrm>
            <a:off x="238952" y="4097592"/>
            <a:ext cx="519206" cy="490999"/>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5" name="Freeform 54"/>
          <p:cNvSpPr>
            <a:spLocks noEditPoints="1"/>
          </p:cNvSpPr>
          <p:nvPr/>
        </p:nvSpPr>
        <p:spPr bwMode="auto">
          <a:xfrm>
            <a:off x="3787566" y="4095475"/>
            <a:ext cx="589413" cy="477469"/>
          </a:xfrm>
          <a:custGeom>
            <a:avLst/>
            <a:gdLst>
              <a:gd name="T0" fmla="*/ 429 w 525"/>
              <a:gd name="T1" fmla="*/ 2 h 468"/>
              <a:gd name="T2" fmla="*/ 415 w 525"/>
              <a:gd name="T3" fmla="*/ 2 h 468"/>
              <a:gd name="T4" fmla="*/ 412 w 525"/>
              <a:gd name="T5" fmla="*/ 65 h 468"/>
              <a:gd name="T6" fmla="*/ 300 w 525"/>
              <a:gd name="T7" fmla="*/ 70 h 468"/>
              <a:gd name="T8" fmla="*/ 242 w 525"/>
              <a:gd name="T9" fmla="*/ 102 h 468"/>
              <a:gd name="T10" fmla="*/ 202 w 525"/>
              <a:gd name="T11" fmla="*/ 156 h 468"/>
              <a:gd name="T12" fmla="*/ 172 w 525"/>
              <a:gd name="T13" fmla="*/ 219 h 468"/>
              <a:gd name="T14" fmla="*/ 136 w 525"/>
              <a:gd name="T15" fmla="*/ 292 h 468"/>
              <a:gd name="T16" fmla="*/ 101 w 525"/>
              <a:gd name="T17" fmla="*/ 323 h 468"/>
              <a:gd name="T18" fmla="*/ 10 w 525"/>
              <a:gd name="T19" fmla="*/ 327 h 468"/>
              <a:gd name="T20" fmla="*/ 0 w 525"/>
              <a:gd name="T21" fmla="*/ 337 h 468"/>
              <a:gd name="T22" fmla="*/ 3 w 525"/>
              <a:gd name="T23" fmla="*/ 399 h 468"/>
              <a:gd name="T24" fmla="*/ 75 w 525"/>
              <a:gd name="T25" fmla="*/ 402 h 468"/>
              <a:gd name="T26" fmla="*/ 144 w 525"/>
              <a:gd name="T27" fmla="*/ 385 h 468"/>
              <a:gd name="T28" fmla="*/ 192 w 525"/>
              <a:gd name="T29" fmla="*/ 341 h 468"/>
              <a:gd name="T30" fmla="*/ 226 w 525"/>
              <a:gd name="T31" fmla="*/ 281 h 468"/>
              <a:gd name="T32" fmla="*/ 264 w 525"/>
              <a:gd name="T33" fmla="*/ 198 h 468"/>
              <a:gd name="T34" fmla="*/ 292 w 525"/>
              <a:gd name="T35" fmla="*/ 158 h 468"/>
              <a:gd name="T36" fmla="*/ 337 w 525"/>
              <a:gd name="T37" fmla="*/ 140 h 468"/>
              <a:gd name="T38" fmla="*/ 412 w 525"/>
              <a:gd name="T39" fmla="*/ 196 h 468"/>
              <a:gd name="T40" fmla="*/ 422 w 525"/>
              <a:gd name="T41" fmla="*/ 206 h 468"/>
              <a:gd name="T42" fmla="*/ 522 w 525"/>
              <a:gd name="T43" fmla="*/ 109 h 468"/>
              <a:gd name="T44" fmla="*/ 522 w 525"/>
              <a:gd name="T45" fmla="*/ 96 h 468"/>
              <a:gd name="T46" fmla="*/ 429 w 525"/>
              <a:gd name="T47" fmla="*/ 265 h 468"/>
              <a:gd name="T48" fmla="*/ 415 w 525"/>
              <a:gd name="T49" fmla="*/ 264 h 468"/>
              <a:gd name="T50" fmla="*/ 412 w 525"/>
              <a:gd name="T51" fmla="*/ 327 h 468"/>
              <a:gd name="T52" fmla="*/ 314 w 525"/>
              <a:gd name="T53" fmla="*/ 323 h 468"/>
              <a:gd name="T54" fmla="*/ 280 w 525"/>
              <a:gd name="T55" fmla="*/ 296 h 468"/>
              <a:gd name="T56" fmla="*/ 258 w 525"/>
              <a:gd name="T57" fmla="*/ 256 h 468"/>
              <a:gd name="T58" fmla="*/ 234 w 525"/>
              <a:gd name="T59" fmla="*/ 357 h 468"/>
              <a:gd name="T60" fmla="*/ 268 w 525"/>
              <a:gd name="T61" fmla="*/ 384 h 468"/>
              <a:gd name="T62" fmla="*/ 303 w 525"/>
              <a:gd name="T63" fmla="*/ 398 h 468"/>
              <a:gd name="T64" fmla="*/ 342 w 525"/>
              <a:gd name="T65" fmla="*/ 402 h 468"/>
              <a:gd name="T66" fmla="*/ 387 w 525"/>
              <a:gd name="T67" fmla="*/ 402 h 468"/>
              <a:gd name="T68" fmla="*/ 412 w 525"/>
              <a:gd name="T69" fmla="*/ 458 h 468"/>
              <a:gd name="T70" fmla="*/ 422 w 525"/>
              <a:gd name="T71" fmla="*/ 468 h 468"/>
              <a:gd name="T72" fmla="*/ 522 w 525"/>
              <a:gd name="T73" fmla="*/ 371 h 468"/>
              <a:gd name="T74" fmla="*/ 522 w 525"/>
              <a:gd name="T75" fmla="*/ 358 h 468"/>
              <a:gd name="T76" fmla="*/ 10 w 525"/>
              <a:gd name="T77" fmla="*/ 65 h 468"/>
              <a:gd name="T78" fmla="*/ 0 w 525"/>
              <a:gd name="T79" fmla="*/ 74 h 468"/>
              <a:gd name="T80" fmla="*/ 3 w 525"/>
              <a:gd name="T81" fmla="*/ 137 h 468"/>
              <a:gd name="T82" fmla="*/ 75 w 525"/>
              <a:gd name="T83" fmla="*/ 140 h 468"/>
              <a:gd name="T84" fmla="*/ 118 w 525"/>
              <a:gd name="T85" fmla="*/ 154 h 468"/>
              <a:gd name="T86" fmla="*/ 144 w 525"/>
              <a:gd name="T87" fmla="*/ 190 h 468"/>
              <a:gd name="T88" fmla="*/ 195 w 525"/>
              <a:gd name="T89" fmla="*/ 13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5" h="468">
                <a:moveTo>
                  <a:pt x="522" y="96"/>
                </a:moveTo>
                <a:cubicBezTo>
                  <a:pt x="429" y="2"/>
                  <a:pt x="429" y="2"/>
                  <a:pt x="429" y="2"/>
                </a:cubicBezTo>
                <a:cubicBezTo>
                  <a:pt x="422" y="0"/>
                  <a:pt x="422" y="0"/>
                  <a:pt x="422" y="0"/>
                </a:cubicBezTo>
                <a:cubicBezTo>
                  <a:pt x="415" y="2"/>
                  <a:pt x="415" y="2"/>
                  <a:pt x="415" y="2"/>
                </a:cubicBezTo>
                <a:cubicBezTo>
                  <a:pt x="412" y="9"/>
                  <a:pt x="412" y="9"/>
                  <a:pt x="412" y="9"/>
                </a:cubicBezTo>
                <a:cubicBezTo>
                  <a:pt x="412" y="65"/>
                  <a:pt x="412" y="65"/>
                  <a:pt x="412" y="65"/>
                </a:cubicBezTo>
                <a:cubicBezTo>
                  <a:pt x="337" y="65"/>
                  <a:pt x="337" y="65"/>
                  <a:pt x="337" y="65"/>
                </a:cubicBezTo>
                <a:cubicBezTo>
                  <a:pt x="324" y="65"/>
                  <a:pt x="312" y="67"/>
                  <a:pt x="300" y="70"/>
                </a:cubicBezTo>
                <a:cubicBezTo>
                  <a:pt x="288" y="73"/>
                  <a:pt x="278" y="77"/>
                  <a:pt x="269" y="82"/>
                </a:cubicBezTo>
                <a:cubicBezTo>
                  <a:pt x="260" y="87"/>
                  <a:pt x="251" y="94"/>
                  <a:pt x="242" y="102"/>
                </a:cubicBezTo>
                <a:cubicBezTo>
                  <a:pt x="234" y="111"/>
                  <a:pt x="227" y="119"/>
                  <a:pt x="221" y="127"/>
                </a:cubicBezTo>
                <a:cubicBezTo>
                  <a:pt x="215" y="134"/>
                  <a:pt x="209" y="144"/>
                  <a:pt x="202" y="156"/>
                </a:cubicBezTo>
                <a:cubicBezTo>
                  <a:pt x="196" y="167"/>
                  <a:pt x="190" y="178"/>
                  <a:pt x="186" y="187"/>
                </a:cubicBezTo>
                <a:cubicBezTo>
                  <a:pt x="182" y="195"/>
                  <a:pt x="177" y="206"/>
                  <a:pt x="172" y="219"/>
                </a:cubicBezTo>
                <a:cubicBezTo>
                  <a:pt x="163" y="240"/>
                  <a:pt x="155" y="257"/>
                  <a:pt x="149" y="269"/>
                </a:cubicBezTo>
                <a:cubicBezTo>
                  <a:pt x="144" y="278"/>
                  <a:pt x="140" y="286"/>
                  <a:pt x="136" y="292"/>
                </a:cubicBezTo>
                <a:cubicBezTo>
                  <a:pt x="132" y="298"/>
                  <a:pt x="127" y="304"/>
                  <a:pt x="121" y="310"/>
                </a:cubicBezTo>
                <a:cubicBezTo>
                  <a:pt x="115" y="316"/>
                  <a:pt x="108" y="320"/>
                  <a:pt x="101" y="323"/>
                </a:cubicBezTo>
                <a:cubicBezTo>
                  <a:pt x="93" y="326"/>
                  <a:pt x="85" y="327"/>
                  <a:pt x="75" y="327"/>
                </a:cubicBezTo>
                <a:cubicBezTo>
                  <a:pt x="10" y="327"/>
                  <a:pt x="10" y="327"/>
                  <a:pt x="10" y="327"/>
                </a:cubicBezTo>
                <a:cubicBezTo>
                  <a:pt x="3" y="330"/>
                  <a:pt x="3" y="330"/>
                  <a:pt x="3" y="330"/>
                </a:cubicBezTo>
                <a:cubicBezTo>
                  <a:pt x="0" y="337"/>
                  <a:pt x="0" y="337"/>
                  <a:pt x="0" y="337"/>
                </a:cubicBezTo>
                <a:cubicBezTo>
                  <a:pt x="0" y="393"/>
                  <a:pt x="0" y="393"/>
                  <a:pt x="0" y="393"/>
                </a:cubicBezTo>
                <a:cubicBezTo>
                  <a:pt x="3" y="399"/>
                  <a:pt x="3" y="399"/>
                  <a:pt x="3" y="399"/>
                </a:cubicBezTo>
                <a:cubicBezTo>
                  <a:pt x="10" y="402"/>
                  <a:pt x="10" y="402"/>
                  <a:pt x="10" y="402"/>
                </a:cubicBezTo>
                <a:cubicBezTo>
                  <a:pt x="75" y="402"/>
                  <a:pt x="75" y="402"/>
                  <a:pt x="75" y="402"/>
                </a:cubicBezTo>
                <a:cubicBezTo>
                  <a:pt x="89" y="402"/>
                  <a:pt x="101" y="400"/>
                  <a:pt x="113" y="397"/>
                </a:cubicBezTo>
                <a:cubicBezTo>
                  <a:pt x="124" y="394"/>
                  <a:pt x="135" y="390"/>
                  <a:pt x="144" y="385"/>
                </a:cubicBezTo>
                <a:cubicBezTo>
                  <a:pt x="153" y="380"/>
                  <a:pt x="162" y="373"/>
                  <a:pt x="170" y="365"/>
                </a:cubicBezTo>
                <a:cubicBezTo>
                  <a:pt x="179" y="357"/>
                  <a:pt x="186" y="348"/>
                  <a:pt x="192" y="341"/>
                </a:cubicBezTo>
                <a:cubicBezTo>
                  <a:pt x="198" y="333"/>
                  <a:pt x="204" y="323"/>
                  <a:pt x="211" y="311"/>
                </a:cubicBezTo>
                <a:cubicBezTo>
                  <a:pt x="217" y="300"/>
                  <a:pt x="222" y="289"/>
                  <a:pt x="226" y="281"/>
                </a:cubicBezTo>
                <a:cubicBezTo>
                  <a:pt x="230" y="272"/>
                  <a:pt x="235" y="261"/>
                  <a:pt x="241" y="248"/>
                </a:cubicBezTo>
                <a:cubicBezTo>
                  <a:pt x="250" y="227"/>
                  <a:pt x="257" y="210"/>
                  <a:pt x="264" y="198"/>
                </a:cubicBezTo>
                <a:cubicBezTo>
                  <a:pt x="268" y="189"/>
                  <a:pt x="273" y="182"/>
                  <a:pt x="277" y="176"/>
                </a:cubicBezTo>
                <a:cubicBezTo>
                  <a:pt x="281" y="169"/>
                  <a:pt x="286" y="163"/>
                  <a:pt x="292" y="158"/>
                </a:cubicBezTo>
                <a:cubicBezTo>
                  <a:pt x="298" y="152"/>
                  <a:pt x="304" y="147"/>
                  <a:pt x="312" y="144"/>
                </a:cubicBezTo>
                <a:cubicBezTo>
                  <a:pt x="320" y="141"/>
                  <a:pt x="328" y="140"/>
                  <a:pt x="337" y="140"/>
                </a:cubicBezTo>
                <a:cubicBezTo>
                  <a:pt x="412" y="140"/>
                  <a:pt x="412" y="140"/>
                  <a:pt x="412" y="140"/>
                </a:cubicBezTo>
                <a:cubicBezTo>
                  <a:pt x="412" y="196"/>
                  <a:pt x="412" y="196"/>
                  <a:pt x="412" y="196"/>
                </a:cubicBezTo>
                <a:cubicBezTo>
                  <a:pt x="415" y="203"/>
                  <a:pt x="415" y="203"/>
                  <a:pt x="415" y="203"/>
                </a:cubicBezTo>
                <a:cubicBezTo>
                  <a:pt x="422" y="206"/>
                  <a:pt x="422" y="206"/>
                  <a:pt x="422" y="206"/>
                </a:cubicBezTo>
                <a:cubicBezTo>
                  <a:pt x="428" y="203"/>
                  <a:pt x="428" y="203"/>
                  <a:pt x="428" y="203"/>
                </a:cubicBezTo>
                <a:cubicBezTo>
                  <a:pt x="522" y="109"/>
                  <a:pt x="522" y="109"/>
                  <a:pt x="522" y="109"/>
                </a:cubicBezTo>
                <a:cubicBezTo>
                  <a:pt x="525" y="103"/>
                  <a:pt x="525" y="103"/>
                  <a:pt x="525" y="103"/>
                </a:cubicBezTo>
                <a:lnTo>
                  <a:pt x="522" y="96"/>
                </a:lnTo>
                <a:close/>
                <a:moveTo>
                  <a:pt x="522" y="358"/>
                </a:moveTo>
                <a:cubicBezTo>
                  <a:pt x="429" y="265"/>
                  <a:pt x="429" y="265"/>
                  <a:pt x="429" y="265"/>
                </a:cubicBezTo>
                <a:cubicBezTo>
                  <a:pt x="422" y="262"/>
                  <a:pt x="422" y="262"/>
                  <a:pt x="422" y="262"/>
                </a:cubicBezTo>
                <a:cubicBezTo>
                  <a:pt x="415" y="264"/>
                  <a:pt x="415" y="264"/>
                  <a:pt x="415" y="264"/>
                </a:cubicBezTo>
                <a:cubicBezTo>
                  <a:pt x="412" y="271"/>
                  <a:pt x="412" y="271"/>
                  <a:pt x="412" y="271"/>
                </a:cubicBezTo>
                <a:cubicBezTo>
                  <a:pt x="412" y="327"/>
                  <a:pt x="412" y="327"/>
                  <a:pt x="412" y="327"/>
                </a:cubicBezTo>
                <a:cubicBezTo>
                  <a:pt x="337" y="327"/>
                  <a:pt x="337" y="327"/>
                  <a:pt x="337" y="327"/>
                </a:cubicBezTo>
                <a:cubicBezTo>
                  <a:pt x="329" y="327"/>
                  <a:pt x="321" y="326"/>
                  <a:pt x="314" y="323"/>
                </a:cubicBezTo>
                <a:cubicBezTo>
                  <a:pt x="306" y="320"/>
                  <a:pt x="300" y="317"/>
                  <a:pt x="295" y="313"/>
                </a:cubicBezTo>
                <a:cubicBezTo>
                  <a:pt x="290" y="309"/>
                  <a:pt x="285" y="303"/>
                  <a:pt x="280" y="296"/>
                </a:cubicBezTo>
                <a:cubicBezTo>
                  <a:pt x="275" y="289"/>
                  <a:pt x="271" y="283"/>
                  <a:pt x="268" y="278"/>
                </a:cubicBezTo>
                <a:cubicBezTo>
                  <a:pt x="265" y="272"/>
                  <a:pt x="262" y="265"/>
                  <a:pt x="258" y="256"/>
                </a:cubicBezTo>
                <a:cubicBezTo>
                  <a:pt x="243" y="292"/>
                  <a:pt x="229" y="318"/>
                  <a:pt x="218" y="336"/>
                </a:cubicBezTo>
                <a:cubicBezTo>
                  <a:pt x="223" y="344"/>
                  <a:pt x="228" y="351"/>
                  <a:pt x="234" y="357"/>
                </a:cubicBezTo>
                <a:cubicBezTo>
                  <a:pt x="240" y="363"/>
                  <a:pt x="245" y="368"/>
                  <a:pt x="250" y="372"/>
                </a:cubicBezTo>
                <a:cubicBezTo>
                  <a:pt x="255" y="377"/>
                  <a:pt x="261" y="381"/>
                  <a:pt x="268" y="384"/>
                </a:cubicBezTo>
                <a:cubicBezTo>
                  <a:pt x="274" y="387"/>
                  <a:pt x="280" y="390"/>
                  <a:pt x="284" y="392"/>
                </a:cubicBezTo>
                <a:cubicBezTo>
                  <a:pt x="289" y="395"/>
                  <a:pt x="295" y="396"/>
                  <a:pt x="303" y="398"/>
                </a:cubicBezTo>
                <a:cubicBezTo>
                  <a:pt x="310" y="399"/>
                  <a:pt x="317" y="400"/>
                  <a:pt x="322" y="401"/>
                </a:cubicBezTo>
                <a:cubicBezTo>
                  <a:pt x="327" y="401"/>
                  <a:pt x="334" y="402"/>
                  <a:pt x="342" y="402"/>
                </a:cubicBezTo>
                <a:cubicBezTo>
                  <a:pt x="351" y="403"/>
                  <a:pt x="358" y="403"/>
                  <a:pt x="364" y="403"/>
                </a:cubicBezTo>
                <a:cubicBezTo>
                  <a:pt x="369" y="402"/>
                  <a:pt x="377" y="402"/>
                  <a:pt x="387" y="402"/>
                </a:cubicBezTo>
                <a:cubicBezTo>
                  <a:pt x="398" y="402"/>
                  <a:pt x="406" y="402"/>
                  <a:pt x="412" y="402"/>
                </a:cubicBezTo>
                <a:cubicBezTo>
                  <a:pt x="412" y="458"/>
                  <a:pt x="412" y="458"/>
                  <a:pt x="412" y="458"/>
                </a:cubicBezTo>
                <a:cubicBezTo>
                  <a:pt x="415" y="465"/>
                  <a:pt x="415" y="465"/>
                  <a:pt x="415" y="465"/>
                </a:cubicBezTo>
                <a:cubicBezTo>
                  <a:pt x="422" y="468"/>
                  <a:pt x="422" y="468"/>
                  <a:pt x="422" y="468"/>
                </a:cubicBezTo>
                <a:cubicBezTo>
                  <a:pt x="428" y="465"/>
                  <a:pt x="428" y="465"/>
                  <a:pt x="428" y="465"/>
                </a:cubicBezTo>
                <a:cubicBezTo>
                  <a:pt x="522" y="371"/>
                  <a:pt x="522" y="371"/>
                  <a:pt x="522" y="371"/>
                </a:cubicBezTo>
                <a:cubicBezTo>
                  <a:pt x="525" y="365"/>
                  <a:pt x="525" y="365"/>
                  <a:pt x="525" y="365"/>
                </a:cubicBezTo>
                <a:lnTo>
                  <a:pt x="522" y="358"/>
                </a:lnTo>
                <a:close/>
                <a:moveTo>
                  <a:pt x="75" y="65"/>
                </a:moveTo>
                <a:cubicBezTo>
                  <a:pt x="10" y="65"/>
                  <a:pt x="10" y="65"/>
                  <a:pt x="10" y="65"/>
                </a:cubicBezTo>
                <a:cubicBezTo>
                  <a:pt x="3" y="68"/>
                  <a:pt x="3" y="68"/>
                  <a:pt x="3" y="68"/>
                </a:cubicBezTo>
                <a:cubicBezTo>
                  <a:pt x="0" y="74"/>
                  <a:pt x="0" y="74"/>
                  <a:pt x="0" y="74"/>
                </a:cubicBezTo>
                <a:cubicBezTo>
                  <a:pt x="0" y="131"/>
                  <a:pt x="0" y="131"/>
                  <a:pt x="0" y="131"/>
                </a:cubicBezTo>
                <a:cubicBezTo>
                  <a:pt x="3" y="137"/>
                  <a:pt x="3" y="137"/>
                  <a:pt x="3" y="137"/>
                </a:cubicBezTo>
                <a:cubicBezTo>
                  <a:pt x="10" y="140"/>
                  <a:pt x="10" y="140"/>
                  <a:pt x="10" y="140"/>
                </a:cubicBezTo>
                <a:cubicBezTo>
                  <a:pt x="75" y="140"/>
                  <a:pt x="75" y="140"/>
                  <a:pt x="75" y="140"/>
                </a:cubicBezTo>
                <a:cubicBezTo>
                  <a:pt x="84" y="140"/>
                  <a:pt x="92" y="141"/>
                  <a:pt x="99" y="144"/>
                </a:cubicBezTo>
                <a:cubicBezTo>
                  <a:pt x="106" y="147"/>
                  <a:pt x="113" y="150"/>
                  <a:pt x="118" y="154"/>
                </a:cubicBezTo>
                <a:cubicBezTo>
                  <a:pt x="123" y="159"/>
                  <a:pt x="128" y="164"/>
                  <a:pt x="132" y="171"/>
                </a:cubicBezTo>
                <a:cubicBezTo>
                  <a:pt x="137" y="178"/>
                  <a:pt x="141" y="184"/>
                  <a:pt x="144" y="190"/>
                </a:cubicBezTo>
                <a:cubicBezTo>
                  <a:pt x="147" y="195"/>
                  <a:pt x="151" y="202"/>
                  <a:pt x="155" y="211"/>
                </a:cubicBezTo>
                <a:cubicBezTo>
                  <a:pt x="170" y="175"/>
                  <a:pt x="184" y="149"/>
                  <a:pt x="195" y="131"/>
                </a:cubicBezTo>
                <a:cubicBezTo>
                  <a:pt x="164" y="87"/>
                  <a:pt x="124" y="65"/>
                  <a:pt x="75" y="6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6" name="Freeform 55"/>
          <p:cNvSpPr>
            <a:spLocks noEditPoints="1"/>
          </p:cNvSpPr>
          <p:nvPr/>
        </p:nvSpPr>
        <p:spPr bwMode="auto">
          <a:xfrm>
            <a:off x="7112491" y="4054341"/>
            <a:ext cx="537778" cy="383120"/>
          </a:xfrm>
          <a:custGeom>
            <a:avLst/>
            <a:gdLst>
              <a:gd name="T0" fmla="*/ 400 w 404"/>
              <a:gd name="T1" fmla="*/ 4 h 318"/>
              <a:gd name="T2" fmla="*/ 390 w 404"/>
              <a:gd name="T3" fmla="*/ 0 h 318"/>
              <a:gd name="T4" fmla="*/ 14 w 404"/>
              <a:gd name="T5" fmla="*/ 0 h 318"/>
              <a:gd name="T6" fmla="*/ 4 w 404"/>
              <a:gd name="T7" fmla="*/ 4 h 318"/>
              <a:gd name="T8" fmla="*/ 0 w 404"/>
              <a:gd name="T9" fmla="*/ 15 h 318"/>
              <a:gd name="T10" fmla="*/ 0 w 404"/>
              <a:gd name="T11" fmla="*/ 72 h 318"/>
              <a:gd name="T12" fmla="*/ 4 w 404"/>
              <a:gd name="T13" fmla="*/ 82 h 318"/>
              <a:gd name="T14" fmla="*/ 14 w 404"/>
              <a:gd name="T15" fmla="*/ 87 h 318"/>
              <a:gd name="T16" fmla="*/ 390 w 404"/>
              <a:gd name="T17" fmla="*/ 87 h 318"/>
              <a:gd name="T18" fmla="*/ 400 w 404"/>
              <a:gd name="T19" fmla="*/ 82 h 318"/>
              <a:gd name="T20" fmla="*/ 404 w 404"/>
              <a:gd name="T21" fmla="*/ 72 h 318"/>
              <a:gd name="T22" fmla="*/ 404 w 404"/>
              <a:gd name="T23" fmla="*/ 15 h 318"/>
              <a:gd name="T24" fmla="*/ 400 w 404"/>
              <a:gd name="T25" fmla="*/ 4 h 318"/>
              <a:gd name="T26" fmla="*/ 400 w 404"/>
              <a:gd name="T27" fmla="*/ 120 h 318"/>
              <a:gd name="T28" fmla="*/ 390 w 404"/>
              <a:gd name="T29" fmla="*/ 116 h 318"/>
              <a:gd name="T30" fmla="*/ 14 w 404"/>
              <a:gd name="T31" fmla="*/ 116 h 318"/>
              <a:gd name="T32" fmla="*/ 4 w 404"/>
              <a:gd name="T33" fmla="*/ 120 h 318"/>
              <a:gd name="T34" fmla="*/ 0 w 404"/>
              <a:gd name="T35" fmla="*/ 130 h 318"/>
              <a:gd name="T36" fmla="*/ 0 w 404"/>
              <a:gd name="T37" fmla="*/ 188 h 318"/>
              <a:gd name="T38" fmla="*/ 4 w 404"/>
              <a:gd name="T39" fmla="*/ 198 h 318"/>
              <a:gd name="T40" fmla="*/ 14 w 404"/>
              <a:gd name="T41" fmla="*/ 202 h 318"/>
              <a:gd name="T42" fmla="*/ 390 w 404"/>
              <a:gd name="T43" fmla="*/ 202 h 318"/>
              <a:gd name="T44" fmla="*/ 400 w 404"/>
              <a:gd name="T45" fmla="*/ 198 h 318"/>
              <a:gd name="T46" fmla="*/ 404 w 404"/>
              <a:gd name="T47" fmla="*/ 188 h 318"/>
              <a:gd name="T48" fmla="*/ 404 w 404"/>
              <a:gd name="T49" fmla="*/ 130 h 318"/>
              <a:gd name="T50" fmla="*/ 400 w 404"/>
              <a:gd name="T51" fmla="*/ 120 h 318"/>
              <a:gd name="T52" fmla="*/ 400 w 404"/>
              <a:gd name="T53" fmla="*/ 235 h 318"/>
              <a:gd name="T54" fmla="*/ 390 w 404"/>
              <a:gd name="T55" fmla="*/ 231 h 318"/>
              <a:gd name="T56" fmla="*/ 14 w 404"/>
              <a:gd name="T57" fmla="*/ 231 h 318"/>
              <a:gd name="T58" fmla="*/ 4 w 404"/>
              <a:gd name="T59" fmla="*/ 235 h 318"/>
              <a:gd name="T60" fmla="*/ 0 w 404"/>
              <a:gd name="T61" fmla="*/ 246 h 318"/>
              <a:gd name="T62" fmla="*/ 0 w 404"/>
              <a:gd name="T63" fmla="*/ 303 h 318"/>
              <a:gd name="T64" fmla="*/ 4 w 404"/>
              <a:gd name="T65" fmla="*/ 313 h 318"/>
              <a:gd name="T66" fmla="*/ 14 w 404"/>
              <a:gd name="T67" fmla="*/ 318 h 318"/>
              <a:gd name="T68" fmla="*/ 390 w 404"/>
              <a:gd name="T69" fmla="*/ 318 h 318"/>
              <a:gd name="T70" fmla="*/ 400 w 404"/>
              <a:gd name="T71" fmla="*/ 313 h 318"/>
              <a:gd name="T72" fmla="*/ 404 w 404"/>
              <a:gd name="T73" fmla="*/ 303 h 318"/>
              <a:gd name="T74" fmla="*/ 404 w 404"/>
              <a:gd name="T75" fmla="*/ 246 h 318"/>
              <a:gd name="T76" fmla="*/ 400 w 404"/>
              <a:gd name="T77" fmla="*/ 235 h 318"/>
              <a:gd name="T78" fmla="*/ 289 w 404"/>
              <a:gd name="T79" fmla="*/ 29 h 318"/>
              <a:gd name="T80" fmla="*/ 375 w 404"/>
              <a:gd name="T81" fmla="*/ 29 h 318"/>
              <a:gd name="T82" fmla="*/ 375 w 404"/>
              <a:gd name="T83" fmla="*/ 58 h 318"/>
              <a:gd name="T84" fmla="*/ 289 w 404"/>
              <a:gd name="T85" fmla="*/ 58 h 318"/>
              <a:gd name="T86" fmla="*/ 289 w 404"/>
              <a:gd name="T87" fmla="*/ 29 h 318"/>
              <a:gd name="T88" fmla="*/ 144 w 404"/>
              <a:gd name="T89" fmla="*/ 145 h 318"/>
              <a:gd name="T90" fmla="*/ 375 w 404"/>
              <a:gd name="T91" fmla="*/ 145 h 318"/>
              <a:gd name="T92" fmla="*/ 375 w 404"/>
              <a:gd name="T93" fmla="*/ 173 h 318"/>
              <a:gd name="T94" fmla="*/ 144 w 404"/>
              <a:gd name="T95" fmla="*/ 173 h 318"/>
              <a:gd name="T96" fmla="*/ 144 w 404"/>
              <a:gd name="T97" fmla="*/ 145 h 318"/>
              <a:gd name="T98" fmla="*/ 231 w 404"/>
              <a:gd name="T99" fmla="*/ 260 h 318"/>
              <a:gd name="T100" fmla="*/ 375 w 404"/>
              <a:gd name="T101" fmla="*/ 260 h 318"/>
              <a:gd name="T102" fmla="*/ 375 w 404"/>
              <a:gd name="T103" fmla="*/ 289 h 318"/>
              <a:gd name="T104" fmla="*/ 231 w 404"/>
              <a:gd name="T105" fmla="*/ 289 h 318"/>
              <a:gd name="T106" fmla="*/ 231 w 404"/>
              <a:gd name="T107" fmla="*/ 2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4" h="318">
                <a:moveTo>
                  <a:pt x="400" y="4"/>
                </a:moveTo>
                <a:cubicBezTo>
                  <a:pt x="397" y="2"/>
                  <a:pt x="393" y="0"/>
                  <a:pt x="390" y="0"/>
                </a:cubicBezTo>
                <a:cubicBezTo>
                  <a:pt x="14" y="0"/>
                  <a:pt x="14" y="0"/>
                  <a:pt x="14" y="0"/>
                </a:cubicBezTo>
                <a:cubicBezTo>
                  <a:pt x="10" y="0"/>
                  <a:pt x="7" y="2"/>
                  <a:pt x="4" y="4"/>
                </a:cubicBezTo>
                <a:cubicBezTo>
                  <a:pt x="1" y="7"/>
                  <a:pt x="0" y="11"/>
                  <a:pt x="0" y="15"/>
                </a:cubicBezTo>
                <a:cubicBezTo>
                  <a:pt x="0" y="72"/>
                  <a:pt x="0" y="72"/>
                  <a:pt x="0" y="72"/>
                </a:cubicBezTo>
                <a:cubicBezTo>
                  <a:pt x="0" y="76"/>
                  <a:pt x="1" y="80"/>
                  <a:pt x="4" y="82"/>
                </a:cubicBezTo>
                <a:cubicBezTo>
                  <a:pt x="7" y="85"/>
                  <a:pt x="10" y="87"/>
                  <a:pt x="14" y="87"/>
                </a:cubicBezTo>
                <a:cubicBezTo>
                  <a:pt x="390" y="87"/>
                  <a:pt x="390" y="87"/>
                  <a:pt x="390" y="87"/>
                </a:cubicBezTo>
                <a:cubicBezTo>
                  <a:pt x="393" y="87"/>
                  <a:pt x="397" y="85"/>
                  <a:pt x="400" y="82"/>
                </a:cubicBezTo>
                <a:cubicBezTo>
                  <a:pt x="403" y="80"/>
                  <a:pt x="404" y="76"/>
                  <a:pt x="404" y="72"/>
                </a:cubicBezTo>
                <a:cubicBezTo>
                  <a:pt x="404" y="15"/>
                  <a:pt x="404" y="15"/>
                  <a:pt x="404" y="15"/>
                </a:cubicBezTo>
                <a:cubicBezTo>
                  <a:pt x="404" y="11"/>
                  <a:pt x="403" y="7"/>
                  <a:pt x="400" y="4"/>
                </a:cubicBezTo>
                <a:close/>
                <a:moveTo>
                  <a:pt x="400" y="120"/>
                </a:moveTo>
                <a:cubicBezTo>
                  <a:pt x="397" y="117"/>
                  <a:pt x="393" y="116"/>
                  <a:pt x="390" y="116"/>
                </a:cubicBezTo>
                <a:cubicBezTo>
                  <a:pt x="14" y="116"/>
                  <a:pt x="14" y="116"/>
                  <a:pt x="14" y="116"/>
                </a:cubicBezTo>
                <a:cubicBezTo>
                  <a:pt x="10" y="116"/>
                  <a:pt x="7" y="117"/>
                  <a:pt x="4" y="120"/>
                </a:cubicBezTo>
                <a:cubicBezTo>
                  <a:pt x="1" y="123"/>
                  <a:pt x="0" y="126"/>
                  <a:pt x="0" y="130"/>
                </a:cubicBezTo>
                <a:cubicBezTo>
                  <a:pt x="0" y="188"/>
                  <a:pt x="0" y="188"/>
                  <a:pt x="0" y="188"/>
                </a:cubicBezTo>
                <a:cubicBezTo>
                  <a:pt x="0" y="192"/>
                  <a:pt x="1" y="195"/>
                  <a:pt x="4" y="198"/>
                </a:cubicBezTo>
                <a:cubicBezTo>
                  <a:pt x="7" y="201"/>
                  <a:pt x="10" y="202"/>
                  <a:pt x="14" y="202"/>
                </a:cubicBezTo>
                <a:cubicBezTo>
                  <a:pt x="390" y="202"/>
                  <a:pt x="390" y="202"/>
                  <a:pt x="390" y="202"/>
                </a:cubicBezTo>
                <a:cubicBezTo>
                  <a:pt x="393" y="202"/>
                  <a:pt x="397" y="201"/>
                  <a:pt x="400" y="198"/>
                </a:cubicBezTo>
                <a:cubicBezTo>
                  <a:pt x="403" y="195"/>
                  <a:pt x="404" y="192"/>
                  <a:pt x="404" y="188"/>
                </a:cubicBezTo>
                <a:cubicBezTo>
                  <a:pt x="404" y="130"/>
                  <a:pt x="404" y="130"/>
                  <a:pt x="404" y="130"/>
                </a:cubicBezTo>
                <a:cubicBezTo>
                  <a:pt x="404" y="126"/>
                  <a:pt x="403" y="123"/>
                  <a:pt x="400" y="120"/>
                </a:cubicBezTo>
                <a:close/>
                <a:moveTo>
                  <a:pt x="400" y="235"/>
                </a:moveTo>
                <a:cubicBezTo>
                  <a:pt x="397" y="233"/>
                  <a:pt x="393" y="231"/>
                  <a:pt x="390" y="231"/>
                </a:cubicBezTo>
                <a:cubicBezTo>
                  <a:pt x="14" y="231"/>
                  <a:pt x="14" y="231"/>
                  <a:pt x="14" y="231"/>
                </a:cubicBezTo>
                <a:cubicBezTo>
                  <a:pt x="10" y="231"/>
                  <a:pt x="7" y="233"/>
                  <a:pt x="4" y="235"/>
                </a:cubicBezTo>
                <a:cubicBezTo>
                  <a:pt x="1" y="238"/>
                  <a:pt x="0" y="242"/>
                  <a:pt x="0" y="246"/>
                </a:cubicBezTo>
                <a:cubicBezTo>
                  <a:pt x="0" y="303"/>
                  <a:pt x="0" y="303"/>
                  <a:pt x="0" y="303"/>
                </a:cubicBezTo>
                <a:cubicBezTo>
                  <a:pt x="0" y="307"/>
                  <a:pt x="1" y="311"/>
                  <a:pt x="4" y="313"/>
                </a:cubicBezTo>
                <a:cubicBezTo>
                  <a:pt x="7" y="316"/>
                  <a:pt x="10" y="318"/>
                  <a:pt x="14" y="318"/>
                </a:cubicBezTo>
                <a:cubicBezTo>
                  <a:pt x="390" y="318"/>
                  <a:pt x="390" y="318"/>
                  <a:pt x="390" y="318"/>
                </a:cubicBezTo>
                <a:cubicBezTo>
                  <a:pt x="393" y="318"/>
                  <a:pt x="397" y="316"/>
                  <a:pt x="400" y="313"/>
                </a:cubicBezTo>
                <a:cubicBezTo>
                  <a:pt x="403" y="311"/>
                  <a:pt x="404" y="307"/>
                  <a:pt x="404" y="303"/>
                </a:cubicBezTo>
                <a:cubicBezTo>
                  <a:pt x="404" y="246"/>
                  <a:pt x="404" y="246"/>
                  <a:pt x="404" y="246"/>
                </a:cubicBezTo>
                <a:cubicBezTo>
                  <a:pt x="404" y="242"/>
                  <a:pt x="403" y="238"/>
                  <a:pt x="400" y="235"/>
                </a:cubicBezTo>
                <a:close/>
                <a:moveTo>
                  <a:pt x="289" y="29"/>
                </a:moveTo>
                <a:cubicBezTo>
                  <a:pt x="375" y="29"/>
                  <a:pt x="375" y="29"/>
                  <a:pt x="375" y="29"/>
                </a:cubicBezTo>
                <a:cubicBezTo>
                  <a:pt x="375" y="58"/>
                  <a:pt x="375" y="58"/>
                  <a:pt x="375" y="58"/>
                </a:cubicBezTo>
                <a:cubicBezTo>
                  <a:pt x="289" y="58"/>
                  <a:pt x="289" y="58"/>
                  <a:pt x="289" y="58"/>
                </a:cubicBezTo>
                <a:lnTo>
                  <a:pt x="289" y="29"/>
                </a:lnTo>
                <a:close/>
                <a:moveTo>
                  <a:pt x="144" y="145"/>
                </a:moveTo>
                <a:cubicBezTo>
                  <a:pt x="375" y="145"/>
                  <a:pt x="375" y="145"/>
                  <a:pt x="375" y="145"/>
                </a:cubicBezTo>
                <a:cubicBezTo>
                  <a:pt x="375" y="173"/>
                  <a:pt x="375" y="173"/>
                  <a:pt x="375" y="173"/>
                </a:cubicBezTo>
                <a:cubicBezTo>
                  <a:pt x="144" y="173"/>
                  <a:pt x="144" y="173"/>
                  <a:pt x="144" y="173"/>
                </a:cubicBezTo>
                <a:lnTo>
                  <a:pt x="144" y="145"/>
                </a:lnTo>
                <a:close/>
                <a:moveTo>
                  <a:pt x="231" y="260"/>
                </a:moveTo>
                <a:cubicBezTo>
                  <a:pt x="375" y="260"/>
                  <a:pt x="375" y="260"/>
                  <a:pt x="375" y="260"/>
                </a:cubicBezTo>
                <a:cubicBezTo>
                  <a:pt x="375" y="289"/>
                  <a:pt x="375" y="289"/>
                  <a:pt x="375" y="289"/>
                </a:cubicBezTo>
                <a:cubicBezTo>
                  <a:pt x="231" y="289"/>
                  <a:pt x="231" y="289"/>
                  <a:pt x="231" y="289"/>
                </a:cubicBezTo>
                <a:lnTo>
                  <a:pt x="231" y="26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7" name="Freeform 56"/>
          <p:cNvSpPr>
            <a:spLocks noEditPoints="1"/>
          </p:cNvSpPr>
          <p:nvPr/>
        </p:nvSpPr>
        <p:spPr bwMode="auto">
          <a:xfrm>
            <a:off x="5670808" y="6307050"/>
            <a:ext cx="493029" cy="672586"/>
          </a:xfrm>
          <a:custGeom>
            <a:avLst/>
            <a:gdLst>
              <a:gd name="T0" fmla="*/ 377 w 448"/>
              <a:gd name="T1" fmla="*/ 53 h 671"/>
              <a:gd name="T2" fmla="*/ 224 w 448"/>
              <a:gd name="T3" fmla="*/ 0 h 671"/>
              <a:gd name="T4" fmla="*/ 71 w 448"/>
              <a:gd name="T5" fmla="*/ 53 h 671"/>
              <a:gd name="T6" fmla="*/ 0 w 448"/>
              <a:gd name="T7" fmla="*/ 196 h 671"/>
              <a:gd name="T8" fmla="*/ 78 w 448"/>
              <a:gd name="T9" fmla="*/ 351 h 671"/>
              <a:gd name="T10" fmla="*/ 119 w 448"/>
              <a:gd name="T11" fmla="*/ 440 h 671"/>
              <a:gd name="T12" fmla="*/ 109 w 448"/>
              <a:gd name="T13" fmla="*/ 503 h 671"/>
              <a:gd name="T14" fmla="*/ 118 w 448"/>
              <a:gd name="T15" fmla="*/ 567 h 671"/>
              <a:gd name="T16" fmla="*/ 126 w 448"/>
              <a:gd name="T17" fmla="*/ 618 h 671"/>
              <a:gd name="T18" fmla="*/ 186 w 448"/>
              <a:gd name="T19" fmla="*/ 660 h 671"/>
              <a:gd name="T20" fmla="*/ 262 w 448"/>
              <a:gd name="T21" fmla="*/ 660 h 671"/>
              <a:gd name="T22" fmla="*/ 322 w 448"/>
              <a:gd name="T23" fmla="*/ 618 h 671"/>
              <a:gd name="T24" fmla="*/ 330 w 448"/>
              <a:gd name="T25" fmla="*/ 567 h 671"/>
              <a:gd name="T26" fmla="*/ 339 w 448"/>
              <a:gd name="T27" fmla="*/ 503 h 671"/>
              <a:gd name="T28" fmla="*/ 329 w 448"/>
              <a:gd name="T29" fmla="*/ 440 h 671"/>
              <a:gd name="T30" fmla="*/ 370 w 448"/>
              <a:gd name="T31" fmla="*/ 351 h 671"/>
              <a:gd name="T32" fmla="*/ 448 w 448"/>
              <a:gd name="T33" fmla="*/ 196 h 671"/>
              <a:gd name="T34" fmla="*/ 362 w 448"/>
              <a:gd name="T35" fmla="*/ 274 h 671"/>
              <a:gd name="T36" fmla="*/ 336 w 448"/>
              <a:gd name="T37" fmla="*/ 303 h 671"/>
              <a:gd name="T38" fmla="*/ 174 w 448"/>
              <a:gd name="T39" fmla="*/ 433 h 671"/>
              <a:gd name="T40" fmla="*/ 99 w 448"/>
              <a:gd name="T41" fmla="*/ 289 h 671"/>
              <a:gd name="T42" fmla="*/ 56 w 448"/>
              <a:gd name="T43" fmla="*/ 196 h 671"/>
              <a:gd name="T44" fmla="*/ 111 w 448"/>
              <a:gd name="T45" fmla="*/ 93 h 671"/>
              <a:gd name="T46" fmla="*/ 224 w 448"/>
              <a:gd name="T47" fmla="*/ 56 h 671"/>
              <a:gd name="T48" fmla="*/ 338 w 448"/>
              <a:gd name="T49" fmla="*/ 93 h 671"/>
              <a:gd name="T50" fmla="*/ 392 w 448"/>
              <a:gd name="T51" fmla="*/ 196 h 671"/>
              <a:gd name="T52" fmla="*/ 306 w 448"/>
              <a:gd name="T53" fmla="*/ 156 h 671"/>
              <a:gd name="T54" fmla="*/ 224 w 448"/>
              <a:gd name="T55" fmla="*/ 126 h 671"/>
              <a:gd name="T56" fmla="*/ 210 w 448"/>
              <a:gd name="T57" fmla="*/ 139 h 671"/>
              <a:gd name="T58" fmla="*/ 224 w 448"/>
              <a:gd name="T59" fmla="*/ 154 h 671"/>
              <a:gd name="T60" fmla="*/ 294 w 448"/>
              <a:gd name="T61" fmla="*/ 196 h 671"/>
              <a:gd name="T62" fmla="*/ 308 w 448"/>
              <a:gd name="T63" fmla="*/ 210 h 671"/>
              <a:gd name="T64" fmla="*/ 322 w 448"/>
              <a:gd name="T65" fmla="*/ 19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671">
                <a:moveTo>
                  <a:pt x="429" y="115"/>
                </a:moveTo>
                <a:cubicBezTo>
                  <a:pt x="416" y="90"/>
                  <a:pt x="398" y="69"/>
                  <a:pt x="377" y="53"/>
                </a:cubicBezTo>
                <a:cubicBezTo>
                  <a:pt x="356" y="36"/>
                  <a:pt x="332" y="23"/>
                  <a:pt x="306" y="14"/>
                </a:cubicBezTo>
                <a:cubicBezTo>
                  <a:pt x="279" y="4"/>
                  <a:pt x="252" y="0"/>
                  <a:pt x="224" y="0"/>
                </a:cubicBezTo>
                <a:cubicBezTo>
                  <a:pt x="196" y="0"/>
                  <a:pt x="169" y="4"/>
                  <a:pt x="142" y="14"/>
                </a:cubicBezTo>
                <a:cubicBezTo>
                  <a:pt x="116" y="23"/>
                  <a:pt x="92" y="36"/>
                  <a:pt x="71" y="53"/>
                </a:cubicBezTo>
                <a:cubicBezTo>
                  <a:pt x="50" y="69"/>
                  <a:pt x="32" y="90"/>
                  <a:pt x="20" y="115"/>
                </a:cubicBezTo>
                <a:cubicBezTo>
                  <a:pt x="7" y="140"/>
                  <a:pt x="0" y="167"/>
                  <a:pt x="0" y="196"/>
                </a:cubicBezTo>
                <a:cubicBezTo>
                  <a:pt x="0" y="241"/>
                  <a:pt x="15" y="280"/>
                  <a:pt x="45" y="313"/>
                </a:cubicBezTo>
                <a:cubicBezTo>
                  <a:pt x="58" y="327"/>
                  <a:pt x="69" y="340"/>
                  <a:pt x="78" y="351"/>
                </a:cubicBezTo>
                <a:cubicBezTo>
                  <a:pt x="86" y="362"/>
                  <a:pt x="95" y="376"/>
                  <a:pt x="104" y="393"/>
                </a:cubicBezTo>
                <a:cubicBezTo>
                  <a:pt x="112" y="409"/>
                  <a:pt x="117" y="425"/>
                  <a:pt x="119" y="440"/>
                </a:cubicBezTo>
                <a:cubicBezTo>
                  <a:pt x="105" y="448"/>
                  <a:pt x="98" y="460"/>
                  <a:pt x="98" y="475"/>
                </a:cubicBezTo>
                <a:cubicBezTo>
                  <a:pt x="98" y="486"/>
                  <a:pt x="102" y="496"/>
                  <a:pt x="109" y="503"/>
                </a:cubicBezTo>
                <a:cubicBezTo>
                  <a:pt x="102" y="511"/>
                  <a:pt x="98" y="521"/>
                  <a:pt x="98" y="531"/>
                </a:cubicBezTo>
                <a:cubicBezTo>
                  <a:pt x="98" y="547"/>
                  <a:pt x="105" y="558"/>
                  <a:pt x="118" y="567"/>
                </a:cubicBezTo>
                <a:cubicBezTo>
                  <a:pt x="114" y="574"/>
                  <a:pt x="112" y="580"/>
                  <a:pt x="112" y="587"/>
                </a:cubicBezTo>
                <a:cubicBezTo>
                  <a:pt x="112" y="601"/>
                  <a:pt x="117" y="611"/>
                  <a:pt x="126" y="618"/>
                </a:cubicBezTo>
                <a:cubicBezTo>
                  <a:pt x="135" y="626"/>
                  <a:pt x="146" y="629"/>
                  <a:pt x="160" y="629"/>
                </a:cubicBezTo>
                <a:cubicBezTo>
                  <a:pt x="166" y="642"/>
                  <a:pt x="174" y="652"/>
                  <a:pt x="186" y="660"/>
                </a:cubicBezTo>
                <a:cubicBezTo>
                  <a:pt x="198" y="668"/>
                  <a:pt x="210" y="671"/>
                  <a:pt x="224" y="671"/>
                </a:cubicBezTo>
                <a:cubicBezTo>
                  <a:pt x="238" y="671"/>
                  <a:pt x="250" y="668"/>
                  <a:pt x="262" y="660"/>
                </a:cubicBezTo>
                <a:cubicBezTo>
                  <a:pt x="274" y="652"/>
                  <a:pt x="283" y="642"/>
                  <a:pt x="288" y="629"/>
                </a:cubicBezTo>
                <a:cubicBezTo>
                  <a:pt x="302" y="629"/>
                  <a:pt x="313" y="626"/>
                  <a:pt x="322" y="618"/>
                </a:cubicBezTo>
                <a:cubicBezTo>
                  <a:pt x="331" y="611"/>
                  <a:pt x="336" y="601"/>
                  <a:pt x="336" y="587"/>
                </a:cubicBezTo>
                <a:cubicBezTo>
                  <a:pt x="336" y="580"/>
                  <a:pt x="334" y="574"/>
                  <a:pt x="330" y="567"/>
                </a:cubicBezTo>
                <a:cubicBezTo>
                  <a:pt x="343" y="558"/>
                  <a:pt x="350" y="547"/>
                  <a:pt x="350" y="531"/>
                </a:cubicBezTo>
                <a:cubicBezTo>
                  <a:pt x="350" y="521"/>
                  <a:pt x="346" y="511"/>
                  <a:pt x="339" y="503"/>
                </a:cubicBezTo>
                <a:cubicBezTo>
                  <a:pt x="346" y="496"/>
                  <a:pt x="350" y="486"/>
                  <a:pt x="350" y="475"/>
                </a:cubicBezTo>
                <a:cubicBezTo>
                  <a:pt x="350" y="460"/>
                  <a:pt x="343" y="448"/>
                  <a:pt x="329" y="440"/>
                </a:cubicBezTo>
                <a:cubicBezTo>
                  <a:pt x="331" y="425"/>
                  <a:pt x="336" y="409"/>
                  <a:pt x="344" y="393"/>
                </a:cubicBezTo>
                <a:cubicBezTo>
                  <a:pt x="353" y="376"/>
                  <a:pt x="362" y="362"/>
                  <a:pt x="370" y="351"/>
                </a:cubicBezTo>
                <a:cubicBezTo>
                  <a:pt x="379" y="340"/>
                  <a:pt x="390" y="327"/>
                  <a:pt x="403" y="313"/>
                </a:cubicBezTo>
                <a:cubicBezTo>
                  <a:pt x="433" y="280"/>
                  <a:pt x="448" y="241"/>
                  <a:pt x="448" y="196"/>
                </a:cubicBezTo>
                <a:cubicBezTo>
                  <a:pt x="448" y="167"/>
                  <a:pt x="442" y="140"/>
                  <a:pt x="429" y="115"/>
                </a:cubicBezTo>
                <a:close/>
                <a:moveTo>
                  <a:pt x="362" y="274"/>
                </a:moveTo>
                <a:cubicBezTo>
                  <a:pt x="359" y="278"/>
                  <a:pt x="355" y="282"/>
                  <a:pt x="349" y="289"/>
                </a:cubicBezTo>
                <a:cubicBezTo>
                  <a:pt x="343" y="295"/>
                  <a:pt x="338" y="300"/>
                  <a:pt x="336" y="303"/>
                </a:cubicBezTo>
                <a:cubicBezTo>
                  <a:pt x="298" y="348"/>
                  <a:pt x="278" y="391"/>
                  <a:pt x="274" y="433"/>
                </a:cubicBezTo>
                <a:cubicBezTo>
                  <a:pt x="174" y="433"/>
                  <a:pt x="174" y="433"/>
                  <a:pt x="174" y="433"/>
                </a:cubicBezTo>
                <a:cubicBezTo>
                  <a:pt x="170" y="391"/>
                  <a:pt x="150" y="348"/>
                  <a:pt x="112" y="303"/>
                </a:cubicBezTo>
                <a:cubicBezTo>
                  <a:pt x="110" y="300"/>
                  <a:pt x="105" y="295"/>
                  <a:pt x="99" y="289"/>
                </a:cubicBezTo>
                <a:cubicBezTo>
                  <a:pt x="93" y="282"/>
                  <a:pt x="89" y="278"/>
                  <a:pt x="86" y="274"/>
                </a:cubicBezTo>
                <a:cubicBezTo>
                  <a:pt x="66" y="251"/>
                  <a:pt x="56" y="225"/>
                  <a:pt x="56" y="196"/>
                </a:cubicBezTo>
                <a:cubicBezTo>
                  <a:pt x="56" y="175"/>
                  <a:pt x="61" y="155"/>
                  <a:pt x="71" y="137"/>
                </a:cubicBezTo>
                <a:cubicBezTo>
                  <a:pt x="81" y="119"/>
                  <a:pt x="94" y="104"/>
                  <a:pt x="111" y="93"/>
                </a:cubicBezTo>
                <a:cubicBezTo>
                  <a:pt x="127" y="81"/>
                  <a:pt x="145" y="72"/>
                  <a:pt x="164" y="65"/>
                </a:cubicBezTo>
                <a:cubicBezTo>
                  <a:pt x="184" y="59"/>
                  <a:pt x="204" y="56"/>
                  <a:pt x="224" y="56"/>
                </a:cubicBezTo>
                <a:cubicBezTo>
                  <a:pt x="244" y="56"/>
                  <a:pt x="264" y="59"/>
                  <a:pt x="284" y="65"/>
                </a:cubicBezTo>
                <a:cubicBezTo>
                  <a:pt x="303" y="72"/>
                  <a:pt x="321" y="81"/>
                  <a:pt x="338" y="93"/>
                </a:cubicBezTo>
                <a:cubicBezTo>
                  <a:pt x="354" y="104"/>
                  <a:pt x="367" y="119"/>
                  <a:pt x="377" y="137"/>
                </a:cubicBezTo>
                <a:cubicBezTo>
                  <a:pt x="387" y="155"/>
                  <a:pt x="392" y="175"/>
                  <a:pt x="392" y="196"/>
                </a:cubicBezTo>
                <a:cubicBezTo>
                  <a:pt x="392" y="225"/>
                  <a:pt x="382" y="251"/>
                  <a:pt x="362" y="274"/>
                </a:cubicBezTo>
                <a:close/>
                <a:moveTo>
                  <a:pt x="306" y="156"/>
                </a:moveTo>
                <a:cubicBezTo>
                  <a:pt x="295" y="145"/>
                  <a:pt x="282" y="137"/>
                  <a:pt x="268" y="133"/>
                </a:cubicBezTo>
                <a:cubicBezTo>
                  <a:pt x="253" y="128"/>
                  <a:pt x="239" y="126"/>
                  <a:pt x="224" y="126"/>
                </a:cubicBezTo>
                <a:cubicBezTo>
                  <a:pt x="214" y="130"/>
                  <a:pt x="214" y="130"/>
                  <a:pt x="214" y="130"/>
                </a:cubicBezTo>
                <a:cubicBezTo>
                  <a:pt x="210" y="139"/>
                  <a:pt x="210" y="139"/>
                  <a:pt x="210" y="139"/>
                </a:cubicBezTo>
                <a:cubicBezTo>
                  <a:pt x="214" y="149"/>
                  <a:pt x="214" y="149"/>
                  <a:pt x="214" y="149"/>
                </a:cubicBezTo>
                <a:cubicBezTo>
                  <a:pt x="224" y="154"/>
                  <a:pt x="224" y="154"/>
                  <a:pt x="224" y="154"/>
                </a:cubicBezTo>
                <a:cubicBezTo>
                  <a:pt x="239" y="154"/>
                  <a:pt x="255" y="157"/>
                  <a:pt x="270" y="164"/>
                </a:cubicBezTo>
                <a:cubicBezTo>
                  <a:pt x="286" y="172"/>
                  <a:pt x="294" y="182"/>
                  <a:pt x="294" y="196"/>
                </a:cubicBezTo>
                <a:cubicBezTo>
                  <a:pt x="298" y="205"/>
                  <a:pt x="298" y="205"/>
                  <a:pt x="298" y="205"/>
                </a:cubicBezTo>
                <a:cubicBezTo>
                  <a:pt x="308" y="210"/>
                  <a:pt x="308" y="210"/>
                  <a:pt x="308" y="210"/>
                </a:cubicBezTo>
                <a:cubicBezTo>
                  <a:pt x="318" y="205"/>
                  <a:pt x="318" y="205"/>
                  <a:pt x="318" y="205"/>
                </a:cubicBezTo>
                <a:cubicBezTo>
                  <a:pt x="322" y="196"/>
                  <a:pt x="322" y="196"/>
                  <a:pt x="322" y="196"/>
                </a:cubicBezTo>
                <a:cubicBezTo>
                  <a:pt x="322" y="180"/>
                  <a:pt x="317" y="167"/>
                  <a:pt x="306" y="15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8" name="Freeform 57"/>
          <p:cNvSpPr>
            <a:spLocks noEditPoints="1"/>
          </p:cNvSpPr>
          <p:nvPr/>
        </p:nvSpPr>
        <p:spPr bwMode="auto">
          <a:xfrm>
            <a:off x="1917837" y="6377193"/>
            <a:ext cx="561039" cy="540162"/>
          </a:xfrm>
          <a:custGeom>
            <a:avLst/>
            <a:gdLst>
              <a:gd name="T0" fmla="*/ 189 w 252"/>
              <a:gd name="T1" fmla="*/ 17 h 252"/>
              <a:gd name="T2" fmla="*/ 126 w 252"/>
              <a:gd name="T3" fmla="*/ 0 h 252"/>
              <a:gd name="T4" fmla="*/ 63 w 252"/>
              <a:gd name="T5" fmla="*/ 17 h 252"/>
              <a:gd name="T6" fmla="*/ 17 w 252"/>
              <a:gd name="T7" fmla="*/ 63 h 252"/>
              <a:gd name="T8" fmla="*/ 0 w 252"/>
              <a:gd name="T9" fmla="*/ 126 h 252"/>
              <a:gd name="T10" fmla="*/ 17 w 252"/>
              <a:gd name="T11" fmla="*/ 189 h 252"/>
              <a:gd name="T12" fmla="*/ 63 w 252"/>
              <a:gd name="T13" fmla="*/ 235 h 252"/>
              <a:gd name="T14" fmla="*/ 126 w 252"/>
              <a:gd name="T15" fmla="*/ 252 h 252"/>
              <a:gd name="T16" fmla="*/ 189 w 252"/>
              <a:gd name="T17" fmla="*/ 235 h 252"/>
              <a:gd name="T18" fmla="*/ 235 w 252"/>
              <a:gd name="T19" fmla="*/ 189 h 252"/>
              <a:gd name="T20" fmla="*/ 252 w 252"/>
              <a:gd name="T21" fmla="*/ 126 h 252"/>
              <a:gd name="T22" fmla="*/ 235 w 252"/>
              <a:gd name="T23" fmla="*/ 63 h 252"/>
              <a:gd name="T24" fmla="*/ 189 w 252"/>
              <a:gd name="T25" fmla="*/ 17 h 252"/>
              <a:gd name="T26" fmla="*/ 200 w 252"/>
              <a:gd name="T27" fmla="*/ 200 h 252"/>
              <a:gd name="T28" fmla="*/ 167 w 252"/>
              <a:gd name="T29" fmla="*/ 223 h 252"/>
              <a:gd name="T30" fmla="*/ 126 w 252"/>
              <a:gd name="T31" fmla="*/ 231 h 252"/>
              <a:gd name="T32" fmla="*/ 85 w 252"/>
              <a:gd name="T33" fmla="*/ 223 h 252"/>
              <a:gd name="T34" fmla="*/ 52 w 252"/>
              <a:gd name="T35" fmla="*/ 200 h 252"/>
              <a:gd name="T36" fmla="*/ 29 w 252"/>
              <a:gd name="T37" fmla="*/ 167 h 252"/>
              <a:gd name="T38" fmla="*/ 21 w 252"/>
              <a:gd name="T39" fmla="*/ 126 h 252"/>
              <a:gd name="T40" fmla="*/ 29 w 252"/>
              <a:gd name="T41" fmla="*/ 85 h 252"/>
              <a:gd name="T42" fmla="*/ 52 w 252"/>
              <a:gd name="T43" fmla="*/ 52 h 252"/>
              <a:gd name="T44" fmla="*/ 85 w 252"/>
              <a:gd name="T45" fmla="*/ 29 h 252"/>
              <a:gd name="T46" fmla="*/ 126 w 252"/>
              <a:gd name="T47" fmla="*/ 21 h 252"/>
              <a:gd name="T48" fmla="*/ 167 w 252"/>
              <a:gd name="T49" fmla="*/ 29 h 252"/>
              <a:gd name="T50" fmla="*/ 200 w 252"/>
              <a:gd name="T51" fmla="*/ 52 h 252"/>
              <a:gd name="T52" fmla="*/ 223 w 252"/>
              <a:gd name="T53" fmla="*/ 85 h 252"/>
              <a:gd name="T54" fmla="*/ 231 w 252"/>
              <a:gd name="T55" fmla="*/ 126 h 252"/>
              <a:gd name="T56" fmla="*/ 223 w 252"/>
              <a:gd name="T57" fmla="*/ 167 h 252"/>
              <a:gd name="T58" fmla="*/ 200 w 252"/>
              <a:gd name="T59" fmla="*/ 200 h 252"/>
              <a:gd name="T60" fmla="*/ 126 w 252"/>
              <a:gd name="T61" fmla="*/ 42 h 252"/>
              <a:gd name="T62" fmla="*/ 66 w 252"/>
              <a:gd name="T63" fmla="*/ 67 h 252"/>
              <a:gd name="T64" fmla="*/ 42 w 252"/>
              <a:gd name="T65" fmla="*/ 126 h 252"/>
              <a:gd name="T66" fmla="*/ 66 w 252"/>
              <a:gd name="T67" fmla="*/ 186 h 252"/>
              <a:gd name="T68" fmla="*/ 126 w 252"/>
              <a:gd name="T69" fmla="*/ 210 h 252"/>
              <a:gd name="T70" fmla="*/ 185 w 252"/>
              <a:gd name="T71" fmla="*/ 186 h 252"/>
              <a:gd name="T72" fmla="*/ 210 w 252"/>
              <a:gd name="T73" fmla="*/ 126 h 252"/>
              <a:gd name="T74" fmla="*/ 185 w 252"/>
              <a:gd name="T75" fmla="*/ 67 h 252"/>
              <a:gd name="T76" fmla="*/ 126 w 252"/>
              <a:gd name="T77" fmla="*/ 42 h 252"/>
              <a:gd name="T78" fmla="*/ 126 w 252"/>
              <a:gd name="T79" fmla="*/ 189 h 252"/>
              <a:gd name="T80" fmla="*/ 81 w 252"/>
              <a:gd name="T81" fmla="*/ 171 h 252"/>
              <a:gd name="T82" fmla="*/ 63 w 252"/>
              <a:gd name="T83" fmla="*/ 126 h 252"/>
              <a:gd name="T84" fmla="*/ 81 w 252"/>
              <a:gd name="T85" fmla="*/ 82 h 252"/>
              <a:gd name="T86" fmla="*/ 126 w 252"/>
              <a:gd name="T87" fmla="*/ 63 h 252"/>
              <a:gd name="T88" fmla="*/ 170 w 252"/>
              <a:gd name="T89" fmla="*/ 82 h 252"/>
              <a:gd name="T90" fmla="*/ 189 w 252"/>
              <a:gd name="T91" fmla="*/ 126 h 252"/>
              <a:gd name="T92" fmla="*/ 170 w 252"/>
              <a:gd name="T93" fmla="*/ 171 h 252"/>
              <a:gd name="T94" fmla="*/ 126 w 252"/>
              <a:gd name="T95" fmla="*/ 189 h 252"/>
              <a:gd name="T96" fmla="*/ 126 w 252"/>
              <a:gd name="T97" fmla="*/ 84 h 252"/>
              <a:gd name="T98" fmla="*/ 96 w 252"/>
              <a:gd name="T99" fmla="*/ 96 h 252"/>
              <a:gd name="T100" fmla="*/ 84 w 252"/>
              <a:gd name="T101" fmla="*/ 126 h 252"/>
              <a:gd name="T102" fmla="*/ 96 w 252"/>
              <a:gd name="T103" fmla="*/ 156 h 252"/>
              <a:gd name="T104" fmla="*/ 126 w 252"/>
              <a:gd name="T105" fmla="*/ 168 h 252"/>
              <a:gd name="T106" fmla="*/ 156 w 252"/>
              <a:gd name="T107" fmla="*/ 156 h 252"/>
              <a:gd name="T108" fmla="*/ 168 w 252"/>
              <a:gd name="T109" fmla="*/ 126 h 252"/>
              <a:gd name="T110" fmla="*/ 156 w 252"/>
              <a:gd name="T111" fmla="*/ 96 h 252"/>
              <a:gd name="T112" fmla="*/ 126 w 252"/>
              <a:gd name="T113"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252">
                <a:moveTo>
                  <a:pt x="189" y="17"/>
                </a:moveTo>
                <a:cubicBezTo>
                  <a:pt x="170" y="6"/>
                  <a:pt x="149" y="0"/>
                  <a:pt x="126" y="0"/>
                </a:cubicBezTo>
                <a:cubicBezTo>
                  <a:pt x="103" y="0"/>
                  <a:pt x="82" y="6"/>
                  <a:pt x="63" y="17"/>
                </a:cubicBezTo>
                <a:cubicBezTo>
                  <a:pt x="43" y="28"/>
                  <a:pt x="28" y="44"/>
                  <a:pt x="17" y="63"/>
                </a:cubicBezTo>
                <a:cubicBezTo>
                  <a:pt x="5" y="82"/>
                  <a:pt x="0" y="103"/>
                  <a:pt x="0" y="126"/>
                </a:cubicBezTo>
                <a:cubicBezTo>
                  <a:pt x="0" y="149"/>
                  <a:pt x="5" y="170"/>
                  <a:pt x="17" y="189"/>
                </a:cubicBezTo>
                <a:cubicBezTo>
                  <a:pt x="28" y="209"/>
                  <a:pt x="43" y="224"/>
                  <a:pt x="63" y="235"/>
                </a:cubicBezTo>
                <a:cubicBezTo>
                  <a:pt x="82" y="247"/>
                  <a:pt x="103" y="252"/>
                  <a:pt x="126" y="252"/>
                </a:cubicBezTo>
                <a:cubicBezTo>
                  <a:pt x="149" y="252"/>
                  <a:pt x="170" y="247"/>
                  <a:pt x="189" y="235"/>
                </a:cubicBezTo>
                <a:cubicBezTo>
                  <a:pt x="209" y="224"/>
                  <a:pt x="224" y="209"/>
                  <a:pt x="235" y="189"/>
                </a:cubicBezTo>
                <a:cubicBezTo>
                  <a:pt x="246" y="170"/>
                  <a:pt x="252" y="149"/>
                  <a:pt x="252" y="126"/>
                </a:cubicBezTo>
                <a:cubicBezTo>
                  <a:pt x="252" y="103"/>
                  <a:pt x="246" y="82"/>
                  <a:pt x="235" y="63"/>
                </a:cubicBezTo>
                <a:cubicBezTo>
                  <a:pt x="224" y="44"/>
                  <a:pt x="209" y="28"/>
                  <a:pt x="189" y="17"/>
                </a:cubicBezTo>
                <a:close/>
                <a:moveTo>
                  <a:pt x="200" y="200"/>
                </a:moveTo>
                <a:cubicBezTo>
                  <a:pt x="191" y="210"/>
                  <a:pt x="180" y="217"/>
                  <a:pt x="167" y="223"/>
                </a:cubicBezTo>
                <a:cubicBezTo>
                  <a:pt x="154" y="228"/>
                  <a:pt x="140" y="231"/>
                  <a:pt x="126" y="231"/>
                </a:cubicBezTo>
                <a:cubicBezTo>
                  <a:pt x="112" y="231"/>
                  <a:pt x="98" y="228"/>
                  <a:pt x="85" y="223"/>
                </a:cubicBezTo>
                <a:cubicBezTo>
                  <a:pt x="72" y="217"/>
                  <a:pt x="61" y="210"/>
                  <a:pt x="52" y="200"/>
                </a:cubicBezTo>
                <a:cubicBezTo>
                  <a:pt x="42" y="191"/>
                  <a:pt x="35" y="180"/>
                  <a:pt x="29" y="167"/>
                </a:cubicBezTo>
                <a:cubicBezTo>
                  <a:pt x="24" y="154"/>
                  <a:pt x="21" y="140"/>
                  <a:pt x="21" y="126"/>
                </a:cubicBezTo>
                <a:cubicBezTo>
                  <a:pt x="21" y="112"/>
                  <a:pt x="24" y="98"/>
                  <a:pt x="29" y="85"/>
                </a:cubicBezTo>
                <a:cubicBezTo>
                  <a:pt x="35" y="72"/>
                  <a:pt x="42" y="61"/>
                  <a:pt x="52" y="52"/>
                </a:cubicBezTo>
                <a:cubicBezTo>
                  <a:pt x="61" y="42"/>
                  <a:pt x="72" y="35"/>
                  <a:pt x="85" y="29"/>
                </a:cubicBezTo>
                <a:cubicBezTo>
                  <a:pt x="98" y="24"/>
                  <a:pt x="112" y="21"/>
                  <a:pt x="126" y="21"/>
                </a:cubicBezTo>
                <a:cubicBezTo>
                  <a:pt x="140" y="21"/>
                  <a:pt x="154" y="24"/>
                  <a:pt x="167" y="29"/>
                </a:cubicBezTo>
                <a:cubicBezTo>
                  <a:pt x="180" y="35"/>
                  <a:pt x="191" y="42"/>
                  <a:pt x="200" y="52"/>
                </a:cubicBezTo>
                <a:cubicBezTo>
                  <a:pt x="210" y="61"/>
                  <a:pt x="217" y="72"/>
                  <a:pt x="223" y="85"/>
                </a:cubicBezTo>
                <a:cubicBezTo>
                  <a:pt x="228" y="98"/>
                  <a:pt x="231" y="112"/>
                  <a:pt x="231" y="126"/>
                </a:cubicBezTo>
                <a:cubicBezTo>
                  <a:pt x="231" y="140"/>
                  <a:pt x="228" y="154"/>
                  <a:pt x="223" y="167"/>
                </a:cubicBezTo>
                <a:cubicBezTo>
                  <a:pt x="217" y="180"/>
                  <a:pt x="210" y="191"/>
                  <a:pt x="200" y="200"/>
                </a:cubicBezTo>
                <a:close/>
                <a:moveTo>
                  <a:pt x="126" y="42"/>
                </a:moveTo>
                <a:cubicBezTo>
                  <a:pt x="103" y="42"/>
                  <a:pt x="83" y="50"/>
                  <a:pt x="66" y="67"/>
                </a:cubicBezTo>
                <a:cubicBezTo>
                  <a:pt x="50" y="83"/>
                  <a:pt x="42" y="103"/>
                  <a:pt x="42" y="126"/>
                </a:cubicBezTo>
                <a:cubicBezTo>
                  <a:pt x="42" y="149"/>
                  <a:pt x="50" y="169"/>
                  <a:pt x="66" y="186"/>
                </a:cubicBezTo>
                <a:cubicBezTo>
                  <a:pt x="83" y="202"/>
                  <a:pt x="103" y="210"/>
                  <a:pt x="126" y="210"/>
                </a:cubicBezTo>
                <a:cubicBezTo>
                  <a:pt x="149" y="210"/>
                  <a:pt x="169" y="202"/>
                  <a:pt x="185" y="186"/>
                </a:cubicBezTo>
                <a:cubicBezTo>
                  <a:pt x="202" y="169"/>
                  <a:pt x="210" y="149"/>
                  <a:pt x="210" y="126"/>
                </a:cubicBezTo>
                <a:cubicBezTo>
                  <a:pt x="210" y="103"/>
                  <a:pt x="202" y="83"/>
                  <a:pt x="185" y="67"/>
                </a:cubicBezTo>
                <a:cubicBezTo>
                  <a:pt x="169" y="50"/>
                  <a:pt x="149" y="42"/>
                  <a:pt x="126" y="42"/>
                </a:cubicBezTo>
                <a:close/>
                <a:moveTo>
                  <a:pt x="126" y="189"/>
                </a:moveTo>
                <a:cubicBezTo>
                  <a:pt x="108" y="189"/>
                  <a:pt x="94" y="183"/>
                  <a:pt x="81" y="171"/>
                </a:cubicBezTo>
                <a:cubicBezTo>
                  <a:pt x="69" y="158"/>
                  <a:pt x="63" y="144"/>
                  <a:pt x="63" y="126"/>
                </a:cubicBezTo>
                <a:cubicBezTo>
                  <a:pt x="63" y="109"/>
                  <a:pt x="69" y="94"/>
                  <a:pt x="81" y="82"/>
                </a:cubicBezTo>
                <a:cubicBezTo>
                  <a:pt x="94" y="69"/>
                  <a:pt x="108" y="63"/>
                  <a:pt x="126" y="63"/>
                </a:cubicBezTo>
                <a:cubicBezTo>
                  <a:pt x="143" y="63"/>
                  <a:pt x="158" y="69"/>
                  <a:pt x="170" y="82"/>
                </a:cubicBezTo>
                <a:cubicBezTo>
                  <a:pt x="183" y="94"/>
                  <a:pt x="189" y="109"/>
                  <a:pt x="189" y="126"/>
                </a:cubicBezTo>
                <a:cubicBezTo>
                  <a:pt x="189" y="144"/>
                  <a:pt x="183" y="158"/>
                  <a:pt x="170" y="171"/>
                </a:cubicBezTo>
                <a:cubicBezTo>
                  <a:pt x="158" y="183"/>
                  <a:pt x="143" y="189"/>
                  <a:pt x="126" y="189"/>
                </a:cubicBezTo>
                <a:close/>
                <a:moveTo>
                  <a:pt x="126" y="84"/>
                </a:moveTo>
                <a:cubicBezTo>
                  <a:pt x="114" y="84"/>
                  <a:pt x="104" y="88"/>
                  <a:pt x="96" y="96"/>
                </a:cubicBezTo>
                <a:cubicBezTo>
                  <a:pt x="88" y="105"/>
                  <a:pt x="84" y="115"/>
                  <a:pt x="84" y="126"/>
                </a:cubicBezTo>
                <a:cubicBezTo>
                  <a:pt x="84" y="138"/>
                  <a:pt x="88" y="148"/>
                  <a:pt x="96" y="156"/>
                </a:cubicBezTo>
                <a:cubicBezTo>
                  <a:pt x="104" y="164"/>
                  <a:pt x="114" y="168"/>
                  <a:pt x="126" y="168"/>
                </a:cubicBezTo>
                <a:cubicBezTo>
                  <a:pt x="137" y="168"/>
                  <a:pt x="147" y="164"/>
                  <a:pt x="156" y="156"/>
                </a:cubicBezTo>
                <a:cubicBezTo>
                  <a:pt x="164" y="148"/>
                  <a:pt x="168" y="138"/>
                  <a:pt x="168" y="126"/>
                </a:cubicBezTo>
                <a:cubicBezTo>
                  <a:pt x="168" y="115"/>
                  <a:pt x="164" y="105"/>
                  <a:pt x="156" y="96"/>
                </a:cubicBezTo>
                <a:cubicBezTo>
                  <a:pt x="147" y="88"/>
                  <a:pt x="137" y="84"/>
                  <a:pt x="12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0" name="Freeform 59"/>
          <p:cNvSpPr>
            <a:spLocks noEditPoints="1"/>
          </p:cNvSpPr>
          <p:nvPr/>
        </p:nvSpPr>
        <p:spPr bwMode="auto">
          <a:xfrm>
            <a:off x="7057275" y="2100761"/>
            <a:ext cx="537778" cy="380582"/>
          </a:xfrm>
          <a:custGeom>
            <a:avLst/>
            <a:gdLst>
              <a:gd name="T0" fmla="*/ 557 w 562"/>
              <a:gd name="T1" fmla="*/ 193 h 337"/>
              <a:gd name="T2" fmla="*/ 543 w 562"/>
              <a:gd name="T3" fmla="*/ 188 h 337"/>
              <a:gd name="T4" fmla="*/ 487 w 562"/>
              <a:gd name="T5" fmla="*/ 188 h 337"/>
              <a:gd name="T6" fmla="*/ 487 w 562"/>
              <a:gd name="T7" fmla="*/ 66 h 337"/>
              <a:gd name="T8" fmla="*/ 487 w 562"/>
              <a:gd name="T9" fmla="*/ 19 h 337"/>
              <a:gd name="T10" fmla="*/ 487 w 562"/>
              <a:gd name="T11" fmla="*/ 16 h 337"/>
              <a:gd name="T12" fmla="*/ 487 w 562"/>
              <a:gd name="T13" fmla="*/ 12 h 337"/>
              <a:gd name="T14" fmla="*/ 487 w 562"/>
              <a:gd name="T15" fmla="*/ 9 h 337"/>
              <a:gd name="T16" fmla="*/ 486 w 562"/>
              <a:gd name="T17" fmla="*/ 5 h 337"/>
              <a:gd name="T18" fmla="*/ 484 w 562"/>
              <a:gd name="T19" fmla="*/ 3 h 337"/>
              <a:gd name="T20" fmla="*/ 482 w 562"/>
              <a:gd name="T21" fmla="*/ 1 h 337"/>
              <a:gd name="T22" fmla="*/ 478 w 562"/>
              <a:gd name="T23" fmla="*/ 0 h 337"/>
              <a:gd name="T24" fmla="*/ 197 w 562"/>
              <a:gd name="T25" fmla="*/ 0 h 337"/>
              <a:gd name="T26" fmla="*/ 190 w 562"/>
              <a:gd name="T27" fmla="*/ 3 h 337"/>
              <a:gd name="T28" fmla="*/ 188 w 562"/>
              <a:gd name="T29" fmla="*/ 10 h 337"/>
              <a:gd name="T30" fmla="*/ 190 w 562"/>
              <a:gd name="T31" fmla="*/ 16 h 337"/>
              <a:gd name="T32" fmla="*/ 237 w 562"/>
              <a:gd name="T33" fmla="*/ 72 h 337"/>
              <a:gd name="T34" fmla="*/ 244 w 562"/>
              <a:gd name="T35" fmla="*/ 75 h 337"/>
              <a:gd name="T36" fmla="*/ 412 w 562"/>
              <a:gd name="T37" fmla="*/ 75 h 337"/>
              <a:gd name="T38" fmla="*/ 412 w 562"/>
              <a:gd name="T39" fmla="*/ 188 h 337"/>
              <a:gd name="T40" fmla="*/ 356 w 562"/>
              <a:gd name="T41" fmla="*/ 188 h 337"/>
              <a:gd name="T42" fmla="*/ 343 w 562"/>
              <a:gd name="T43" fmla="*/ 193 h 337"/>
              <a:gd name="T44" fmla="*/ 337 w 562"/>
              <a:gd name="T45" fmla="*/ 206 h 337"/>
              <a:gd name="T46" fmla="*/ 342 w 562"/>
              <a:gd name="T47" fmla="*/ 218 h 337"/>
              <a:gd name="T48" fmla="*/ 435 w 562"/>
              <a:gd name="T49" fmla="*/ 331 h 337"/>
              <a:gd name="T50" fmla="*/ 450 w 562"/>
              <a:gd name="T51" fmla="*/ 337 h 337"/>
              <a:gd name="T52" fmla="*/ 464 w 562"/>
              <a:gd name="T53" fmla="*/ 331 h 337"/>
              <a:gd name="T54" fmla="*/ 558 w 562"/>
              <a:gd name="T55" fmla="*/ 218 h 337"/>
              <a:gd name="T56" fmla="*/ 562 w 562"/>
              <a:gd name="T57" fmla="*/ 206 h 337"/>
              <a:gd name="T58" fmla="*/ 557 w 562"/>
              <a:gd name="T59" fmla="*/ 193 h 337"/>
              <a:gd name="T60" fmla="*/ 373 w 562"/>
              <a:gd name="T61" fmla="*/ 322 h 337"/>
              <a:gd name="T62" fmla="*/ 326 w 562"/>
              <a:gd name="T63" fmla="*/ 266 h 337"/>
              <a:gd name="T64" fmla="*/ 319 w 562"/>
              <a:gd name="T65" fmla="*/ 263 h 337"/>
              <a:gd name="T66" fmla="*/ 150 w 562"/>
              <a:gd name="T67" fmla="*/ 263 h 337"/>
              <a:gd name="T68" fmla="*/ 150 w 562"/>
              <a:gd name="T69" fmla="*/ 150 h 337"/>
              <a:gd name="T70" fmla="*/ 206 w 562"/>
              <a:gd name="T71" fmla="*/ 150 h 337"/>
              <a:gd name="T72" fmla="*/ 220 w 562"/>
              <a:gd name="T73" fmla="*/ 145 h 337"/>
              <a:gd name="T74" fmla="*/ 225 w 562"/>
              <a:gd name="T75" fmla="*/ 132 h 337"/>
              <a:gd name="T76" fmla="*/ 221 w 562"/>
              <a:gd name="T77" fmla="*/ 120 h 337"/>
              <a:gd name="T78" fmla="*/ 127 w 562"/>
              <a:gd name="T79" fmla="*/ 7 h 337"/>
              <a:gd name="T80" fmla="*/ 113 w 562"/>
              <a:gd name="T81" fmla="*/ 1 h 337"/>
              <a:gd name="T82" fmla="*/ 98 w 562"/>
              <a:gd name="T83" fmla="*/ 7 h 337"/>
              <a:gd name="T84" fmla="*/ 5 w 562"/>
              <a:gd name="T85" fmla="*/ 120 h 337"/>
              <a:gd name="T86" fmla="*/ 0 w 562"/>
              <a:gd name="T87" fmla="*/ 132 h 337"/>
              <a:gd name="T88" fmla="*/ 6 w 562"/>
              <a:gd name="T89" fmla="*/ 145 h 337"/>
              <a:gd name="T90" fmla="*/ 19 w 562"/>
              <a:gd name="T91" fmla="*/ 150 h 337"/>
              <a:gd name="T92" fmla="*/ 75 w 562"/>
              <a:gd name="T93" fmla="*/ 150 h 337"/>
              <a:gd name="T94" fmla="*/ 75 w 562"/>
              <a:gd name="T95" fmla="*/ 272 h 337"/>
              <a:gd name="T96" fmla="*/ 75 w 562"/>
              <a:gd name="T97" fmla="*/ 319 h 337"/>
              <a:gd name="T98" fmla="*/ 75 w 562"/>
              <a:gd name="T99" fmla="*/ 322 h 337"/>
              <a:gd name="T100" fmla="*/ 75 w 562"/>
              <a:gd name="T101" fmla="*/ 326 h 337"/>
              <a:gd name="T102" fmla="*/ 76 w 562"/>
              <a:gd name="T103" fmla="*/ 329 h 337"/>
              <a:gd name="T104" fmla="*/ 77 w 562"/>
              <a:gd name="T105" fmla="*/ 332 h 337"/>
              <a:gd name="T106" fmla="*/ 78 w 562"/>
              <a:gd name="T107" fmla="*/ 335 h 337"/>
              <a:gd name="T108" fmla="*/ 81 w 562"/>
              <a:gd name="T109" fmla="*/ 337 h 337"/>
              <a:gd name="T110" fmla="*/ 85 w 562"/>
              <a:gd name="T111" fmla="*/ 337 h 337"/>
              <a:gd name="T112" fmla="*/ 366 w 562"/>
              <a:gd name="T113" fmla="*/ 337 h 337"/>
              <a:gd name="T114" fmla="*/ 372 w 562"/>
              <a:gd name="T115" fmla="*/ 335 h 337"/>
              <a:gd name="T116" fmla="*/ 375 w 562"/>
              <a:gd name="T117" fmla="*/ 328 h 337"/>
              <a:gd name="T118" fmla="*/ 373 w 562"/>
              <a:gd name="T119" fmla="*/ 32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2" h="337">
                <a:moveTo>
                  <a:pt x="557" y="193"/>
                </a:moveTo>
                <a:cubicBezTo>
                  <a:pt x="553" y="190"/>
                  <a:pt x="548" y="188"/>
                  <a:pt x="543" y="188"/>
                </a:cubicBezTo>
                <a:cubicBezTo>
                  <a:pt x="487" y="188"/>
                  <a:pt x="487" y="188"/>
                  <a:pt x="487" y="188"/>
                </a:cubicBezTo>
                <a:cubicBezTo>
                  <a:pt x="487" y="66"/>
                  <a:pt x="487" y="66"/>
                  <a:pt x="487" y="66"/>
                </a:cubicBezTo>
                <a:cubicBezTo>
                  <a:pt x="487" y="19"/>
                  <a:pt x="487" y="19"/>
                  <a:pt x="487" y="19"/>
                </a:cubicBezTo>
                <a:cubicBezTo>
                  <a:pt x="487" y="16"/>
                  <a:pt x="487" y="16"/>
                  <a:pt x="487" y="16"/>
                </a:cubicBezTo>
                <a:cubicBezTo>
                  <a:pt x="487" y="12"/>
                  <a:pt x="487" y="12"/>
                  <a:pt x="487" y="12"/>
                </a:cubicBezTo>
                <a:cubicBezTo>
                  <a:pt x="487" y="9"/>
                  <a:pt x="487" y="9"/>
                  <a:pt x="487" y="9"/>
                </a:cubicBezTo>
                <a:cubicBezTo>
                  <a:pt x="486" y="5"/>
                  <a:pt x="486" y="5"/>
                  <a:pt x="486" y="5"/>
                </a:cubicBezTo>
                <a:cubicBezTo>
                  <a:pt x="484" y="3"/>
                  <a:pt x="484" y="3"/>
                  <a:pt x="484" y="3"/>
                </a:cubicBezTo>
                <a:cubicBezTo>
                  <a:pt x="482" y="1"/>
                  <a:pt x="482" y="1"/>
                  <a:pt x="482" y="1"/>
                </a:cubicBezTo>
                <a:cubicBezTo>
                  <a:pt x="478" y="0"/>
                  <a:pt x="478" y="0"/>
                  <a:pt x="478" y="0"/>
                </a:cubicBezTo>
                <a:cubicBezTo>
                  <a:pt x="197" y="0"/>
                  <a:pt x="197" y="0"/>
                  <a:pt x="197" y="0"/>
                </a:cubicBezTo>
                <a:cubicBezTo>
                  <a:pt x="190" y="3"/>
                  <a:pt x="190" y="3"/>
                  <a:pt x="190" y="3"/>
                </a:cubicBezTo>
                <a:cubicBezTo>
                  <a:pt x="188" y="10"/>
                  <a:pt x="188" y="10"/>
                  <a:pt x="188" y="10"/>
                </a:cubicBezTo>
                <a:cubicBezTo>
                  <a:pt x="190" y="16"/>
                  <a:pt x="190" y="16"/>
                  <a:pt x="190" y="16"/>
                </a:cubicBezTo>
                <a:cubicBezTo>
                  <a:pt x="237" y="72"/>
                  <a:pt x="237" y="72"/>
                  <a:pt x="237" y="72"/>
                </a:cubicBezTo>
                <a:cubicBezTo>
                  <a:pt x="244" y="75"/>
                  <a:pt x="244" y="75"/>
                  <a:pt x="244" y="75"/>
                </a:cubicBezTo>
                <a:cubicBezTo>
                  <a:pt x="412" y="75"/>
                  <a:pt x="412" y="75"/>
                  <a:pt x="412" y="75"/>
                </a:cubicBezTo>
                <a:cubicBezTo>
                  <a:pt x="412" y="188"/>
                  <a:pt x="412" y="188"/>
                  <a:pt x="412" y="188"/>
                </a:cubicBezTo>
                <a:cubicBezTo>
                  <a:pt x="356" y="188"/>
                  <a:pt x="356" y="188"/>
                  <a:pt x="356" y="188"/>
                </a:cubicBezTo>
                <a:cubicBezTo>
                  <a:pt x="351" y="188"/>
                  <a:pt x="347" y="190"/>
                  <a:pt x="343" y="193"/>
                </a:cubicBezTo>
                <a:cubicBezTo>
                  <a:pt x="339" y="197"/>
                  <a:pt x="337" y="201"/>
                  <a:pt x="337" y="206"/>
                </a:cubicBezTo>
                <a:cubicBezTo>
                  <a:pt x="337" y="211"/>
                  <a:pt x="339" y="215"/>
                  <a:pt x="342" y="218"/>
                </a:cubicBezTo>
                <a:cubicBezTo>
                  <a:pt x="435" y="331"/>
                  <a:pt x="435" y="331"/>
                  <a:pt x="435" y="331"/>
                </a:cubicBezTo>
                <a:cubicBezTo>
                  <a:pt x="439" y="335"/>
                  <a:pt x="444" y="337"/>
                  <a:pt x="450" y="337"/>
                </a:cubicBezTo>
                <a:cubicBezTo>
                  <a:pt x="455" y="337"/>
                  <a:pt x="460" y="335"/>
                  <a:pt x="464" y="331"/>
                </a:cubicBezTo>
                <a:cubicBezTo>
                  <a:pt x="558" y="218"/>
                  <a:pt x="558" y="218"/>
                  <a:pt x="558" y="218"/>
                </a:cubicBezTo>
                <a:cubicBezTo>
                  <a:pt x="561" y="215"/>
                  <a:pt x="562" y="211"/>
                  <a:pt x="562" y="206"/>
                </a:cubicBezTo>
                <a:cubicBezTo>
                  <a:pt x="562" y="201"/>
                  <a:pt x="560" y="197"/>
                  <a:pt x="557" y="193"/>
                </a:cubicBezTo>
                <a:close/>
                <a:moveTo>
                  <a:pt x="373" y="322"/>
                </a:moveTo>
                <a:cubicBezTo>
                  <a:pt x="326" y="266"/>
                  <a:pt x="326" y="266"/>
                  <a:pt x="326" y="266"/>
                </a:cubicBezTo>
                <a:cubicBezTo>
                  <a:pt x="319" y="263"/>
                  <a:pt x="319" y="263"/>
                  <a:pt x="319" y="263"/>
                </a:cubicBezTo>
                <a:cubicBezTo>
                  <a:pt x="150" y="263"/>
                  <a:pt x="150" y="263"/>
                  <a:pt x="150" y="263"/>
                </a:cubicBezTo>
                <a:cubicBezTo>
                  <a:pt x="150" y="150"/>
                  <a:pt x="150" y="150"/>
                  <a:pt x="150" y="150"/>
                </a:cubicBezTo>
                <a:cubicBezTo>
                  <a:pt x="206" y="150"/>
                  <a:pt x="206" y="150"/>
                  <a:pt x="206" y="150"/>
                </a:cubicBezTo>
                <a:cubicBezTo>
                  <a:pt x="211" y="150"/>
                  <a:pt x="216" y="148"/>
                  <a:pt x="220" y="145"/>
                </a:cubicBezTo>
                <a:cubicBezTo>
                  <a:pt x="223" y="141"/>
                  <a:pt x="225" y="137"/>
                  <a:pt x="225" y="132"/>
                </a:cubicBezTo>
                <a:cubicBezTo>
                  <a:pt x="225" y="127"/>
                  <a:pt x="224" y="123"/>
                  <a:pt x="221" y="120"/>
                </a:cubicBezTo>
                <a:cubicBezTo>
                  <a:pt x="127" y="7"/>
                  <a:pt x="127" y="7"/>
                  <a:pt x="127" y="7"/>
                </a:cubicBezTo>
                <a:cubicBezTo>
                  <a:pt x="123" y="3"/>
                  <a:pt x="119" y="1"/>
                  <a:pt x="113" y="1"/>
                </a:cubicBezTo>
                <a:cubicBezTo>
                  <a:pt x="107" y="1"/>
                  <a:pt x="102" y="3"/>
                  <a:pt x="98" y="7"/>
                </a:cubicBezTo>
                <a:cubicBezTo>
                  <a:pt x="5" y="120"/>
                  <a:pt x="5" y="120"/>
                  <a:pt x="5" y="120"/>
                </a:cubicBezTo>
                <a:cubicBezTo>
                  <a:pt x="2" y="123"/>
                  <a:pt x="0" y="127"/>
                  <a:pt x="0" y="132"/>
                </a:cubicBezTo>
                <a:cubicBezTo>
                  <a:pt x="0" y="137"/>
                  <a:pt x="2" y="141"/>
                  <a:pt x="6" y="145"/>
                </a:cubicBezTo>
                <a:cubicBezTo>
                  <a:pt x="10" y="148"/>
                  <a:pt x="14" y="150"/>
                  <a:pt x="19" y="150"/>
                </a:cubicBezTo>
                <a:cubicBezTo>
                  <a:pt x="75" y="150"/>
                  <a:pt x="75" y="150"/>
                  <a:pt x="75" y="150"/>
                </a:cubicBezTo>
                <a:cubicBezTo>
                  <a:pt x="75" y="272"/>
                  <a:pt x="75" y="272"/>
                  <a:pt x="75" y="272"/>
                </a:cubicBezTo>
                <a:cubicBezTo>
                  <a:pt x="75" y="319"/>
                  <a:pt x="75" y="319"/>
                  <a:pt x="75" y="319"/>
                </a:cubicBezTo>
                <a:cubicBezTo>
                  <a:pt x="75" y="322"/>
                  <a:pt x="75" y="322"/>
                  <a:pt x="75" y="322"/>
                </a:cubicBezTo>
                <a:cubicBezTo>
                  <a:pt x="75" y="326"/>
                  <a:pt x="75" y="326"/>
                  <a:pt x="75" y="326"/>
                </a:cubicBezTo>
                <a:cubicBezTo>
                  <a:pt x="76" y="329"/>
                  <a:pt x="76" y="329"/>
                  <a:pt x="76" y="329"/>
                </a:cubicBezTo>
                <a:cubicBezTo>
                  <a:pt x="77" y="332"/>
                  <a:pt x="77" y="332"/>
                  <a:pt x="77" y="332"/>
                </a:cubicBezTo>
                <a:cubicBezTo>
                  <a:pt x="78" y="335"/>
                  <a:pt x="78" y="335"/>
                  <a:pt x="78" y="335"/>
                </a:cubicBezTo>
                <a:cubicBezTo>
                  <a:pt x="81" y="337"/>
                  <a:pt x="81" y="337"/>
                  <a:pt x="81" y="337"/>
                </a:cubicBezTo>
                <a:cubicBezTo>
                  <a:pt x="85" y="337"/>
                  <a:pt x="85" y="337"/>
                  <a:pt x="85" y="337"/>
                </a:cubicBezTo>
                <a:cubicBezTo>
                  <a:pt x="366" y="337"/>
                  <a:pt x="366" y="337"/>
                  <a:pt x="366" y="337"/>
                </a:cubicBezTo>
                <a:cubicBezTo>
                  <a:pt x="372" y="335"/>
                  <a:pt x="372" y="335"/>
                  <a:pt x="372" y="335"/>
                </a:cubicBezTo>
                <a:cubicBezTo>
                  <a:pt x="375" y="328"/>
                  <a:pt x="375" y="328"/>
                  <a:pt x="375" y="328"/>
                </a:cubicBezTo>
                <a:lnTo>
                  <a:pt x="373" y="32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 name="Slide Number Placeholder 1"/>
          <p:cNvSpPr>
            <a:spLocks noGrp="1"/>
          </p:cNvSpPr>
          <p:nvPr>
            <p:ph type="sldNum" sz="quarter" idx="12"/>
          </p:nvPr>
        </p:nvSpPr>
        <p:spPr/>
        <p:txBody>
          <a:bodyPr/>
          <a:lstStyle/>
          <a:p>
            <a:fld id="{32D4B517-E49B-41B6-9DBC-23634E0F1CDC}" type="slidenum">
              <a:rPr lang="en-CA" smtClean="0"/>
              <a:t>6</a:t>
            </a:fld>
            <a:endParaRPr lang="en-CA" dirty="0"/>
          </a:p>
        </p:txBody>
      </p:sp>
    </p:spTree>
    <p:extLst>
      <p:ext uri="{BB962C8B-B14F-4D97-AF65-F5344CB8AC3E}">
        <p14:creationId xmlns:p14="http://schemas.microsoft.com/office/powerpoint/2010/main" val="328636689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858848"/>
            <a:ext cx="7221827" cy="3027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036290"/>
            <a:r>
              <a:rPr lang="en-US" sz="1600" spc="321" dirty="0">
                <a:solidFill>
                  <a:prstClr val="white"/>
                </a:solidFill>
              </a:rPr>
              <a:t>EXTERNAL ENGAGEMENT</a:t>
            </a:r>
            <a:endParaRPr lang="en-CA" sz="1600" spc="321" dirty="0">
              <a:solidFill>
                <a:prstClr val="white"/>
              </a:solidFill>
            </a:endParaRPr>
          </a:p>
        </p:txBody>
      </p:sp>
      <p:sp>
        <p:nvSpPr>
          <p:cNvPr id="45" name="Rectangle 44"/>
          <p:cNvSpPr/>
          <p:nvPr/>
        </p:nvSpPr>
        <p:spPr>
          <a:xfrm>
            <a:off x="500" y="3304104"/>
            <a:ext cx="7221327" cy="294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036290"/>
            <a:r>
              <a:rPr lang="en-US" sz="1600" spc="229" dirty="0">
                <a:solidFill>
                  <a:prstClr val="white"/>
                </a:solidFill>
              </a:rPr>
              <a:t>INTERNAL ENGAGEMENT</a:t>
            </a:r>
            <a:endParaRPr lang="en-CA" sz="1600" spc="229" dirty="0">
              <a:solidFill>
                <a:prstClr val="white"/>
              </a:solidFill>
            </a:endParaRPr>
          </a:p>
        </p:txBody>
      </p:sp>
      <p:sp>
        <p:nvSpPr>
          <p:cNvPr id="46" name="TextBox 45"/>
          <p:cNvSpPr txBox="1"/>
          <p:nvPr/>
        </p:nvSpPr>
        <p:spPr>
          <a:xfrm>
            <a:off x="3327898" y="2236615"/>
            <a:ext cx="2413886" cy="338106"/>
          </a:xfrm>
          <a:prstGeom prst="rect">
            <a:avLst/>
          </a:prstGeom>
          <a:noFill/>
        </p:spPr>
        <p:txBody>
          <a:bodyPr wrap="square" rtlCol="0">
            <a:spAutoFit/>
          </a:bodyPr>
          <a:lstStyle/>
          <a:p>
            <a:pPr defTabSz="1036290"/>
            <a:r>
              <a:rPr lang="en-US" sz="1597" b="1" spc="243" dirty="0">
                <a:solidFill>
                  <a:srgbClr val="004D71"/>
                </a:solidFill>
              </a:rPr>
              <a:t>ORGANIZATIONS</a:t>
            </a:r>
            <a:endParaRPr lang="en-CA" sz="1597" b="1" spc="243" dirty="0">
              <a:solidFill>
                <a:srgbClr val="004D71"/>
              </a:solidFill>
            </a:endParaRPr>
          </a:p>
        </p:txBody>
      </p:sp>
      <p:pic>
        <p:nvPicPr>
          <p:cNvPr id="47" name="Picture 2" descr="Image result for vendors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6988"/>
          <a:stretch/>
        </p:blipFill>
        <p:spPr bwMode="auto">
          <a:xfrm>
            <a:off x="164903" y="2263837"/>
            <a:ext cx="635387" cy="59560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800290" y="2238252"/>
            <a:ext cx="1382796" cy="338106"/>
          </a:xfrm>
          <a:prstGeom prst="rect">
            <a:avLst/>
          </a:prstGeom>
          <a:noFill/>
        </p:spPr>
        <p:txBody>
          <a:bodyPr wrap="square" rtlCol="0">
            <a:spAutoFit/>
          </a:bodyPr>
          <a:lstStyle/>
          <a:p>
            <a:pPr defTabSz="1036290"/>
            <a:r>
              <a:rPr lang="en-US" sz="1597" b="1" spc="243" dirty="0">
                <a:solidFill>
                  <a:srgbClr val="004D71"/>
                </a:solidFill>
              </a:rPr>
              <a:t>INDUSTRY</a:t>
            </a:r>
            <a:endParaRPr lang="en-CA" sz="1597" b="1" spc="243" dirty="0">
              <a:solidFill>
                <a:srgbClr val="004D71"/>
              </a:solidFill>
            </a:endParaRPr>
          </a:p>
        </p:txBody>
      </p:sp>
      <p:pic>
        <p:nvPicPr>
          <p:cNvPr id="49" name="Picture 4" descr="Image result for organizations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099"/>
          <a:stretch/>
        </p:blipFill>
        <p:spPr bwMode="auto">
          <a:xfrm>
            <a:off x="2532971" y="2216796"/>
            <a:ext cx="776970" cy="65188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815763" y="2502180"/>
            <a:ext cx="1442814" cy="468718"/>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Vendors</a:t>
            </a:r>
          </a:p>
          <a:p>
            <a:pPr marL="218457" indent="-218457" defTabSz="1036290">
              <a:buFont typeface="Arial" panose="020B0604020202020204" pitchFamily="34" charset="0"/>
              <a:buChar char="•"/>
            </a:pPr>
            <a:r>
              <a:rPr lang="en-US" sz="1223" dirty="0">
                <a:solidFill>
                  <a:prstClr val="black"/>
                </a:solidFill>
              </a:rPr>
              <a:t>Consulting firms</a:t>
            </a:r>
            <a:endParaRPr lang="en-CA" sz="1223" dirty="0">
              <a:solidFill>
                <a:prstClr val="black"/>
              </a:solidFill>
            </a:endParaRPr>
          </a:p>
        </p:txBody>
      </p:sp>
      <p:sp>
        <p:nvSpPr>
          <p:cNvPr id="51" name="TextBox 50"/>
          <p:cNvSpPr txBox="1"/>
          <p:nvPr/>
        </p:nvSpPr>
        <p:spPr>
          <a:xfrm>
            <a:off x="3345151" y="2486083"/>
            <a:ext cx="2263566" cy="656911"/>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Other Governments (Alberta, Australia, California)</a:t>
            </a:r>
          </a:p>
          <a:p>
            <a:pPr marL="218457" indent="-218457" defTabSz="1036290">
              <a:buFont typeface="Arial" panose="020B0604020202020204" pitchFamily="34" charset="0"/>
              <a:buChar char="•"/>
            </a:pPr>
            <a:r>
              <a:rPr lang="en-US" sz="1223" dirty="0">
                <a:solidFill>
                  <a:prstClr val="black"/>
                </a:solidFill>
              </a:rPr>
              <a:t>Large enterprises</a:t>
            </a:r>
          </a:p>
        </p:txBody>
      </p:sp>
      <p:sp>
        <p:nvSpPr>
          <p:cNvPr id="52" name="TextBox 51"/>
          <p:cNvSpPr txBox="1"/>
          <p:nvPr/>
        </p:nvSpPr>
        <p:spPr>
          <a:xfrm>
            <a:off x="5633449" y="2487028"/>
            <a:ext cx="1606335" cy="656911"/>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Digital Advisory Board</a:t>
            </a:r>
          </a:p>
          <a:p>
            <a:pPr marL="218457" indent="-218457" defTabSz="1036290">
              <a:buFont typeface="Arial" panose="020B0604020202020204" pitchFamily="34" charset="0"/>
              <a:buChar char="•"/>
            </a:pPr>
            <a:endParaRPr lang="en-CA" sz="1223" dirty="0">
              <a:solidFill>
                <a:prstClr val="black"/>
              </a:solidFill>
              <a:latin typeface="Arial Narrow" panose="020B0606020202030204" pitchFamily="34" charset="0"/>
            </a:endParaRPr>
          </a:p>
        </p:txBody>
      </p:sp>
      <p:sp>
        <p:nvSpPr>
          <p:cNvPr id="53" name="TextBox 52"/>
          <p:cNvSpPr txBox="1"/>
          <p:nvPr/>
        </p:nvSpPr>
        <p:spPr>
          <a:xfrm>
            <a:off x="810033" y="3712254"/>
            <a:ext cx="1858064" cy="338106"/>
          </a:xfrm>
          <a:prstGeom prst="rect">
            <a:avLst/>
          </a:prstGeom>
          <a:noFill/>
        </p:spPr>
        <p:txBody>
          <a:bodyPr wrap="square" rtlCol="0">
            <a:spAutoFit/>
          </a:bodyPr>
          <a:lstStyle/>
          <a:p>
            <a:pPr defTabSz="1036290"/>
            <a:r>
              <a:rPr lang="en-US" sz="1597" b="1" spc="243" dirty="0">
                <a:solidFill>
                  <a:srgbClr val="004D71"/>
                </a:solidFill>
              </a:rPr>
              <a:t>DEPARTMENTS</a:t>
            </a:r>
            <a:endParaRPr lang="en-CA" sz="1597" b="1" spc="243" dirty="0">
              <a:solidFill>
                <a:srgbClr val="004D71"/>
              </a:solidFill>
            </a:endParaRPr>
          </a:p>
        </p:txBody>
      </p:sp>
      <p:sp>
        <p:nvSpPr>
          <p:cNvPr id="54" name="TextBox 53"/>
          <p:cNvSpPr txBox="1"/>
          <p:nvPr/>
        </p:nvSpPr>
        <p:spPr>
          <a:xfrm>
            <a:off x="4815454" y="5921973"/>
            <a:ext cx="1826937" cy="338106"/>
          </a:xfrm>
          <a:prstGeom prst="rect">
            <a:avLst/>
          </a:prstGeom>
          <a:noFill/>
        </p:spPr>
        <p:txBody>
          <a:bodyPr wrap="square" rtlCol="0">
            <a:spAutoFit/>
          </a:bodyPr>
          <a:lstStyle/>
          <a:p>
            <a:pPr defTabSz="1036290"/>
            <a:r>
              <a:rPr lang="en-US" sz="1597" b="1" spc="243" dirty="0">
                <a:solidFill>
                  <a:srgbClr val="004D71"/>
                </a:solidFill>
              </a:rPr>
              <a:t>UNIONS</a:t>
            </a:r>
            <a:endParaRPr lang="en-CA" sz="1597" b="1" spc="243" dirty="0">
              <a:solidFill>
                <a:srgbClr val="004D71"/>
              </a:solidFill>
            </a:endParaRPr>
          </a:p>
        </p:txBody>
      </p:sp>
      <p:sp>
        <p:nvSpPr>
          <p:cNvPr id="55" name="TextBox 54"/>
          <p:cNvSpPr txBox="1"/>
          <p:nvPr/>
        </p:nvSpPr>
        <p:spPr>
          <a:xfrm>
            <a:off x="4814539" y="4735307"/>
            <a:ext cx="1858064" cy="338106"/>
          </a:xfrm>
          <a:prstGeom prst="rect">
            <a:avLst/>
          </a:prstGeom>
          <a:noFill/>
        </p:spPr>
        <p:txBody>
          <a:bodyPr wrap="square" rtlCol="0">
            <a:spAutoFit/>
          </a:bodyPr>
          <a:lstStyle/>
          <a:p>
            <a:pPr defTabSz="1036290"/>
            <a:r>
              <a:rPr lang="en-US" sz="1597" b="1" spc="229" dirty="0">
                <a:solidFill>
                  <a:srgbClr val="004D71"/>
                </a:solidFill>
              </a:rPr>
              <a:t>USERS</a:t>
            </a:r>
            <a:endParaRPr lang="en-CA" sz="1597" b="1" spc="229" dirty="0">
              <a:solidFill>
                <a:srgbClr val="004D71"/>
              </a:solidFill>
            </a:endParaRPr>
          </a:p>
        </p:txBody>
      </p:sp>
      <p:sp>
        <p:nvSpPr>
          <p:cNvPr id="56" name="TextBox 55"/>
          <p:cNvSpPr txBox="1"/>
          <p:nvPr/>
        </p:nvSpPr>
        <p:spPr>
          <a:xfrm>
            <a:off x="855388" y="5965142"/>
            <a:ext cx="2663912" cy="583878"/>
          </a:xfrm>
          <a:prstGeom prst="rect">
            <a:avLst/>
          </a:prstGeom>
          <a:noFill/>
        </p:spPr>
        <p:txBody>
          <a:bodyPr wrap="square" rtlCol="0">
            <a:spAutoFit/>
          </a:bodyPr>
          <a:lstStyle/>
          <a:p>
            <a:pPr defTabSz="1036290"/>
            <a:r>
              <a:rPr lang="en-US" sz="1597" b="1" spc="243" dirty="0">
                <a:solidFill>
                  <a:srgbClr val="004D71"/>
                </a:solidFill>
              </a:rPr>
              <a:t>COMMUNITY OF SPECIALISTS</a:t>
            </a:r>
            <a:endParaRPr lang="en-CA" sz="1597" b="1" spc="243" dirty="0">
              <a:solidFill>
                <a:srgbClr val="004D71"/>
              </a:solidFill>
            </a:endParaRPr>
          </a:p>
        </p:txBody>
      </p:sp>
      <p:sp>
        <p:nvSpPr>
          <p:cNvPr id="57" name="TextBox 56"/>
          <p:cNvSpPr txBox="1"/>
          <p:nvPr/>
        </p:nvSpPr>
        <p:spPr>
          <a:xfrm>
            <a:off x="857402" y="4752385"/>
            <a:ext cx="3060818" cy="338106"/>
          </a:xfrm>
          <a:prstGeom prst="rect">
            <a:avLst/>
          </a:prstGeom>
          <a:noFill/>
        </p:spPr>
        <p:txBody>
          <a:bodyPr wrap="square" rtlCol="0">
            <a:spAutoFit/>
          </a:bodyPr>
          <a:lstStyle/>
          <a:p>
            <a:pPr defTabSz="1036290"/>
            <a:r>
              <a:rPr lang="en-US" sz="1597" b="1" spc="243" dirty="0">
                <a:solidFill>
                  <a:srgbClr val="004D71"/>
                </a:solidFill>
              </a:rPr>
              <a:t>UNIQUE DEPARTMENTS</a:t>
            </a:r>
            <a:endParaRPr lang="en-CA" sz="1597" b="1" spc="243" dirty="0">
              <a:solidFill>
                <a:srgbClr val="004D71"/>
              </a:solidFill>
            </a:endParaRPr>
          </a:p>
        </p:txBody>
      </p:sp>
      <p:pic>
        <p:nvPicPr>
          <p:cNvPr id="58" name="Picture 6" descr="Image result for department ic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41" t="12460" r="12783" b="19012"/>
          <a:stretch/>
        </p:blipFill>
        <p:spPr bwMode="auto">
          <a:xfrm>
            <a:off x="186504" y="3762060"/>
            <a:ext cx="631825" cy="617785"/>
          </a:xfrm>
          <a:prstGeom prst="ellipse">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users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981" y="6012612"/>
            <a:ext cx="613782" cy="61378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Image result for secur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836" y="4768868"/>
            <a:ext cx="775182" cy="77518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Image result for expert circl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05392" y="4763725"/>
            <a:ext cx="685584" cy="68558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4" descr="Image result for meeting circle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5798" y="5895016"/>
            <a:ext cx="655111" cy="6639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827860" y="3936628"/>
            <a:ext cx="2307445" cy="845103"/>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Core public service</a:t>
            </a:r>
          </a:p>
          <a:p>
            <a:pPr marL="218457" indent="-218457" defTabSz="1036290">
              <a:buFont typeface="Arial" panose="020B0604020202020204" pitchFamily="34" charset="0"/>
              <a:buChar char="•"/>
            </a:pPr>
            <a:r>
              <a:rPr lang="en-US" sz="1223" dirty="0">
                <a:solidFill>
                  <a:prstClr val="black"/>
                </a:solidFill>
              </a:rPr>
              <a:t>Central agencies</a:t>
            </a:r>
          </a:p>
          <a:p>
            <a:pPr marL="218457" indent="-218457" defTabSz="1036290">
              <a:buFont typeface="Arial" panose="020B0604020202020204" pitchFamily="34" charset="0"/>
              <a:buChar char="•"/>
            </a:pPr>
            <a:r>
              <a:rPr lang="en-US" sz="1223" dirty="0">
                <a:solidFill>
                  <a:prstClr val="black"/>
                </a:solidFill>
              </a:rPr>
              <a:t>Agencies/Crown Corporations </a:t>
            </a:r>
          </a:p>
          <a:p>
            <a:pPr defTabSz="1036290"/>
            <a:endParaRPr lang="en-CA" sz="1223" dirty="0">
              <a:solidFill>
                <a:prstClr val="black"/>
              </a:solidFill>
              <a:latin typeface="Arial Narrow" panose="020B0606020202030204" pitchFamily="34" charset="0"/>
            </a:endParaRPr>
          </a:p>
        </p:txBody>
      </p:sp>
      <p:sp>
        <p:nvSpPr>
          <p:cNvPr id="65" name="TextBox 64"/>
          <p:cNvSpPr txBox="1"/>
          <p:nvPr/>
        </p:nvSpPr>
        <p:spPr>
          <a:xfrm>
            <a:off x="863448" y="4993023"/>
            <a:ext cx="1977892" cy="845103"/>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Individual pay system</a:t>
            </a:r>
            <a:endParaRPr lang="en-CA" sz="1223" dirty="0">
              <a:solidFill>
                <a:prstClr val="black"/>
              </a:solidFill>
            </a:endParaRPr>
          </a:p>
          <a:p>
            <a:pPr defTabSz="1036290"/>
            <a:r>
              <a:rPr lang="en-US" sz="1223" dirty="0" smtClean="0">
                <a:solidFill>
                  <a:prstClr val="black"/>
                </a:solidFill>
              </a:rPr>
              <a:t>      (</a:t>
            </a:r>
            <a:r>
              <a:rPr lang="en-US" sz="1223" dirty="0">
                <a:solidFill>
                  <a:prstClr val="black"/>
                </a:solidFill>
              </a:rPr>
              <a:t>DND, RCMP, CRA)</a:t>
            </a:r>
          </a:p>
          <a:p>
            <a:pPr marL="218457" indent="-218457" defTabSz="1036290">
              <a:buFont typeface="Arial" panose="020B0604020202020204" pitchFamily="34" charset="0"/>
              <a:buChar char="•"/>
            </a:pPr>
            <a:r>
              <a:rPr lang="en-US" sz="1223" dirty="0">
                <a:solidFill>
                  <a:prstClr val="black"/>
                </a:solidFill>
              </a:rPr>
              <a:t>Secure environments</a:t>
            </a:r>
          </a:p>
          <a:p>
            <a:pPr defTabSz="1036290"/>
            <a:r>
              <a:rPr lang="en-US" sz="1223" dirty="0" smtClean="0">
                <a:solidFill>
                  <a:prstClr val="black"/>
                </a:solidFill>
              </a:rPr>
              <a:t>      (</a:t>
            </a:r>
            <a:r>
              <a:rPr lang="en-US" sz="1223" dirty="0">
                <a:solidFill>
                  <a:prstClr val="black"/>
                </a:solidFill>
              </a:rPr>
              <a:t>CSE, CSIS)</a:t>
            </a:r>
          </a:p>
        </p:txBody>
      </p:sp>
      <p:sp>
        <p:nvSpPr>
          <p:cNvPr id="66" name="TextBox 65"/>
          <p:cNvSpPr txBox="1"/>
          <p:nvPr/>
        </p:nvSpPr>
        <p:spPr>
          <a:xfrm>
            <a:off x="846002" y="6482060"/>
            <a:ext cx="1208995" cy="1033296"/>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CFOs</a:t>
            </a:r>
          </a:p>
          <a:p>
            <a:pPr marL="218457" indent="-218457" defTabSz="1036290">
              <a:buFont typeface="Arial" panose="020B0604020202020204" pitchFamily="34" charset="0"/>
              <a:buChar char="•"/>
            </a:pPr>
            <a:r>
              <a:rPr lang="en-US" sz="1223" dirty="0">
                <a:solidFill>
                  <a:prstClr val="black"/>
                </a:solidFill>
              </a:rPr>
              <a:t>CIOs </a:t>
            </a:r>
          </a:p>
          <a:p>
            <a:pPr marL="218457" indent="-218457" defTabSz="1036290">
              <a:buFont typeface="Arial" panose="020B0604020202020204" pitchFamily="34" charset="0"/>
              <a:buChar char="•"/>
            </a:pPr>
            <a:r>
              <a:rPr lang="en-US" sz="1223" dirty="0">
                <a:solidFill>
                  <a:prstClr val="black"/>
                </a:solidFill>
              </a:rPr>
              <a:t>Heads of HR</a:t>
            </a:r>
          </a:p>
          <a:p>
            <a:pPr marL="218457" indent="-218457" defTabSz="1036290">
              <a:buFont typeface="Arial" panose="020B0604020202020204" pitchFamily="34" charset="0"/>
              <a:buChar char="•"/>
            </a:pPr>
            <a:r>
              <a:rPr lang="en-US" sz="1223" dirty="0">
                <a:solidFill>
                  <a:prstClr val="black"/>
                </a:solidFill>
              </a:rPr>
              <a:t>Accessibility </a:t>
            </a:r>
          </a:p>
          <a:p>
            <a:pPr marL="218457" indent="-218457" defTabSz="1036290">
              <a:buFont typeface="Arial" panose="020B0604020202020204" pitchFamily="34" charset="0"/>
              <a:buChar char="•"/>
            </a:pPr>
            <a:r>
              <a:rPr lang="en-US" sz="1223" dirty="0">
                <a:solidFill>
                  <a:prstClr val="black"/>
                </a:solidFill>
              </a:rPr>
              <a:t>Security</a:t>
            </a:r>
          </a:p>
        </p:txBody>
      </p:sp>
      <p:sp>
        <p:nvSpPr>
          <p:cNvPr id="67" name="TextBox 66"/>
          <p:cNvSpPr txBox="1"/>
          <p:nvPr/>
        </p:nvSpPr>
        <p:spPr>
          <a:xfrm>
            <a:off x="4862094" y="3941129"/>
            <a:ext cx="2353655" cy="656911"/>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Deputy Ministers</a:t>
            </a:r>
          </a:p>
          <a:p>
            <a:pPr marL="218457" indent="-218457" defTabSz="1036290">
              <a:buFont typeface="Arial" panose="020B0604020202020204" pitchFamily="34" charset="0"/>
              <a:buChar char="•"/>
            </a:pPr>
            <a:r>
              <a:rPr lang="en-US" sz="1223" dirty="0">
                <a:solidFill>
                  <a:prstClr val="black"/>
                </a:solidFill>
              </a:rPr>
              <a:t>Ministers</a:t>
            </a:r>
          </a:p>
          <a:p>
            <a:pPr marL="218457" indent="-218457" defTabSz="1036290">
              <a:buFont typeface="Arial" panose="020B0604020202020204" pitchFamily="34" charset="0"/>
              <a:buChar char="•"/>
            </a:pPr>
            <a:r>
              <a:rPr lang="en-US" sz="1223" dirty="0">
                <a:solidFill>
                  <a:prstClr val="black"/>
                </a:solidFill>
              </a:rPr>
              <a:t>Parliamentary Committees</a:t>
            </a:r>
          </a:p>
        </p:txBody>
      </p:sp>
      <p:sp>
        <p:nvSpPr>
          <p:cNvPr id="68" name="TextBox 67"/>
          <p:cNvSpPr txBox="1"/>
          <p:nvPr/>
        </p:nvSpPr>
        <p:spPr>
          <a:xfrm>
            <a:off x="4909299" y="6171032"/>
            <a:ext cx="1733092" cy="280526"/>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Bargaining agents</a:t>
            </a:r>
            <a:endParaRPr lang="en-CA" sz="1223" dirty="0">
              <a:solidFill>
                <a:prstClr val="black"/>
              </a:solidFill>
            </a:endParaRPr>
          </a:p>
        </p:txBody>
      </p:sp>
      <p:pic>
        <p:nvPicPr>
          <p:cNvPr id="69" name="Picture 68"/>
          <p:cNvPicPr>
            <a:picLocks noChangeAspect="1"/>
          </p:cNvPicPr>
          <p:nvPr/>
        </p:nvPicPr>
        <p:blipFill rotWithShape="1">
          <a:blip r:embed="rId11"/>
          <a:srcRect l="4762" t="3325" r="7931" b="3565"/>
          <a:stretch/>
        </p:blipFill>
        <p:spPr>
          <a:xfrm>
            <a:off x="3991947" y="6675672"/>
            <a:ext cx="646201" cy="657950"/>
          </a:xfrm>
          <a:prstGeom prst="ellipse">
            <a:avLst/>
          </a:prstGeom>
        </p:spPr>
      </p:pic>
      <p:sp>
        <p:nvSpPr>
          <p:cNvPr id="70" name="TextBox 69"/>
          <p:cNvSpPr txBox="1"/>
          <p:nvPr/>
        </p:nvSpPr>
        <p:spPr>
          <a:xfrm>
            <a:off x="4909300" y="6994007"/>
            <a:ext cx="1733092" cy="656911"/>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PSPC</a:t>
            </a:r>
          </a:p>
          <a:p>
            <a:pPr marL="218457" indent="-218457" defTabSz="1036290">
              <a:buFont typeface="Arial" panose="020B0604020202020204" pitchFamily="34" charset="0"/>
              <a:buChar char="•"/>
            </a:pPr>
            <a:r>
              <a:rPr lang="en-US" sz="1223" dirty="0">
                <a:solidFill>
                  <a:prstClr val="black"/>
                </a:solidFill>
              </a:rPr>
              <a:t>SSC, PSC, CSPS</a:t>
            </a:r>
          </a:p>
          <a:p>
            <a:pPr marL="218457" indent="-218457" defTabSz="1036290">
              <a:buFont typeface="Arial" panose="020B0604020202020204" pitchFamily="34" charset="0"/>
              <a:buChar char="•"/>
            </a:pPr>
            <a:endParaRPr lang="en-CA" sz="1223" dirty="0">
              <a:solidFill>
                <a:prstClr val="black"/>
              </a:solidFill>
              <a:latin typeface="Arial Narrow" panose="020B0606020202030204" pitchFamily="34" charset="0"/>
            </a:endParaRPr>
          </a:p>
        </p:txBody>
      </p:sp>
      <p:sp>
        <p:nvSpPr>
          <p:cNvPr id="71" name="TextBox 70"/>
          <p:cNvSpPr txBox="1"/>
          <p:nvPr/>
        </p:nvSpPr>
        <p:spPr>
          <a:xfrm>
            <a:off x="2146829" y="6482058"/>
            <a:ext cx="1561528" cy="1033296"/>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Official Languages</a:t>
            </a:r>
          </a:p>
          <a:p>
            <a:pPr marL="218457" indent="-218457" defTabSz="1036290">
              <a:buFont typeface="Arial" panose="020B0604020202020204" pitchFamily="34" charset="0"/>
              <a:buChar char="•"/>
            </a:pPr>
            <a:r>
              <a:rPr lang="en-US" sz="1223" dirty="0">
                <a:solidFill>
                  <a:prstClr val="black"/>
                </a:solidFill>
              </a:rPr>
              <a:t>UX/UI Design</a:t>
            </a:r>
          </a:p>
          <a:p>
            <a:pPr marL="218457" indent="-218457" defTabSz="1036290">
              <a:buFont typeface="Arial" panose="020B0604020202020204" pitchFamily="34" charset="0"/>
              <a:buChar char="•"/>
            </a:pPr>
            <a:r>
              <a:rPr lang="en-US" sz="1223" dirty="0">
                <a:solidFill>
                  <a:prstClr val="black"/>
                </a:solidFill>
              </a:rPr>
              <a:t>Enterprise Architecture Review Board</a:t>
            </a:r>
          </a:p>
        </p:txBody>
      </p:sp>
      <p:sp>
        <p:nvSpPr>
          <p:cNvPr id="72" name="TextBox 71"/>
          <p:cNvSpPr txBox="1"/>
          <p:nvPr/>
        </p:nvSpPr>
        <p:spPr>
          <a:xfrm>
            <a:off x="4814807" y="3703324"/>
            <a:ext cx="2478412" cy="338106"/>
          </a:xfrm>
          <a:prstGeom prst="rect">
            <a:avLst/>
          </a:prstGeom>
          <a:noFill/>
        </p:spPr>
        <p:txBody>
          <a:bodyPr wrap="square" rtlCol="0">
            <a:spAutoFit/>
          </a:bodyPr>
          <a:lstStyle/>
          <a:p>
            <a:pPr defTabSz="1036290"/>
            <a:r>
              <a:rPr lang="en-US" sz="1597" b="1" spc="243" dirty="0">
                <a:solidFill>
                  <a:srgbClr val="004D71"/>
                </a:solidFill>
              </a:rPr>
              <a:t>SENIOR OFFICIALS</a:t>
            </a:r>
            <a:endParaRPr lang="en-CA" sz="1597" b="1" spc="243" dirty="0">
              <a:solidFill>
                <a:srgbClr val="004D71"/>
              </a:solidFill>
            </a:endParaRPr>
          </a:p>
        </p:txBody>
      </p:sp>
      <p:sp>
        <p:nvSpPr>
          <p:cNvPr id="73" name="TextBox 72"/>
          <p:cNvSpPr txBox="1"/>
          <p:nvPr/>
        </p:nvSpPr>
        <p:spPr>
          <a:xfrm>
            <a:off x="4919605" y="4976887"/>
            <a:ext cx="2694695" cy="845103"/>
          </a:xfrm>
          <a:prstGeom prst="rect">
            <a:avLst/>
          </a:prstGeom>
          <a:noFill/>
        </p:spPr>
        <p:txBody>
          <a:bodyPr wrap="square" rtlCol="0">
            <a:spAutoFit/>
          </a:bodyPr>
          <a:lstStyle/>
          <a:p>
            <a:pPr marL="218457" indent="-218457" defTabSz="1036290">
              <a:buFont typeface="Arial" panose="020B0604020202020204" pitchFamily="34" charset="0"/>
              <a:buChar char="•"/>
            </a:pPr>
            <a:r>
              <a:rPr lang="en-US" sz="1223" dirty="0">
                <a:solidFill>
                  <a:prstClr val="black"/>
                </a:solidFill>
              </a:rPr>
              <a:t>Employees</a:t>
            </a:r>
          </a:p>
          <a:p>
            <a:pPr marL="218457" indent="-218457" defTabSz="1036290">
              <a:buFont typeface="Arial" panose="020B0604020202020204" pitchFamily="34" charset="0"/>
              <a:buChar char="•"/>
            </a:pPr>
            <a:r>
              <a:rPr lang="en-US" sz="1223" dirty="0">
                <a:solidFill>
                  <a:prstClr val="black"/>
                </a:solidFill>
              </a:rPr>
              <a:t>HR practitioners</a:t>
            </a:r>
          </a:p>
          <a:p>
            <a:pPr marL="218457" indent="-218457" defTabSz="1036290">
              <a:buFont typeface="Arial" panose="020B0604020202020204" pitchFamily="34" charset="0"/>
              <a:buChar char="•"/>
            </a:pPr>
            <a:r>
              <a:rPr lang="en-US" sz="1223" dirty="0">
                <a:solidFill>
                  <a:prstClr val="black"/>
                </a:solidFill>
              </a:rPr>
              <a:t>Compensation Advisors</a:t>
            </a:r>
          </a:p>
          <a:p>
            <a:pPr marL="218457" indent="-218457" defTabSz="1036290">
              <a:buFont typeface="Arial" panose="020B0604020202020204" pitchFamily="34" charset="0"/>
              <a:buChar char="•"/>
            </a:pPr>
            <a:r>
              <a:rPr lang="en-US" sz="1223" dirty="0">
                <a:solidFill>
                  <a:prstClr val="black"/>
                </a:solidFill>
              </a:rPr>
              <a:t>Managers</a:t>
            </a:r>
            <a:endParaRPr lang="en-CA" sz="1223" dirty="0">
              <a:solidFill>
                <a:prstClr val="black"/>
              </a:solidFill>
            </a:endParaRPr>
          </a:p>
        </p:txBody>
      </p:sp>
      <p:cxnSp>
        <p:nvCxnSpPr>
          <p:cNvPr id="74" name="Straight Connector 73"/>
          <p:cNvCxnSpPr/>
          <p:nvPr/>
        </p:nvCxnSpPr>
        <p:spPr>
          <a:xfrm>
            <a:off x="7239784" y="1850189"/>
            <a:ext cx="7468" cy="5584916"/>
          </a:xfrm>
          <a:prstGeom prst="line">
            <a:avLst/>
          </a:prstGeom>
          <a:ln>
            <a:solidFill>
              <a:srgbClr val="333E48"/>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247251" y="1858848"/>
            <a:ext cx="3115949" cy="3027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36290"/>
            <a:r>
              <a:rPr lang="en-US" sz="1597" spc="229" dirty="0">
                <a:solidFill>
                  <a:prstClr val="white"/>
                </a:solidFill>
              </a:rPr>
              <a:t>LEARNINGS</a:t>
            </a:r>
            <a:endParaRPr lang="en-CA" sz="1597" spc="229" dirty="0">
              <a:solidFill>
                <a:prstClr val="white"/>
              </a:solidFill>
            </a:endParaRPr>
          </a:p>
        </p:txBody>
      </p:sp>
      <p:sp>
        <p:nvSpPr>
          <p:cNvPr id="76" name="TextBox 75"/>
          <p:cNvSpPr txBox="1"/>
          <p:nvPr/>
        </p:nvSpPr>
        <p:spPr>
          <a:xfrm>
            <a:off x="7368780" y="2198542"/>
            <a:ext cx="2966082" cy="3358868"/>
          </a:xfrm>
          <a:prstGeom prst="rect">
            <a:avLst/>
          </a:prstGeom>
          <a:noFill/>
        </p:spPr>
        <p:txBody>
          <a:bodyPr wrap="square" rtlCol="0">
            <a:spAutoFit/>
          </a:bodyPr>
          <a:lstStyle/>
          <a:p>
            <a:pPr marL="218457" indent="-218457" defTabSz="1036290">
              <a:buFont typeface="Arial" panose="020B0604020202020204" pitchFamily="34" charset="0"/>
              <a:buChar char="•"/>
            </a:pPr>
            <a:r>
              <a:rPr lang="en-US" sz="1300" dirty="0">
                <a:solidFill>
                  <a:prstClr val="black"/>
                </a:solidFill>
              </a:rPr>
              <a:t>Industry best practices</a:t>
            </a:r>
          </a:p>
          <a:p>
            <a:pPr marL="218457" indent="-218457" defTabSz="1036290">
              <a:buFont typeface="Arial" panose="020B0604020202020204" pitchFamily="34" charset="0"/>
              <a:buChar char="•"/>
            </a:pPr>
            <a:r>
              <a:rPr lang="en-US" sz="1300" dirty="0">
                <a:solidFill>
                  <a:prstClr val="black"/>
                </a:solidFill>
              </a:rPr>
              <a:t>Lessons learned from similar undertakings</a:t>
            </a:r>
          </a:p>
          <a:p>
            <a:pPr marL="218457" indent="-218457" defTabSz="1036290">
              <a:spcAft>
                <a:spcPts val="153"/>
              </a:spcAft>
              <a:buFont typeface="Arial" panose="020B0604020202020204" pitchFamily="34" charset="0"/>
              <a:buChar char="•"/>
            </a:pPr>
            <a:r>
              <a:rPr lang="en-US" sz="1300" dirty="0">
                <a:solidFill>
                  <a:prstClr val="black"/>
                </a:solidFill>
              </a:rPr>
              <a:t>Interoperability with existing systems</a:t>
            </a:r>
          </a:p>
          <a:p>
            <a:pPr marL="218457" indent="-218457" defTabSz="1036290">
              <a:spcAft>
                <a:spcPts val="153"/>
              </a:spcAft>
              <a:buFont typeface="Arial" panose="020B0604020202020204" pitchFamily="34" charset="0"/>
              <a:buChar char="•"/>
            </a:pPr>
            <a:r>
              <a:rPr lang="en-US" sz="1300" dirty="0">
                <a:solidFill>
                  <a:prstClr val="black"/>
                </a:solidFill>
              </a:rPr>
              <a:t>Compatibility requirements</a:t>
            </a:r>
          </a:p>
          <a:p>
            <a:pPr marL="218457" indent="-218457" defTabSz="1036290">
              <a:spcAft>
                <a:spcPts val="153"/>
              </a:spcAft>
              <a:buFont typeface="Arial" panose="020B0604020202020204" pitchFamily="34" charset="0"/>
              <a:buChar char="•"/>
            </a:pPr>
            <a:r>
              <a:rPr lang="en-US" sz="1300" dirty="0">
                <a:solidFill>
                  <a:prstClr val="black"/>
                </a:solidFill>
              </a:rPr>
              <a:t>User interface</a:t>
            </a:r>
          </a:p>
          <a:p>
            <a:pPr marL="218457" indent="-218457" defTabSz="1036290">
              <a:spcAft>
                <a:spcPts val="153"/>
              </a:spcAft>
              <a:buFont typeface="Arial" panose="020B0604020202020204" pitchFamily="34" charset="0"/>
              <a:buChar char="•"/>
            </a:pPr>
            <a:r>
              <a:rPr lang="en-US" sz="1300" dirty="0">
                <a:solidFill>
                  <a:prstClr val="black"/>
                </a:solidFill>
              </a:rPr>
              <a:t>Functionality (e.g. onboarding, talent management, recruitment)</a:t>
            </a:r>
          </a:p>
          <a:p>
            <a:pPr marL="218457" indent="-218457" defTabSz="1036290">
              <a:spcAft>
                <a:spcPts val="153"/>
              </a:spcAft>
              <a:buFont typeface="Arial" panose="020B0604020202020204" pitchFamily="34" charset="0"/>
              <a:buChar char="•"/>
            </a:pPr>
            <a:r>
              <a:rPr lang="en-US" sz="1300" dirty="0">
                <a:solidFill>
                  <a:prstClr val="black"/>
                </a:solidFill>
              </a:rPr>
              <a:t>Security </a:t>
            </a:r>
          </a:p>
          <a:p>
            <a:pPr marL="218457" indent="-218457" defTabSz="1036290">
              <a:spcAft>
                <a:spcPts val="153"/>
              </a:spcAft>
              <a:buFont typeface="Arial" panose="020B0604020202020204" pitchFamily="34" charset="0"/>
              <a:buChar char="•"/>
            </a:pPr>
            <a:r>
              <a:rPr lang="en-US" sz="1300" dirty="0">
                <a:solidFill>
                  <a:prstClr val="black"/>
                </a:solidFill>
              </a:rPr>
              <a:t>Accessibility </a:t>
            </a:r>
          </a:p>
          <a:p>
            <a:pPr marL="218457" indent="-218457" defTabSz="1036290">
              <a:spcAft>
                <a:spcPts val="153"/>
              </a:spcAft>
              <a:buFont typeface="Arial" panose="020B0604020202020204" pitchFamily="34" charset="0"/>
              <a:buChar char="•"/>
            </a:pPr>
            <a:r>
              <a:rPr lang="en-US" sz="1300" dirty="0">
                <a:solidFill>
                  <a:prstClr val="black"/>
                </a:solidFill>
              </a:rPr>
              <a:t>Complex work environments </a:t>
            </a:r>
          </a:p>
          <a:p>
            <a:pPr marL="218457" indent="-218457" defTabSz="1036290">
              <a:spcAft>
                <a:spcPts val="153"/>
              </a:spcAft>
              <a:buFont typeface="Arial" panose="020B0604020202020204" pitchFamily="34" charset="0"/>
              <a:buChar char="•"/>
            </a:pPr>
            <a:r>
              <a:rPr lang="en-US" sz="1300" dirty="0">
                <a:solidFill>
                  <a:prstClr val="black"/>
                </a:solidFill>
              </a:rPr>
              <a:t>Business transformation</a:t>
            </a:r>
          </a:p>
          <a:p>
            <a:pPr marL="218457" indent="-218457" defTabSz="1036290">
              <a:spcAft>
                <a:spcPts val="153"/>
              </a:spcAft>
              <a:buFont typeface="Arial" panose="020B0604020202020204" pitchFamily="34" charset="0"/>
              <a:buChar char="•"/>
            </a:pPr>
            <a:r>
              <a:rPr lang="en-US" sz="1300" dirty="0">
                <a:solidFill>
                  <a:prstClr val="black"/>
                </a:solidFill>
              </a:rPr>
              <a:t>Data migration</a:t>
            </a:r>
          </a:p>
          <a:p>
            <a:pPr marL="218457" indent="-218457" defTabSz="1036290">
              <a:spcAft>
                <a:spcPts val="153"/>
              </a:spcAft>
              <a:buFont typeface="Arial" panose="020B0604020202020204" pitchFamily="34" charset="0"/>
              <a:buChar char="•"/>
            </a:pPr>
            <a:r>
              <a:rPr lang="en-US" sz="1300" dirty="0">
                <a:solidFill>
                  <a:prstClr val="black"/>
                </a:solidFill>
              </a:rPr>
              <a:t>Cloud Connectivity</a:t>
            </a:r>
            <a:endParaRPr lang="en-CA" sz="1300" dirty="0">
              <a:solidFill>
                <a:prstClr val="black"/>
              </a:solidFill>
            </a:endParaRPr>
          </a:p>
          <a:p>
            <a:pPr defTabSz="1036290"/>
            <a:endParaRPr lang="en-CA" sz="1360" dirty="0">
              <a:solidFill>
                <a:prstClr val="black"/>
              </a:solidFill>
              <a:latin typeface="Arial Narrow" panose="020B0606020202030204" pitchFamily="34" charset="0"/>
            </a:endParaRPr>
          </a:p>
        </p:txBody>
      </p:sp>
      <p:sp>
        <p:nvSpPr>
          <p:cNvPr id="77" name="TextBox 76"/>
          <p:cNvSpPr txBox="1"/>
          <p:nvPr/>
        </p:nvSpPr>
        <p:spPr>
          <a:xfrm>
            <a:off x="4814807" y="6687687"/>
            <a:ext cx="2450725" cy="338106"/>
          </a:xfrm>
          <a:prstGeom prst="rect">
            <a:avLst/>
          </a:prstGeom>
          <a:noFill/>
        </p:spPr>
        <p:txBody>
          <a:bodyPr wrap="square" rtlCol="0">
            <a:spAutoFit/>
          </a:bodyPr>
          <a:lstStyle/>
          <a:p>
            <a:pPr defTabSz="1036290"/>
            <a:r>
              <a:rPr lang="en-US" sz="1597" b="1" spc="243" dirty="0">
                <a:solidFill>
                  <a:srgbClr val="004D71"/>
                </a:solidFill>
              </a:rPr>
              <a:t>PROJECT PARTNERS</a:t>
            </a:r>
            <a:endParaRPr lang="en-CA" sz="1597" b="1" spc="243" dirty="0">
              <a:solidFill>
                <a:srgbClr val="004D71"/>
              </a:solidFill>
            </a:endParaRPr>
          </a:p>
        </p:txBody>
      </p:sp>
      <p:sp>
        <p:nvSpPr>
          <p:cNvPr id="78" name="Rectangle 77"/>
          <p:cNvSpPr/>
          <p:nvPr/>
        </p:nvSpPr>
        <p:spPr>
          <a:xfrm>
            <a:off x="7265038" y="5405635"/>
            <a:ext cx="3098163" cy="30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r>
              <a:rPr lang="en-US" sz="1597" spc="229" dirty="0">
                <a:solidFill>
                  <a:prstClr val="white"/>
                </a:solidFill>
              </a:rPr>
              <a:t>ENGAGEMENT</a:t>
            </a:r>
            <a:endParaRPr lang="en-CA" sz="1597" spc="229" dirty="0">
              <a:solidFill>
                <a:prstClr val="white"/>
              </a:solidFill>
            </a:endParaRPr>
          </a:p>
        </p:txBody>
      </p:sp>
      <p:sp>
        <p:nvSpPr>
          <p:cNvPr id="79" name="TextBox 78"/>
          <p:cNvSpPr txBox="1"/>
          <p:nvPr/>
        </p:nvSpPr>
        <p:spPr>
          <a:xfrm>
            <a:off x="7357364" y="5855574"/>
            <a:ext cx="2966082" cy="1138773"/>
          </a:xfrm>
          <a:prstGeom prst="rect">
            <a:avLst/>
          </a:prstGeom>
          <a:noFill/>
        </p:spPr>
        <p:txBody>
          <a:bodyPr wrap="square" rtlCol="0">
            <a:spAutoFit/>
          </a:bodyPr>
          <a:lstStyle/>
          <a:p>
            <a:pPr marL="218457" indent="-218457" defTabSz="1036290">
              <a:buFont typeface="Arial" panose="020B0604020202020204" pitchFamily="34" charset="0"/>
              <a:buChar char="•"/>
            </a:pPr>
            <a:r>
              <a:rPr lang="en-US" sz="1300" dirty="0">
                <a:solidFill>
                  <a:prstClr val="black"/>
                </a:solidFill>
              </a:rPr>
              <a:t>Parliamentary Briefings</a:t>
            </a:r>
          </a:p>
          <a:p>
            <a:pPr marL="218457" indent="-218457" defTabSz="1036290">
              <a:buFont typeface="Arial" panose="020B0604020202020204" pitchFamily="34" charset="0"/>
              <a:buChar char="•"/>
            </a:pPr>
            <a:r>
              <a:rPr lang="en-US" sz="1300" dirty="0">
                <a:solidFill>
                  <a:prstClr val="black"/>
                </a:solidFill>
              </a:rPr>
              <a:t>HR Workshops</a:t>
            </a:r>
          </a:p>
          <a:p>
            <a:pPr marL="218457" indent="-218457" defTabSz="1036290">
              <a:buFont typeface="Arial" panose="020B0604020202020204" pitchFamily="34" charset="0"/>
              <a:buChar char="•"/>
            </a:pPr>
            <a:r>
              <a:rPr lang="en-US" sz="1300" dirty="0">
                <a:solidFill>
                  <a:prstClr val="black"/>
                </a:solidFill>
              </a:rPr>
              <a:t>Industry Day</a:t>
            </a:r>
          </a:p>
          <a:p>
            <a:pPr marL="218457" indent="-218457" defTabSz="1036290">
              <a:buFont typeface="Arial" panose="020B0604020202020204" pitchFamily="34" charset="0"/>
              <a:buChar char="•"/>
            </a:pPr>
            <a:r>
              <a:rPr lang="en-US" sz="1300" dirty="0">
                <a:solidFill>
                  <a:prstClr val="black"/>
                </a:solidFill>
              </a:rPr>
              <a:t>Online - #NextGenHRPay</a:t>
            </a:r>
            <a:endParaRPr lang="en-CA" sz="1300" dirty="0">
              <a:solidFill>
                <a:prstClr val="black"/>
              </a:solidFill>
            </a:endParaRPr>
          </a:p>
          <a:p>
            <a:pPr defTabSz="1036290"/>
            <a:endParaRPr lang="en-CA" sz="1360" dirty="0">
              <a:solidFill>
                <a:prstClr val="black"/>
              </a:solidFill>
              <a:latin typeface="Arial Narrow" panose="020B0606020202030204" pitchFamily="34" charset="0"/>
            </a:endParaRPr>
          </a:p>
        </p:txBody>
      </p:sp>
      <p:sp>
        <p:nvSpPr>
          <p:cNvPr id="80" name="Freeform 79"/>
          <p:cNvSpPr>
            <a:spLocks/>
          </p:cNvSpPr>
          <p:nvPr>
            <p:custDataLst>
              <p:tags r:id="rId1"/>
            </p:custDataLst>
          </p:nvPr>
        </p:nvSpPr>
        <p:spPr bwMode="auto">
          <a:xfrm>
            <a:off x="9510316" y="6561322"/>
            <a:ext cx="285632" cy="206905"/>
          </a:xfrm>
          <a:custGeom>
            <a:avLst/>
            <a:gdLst>
              <a:gd name="T0" fmla="*/ 326 w 370"/>
              <a:gd name="T1" fmla="*/ 47 h 300"/>
              <a:gd name="T2" fmla="*/ 359 w 370"/>
              <a:gd name="T3" fmla="*/ 5 h 300"/>
              <a:gd name="T4" fmla="*/ 311 w 370"/>
              <a:gd name="T5" fmla="*/ 24 h 300"/>
              <a:gd name="T6" fmla="*/ 256 w 370"/>
              <a:gd name="T7" fmla="*/ 0 h 300"/>
              <a:gd name="T8" fmla="*/ 202 w 370"/>
              <a:gd name="T9" fmla="*/ 22 h 300"/>
              <a:gd name="T10" fmla="*/ 180 w 370"/>
              <a:gd name="T11" fmla="*/ 76 h 300"/>
              <a:gd name="T12" fmla="*/ 182 w 370"/>
              <a:gd name="T13" fmla="*/ 93 h 300"/>
              <a:gd name="T14" fmla="*/ 95 w 370"/>
              <a:gd name="T15" fmla="*/ 70 h 300"/>
              <a:gd name="T16" fmla="*/ 26 w 370"/>
              <a:gd name="T17" fmla="*/ 14 h 300"/>
              <a:gd name="T18" fmla="*/ 15 w 370"/>
              <a:gd name="T19" fmla="*/ 52 h 300"/>
              <a:gd name="T20" fmla="*/ 25 w 370"/>
              <a:gd name="T21" fmla="*/ 88 h 300"/>
              <a:gd name="T22" fmla="*/ 49 w 370"/>
              <a:gd name="T23" fmla="*/ 115 h 300"/>
              <a:gd name="T24" fmla="*/ 15 w 370"/>
              <a:gd name="T25" fmla="*/ 105 h 300"/>
              <a:gd name="T26" fmla="*/ 15 w 370"/>
              <a:gd name="T27" fmla="*/ 106 h 300"/>
              <a:gd name="T28" fmla="*/ 32 w 370"/>
              <a:gd name="T29" fmla="*/ 155 h 300"/>
              <a:gd name="T30" fmla="*/ 76 w 370"/>
              <a:gd name="T31" fmla="*/ 181 h 300"/>
              <a:gd name="T32" fmla="*/ 56 w 370"/>
              <a:gd name="T33" fmla="*/ 183 h 300"/>
              <a:gd name="T34" fmla="*/ 41 w 370"/>
              <a:gd name="T35" fmla="*/ 182 h 300"/>
              <a:gd name="T36" fmla="*/ 68 w 370"/>
              <a:gd name="T37" fmla="*/ 220 h 300"/>
              <a:gd name="T38" fmla="*/ 112 w 370"/>
              <a:gd name="T39" fmla="*/ 235 h 300"/>
              <a:gd name="T40" fmla="*/ 18 w 370"/>
              <a:gd name="T41" fmla="*/ 267 h 300"/>
              <a:gd name="T42" fmla="*/ 0 w 370"/>
              <a:gd name="T43" fmla="*/ 266 h 300"/>
              <a:gd name="T44" fmla="*/ 116 w 370"/>
              <a:gd name="T45" fmla="*/ 300 h 300"/>
              <a:gd name="T46" fmla="*/ 192 w 370"/>
              <a:gd name="T47" fmla="*/ 287 h 300"/>
              <a:gd name="T48" fmla="*/ 253 w 370"/>
              <a:gd name="T49" fmla="*/ 253 h 300"/>
              <a:gd name="T50" fmla="*/ 296 w 370"/>
              <a:gd name="T51" fmla="*/ 204 h 300"/>
              <a:gd name="T52" fmla="*/ 323 w 370"/>
              <a:gd name="T53" fmla="*/ 145 h 300"/>
              <a:gd name="T54" fmla="*/ 332 w 370"/>
              <a:gd name="T55" fmla="*/ 85 h 300"/>
              <a:gd name="T56" fmla="*/ 332 w 370"/>
              <a:gd name="T57" fmla="*/ 75 h 300"/>
              <a:gd name="T58" fmla="*/ 370 w 370"/>
              <a:gd name="T59" fmla="*/ 35 h 300"/>
              <a:gd name="T60" fmla="*/ 326 w 370"/>
              <a:gd name="T61" fmla="*/ 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0" h="300">
                <a:moveTo>
                  <a:pt x="326" y="47"/>
                </a:moveTo>
                <a:cubicBezTo>
                  <a:pt x="342" y="37"/>
                  <a:pt x="354" y="23"/>
                  <a:pt x="359" y="5"/>
                </a:cubicBezTo>
                <a:cubicBezTo>
                  <a:pt x="344" y="14"/>
                  <a:pt x="328" y="20"/>
                  <a:pt x="311" y="24"/>
                </a:cubicBezTo>
                <a:cubicBezTo>
                  <a:pt x="296" y="8"/>
                  <a:pt x="278" y="0"/>
                  <a:pt x="256" y="0"/>
                </a:cubicBezTo>
                <a:cubicBezTo>
                  <a:pt x="235" y="0"/>
                  <a:pt x="217" y="7"/>
                  <a:pt x="202" y="22"/>
                </a:cubicBezTo>
                <a:cubicBezTo>
                  <a:pt x="187" y="37"/>
                  <a:pt x="180" y="55"/>
                  <a:pt x="180" y="76"/>
                </a:cubicBezTo>
                <a:cubicBezTo>
                  <a:pt x="180" y="81"/>
                  <a:pt x="181" y="87"/>
                  <a:pt x="182" y="93"/>
                </a:cubicBezTo>
                <a:cubicBezTo>
                  <a:pt x="151" y="91"/>
                  <a:pt x="122" y="84"/>
                  <a:pt x="95" y="70"/>
                </a:cubicBezTo>
                <a:cubicBezTo>
                  <a:pt x="68" y="56"/>
                  <a:pt x="45" y="37"/>
                  <a:pt x="26" y="14"/>
                </a:cubicBezTo>
                <a:cubicBezTo>
                  <a:pt x="19" y="25"/>
                  <a:pt x="15" y="38"/>
                  <a:pt x="15" y="52"/>
                </a:cubicBezTo>
                <a:cubicBezTo>
                  <a:pt x="15" y="65"/>
                  <a:pt x="18" y="77"/>
                  <a:pt x="25" y="88"/>
                </a:cubicBezTo>
                <a:cubicBezTo>
                  <a:pt x="31" y="99"/>
                  <a:pt x="39" y="108"/>
                  <a:pt x="49" y="115"/>
                </a:cubicBezTo>
                <a:cubicBezTo>
                  <a:pt x="37" y="115"/>
                  <a:pt x="26" y="111"/>
                  <a:pt x="15" y="105"/>
                </a:cubicBezTo>
                <a:cubicBezTo>
                  <a:pt x="15" y="106"/>
                  <a:pt x="15" y="106"/>
                  <a:pt x="15" y="106"/>
                </a:cubicBezTo>
                <a:cubicBezTo>
                  <a:pt x="15" y="125"/>
                  <a:pt x="21" y="141"/>
                  <a:pt x="32" y="155"/>
                </a:cubicBezTo>
                <a:cubicBezTo>
                  <a:pt x="44" y="168"/>
                  <a:pt x="58" y="177"/>
                  <a:pt x="76" y="181"/>
                </a:cubicBezTo>
                <a:cubicBezTo>
                  <a:pt x="69" y="182"/>
                  <a:pt x="62" y="183"/>
                  <a:pt x="56" y="183"/>
                </a:cubicBezTo>
                <a:cubicBezTo>
                  <a:pt x="51" y="183"/>
                  <a:pt x="47" y="183"/>
                  <a:pt x="41" y="182"/>
                </a:cubicBezTo>
                <a:cubicBezTo>
                  <a:pt x="46" y="197"/>
                  <a:pt x="55" y="210"/>
                  <a:pt x="68" y="220"/>
                </a:cubicBezTo>
                <a:cubicBezTo>
                  <a:pt x="81" y="229"/>
                  <a:pt x="96" y="234"/>
                  <a:pt x="112" y="235"/>
                </a:cubicBezTo>
                <a:cubicBezTo>
                  <a:pt x="85" y="256"/>
                  <a:pt x="53" y="267"/>
                  <a:pt x="18" y="267"/>
                </a:cubicBezTo>
                <a:cubicBezTo>
                  <a:pt x="11" y="267"/>
                  <a:pt x="5" y="267"/>
                  <a:pt x="0" y="266"/>
                </a:cubicBezTo>
                <a:cubicBezTo>
                  <a:pt x="35" y="289"/>
                  <a:pt x="74" y="300"/>
                  <a:pt x="116" y="300"/>
                </a:cubicBezTo>
                <a:cubicBezTo>
                  <a:pt x="143" y="300"/>
                  <a:pt x="168" y="296"/>
                  <a:pt x="192" y="287"/>
                </a:cubicBezTo>
                <a:cubicBezTo>
                  <a:pt x="216" y="279"/>
                  <a:pt x="236" y="267"/>
                  <a:pt x="253" y="253"/>
                </a:cubicBezTo>
                <a:cubicBezTo>
                  <a:pt x="269" y="239"/>
                  <a:pt x="284" y="222"/>
                  <a:pt x="296" y="204"/>
                </a:cubicBezTo>
                <a:cubicBezTo>
                  <a:pt x="308" y="185"/>
                  <a:pt x="317" y="166"/>
                  <a:pt x="323" y="145"/>
                </a:cubicBezTo>
                <a:cubicBezTo>
                  <a:pt x="329" y="125"/>
                  <a:pt x="332" y="105"/>
                  <a:pt x="332" y="85"/>
                </a:cubicBezTo>
                <a:cubicBezTo>
                  <a:pt x="332" y="80"/>
                  <a:pt x="332" y="77"/>
                  <a:pt x="332" y="75"/>
                </a:cubicBezTo>
                <a:cubicBezTo>
                  <a:pt x="347" y="64"/>
                  <a:pt x="359" y="51"/>
                  <a:pt x="370" y="35"/>
                </a:cubicBezTo>
                <a:cubicBezTo>
                  <a:pt x="355" y="42"/>
                  <a:pt x="341" y="46"/>
                  <a:pt x="326" y="47"/>
                </a:cubicBezTo>
                <a:close/>
              </a:path>
            </a:pathLst>
          </a:custGeom>
          <a:solidFill>
            <a:srgbClr val="005172"/>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dirty="0">
              <a:solidFill>
                <a:srgbClr val="005172"/>
              </a:solidFill>
            </a:endParaRPr>
          </a:p>
        </p:txBody>
      </p:sp>
      <p:sp>
        <p:nvSpPr>
          <p:cNvPr id="81" name="Rectangle 80"/>
          <p:cNvSpPr/>
          <p:nvPr/>
        </p:nvSpPr>
        <p:spPr>
          <a:xfrm>
            <a:off x="159836" y="1108293"/>
            <a:ext cx="10041379" cy="646331"/>
          </a:xfrm>
          <a:prstGeom prst="rect">
            <a:avLst/>
          </a:prstGeom>
        </p:spPr>
        <p:txBody>
          <a:bodyPr wrap="square">
            <a:spAutoFit/>
          </a:bodyPr>
          <a:lstStyle/>
          <a:p>
            <a:pPr defTabSz="1036290">
              <a:spcAft>
                <a:spcPts val="680"/>
              </a:spcAft>
            </a:pPr>
            <a:r>
              <a:rPr lang="en-CA" sz="1800" dirty="0">
                <a:solidFill>
                  <a:prstClr val="black"/>
                </a:solidFill>
                <a:ea typeface="Calibri" panose="020F0502020204030204" pitchFamily="34" charset="0"/>
              </a:rPr>
              <a:t>The NextGen Team has initiated a broad engagement strategy with external and internal stakeholders to ensure investments are both strategic and representative.</a:t>
            </a:r>
          </a:p>
        </p:txBody>
      </p:sp>
      <p:pic>
        <p:nvPicPr>
          <p:cNvPr id="1026" name="Picture 2" descr="Image result for group icon circ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97697" y="3720064"/>
            <a:ext cx="695582" cy="695582"/>
          </a:xfrm>
          <a:prstGeom prst="ellipse">
            <a:avLst/>
          </a:prstGeom>
          <a:noFill/>
          <a:extLst>
            <a:ext uri="{909E8E84-426E-40DD-AFC4-6F175D3DCCD1}">
              <a14:hiddenFill xmlns:a14="http://schemas.microsoft.com/office/drawing/2010/main">
                <a:solidFill>
                  <a:srgbClr val="FFFFFF"/>
                </a:solidFill>
              </a14:hiddenFill>
            </a:ext>
          </a:extLst>
        </p:spPr>
      </p:pic>
      <p:sp>
        <p:nvSpPr>
          <p:cNvPr id="42" name="Text Placeholder 2"/>
          <p:cNvSpPr txBox="1">
            <a:spLocks noGrp="1"/>
          </p:cNvSpPr>
          <p:nvPr>
            <p:ph type="body" sz="quarter" idx="11"/>
          </p:nvPr>
        </p:nvSpPr>
        <p:spPr>
          <a:xfrm>
            <a:off x="440343" y="349313"/>
            <a:ext cx="6157913" cy="547688"/>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None/>
            </a:pPr>
            <a:r>
              <a:rPr lang="en-CA" sz="2800" b="1" dirty="0" smtClean="0">
                <a:latin typeface="Calibri" panose="020F0502020204030204" pitchFamily="34" charset="0"/>
              </a:rPr>
              <a:t>Engagement Built-in</a:t>
            </a:r>
            <a:endParaRPr lang="en-CA" sz="28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32D4B517-E49B-41B6-9DBC-23634E0F1CDC}" type="slidenum">
              <a:rPr lang="en-CA" smtClean="0"/>
              <a:t>7</a:t>
            </a:fld>
            <a:endParaRPr lang="en-CA"/>
          </a:p>
        </p:txBody>
      </p:sp>
    </p:spTree>
    <p:extLst>
      <p:ext uri="{BB962C8B-B14F-4D97-AF65-F5344CB8AC3E}">
        <p14:creationId xmlns:p14="http://schemas.microsoft.com/office/powerpoint/2010/main" val="230704970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2"/>
          <p:cNvSpPr txBox="1">
            <a:spLocks noGrp="1"/>
          </p:cNvSpPr>
          <p:nvPr>
            <p:ph type="body" sz="quarter" idx="11"/>
          </p:nvPr>
        </p:nvSpPr>
        <p:spPr>
          <a:xfrm>
            <a:off x="708872" y="236885"/>
            <a:ext cx="6157913" cy="547688"/>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None/>
            </a:pPr>
            <a:r>
              <a:rPr lang="en-CA" sz="2800" b="1" dirty="0" smtClean="0">
                <a:latin typeface="Calibri" panose="020F0502020204030204" pitchFamily="34" charset="0"/>
              </a:rPr>
              <a:t>Working Through a Gated Approach</a:t>
            </a:r>
            <a:endParaRPr lang="en-CA" sz="2800" b="1" dirty="0">
              <a:latin typeface="Calibri" panose="020F0502020204030204" pitchFamily="34" charset="0"/>
            </a:endParaRPr>
          </a:p>
        </p:txBody>
      </p:sp>
      <p:sp>
        <p:nvSpPr>
          <p:cNvPr id="195" name="Rounded Rectangle 194"/>
          <p:cNvSpPr/>
          <p:nvPr/>
        </p:nvSpPr>
        <p:spPr>
          <a:xfrm>
            <a:off x="247828" y="1115612"/>
            <a:ext cx="2843773" cy="5542896"/>
          </a:xfrm>
          <a:prstGeom prst="roundRect">
            <a:avLst/>
          </a:prstGeom>
          <a:solidFill>
            <a:srgbClr val="004D71"/>
          </a:solidFill>
          <a:ln w="25400" cap="flat" cmpd="sng" algn="ctr">
            <a:solidFill>
              <a:srgbClr val="004D7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74"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6" name="Pentagon 195"/>
          <p:cNvSpPr/>
          <p:nvPr/>
        </p:nvSpPr>
        <p:spPr>
          <a:xfrm>
            <a:off x="566495" y="1429486"/>
            <a:ext cx="2389980" cy="518059"/>
          </a:xfrm>
          <a:prstGeom prst="homePlat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67" b="1" i="0" u="none" strike="noStrike" kern="0" cap="none" spc="0" normalizeH="0" baseline="0" noProof="0" dirty="0" smtClean="0">
                <a:ln>
                  <a:noFill/>
                </a:ln>
                <a:solidFill>
                  <a:prstClr val="black"/>
                </a:solidFill>
                <a:effectLst/>
                <a:uLnTx/>
                <a:uFillTx/>
                <a:latin typeface="Cambria" panose="02040503050406030204" pitchFamily="18" charset="0"/>
                <a:ea typeface="+mn-ea"/>
                <a:cs typeface="+mn-cs"/>
              </a:rPr>
              <a:t>     </a:t>
            </a:r>
            <a:r>
              <a:rPr kumimoji="0" lang="en-US" sz="2267" b="1" i="0" u="none" strike="noStrike" kern="0" cap="none" spc="0" normalizeH="0" baseline="0" noProof="0" dirty="0" smtClean="0">
                <a:ln>
                  <a:noFill/>
                </a:ln>
                <a:solidFill>
                  <a:prstClr val="black"/>
                </a:solidFill>
                <a:effectLst/>
                <a:uLnTx/>
                <a:uFillTx/>
                <a:latin typeface="Calibri"/>
                <a:ea typeface="+mn-ea"/>
                <a:cs typeface="+mn-cs"/>
              </a:rPr>
              <a:t>Gate One</a:t>
            </a:r>
            <a:endParaRPr kumimoji="0" lang="en-CA" sz="2267"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7" name="Rounded Rectangle 196"/>
          <p:cNvSpPr/>
          <p:nvPr/>
        </p:nvSpPr>
        <p:spPr>
          <a:xfrm>
            <a:off x="378928" y="2408547"/>
            <a:ext cx="2645087" cy="506378"/>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95" b="0" i="0" u="none" strike="noStrike" kern="0" cap="none" spc="0" normalizeH="0" baseline="0" noProof="0" dirty="0" smtClean="0">
                <a:ln>
                  <a:noFill/>
                </a:ln>
                <a:solidFill>
                  <a:prstClr val="black"/>
                </a:solidFill>
                <a:effectLst/>
                <a:uLnTx/>
                <a:uFillTx/>
                <a:latin typeface="Calibri"/>
                <a:ea typeface="+mn-ea"/>
                <a:cs typeface="+mn-cs"/>
              </a:rPr>
              <a:t>Proof of business capabilities and adherence to Digital Standards</a:t>
            </a:r>
            <a:endParaRPr kumimoji="0" lang="en-CA" sz="1295"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8" name="Freeform 197"/>
          <p:cNvSpPr>
            <a:spLocks noEditPoints="1"/>
          </p:cNvSpPr>
          <p:nvPr/>
        </p:nvSpPr>
        <p:spPr bwMode="auto">
          <a:xfrm>
            <a:off x="278547" y="2155136"/>
            <a:ext cx="361223" cy="349754"/>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CFDE00"/>
          </a:solidFill>
          <a:ln w="25400" cap="flat" cmpd="sng" algn="ctr">
            <a:solidFill>
              <a:srgbClr val="CFDE00">
                <a:shade val="50000"/>
              </a:srgbClr>
            </a:solidFill>
            <a:prstDash val="solid"/>
          </a:ln>
          <a:effectLst/>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9" name="Straight Connector 198"/>
          <p:cNvCxnSpPr/>
          <p:nvPr/>
        </p:nvCxnSpPr>
        <p:spPr>
          <a:xfrm>
            <a:off x="581289" y="3126691"/>
            <a:ext cx="2272379" cy="0"/>
          </a:xfrm>
          <a:prstGeom prst="line">
            <a:avLst/>
          </a:prstGeom>
          <a:noFill/>
          <a:ln w="38100" cap="flat" cmpd="sng" algn="ctr">
            <a:solidFill>
              <a:srgbClr val="FFFFFF"/>
            </a:solidFill>
            <a:prstDash val="sysDash"/>
          </a:ln>
          <a:effectLst>
            <a:outerShdw blurRad="40000" dist="23000" dir="5400000" rotWithShape="0">
              <a:srgbClr val="000000">
                <a:alpha val="35000"/>
              </a:srgbClr>
            </a:outerShdw>
          </a:effectLst>
        </p:spPr>
      </p:cxnSp>
      <p:sp>
        <p:nvSpPr>
          <p:cNvPr id="200" name="Freeform 199"/>
          <p:cNvSpPr>
            <a:spLocks noEditPoints="1"/>
          </p:cNvSpPr>
          <p:nvPr/>
        </p:nvSpPr>
        <p:spPr bwMode="auto">
          <a:xfrm>
            <a:off x="2552369" y="328557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01" name="Straight Connector 200"/>
          <p:cNvCxnSpPr/>
          <p:nvPr/>
        </p:nvCxnSpPr>
        <p:spPr>
          <a:xfrm>
            <a:off x="566495" y="3971928"/>
            <a:ext cx="2272379" cy="0"/>
          </a:xfrm>
          <a:prstGeom prst="line">
            <a:avLst/>
          </a:prstGeom>
          <a:noFill/>
          <a:ln w="38100" cap="flat" cmpd="sng" algn="ctr">
            <a:solidFill>
              <a:srgbClr val="FFFFFF"/>
            </a:solidFill>
            <a:prstDash val="sysDash"/>
          </a:ln>
          <a:effectLst>
            <a:outerShdw blurRad="40000" dist="23000" dir="5400000" rotWithShape="0">
              <a:srgbClr val="000000">
                <a:alpha val="35000"/>
              </a:srgbClr>
            </a:outerShdw>
          </a:effectLst>
        </p:spPr>
      </p:cxnSp>
      <p:sp>
        <p:nvSpPr>
          <p:cNvPr id="202" name="Rounded Rectangle 201"/>
          <p:cNvSpPr/>
          <p:nvPr/>
        </p:nvSpPr>
        <p:spPr>
          <a:xfrm>
            <a:off x="533142" y="5136801"/>
            <a:ext cx="1059031" cy="588589"/>
          </a:xfrm>
          <a:prstGeom prst="roundRect">
            <a:avLst/>
          </a:prstGeom>
          <a:solidFill>
            <a:sysClr val="window" lastClr="FFFFFF"/>
          </a:solidFill>
          <a:ln w="25400" cap="flat" cmpd="sng" algn="ctr">
            <a:solidFill>
              <a:srgbClr val="CFD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3" b="0" i="0" u="none" strike="noStrike" kern="0" cap="none" spc="0" normalizeH="0" baseline="0" noProof="0" dirty="0" smtClean="0">
                <a:ln>
                  <a:noFill/>
                </a:ln>
                <a:solidFill>
                  <a:prstClr val="black"/>
                </a:solidFill>
                <a:effectLst/>
                <a:uLnTx/>
                <a:uFillTx/>
                <a:latin typeface="Calibri"/>
                <a:ea typeface="+mn-ea"/>
                <a:cs typeface="+mn-cs"/>
              </a:rPr>
              <a:t>40 Days</a:t>
            </a:r>
            <a:endParaRPr kumimoji="0" lang="en-CA" sz="1133"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3" name="Rounded Rectangle 202"/>
          <p:cNvSpPr/>
          <p:nvPr/>
        </p:nvSpPr>
        <p:spPr>
          <a:xfrm>
            <a:off x="527877" y="5857815"/>
            <a:ext cx="1064296" cy="678970"/>
          </a:xfrm>
          <a:prstGeom prst="roundRect">
            <a:avLst/>
          </a:prstGeom>
          <a:solidFill>
            <a:sysClr val="window" lastClr="FFFFFF"/>
          </a:solidFill>
          <a:ln w="25400" cap="flat" cmpd="sng" algn="ctr">
            <a:solidFill>
              <a:srgbClr val="CFD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33" b="0" i="0" u="none" strike="noStrike" kern="0" cap="none" spc="0" normalizeH="0" baseline="0" noProof="0" dirty="0" smtClean="0">
                <a:ln>
                  <a:noFill/>
                </a:ln>
                <a:solidFill>
                  <a:prstClr val="black"/>
                </a:solidFill>
                <a:effectLst/>
                <a:uLnTx/>
                <a:uFillTx/>
                <a:latin typeface="Calibri"/>
                <a:ea typeface="+mn-ea"/>
                <a:cs typeface="+mn-cs"/>
              </a:rPr>
              <a:t>70 Videos provided as evidence</a:t>
            </a:r>
          </a:p>
        </p:txBody>
      </p:sp>
      <p:sp>
        <p:nvSpPr>
          <p:cNvPr id="204" name="Rounded Rectangle 203"/>
          <p:cNvSpPr/>
          <p:nvPr/>
        </p:nvSpPr>
        <p:spPr>
          <a:xfrm>
            <a:off x="1693545" y="5136801"/>
            <a:ext cx="1075475" cy="588589"/>
          </a:xfrm>
          <a:prstGeom prst="roundRect">
            <a:avLst/>
          </a:prstGeom>
          <a:solidFill>
            <a:sysClr val="window" lastClr="FFFFFF"/>
          </a:solidFill>
          <a:ln w="25400" cap="flat" cmpd="sng" algn="ctr">
            <a:solidFill>
              <a:srgbClr val="CFD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3" b="0" i="0" u="none" strike="noStrike" kern="0" cap="none" spc="0" normalizeH="0" baseline="0" noProof="0" dirty="0" smtClean="0">
                <a:ln>
                  <a:noFill/>
                </a:ln>
                <a:solidFill>
                  <a:prstClr val="black"/>
                </a:solidFill>
                <a:effectLst/>
                <a:uLnTx/>
                <a:uFillTx/>
                <a:latin typeface="Calibri"/>
                <a:ea typeface="+mn-ea"/>
                <a:cs typeface="+mn-cs"/>
              </a:rPr>
              <a:t>5 COEs</a:t>
            </a:r>
            <a:endParaRPr kumimoji="0" lang="en-CA" sz="1133"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5" name="Rounded Rectangle 204"/>
          <p:cNvSpPr/>
          <p:nvPr/>
        </p:nvSpPr>
        <p:spPr>
          <a:xfrm>
            <a:off x="533142" y="4200649"/>
            <a:ext cx="933116" cy="773120"/>
          </a:xfrm>
          <a:prstGeom prst="roundRect">
            <a:avLst/>
          </a:prstGeom>
          <a:solidFill>
            <a:sysClr val="window" lastClr="FFFFFF"/>
          </a:solidFill>
          <a:ln w="25400" cap="flat" cmpd="sng" algn="ctr">
            <a:solidFill>
              <a:srgbClr val="CFD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3" b="0" i="0" u="none" strike="noStrike" kern="0" cap="none" spc="0" normalizeH="0" baseline="0" noProof="0" dirty="0" smtClean="0">
                <a:ln>
                  <a:noFill/>
                </a:ln>
                <a:solidFill>
                  <a:prstClr val="black"/>
                </a:solidFill>
                <a:effectLst/>
                <a:uLnTx/>
                <a:uFillTx/>
                <a:latin typeface="Calibri"/>
                <a:ea typeface="+mn-ea"/>
                <a:cs typeface="+mn-cs"/>
              </a:rPr>
              <a:t>65 </a:t>
            </a:r>
            <a:r>
              <a:rPr kumimoji="0" lang="en-US" sz="1133" b="0" i="0" u="none" strike="noStrike" kern="0" cap="none" spc="0" normalizeH="0" baseline="0" noProof="0" dirty="0" err="1" smtClean="0">
                <a:ln>
                  <a:noFill/>
                </a:ln>
                <a:solidFill>
                  <a:prstClr val="black"/>
                </a:solidFill>
                <a:effectLst/>
                <a:uLnTx/>
                <a:uFillTx/>
                <a:latin typeface="Calibri"/>
                <a:ea typeface="+mn-ea"/>
                <a:cs typeface="+mn-cs"/>
              </a:rPr>
              <a:t>Companies@Industry</a:t>
            </a:r>
            <a:r>
              <a:rPr kumimoji="0" lang="en-US" sz="1133" b="0" i="0" u="none" strike="noStrike" kern="0" cap="none" spc="0" normalizeH="0" baseline="0" noProof="0" dirty="0" smtClean="0">
                <a:ln>
                  <a:noFill/>
                </a:ln>
                <a:solidFill>
                  <a:prstClr val="black"/>
                </a:solidFill>
                <a:effectLst/>
                <a:uLnTx/>
                <a:uFillTx/>
                <a:latin typeface="Calibri"/>
                <a:ea typeface="+mn-ea"/>
                <a:cs typeface="+mn-cs"/>
              </a:rPr>
              <a:t> Day</a:t>
            </a:r>
            <a:endParaRPr kumimoji="0" lang="en-CA" sz="1133"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6" name="Freeform 205"/>
          <p:cNvSpPr>
            <a:spLocks noEditPoints="1"/>
          </p:cNvSpPr>
          <p:nvPr/>
        </p:nvSpPr>
        <p:spPr bwMode="auto">
          <a:xfrm>
            <a:off x="1693931" y="352768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07" name="Freeform 206"/>
          <p:cNvSpPr>
            <a:spLocks noEditPoints="1"/>
          </p:cNvSpPr>
          <p:nvPr/>
        </p:nvSpPr>
        <p:spPr bwMode="auto">
          <a:xfrm>
            <a:off x="2039155" y="352768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08" name="Freeform 207"/>
          <p:cNvSpPr>
            <a:spLocks noEditPoints="1"/>
          </p:cNvSpPr>
          <p:nvPr/>
        </p:nvSpPr>
        <p:spPr bwMode="auto">
          <a:xfrm>
            <a:off x="2379650" y="352768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09" name="Freeform 208"/>
          <p:cNvSpPr>
            <a:spLocks noEditPoints="1"/>
          </p:cNvSpPr>
          <p:nvPr/>
        </p:nvSpPr>
        <p:spPr bwMode="auto">
          <a:xfrm>
            <a:off x="2726007" y="3529044"/>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10" name="Rounded Rectangle 209"/>
          <p:cNvSpPr/>
          <p:nvPr/>
        </p:nvSpPr>
        <p:spPr>
          <a:xfrm>
            <a:off x="1592172" y="4201425"/>
            <a:ext cx="1185103" cy="348616"/>
          </a:xfrm>
          <a:prstGeom prst="roundRect">
            <a:avLst/>
          </a:prstGeom>
          <a:solidFill>
            <a:sysClr val="window" lastClr="FFFFFF"/>
          </a:solidFill>
          <a:ln w="25400" cap="flat" cmpd="sng" algn="ctr">
            <a:solidFill>
              <a:srgbClr val="CFD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3" b="0" i="0" u="none" strike="noStrike" kern="0" cap="none" spc="0" normalizeH="0" baseline="0" noProof="0" dirty="0" smtClean="0">
                <a:ln>
                  <a:noFill/>
                </a:ln>
                <a:solidFill>
                  <a:prstClr val="black"/>
                </a:solidFill>
                <a:effectLst/>
                <a:uLnTx/>
                <a:uFillTx/>
                <a:latin typeface="Calibri"/>
                <a:ea typeface="+mn-ea"/>
                <a:cs typeface="+mn-cs"/>
              </a:rPr>
              <a:t>7 sessions</a:t>
            </a:r>
            <a:endParaRPr kumimoji="0" lang="en-CA" sz="1133"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1" name="Rounded Rectangle 210"/>
          <p:cNvSpPr/>
          <p:nvPr/>
        </p:nvSpPr>
        <p:spPr>
          <a:xfrm>
            <a:off x="1582445" y="4625154"/>
            <a:ext cx="1185103" cy="348616"/>
          </a:xfrm>
          <a:prstGeom prst="roundRect">
            <a:avLst/>
          </a:prstGeom>
          <a:solidFill>
            <a:sysClr val="window" lastClr="FFFFFF"/>
          </a:solidFill>
          <a:ln w="25400" cap="flat" cmpd="sng" algn="ctr">
            <a:solidFill>
              <a:srgbClr val="CFD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3" b="0" i="0" u="none" strike="noStrike" kern="0" cap="none" spc="0" normalizeH="0" baseline="0" noProof="0" dirty="0" smtClean="0">
                <a:ln>
                  <a:noFill/>
                </a:ln>
                <a:solidFill>
                  <a:prstClr val="black"/>
                </a:solidFill>
                <a:effectLst/>
                <a:uLnTx/>
                <a:uFillTx/>
                <a:latin typeface="Calibri"/>
                <a:ea typeface="+mn-ea"/>
                <a:cs typeface="+mn-cs"/>
              </a:rPr>
              <a:t>25 Evaluators</a:t>
            </a:r>
            <a:endParaRPr kumimoji="0" lang="en-CA" sz="1133"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2" name="Rounded Rectangle 211"/>
          <p:cNvSpPr/>
          <p:nvPr/>
        </p:nvSpPr>
        <p:spPr>
          <a:xfrm>
            <a:off x="1682577" y="5857815"/>
            <a:ext cx="1064296" cy="678970"/>
          </a:xfrm>
          <a:prstGeom prst="roundRect">
            <a:avLst/>
          </a:prstGeom>
          <a:solidFill>
            <a:sysClr val="window" lastClr="FFFFFF"/>
          </a:solidFill>
          <a:ln w="25400" cap="flat" cmpd="sng" algn="ctr">
            <a:solidFill>
              <a:srgbClr val="CFD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3" b="0" i="0" u="none" strike="noStrike" kern="0" cap="none" spc="0" normalizeH="0" baseline="0" noProof="0" dirty="0" smtClean="0">
                <a:ln>
                  <a:noFill/>
                </a:ln>
                <a:solidFill>
                  <a:prstClr val="black"/>
                </a:solidFill>
                <a:effectLst/>
                <a:uLnTx/>
                <a:uFillTx/>
                <a:latin typeface="Calibri"/>
                <a:ea typeface="+mn-ea"/>
                <a:cs typeface="+mn-cs"/>
              </a:rPr>
              <a:t>Evaluation in 5 days</a:t>
            </a:r>
            <a:endParaRPr kumimoji="0" lang="en-CA" sz="1133"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3" name="Oval 212"/>
          <p:cNvSpPr/>
          <p:nvPr/>
        </p:nvSpPr>
        <p:spPr>
          <a:xfrm>
            <a:off x="382131" y="1291363"/>
            <a:ext cx="805557" cy="782258"/>
          </a:xfrm>
          <a:prstGeom prst="ellipse">
            <a:avLst/>
          </a:prstGeom>
          <a:blipFill rotWithShape="1">
            <a:blip r:embed="rId3"/>
            <a:stretch>
              <a:fillRect/>
            </a:stretch>
          </a:blipFill>
          <a:ln w="25400" cap="flat" cmpd="sng" algn="ctr">
            <a:solidFill>
              <a:sysClr val="window" lastClr="FFFFFF">
                <a:hueOff val="0"/>
                <a:satOff val="0"/>
                <a:lumOff val="0"/>
                <a:alphaOff val="0"/>
              </a:sys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74" b="0" i="0" u="none" strike="noStrike" kern="0" cap="none" spc="0" normalizeH="0" baseline="0" noProof="0" smtClean="0">
              <a:ln>
                <a:noFill/>
              </a:ln>
              <a:solidFill>
                <a:prstClr val="white">
                  <a:hueOff val="0"/>
                  <a:satOff val="0"/>
                  <a:lumOff val="0"/>
                  <a:alphaOff val="0"/>
                </a:prstClr>
              </a:solidFill>
              <a:effectLst/>
              <a:uLnTx/>
              <a:uFillTx/>
              <a:latin typeface="Calibri"/>
              <a:ea typeface="+mn-ea"/>
              <a:cs typeface="+mn-cs"/>
            </a:endParaRPr>
          </a:p>
        </p:txBody>
      </p:sp>
      <p:sp>
        <p:nvSpPr>
          <p:cNvPr id="214" name="Freeform 213"/>
          <p:cNvSpPr>
            <a:spLocks noEditPoints="1"/>
          </p:cNvSpPr>
          <p:nvPr/>
        </p:nvSpPr>
        <p:spPr bwMode="auto">
          <a:xfrm>
            <a:off x="2193637" y="3288899"/>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15" name="Freeform 214"/>
          <p:cNvSpPr>
            <a:spLocks noEditPoints="1"/>
          </p:cNvSpPr>
          <p:nvPr/>
        </p:nvSpPr>
        <p:spPr bwMode="auto">
          <a:xfrm>
            <a:off x="1858481" y="3269810"/>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16" name="Rectangle 215"/>
          <p:cNvSpPr/>
          <p:nvPr/>
        </p:nvSpPr>
        <p:spPr>
          <a:xfrm>
            <a:off x="293740" y="3223832"/>
            <a:ext cx="415498" cy="6404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562" b="1" i="0" u="none" strike="noStrike" kern="0" cap="none" spc="0" normalizeH="0" baseline="0" noProof="0" dirty="0" smtClean="0">
                <a:ln>
                  <a:noFill/>
                </a:ln>
                <a:solidFill>
                  <a:prstClr val="white"/>
                </a:solidFill>
                <a:effectLst/>
                <a:uLnTx/>
                <a:uFillTx/>
              </a:rPr>
              <a:t>5</a:t>
            </a:r>
            <a:endParaRPr kumimoji="0" lang="en-CA" sz="3239" b="1" i="0" u="none" strike="noStrike" kern="0" cap="none" spc="0" normalizeH="0" baseline="0" noProof="0" dirty="0" smtClean="0">
              <a:ln>
                <a:noFill/>
              </a:ln>
              <a:solidFill>
                <a:prstClr val="white"/>
              </a:solidFill>
              <a:effectLst/>
              <a:uLnTx/>
              <a:uFillTx/>
            </a:endParaRPr>
          </a:p>
        </p:txBody>
      </p:sp>
      <p:sp>
        <p:nvSpPr>
          <p:cNvPr id="217" name="Rectangle 216"/>
          <p:cNvSpPr/>
          <p:nvPr/>
        </p:nvSpPr>
        <p:spPr>
          <a:xfrm>
            <a:off x="716383" y="3220660"/>
            <a:ext cx="631904" cy="29161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95" b="1" i="0" u="none" strike="noStrike" kern="0" cap="none" spc="0" normalizeH="0" baseline="0" noProof="0" dirty="0" smtClean="0">
                <a:ln>
                  <a:noFill/>
                </a:ln>
                <a:solidFill>
                  <a:prstClr val="white"/>
                </a:solidFill>
                <a:effectLst/>
                <a:uLnTx/>
                <a:uFillTx/>
              </a:rPr>
              <a:t>of the </a:t>
            </a:r>
            <a:endParaRPr kumimoji="0" lang="en-CA" sz="1133" b="1" i="0" u="none" strike="noStrike" kern="0" cap="none" spc="0" normalizeH="0" baseline="0" noProof="0" dirty="0" smtClean="0">
              <a:ln>
                <a:noFill/>
              </a:ln>
              <a:solidFill>
                <a:prstClr val="white"/>
              </a:solidFill>
              <a:effectLst/>
              <a:uLnTx/>
              <a:uFillTx/>
            </a:endParaRPr>
          </a:p>
        </p:txBody>
      </p:sp>
      <p:sp>
        <p:nvSpPr>
          <p:cNvPr id="218" name="Rectangle 217"/>
          <p:cNvSpPr/>
          <p:nvPr/>
        </p:nvSpPr>
        <p:spPr>
          <a:xfrm>
            <a:off x="1336537" y="3225326"/>
            <a:ext cx="415498" cy="6404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562" b="1" i="0" u="none" strike="noStrike" kern="0" cap="none" spc="0" normalizeH="0" baseline="0" noProof="0" dirty="0" smtClean="0">
                <a:ln>
                  <a:noFill/>
                </a:ln>
                <a:solidFill>
                  <a:prstClr val="white"/>
                </a:solidFill>
                <a:effectLst/>
                <a:uLnTx/>
                <a:uFillTx/>
              </a:rPr>
              <a:t>7</a:t>
            </a:r>
            <a:endParaRPr kumimoji="0" lang="en-CA" sz="3239" b="1" i="0" u="none" strike="noStrike" kern="0" cap="none" spc="0" normalizeH="0" baseline="0" noProof="0" dirty="0" smtClean="0">
              <a:ln>
                <a:noFill/>
              </a:ln>
              <a:solidFill>
                <a:prstClr val="white"/>
              </a:solidFill>
              <a:effectLst/>
              <a:uLnTx/>
              <a:uFillTx/>
            </a:endParaRPr>
          </a:p>
        </p:txBody>
      </p:sp>
      <p:sp>
        <p:nvSpPr>
          <p:cNvPr id="219" name="Rectangle 218"/>
          <p:cNvSpPr/>
          <p:nvPr/>
        </p:nvSpPr>
        <p:spPr>
          <a:xfrm>
            <a:off x="639769" y="3559783"/>
            <a:ext cx="756104" cy="29161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95" b="1" i="0" u="none" strike="noStrike" kern="0" cap="none" spc="0" normalizeH="0" baseline="0" noProof="0" dirty="0" smtClean="0">
                <a:ln>
                  <a:noFill/>
                </a:ln>
                <a:solidFill>
                  <a:prstClr val="white"/>
                </a:solidFill>
                <a:effectLst/>
                <a:uLnTx/>
                <a:uFillTx/>
              </a:rPr>
              <a:t>advance</a:t>
            </a:r>
            <a:endParaRPr kumimoji="0" lang="en-CA" sz="1133" b="1" i="0" u="none" strike="noStrike" kern="0" cap="none" spc="0" normalizeH="0" baseline="0" noProof="0" dirty="0" smtClean="0">
              <a:ln>
                <a:noFill/>
              </a:ln>
              <a:solidFill>
                <a:prstClr val="white"/>
              </a:solidFill>
              <a:effectLst/>
              <a:uLnTx/>
              <a:uFillTx/>
            </a:endParaRPr>
          </a:p>
        </p:txBody>
      </p:sp>
      <p:sp>
        <p:nvSpPr>
          <p:cNvPr id="220" name="Rectangle 219"/>
          <p:cNvSpPr/>
          <p:nvPr/>
        </p:nvSpPr>
        <p:spPr>
          <a:xfrm>
            <a:off x="642031" y="3385651"/>
            <a:ext cx="737318" cy="29161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95" b="1" i="0" u="none" strike="noStrike" kern="0" cap="none" spc="0" normalizeH="0" baseline="0" noProof="0" dirty="0" smtClean="0">
                <a:ln>
                  <a:noFill/>
                </a:ln>
                <a:solidFill>
                  <a:prstClr val="white"/>
                </a:solidFill>
                <a:effectLst/>
                <a:uLnTx/>
                <a:uFillTx/>
              </a:rPr>
              <a:t>vendors</a:t>
            </a:r>
            <a:endParaRPr kumimoji="0" lang="en-CA" sz="1133" b="1" i="0" u="none" strike="noStrike" kern="0" cap="none" spc="0" normalizeH="0" baseline="0" noProof="0" dirty="0" smtClean="0">
              <a:ln>
                <a:noFill/>
              </a:ln>
              <a:solidFill>
                <a:prstClr val="white"/>
              </a:solidFill>
              <a:effectLst/>
              <a:uLnTx/>
              <a:uFillTx/>
            </a:endParaRPr>
          </a:p>
        </p:txBody>
      </p:sp>
      <p:sp>
        <p:nvSpPr>
          <p:cNvPr id="223" name="Rounded Rectangle 222"/>
          <p:cNvSpPr/>
          <p:nvPr/>
        </p:nvSpPr>
        <p:spPr>
          <a:xfrm>
            <a:off x="3266476" y="1165132"/>
            <a:ext cx="2968497" cy="5493376"/>
          </a:xfrm>
          <a:prstGeom prst="roundRect">
            <a:avLst/>
          </a:prstGeom>
          <a:solidFill>
            <a:srgbClr val="004D71"/>
          </a:solidFill>
          <a:ln w="25400" cap="flat" cmpd="sng" algn="ctr">
            <a:solidFill>
              <a:srgbClr val="004D7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74"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4" name="Rounded Rectangle 223"/>
          <p:cNvSpPr/>
          <p:nvPr/>
        </p:nvSpPr>
        <p:spPr>
          <a:xfrm>
            <a:off x="6488058" y="1156147"/>
            <a:ext cx="3488729" cy="5502361"/>
          </a:xfrm>
          <a:prstGeom prst="roundRect">
            <a:avLst/>
          </a:prstGeom>
          <a:solidFill>
            <a:srgbClr val="004D71"/>
          </a:solidFill>
          <a:ln w="25400" cap="flat" cmpd="sng" algn="ctr">
            <a:solidFill>
              <a:srgbClr val="004D7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74"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5" name="Pentagon 224"/>
          <p:cNvSpPr/>
          <p:nvPr/>
        </p:nvSpPr>
        <p:spPr>
          <a:xfrm>
            <a:off x="3592721" y="1449004"/>
            <a:ext cx="2389980" cy="51805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67" b="1" dirty="0">
                <a:solidFill>
                  <a:schemeClr val="tx1"/>
                </a:solidFill>
                <a:latin typeface="Cambria" panose="02040503050406030204" pitchFamily="18" charset="0"/>
              </a:rPr>
              <a:t>     </a:t>
            </a:r>
            <a:r>
              <a:rPr lang="en-US" sz="2267" b="1" dirty="0">
                <a:solidFill>
                  <a:schemeClr val="tx1"/>
                </a:solidFill>
              </a:rPr>
              <a:t>Gate Two</a:t>
            </a:r>
            <a:endParaRPr lang="en-CA" sz="2267" b="1" dirty="0">
              <a:solidFill>
                <a:schemeClr val="tx1"/>
              </a:solidFill>
            </a:endParaRPr>
          </a:p>
        </p:txBody>
      </p:sp>
      <p:cxnSp>
        <p:nvCxnSpPr>
          <p:cNvPr id="227" name="Straight Connector 226"/>
          <p:cNvCxnSpPr/>
          <p:nvPr/>
        </p:nvCxnSpPr>
        <p:spPr>
          <a:xfrm>
            <a:off x="3607515" y="3146209"/>
            <a:ext cx="2272379" cy="0"/>
          </a:xfrm>
          <a:prstGeom prst="line">
            <a:avLst/>
          </a:prstGeom>
          <a:ln>
            <a:solidFill>
              <a:schemeClr val="bg2"/>
            </a:solidFill>
            <a:prstDash val="sysDash"/>
          </a:ln>
        </p:spPr>
        <p:style>
          <a:lnRef idx="3">
            <a:schemeClr val="dk1"/>
          </a:lnRef>
          <a:fillRef idx="0">
            <a:schemeClr val="dk1"/>
          </a:fillRef>
          <a:effectRef idx="2">
            <a:schemeClr val="dk1"/>
          </a:effectRef>
          <a:fontRef idx="minor">
            <a:schemeClr val="tx1"/>
          </a:fontRef>
        </p:style>
      </p:cxnSp>
      <p:sp>
        <p:nvSpPr>
          <p:cNvPr id="228" name="Rectangle 227"/>
          <p:cNvSpPr/>
          <p:nvPr/>
        </p:nvSpPr>
        <p:spPr>
          <a:xfrm>
            <a:off x="3474802" y="3265864"/>
            <a:ext cx="415498" cy="640496"/>
          </a:xfrm>
          <a:prstGeom prst="rect">
            <a:avLst/>
          </a:prstGeom>
        </p:spPr>
        <p:txBody>
          <a:bodyPr wrap="none">
            <a:spAutoFit/>
          </a:bodyPr>
          <a:lstStyle/>
          <a:p>
            <a:r>
              <a:rPr lang="en-US" sz="3562" b="1" dirty="0">
                <a:solidFill>
                  <a:schemeClr val="bg1"/>
                </a:solidFill>
              </a:rPr>
              <a:t>3</a:t>
            </a:r>
            <a:endParaRPr lang="en-CA" sz="3239" b="1" dirty="0">
              <a:solidFill>
                <a:schemeClr val="bg1"/>
              </a:solidFill>
            </a:endParaRPr>
          </a:p>
        </p:txBody>
      </p:sp>
      <p:sp>
        <p:nvSpPr>
          <p:cNvPr id="229" name="Rectangle 228"/>
          <p:cNvSpPr/>
          <p:nvPr/>
        </p:nvSpPr>
        <p:spPr>
          <a:xfrm>
            <a:off x="3823244" y="3430967"/>
            <a:ext cx="737318" cy="291618"/>
          </a:xfrm>
          <a:prstGeom prst="rect">
            <a:avLst/>
          </a:prstGeom>
        </p:spPr>
        <p:txBody>
          <a:bodyPr wrap="none">
            <a:spAutoFit/>
          </a:bodyPr>
          <a:lstStyle/>
          <a:p>
            <a:r>
              <a:rPr lang="en-US" sz="1295" b="1" dirty="0">
                <a:solidFill>
                  <a:schemeClr val="bg1"/>
                </a:solidFill>
              </a:rPr>
              <a:t>vendors</a:t>
            </a:r>
            <a:endParaRPr lang="en-CA" sz="1133" b="1" dirty="0">
              <a:solidFill>
                <a:schemeClr val="bg1"/>
              </a:solidFill>
            </a:endParaRPr>
          </a:p>
        </p:txBody>
      </p:sp>
      <p:cxnSp>
        <p:nvCxnSpPr>
          <p:cNvPr id="230" name="Straight Connector 229"/>
          <p:cNvCxnSpPr/>
          <p:nvPr/>
        </p:nvCxnSpPr>
        <p:spPr>
          <a:xfrm>
            <a:off x="3607515" y="3991446"/>
            <a:ext cx="2272379" cy="0"/>
          </a:xfrm>
          <a:prstGeom prst="line">
            <a:avLst/>
          </a:prstGeom>
          <a:ln>
            <a:solidFill>
              <a:schemeClr val="bg2"/>
            </a:solidFill>
            <a:prstDash val="sysDash"/>
          </a:ln>
        </p:spPr>
        <p:style>
          <a:lnRef idx="3">
            <a:schemeClr val="dk1"/>
          </a:lnRef>
          <a:fillRef idx="0">
            <a:schemeClr val="dk1"/>
          </a:fillRef>
          <a:effectRef idx="2">
            <a:schemeClr val="dk1"/>
          </a:effectRef>
          <a:fontRef idx="minor">
            <a:schemeClr val="tx1"/>
          </a:fontRef>
        </p:style>
      </p:cxnSp>
      <p:sp>
        <p:nvSpPr>
          <p:cNvPr id="231" name="Rounded Rectangle 230"/>
          <p:cNvSpPr/>
          <p:nvPr/>
        </p:nvSpPr>
        <p:spPr>
          <a:xfrm>
            <a:off x="3559369" y="5156319"/>
            <a:ext cx="1059031" cy="58858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55 Days</a:t>
            </a:r>
            <a:endParaRPr lang="en-CA" sz="1133" dirty="0">
              <a:solidFill>
                <a:schemeClr val="tx1"/>
              </a:solidFill>
            </a:endParaRPr>
          </a:p>
        </p:txBody>
      </p:sp>
      <p:sp>
        <p:nvSpPr>
          <p:cNvPr id="232" name="Rounded Rectangle 231"/>
          <p:cNvSpPr/>
          <p:nvPr/>
        </p:nvSpPr>
        <p:spPr>
          <a:xfrm>
            <a:off x="3554104" y="5877333"/>
            <a:ext cx="1064296" cy="67897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User Day</a:t>
            </a:r>
            <a:br>
              <a:rPr lang="en-US" sz="1133" dirty="0">
                <a:solidFill>
                  <a:schemeClr val="tx1"/>
                </a:solidFill>
              </a:rPr>
            </a:br>
            <a:r>
              <a:rPr lang="en-US" sz="971" dirty="0">
                <a:solidFill>
                  <a:schemeClr val="tx1"/>
                </a:solidFill>
              </a:rPr>
              <a:t>14 sessions</a:t>
            </a:r>
            <a:endParaRPr lang="en-CA" sz="971" dirty="0">
              <a:solidFill>
                <a:schemeClr val="tx1"/>
              </a:solidFill>
            </a:endParaRPr>
          </a:p>
        </p:txBody>
      </p:sp>
      <p:sp>
        <p:nvSpPr>
          <p:cNvPr id="233" name="Rounded Rectangle 232"/>
          <p:cNvSpPr/>
          <p:nvPr/>
        </p:nvSpPr>
        <p:spPr>
          <a:xfrm>
            <a:off x="4719771" y="5156319"/>
            <a:ext cx="1075475" cy="58858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7 COEs</a:t>
            </a:r>
            <a:endParaRPr lang="en-CA" sz="1133" dirty="0">
              <a:solidFill>
                <a:schemeClr val="tx1"/>
              </a:solidFill>
            </a:endParaRPr>
          </a:p>
        </p:txBody>
      </p:sp>
      <p:sp>
        <p:nvSpPr>
          <p:cNvPr id="234" name="Rounded Rectangle 233"/>
          <p:cNvSpPr/>
          <p:nvPr/>
        </p:nvSpPr>
        <p:spPr>
          <a:xfrm>
            <a:off x="3559368" y="4220167"/>
            <a:ext cx="933116" cy="773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Subject Matter Expert Challenges</a:t>
            </a:r>
            <a:endParaRPr lang="en-CA" sz="1133" dirty="0">
              <a:solidFill>
                <a:schemeClr val="tx1"/>
              </a:solidFill>
            </a:endParaRPr>
          </a:p>
        </p:txBody>
      </p:sp>
      <p:sp>
        <p:nvSpPr>
          <p:cNvPr id="238" name="Rounded Rectangle 237"/>
          <p:cNvSpPr/>
          <p:nvPr/>
        </p:nvSpPr>
        <p:spPr>
          <a:xfrm>
            <a:off x="4618399" y="4220943"/>
            <a:ext cx="1185103" cy="34861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70 sessions</a:t>
            </a:r>
            <a:endParaRPr lang="en-CA" sz="1133" dirty="0">
              <a:solidFill>
                <a:schemeClr val="tx1"/>
              </a:solidFill>
            </a:endParaRPr>
          </a:p>
        </p:txBody>
      </p:sp>
      <p:sp>
        <p:nvSpPr>
          <p:cNvPr id="239" name="Rounded Rectangle 238"/>
          <p:cNvSpPr/>
          <p:nvPr/>
        </p:nvSpPr>
        <p:spPr>
          <a:xfrm>
            <a:off x="4608671" y="4644672"/>
            <a:ext cx="1185103" cy="34861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 160 Evaluators</a:t>
            </a:r>
            <a:endParaRPr lang="en-CA" sz="1133" dirty="0">
              <a:solidFill>
                <a:schemeClr val="tx1"/>
              </a:solidFill>
            </a:endParaRPr>
          </a:p>
        </p:txBody>
      </p:sp>
      <p:sp>
        <p:nvSpPr>
          <p:cNvPr id="240" name="Rounded Rectangle 239"/>
          <p:cNvSpPr/>
          <p:nvPr/>
        </p:nvSpPr>
        <p:spPr>
          <a:xfrm>
            <a:off x="4708804" y="5877333"/>
            <a:ext cx="1064296" cy="67897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Digital User Expo</a:t>
            </a:r>
            <a:endParaRPr lang="en-CA" sz="1133" dirty="0">
              <a:solidFill>
                <a:schemeClr val="tx1"/>
              </a:solidFill>
            </a:endParaRPr>
          </a:p>
        </p:txBody>
      </p:sp>
      <p:sp>
        <p:nvSpPr>
          <p:cNvPr id="241" name="Oval 240"/>
          <p:cNvSpPr/>
          <p:nvPr/>
        </p:nvSpPr>
        <p:spPr>
          <a:xfrm>
            <a:off x="3421555" y="1320220"/>
            <a:ext cx="807640" cy="774929"/>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CA" sz="1874"/>
          </a:p>
        </p:txBody>
      </p:sp>
      <p:sp>
        <p:nvSpPr>
          <p:cNvPr id="242" name="Rectangle 241"/>
          <p:cNvSpPr/>
          <p:nvPr/>
        </p:nvSpPr>
        <p:spPr>
          <a:xfrm>
            <a:off x="3897445" y="3262693"/>
            <a:ext cx="631904" cy="291618"/>
          </a:xfrm>
          <a:prstGeom prst="rect">
            <a:avLst/>
          </a:prstGeom>
        </p:spPr>
        <p:txBody>
          <a:bodyPr wrap="none">
            <a:spAutoFit/>
          </a:bodyPr>
          <a:lstStyle/>
          <a:p>
            <a:r>
              <a:rPr lang="en-US" sz="1295" b="1" dirty="0">
                <a:solidFill>
                  <a:schemeClr val="bg1"/>
                </a:solidFill>
              </a:rPr>
              <a:t>of the </a:t>
            </a:r>
            <a:endParaRPr lang="en-CA" sz="1133" b="1" dirty="0">
              <a:solidFill>
                <a:schemeClr val="bg1"/>
              </a:solidFill>
            </a:endParaRPr>
          </a:p>
        </p:txBody>
      </p:sp>
      <p:sp>
        <p:nvSpPr>
          <p:cNvPr id="243" name="Rectangle 242"/>
          <p:cNvSpPr/>
          <p:nvPr/>
        </p:nvSpPr>
        <p:spPr>
          <a:xfrm>
            <a:off x="4517600" y="3267359"/>
            <a:ext cx="415498" cy="640496"/>
          </a:xfrm>
          <a:prstGeom prst="rect">
            <a:avLst/>
          </a:prstGeom>
        </p:spPr>
        <p:txBody>
          <a:bodyPr wrap="none">
            <a:spAutoFit/>
          </a:bodyPr>
          <a:lstStyle/>
          <a:p>
            <a:r>
              <a:rPr lang="en-US" sz="3562" b="1" dirty="0">
                <a:solidFill>
                  <a:schemeClr val="bg1"/>
                </a:solidFill>
              </a:rPr>
              <a:t>5</a:t>
            </a:r>
            <a:endParaRPr lang="en-CA" sz="3239" b="1" dirty="0">
              <a:solidFill>
                <a:schemeClr val="bg1"/>
              </a:solidFill>
            </a:endParaRPr>
          </a:p>
        </p:txBody>
      </p:sp>
      <p:sp>
        <p:nvSpPr>
          <p:cNvPr id="244" name="Rectangle 243"/>
          <p:cNvSpPr/>
          <p:nvPr/>
        </p:nvSpPr>
        <p:spPr>
          <a:xfrm>
            <a:off x="3820831" y="3601816"/>
            <a:ext cx="756104" cy="291618"/>
          </a:xfrm>
          <a:prstGeom prst="rect">
            <a:avLst/>
          </a:prstGeom>
        </p:spPr>
        <p:txBody>
          <a:bodyPr wrap="none">
            <a:spAutoFit/>
          </a:bodyPr>
          <a:lstStyle/>
          <a:p>
            <a:r>
              <a:rPr lang="en-US" sz="1295" b="1" dirty="0">
                <a:solidFill>
                  <a:schemeClr val="bg1"/>
                </a:solidFill>
              </a:rPr>
              <a:t>advance</a:t>
            </a:r>
            <a:endParaRPr lang="en-CA" sz="1133" b="1" dirty="0">
              <a:solidFill>
                <a:schemeClr val="bg1"/>
              </a:solidFill>
            </a:endParaRPr>
          </a:p>
        </p:txBody>
      </p:sp>
      <p:sp>
        <p:nvSpPr>
          <p:cNvPr id="245" name="Rounded Rectangle 244"/>
          <p:cNvSpPr/>
          <p:nvPr/>
        </p:nvSpPr>
        <p:spPr>
          <a:xfrm>
            <a:off x="3366332" y="2424200"/>
            <a:ext cx="2645087" cy="5063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5" dirty="0">
                <a:solidFill>
                  <a:schemeClr val="tx1"/>
                </a:solidFill>
              </a:rPr>
              <a:t>Validation of solutions with </a:t>
            </a:r>
            <a:br>
              <a:rPr lang="en-US" sz="1295" dirty="0">
                <a:solidFill>
                  <a:schemeClr val="tx1"/>
                </a:solidFill>
              </a:rPr>
            </a:br>
            <a:r>
              <a:rPr lang="en-US" sz="1295" dirty="0">
                <a:solidFill>
                  <a:schemeClr val="tx1"/>
                </a:solidFill>
              </a:rPr>
              <a:t>hands-on user testing</a:t>
            </a:r>
            <a:endParaRPr lang="en-CA" sz="1295" dirty="0">
              <a:solidFill>
                <a:schemeClr val="tx1"/>
              </a:solidFill>
            </a:endParaRPr>
          </a:p>
        </p:txBody>
      </p:sp>
      <p:sp>
        <p:nvSpPr>
          <p:cNvPr id="246" name="Freeform 245"/>
          <p:cNvSpPr>
            <a:spLocks noEditPoints="1"/>
          </p:cNvSpPr>
          <p:nvPr/>
        </p:nvSpPr>
        <p:spPr bwMode="auto">
          <a:xfrm>
            <a:off x="3321328" y="2172800"/>
            <a:ext cx="361223" cy="349754"/>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CFDE00"/>
          </a:solidFill>
          <a:ln w="25400" cap="flat" cmpd="sng" algn="ctr">
            <a:solidFill>
              <a:srgbClr val="CFDE00">
                <a:shade val="50000"/>
              </a:srgbClr>
            </a:solidFill>
            <a:prstDash val="solid"/>
          </a:ln>
          <a:effectLst/>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dirty="0">
              <a:ln>
                <a:noFill/>
              </a:ln>
              <a:solidFill>
                <a:prstClr val="black"/>
              </a:solidFill>
              <a:effectLst/>
              <a:uLnTx/>
              <a:uFillTx/>
              <a:latin typeface="Calibri"/>
              <a:ea typeface="+mn-ea"/>
              <a:cs typeface="+mn-cs"/>
            </a:endParaRPr>
          </a:p>
        </p:txBody>
      </p:sp>
      <p:sp>
        <p:nvSpPr>
          <p:cNvPr id="247" name="Freeform 246"/>
          <p:cNvSpPr>
            <a:spLocks noEditPoints="1"/>
          </p:cNvSpPr>
          <p:nvPr/>
        </p:nvSpPr>
        <p:spPr bwMode="auto">
          <a:xfrm>
            <a:off x="4946482" y="3489470"/>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48" name="Freeform 247"/>
          <p:cNvSpPr>
            <a:spLocks noEditPoints="1"/>
          </p:cNvSpPr>
          <p:nvPr/>
        </p:nvSpPr>
        <p:spPr bwMode="auto">
          <a:xfrm>
            <a:off x="5286977" y="3489470"/>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49" name="Freeform 248"/>
          <p:cNvSpPr>
            <a:spLocks noEditPoints="1"/>
          </p:cNvSpPr>
          <p:nvPr/>
        </p:nvSpPr>
        <p:spPr bwMode="auto">
          <a:xfrm>
            <a:off x="5633334" y="349083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80" name="Rounded Rectangle 279"/>
          <p:cNvSpPr/>
          <p:nvPr/>
        </p:nvSpPr>
        <p:spPr>
          <a:xfrm>
            <a:off x="6748090" y="2434052"/>
            <a:ext cx="3009186" cy="5063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Capacity to deliver </a:t>
            </a:r>
            <a:br>
              <a:rPr lang="en-US" sz="1300" dirty="0">
                <a:solidFill>
                  <a:schemeClr val="tx1"/>
                </a:solidFill>
              </a:rPr>
            </a:br>
            <a:r>
              <a:rPr lang="en-US" sz="1300" dirty="0">
                <a:solidFill>
                  <a:schemeClr val="tx1"/>
                </a:solidFill>
              </a:rPr>
              <a:t>User Testing | Partnership| Costing</a:t>
            </a:r>
            <a:endParaRPr lang="en-CA" sz="1300" dirty="0">
              <a:solidFill>
                <a:schemeClr val="tx1"/>
              </a:solidFill>
            </a:endParaRPr>
          </a:p>
        </p:txBody>
      </p:sp>
      <p:sp>
        <p:nvSpPr>
          <p:cNvPr id="281" name="Freeform 280"/>
          <p:cNvSpPr>
            <a:spLocks noEditPoints="1"/>
          </p:cNvSpPr>
          <p:nvPr/>
        </p:nvSpPr>
        <p:spPr bwMode="auto">
          <a:xfrm>
            <a:off x="6691526" y="2182501"/>
            <a:ext cx="387482" cy="349754"/>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CFDE00"/>
          </a:solidFill>
          <a:ln w="25400" cap="flat" cmpd="sng" algn="ctr">
            <a:solidFill>
              <a:srgbClr val="CFDE00">
                <a:shade val="50000"/>
              </a:srgbClr>
            </a:solidFill>
            <a:prstDash val="solid"/>
          </a:ln>
          <a:effectLst/>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dirty="0">
              <a:ln>
                <a:noFill/>
              </a:ln>
              <a:solidFill>
                <a:prstClr val="black"/>
              </a:solidFill>
              <a:effectLst/>
              <a:uLnTx/>
              <a:uFillTx/>
              <a:latin typeface="Calibri"/>
              <a:ea typeface="+mn-ea"/>
              <a:cs typeface="+mn-cs"/>
            </a:endParaRPr>
          </a:p>
        </p:txBody>
      </p:sp>
      <p:sp>
        <p:nvSpPr>
          <p:cNvPr id="285" name="Rectangle 284"/>
          <p:cNvSpPr/>
          <p:nvPr/>
        </p:nvSpPr>
        <p:spPr>
          <a:xfrm>
            <a:off x="7136860" y="3438482"/>
            <a:ext cx="2303725" cy="307777"/>
          </a:xfrm>
          <a:prstGeom prst="rect">
            <a:avLst/>
          </a:prstGeom>
        </p:spPr>
        <p:txBody>
          <a:bodyPr wrap="square">
            <a:spAutoFit/>
          </a:bodyPr>
          <a:lstStyle/>
          <a:p>
            <a:pPr algn="ctr"/>
            <a:r>
              <a:rPr lang="en-US" sz="1400" b="1" dirty="0">
                <a:solidFill>
                  <a:schemeClr val="bg1"/>
                </a:solidFill>
              </a:rPr>
              <a:t>Qualified list </a:t>
            </a:r>
            <a:r>
              <a:rPr lang="en-US" sz="1400" b="1" dirty="0" smtClean="0">
                <a:solidFill>
                  <a:schemeClr val="bg1"/>
                </a:solidFill>
              </a:rPr>
              <a:t>of </a:t>
            </a:r>
            <a:r>
              <a:rPr lang="en-US" sz="1400" b="1" dirty="0">
                <a:solidFill>
                  <a:schemeClr val="bg1"/>
                </a:solidFill>
              </a:rPr>
              <a:t>suppliers</a:t>
            </a:r>
            <a:endParaRPr lang="en-CA" sz="1400" b="1" dirty="0">
              <a:solidFill>
                <a:schemeClr val="bg1"/>
              </a:solidFill>
            </a:endParaRPr>
          </a:p>
        </p:txBody>
      </p:sp>
      <p:sp>
        <p:nvSpPr>
          <p:cNvPr id="286" name="Freeform 285"/>
          <p:cNvSpPr>
            <a:spLocks noEditPoints="1"/>
          </p:cNvSpPr>
          <p:nvPr/>
        </p:nvSpPr>
        <p:spPr bwMode="auto">
          <a:xfrm>
            <a:off x="6787974" y="3359125"/>
            <a:ext cx="448666" cy="448410"/>
          </a:xfrm>
          <a:custGeom>
            <a:avLst/>
            <a:gdLst>
              <a:gd name="T0" fmla="*/ 977 w 995"/>
              <a:gd name="T1" fmla="*/ 138 h 998"/>
              <a:gd name="T2" fmla="*/ 283 w 995"/>
              <a:gd name="T3" fmla="*/ 143 h 998"/>
              <a:gd name="T4" fmla="*/ 278 w 995"/>
              <a:gd name="T5" fmla="*/ 263 h 998"/>
              <a:gd name="T6" fmla="*/ 296 w 995"/>
              <a:gd name="T7" fmla="*/ 281 h 998"/>
              <a:gd name="T8" fmla="*/ 989 w 995"/>
              <a:gd name="T9" fmla="*/ 276 h 998"/>
              <a:gd name="T10" fmla="*/ 995 w 995"/>
              <a:gd name="T11" fmla="*/ 156 h 998"/>
              <a:gd name="T12" fmla="*/ 989 w 995"/>
              <a:gd name="T13" fmla="*/ 430 h 998"/>
              <a:gd name="T14" fmla="*/ 296 w 995"/>
              <a:gd name="T15" fmla="*/ 424 h 998"/>
              <a:gd name="T16" fmla="*/ 278 w 995"/>
              <a:gd name="T17" fmla="*/ 442 h 998"/>
              <a:gd name="T18" fmla="*/ 283 w 995"/>
              <a:gd name="T19" fmla="*/ 563 h 998"/>
              <a:gd name="T20" fmla="*/ 977 w 995"/>
              <a:gd name="T21" fmla="*/ 568 h 998"/>
              <a:gd name="T22" fmla="*/ 995 w 995"/>
              <a:gd name="T23" fmla="*/ 550 h 998"/>
              <a:gd name="T24" fmla="*/ 989 w 995"/>
              <a:gd name="T25" fmla="*/ 430 h 998"/>
              <a:gd name="T26" fmla="*/ 146 w 995"/>
              <a:gd name="T27" fmla="*/ 0 h 998"/>
              <a:gd name="T28" fmla="*/ 10 w 995"/>
              <a:gd name="T29" fmla="*/ 71 h 998"/>
              <a:gd name="T30" fmla="*/ 78 w 995"/>
              <a:gd name="T31" fmla="*/ 83 h 998"/>
              <a:gd name="T32" fmla="*/ 79 w 995"/>
              <a:gd name="T33" fmla="*/ 90 h 998"/>
              <a:gd name="T34" fmla="*/ 79 w 995"/>
              <a:gd name="T35" fmla="*/ 226 h 998"/>
              <a:gd name="T36" fmla="*/ 19 w 995"/>
              <a:gd name="T37" fmla="*/ 281 h 998"/>
              <a:gd name="T38" fmla="*/ 206 w 995"/>
              <a:gd name="T39" fmla="*/ 226 h 998"/>
              <a:gd name="T40" fmla="*/ 989 w 995"/>
              <a:gd name="T41" fmla="*/ 717 h 998"/>
              <a:gd name="T42" fmla="*/ 296 w 995"/>
              <a:gd name="T43" fmla="*/ 711 h 998"/>
              <a:gd name="T44" fmla="*/ 278 w 995"/>
              <a:gd name="T45" fmla="*/ 729 h 998"/>
              <a:gd name="T46" fmla="*/ 283 w 995"/>
              <a:gd name="T47" fmla="*/ 849 h 998"/>
              <a:gd name="T48" fmla="*/ 977 w 995"/>
              <a:gd name="T49" fmla="*/ 855 h 998"/>
              <a:gd name="T50" fmla="*/ 995 w 995"/>
              <a:gd name="T51" fmla="*/ 837 h 998"/>
              <a:gd name="T52" fmla="*/ 989 w 995"/>
              <a:gd name="T53" fmla="*/ 717 h 998"/>
              <a:gd name="T54" fmla="*/ 147 w 995"/>
              <a:gd name="T55" fmla="*/ 584 h 998"/>
              <a:gd name="T56" fmla="*/ 96 w 995"/>
              <a:gd name="T57" fmla="*/ 555 h 998"/>
              <a:gd name="T58" fmla="*/ 180 w 995"/>
              <a:gd name="T59" fmla="*/ 490 h 998"/>
              <a:gd name="T60" fmla="*/ 171 w 995"/>
              <a:gd name="T61" fmla="*/ 376 h 998"/>
              <a:gd name="T62" fmla="*/ 43 w 995"/>
              <a:gd name="T63" fmla="*/ 369 h 998"/>
              <a:gd name="T64" fmla="*/ 51 w 995"/>
              <a:gd name="T65" fmla="*/ 446 h 998"/>
              <a:gd name="T66" fmla="*/ 118 w 995"/>
              <a:gd name="T67" fmla="*/ 421 h 998"/>
              <a:gd name="T68" fmla="*/ 113 w 995"/>
              <a:gd name="T69" fmla="*/ 468 h 998"/>
              <a:gd name="T70" fmla="*/ 45 w 995"/>
              <a:gd name="T71" fmla="*/ 519 h 998"/>
              <a:gd name="T72" fmla="*/ 0 w 995"/>
              <a:gd name="T73" fmla="*/ 609 h 998"/>
              <a:gd name="T74" fmla="*/ 206 w 995"/>
              <a:gd name="T75" fmla="*/ 640 h 998"/>
              <a:gd name="T76" fmla="*/ 147 w 995"/>
              <a:gd name="T77" fmla="*/ 550 h 998"/>
              <a:gd name="T78" fmla="*/ 142 w 995"/>
              <a:gd name="T79" fmla="*/ 825 h 998"/>
              <a:gd name="T80" fmla="*/ 196 w 995"/>
              <a:gd name="T81" fmla="*/ 711 h 998"/>
              <a:gd name="T82" fmla="*/ 9 w 995"/>
              <a:gd name="T83" fmla="*/ 796 h 998"/>
              <a:gd name="T84" fmla="*/ 69 w 995"/>
              <a:gd name="T85" fmla="*/ 767 h 998"/>
              <a:gd name="T86" fmla="*/ 123 w 995"/>
              <a:gd name="T87" fmla="*/ 765 h 998"/>
              <a:gd name="T88" fmla="*/ 102 w 995"/>
              <a:gd name="T89" fmla="*/ 788 h 998"/>
              <a:gd name="T90" fmla="*/ 60 w 995"/>
              <a:gd name="T91" fmla="*/ 842 h 998"/>
              <a:gd name="T92" fmla="*/ 134 w 995"/>
              <a:gd name="T93" fmla="*/ 905 h 998"/>
              <a:gd name="T94" fmla="*/ 93 w 995"/>
              <a:gd name="T95" fmla="*/ 937 h 998"/>
              <a:gd name="T96" fmla="*/ 2 w 995"/>
              <a:gd name="T97" fmla="*/ 961 h 998"/>
              <a:gd name="T98" fmla="*/ 174 w 995"/>
              <a:gd name="T99" fmla="*/ 972 h 998"/>
              <a:gd name="T100" fmla="*/ 188 w 995"/>
              <a:gd name="T101" fmla="*/ 85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998">
                <a:moveTo>
                  <a:pt x="989" y="143"/>
                </a:moveTo>
                <a:cubicBezTo>
                  <a:pt x="977" y="138"/>
                  <a:pt x="977" y="138"/>
                  <a:pt x="977" y="138"/>
                </a:cubicBezTo>
                <a:cubicBezTo>
                  <a:pt x="296" y="138"/>
                  <a:pt x="296" y="138"/>
                  <a:pt x="296" y="138"/>
                </a:cubicBezTo>
                <a:cubicBezTo>
                  <a:pt x="283" y="143"/>
                  <a:pt x="283" y="143"/>
                  <a:pt x="283" y="143"/>
                </a:cubicBezTo>
                <a:cubicBezTo>
                  <a:pt x="278" y="156"/>
                  <a:pt x="278" y="156"/>
                  <a:pt x="278" y="156"/>
                </a:cubicBezTo>
                <a:cubicBezTo>
                  <a:pt x="278" y="263"/>
                  <a:pt x="278" y="263"/>
                  <a:pt x="278" y="263"/>
                </a:cubicBezTo>
                <a:cubicBezTo>
                  <a:pt x="283" y="276"/>
                  <a:pt x="283" y="276"/>
                  <a:pt x="283" y="276"/>
                </a:cubicBezTo>
                <a:cubicBezTo>
                  <a:pt x="296" y="281"/>
                  <a:pt x="296" y="281"/>
                  <a:pt x="296" y="281"/>
                </a:cubicBezTo>
                <a:cubicBezTo>
                  <a:pt x="977" y="281"/>
                  <a:pt x="977" y="281"/>
                  <a:pt x="977" y="281"/>
                </a:cubicBezTo>
                <a:cubicBezTo>
                  <a:pt x="989" y="276"/>
                  <a:pt x="989" y="276"/>
                  <a:pt x="989" y="276"/>
                </a:cubicBezTo>
                <a:cubicBezTo>
                  <a:pt x="995" y="263"/>
                  <a:pt x="995" y="263"/>
                  <a:pt x="995" y="263"/>
                </a:cubicBezTo>
                <a:cubicBezTo>
                  <a:pt x="995" y="156"/>
                  <a:pt x="995" y="156"/>
                  <a:pt x="995" y="156"/>
                </a:cubicBezTo>
                <a:lnTo>
                  <a:pt x="989" y="143"/>
                </a:lnTo>
                <a:close/>
                <a:moveTo>
                  <a:pt x="989" y="430"/>
                </a:moveTo>
                <a:cubicBezTo>
                  <a:pt x="977" y="424"/>
                  <a:pt x="977" y="424"/>
                  <a:pt x="977" y="424"/>
                </a:cubicBezTo>
                <a:cubicBezTo>
                  <a:pt x="296" y="424"/>
                  <a:pt x="296" y="424"/>
                  <a:pt x="296" y="424"/>
                </a:cubicBezTo>
                <a:cubicBezTo>
                  <a:pt x="283" y="430"/>
                  <a:pt x="283" y="430"/>
                  <a:pt x="283" y="430"/>
                </a:cubicBezTo>
                <a:cubicBezTo>
                  <a:pt x="278" y="442"/>
                  <a:pt x="278" y="442"/>
                  <a:pt x="278" y="442"/>
                </a:cubicBezTo>
                <a:cubicBezTo>
                  <a:pt x="278" y="550"/>
                  <a:pt x="278" y="550"/>
                  <a:pt x="278" y="550"/>
                </a:cubicBezTo>
                <a:cubicBezTo>
                  <a:pt x="283" y="563"/>
                  <a:pt x="283" y="563"/>
                  <a:pt x="283" y="563"/>
                </a:cubicBezTo>
                <a:cubicBezTo>
                  <a:pt x="296" y="568"/>
                  <a:pt x="296" y="568"/>
                  <a:pt x="296" y="568"/>
                </a:cubicBezTo>
                <a:cubicBezTo>
                  <a:pt x="977" y="568"/>
                  <a:pt x="977" y="568"/>
                  <a:pt x="977" y="568"/>
                </a:cubicBezTo>
                <a:cubicBezTo>
                  <a:pt x="989" y="563"/>
                  <a:pt x="989" y="563"/>
                  <a:pt x="989" y="563"/>
                </a:cubicBezTo>
                <a:cubicBezTo>
                  <a:pt x="995" y="550"/>
                  <a:pt x="995" y="550"/>
                  <a:pt x="995" y="550"/>
                </a:cubicBezTo>
                <a:cubicBezTo>
                  <a:pt x="995" y="442"/>
                  <a:pt x="995" y="442"/>
                  <a:pt x="995" y="442"/>
                </a:cubicBezTo>
                <a:lnTo>
                  <a:pt x="989" y="430"/>
                </a:lnTo>
                <a:close/>
                <a:moveTo>
                  <a:pt x="146" y="226"/>
                </a:moveTo>
                <a:cubicBezTo>
                  <a:pt x="146" y="0"/>
                  <a:pt x="146" y="0"/>
                  <a:pt x="146" y="0"/>
                </a:cubicBezTo>
                <a:cubicBezTo>
                  <a:pt x="87" y="0"/>
                  <a:pt x="87" y="0"/>
                  <a:pt x="87" y="0"/>
                </a:cubicBezTo>
                <a:cubicBezTo>
                  <a:pt x="10" y="71"/>
                  <a:pt x="10" y="71"/>
                  <a:pt x="10" y="71"/>
                </a:cubicBezTo>
                <a:cubicBezTo>
                  <a:pt x="50" y="113"/>
                  <a:pt x="50" y="113"/>
                  <a:pt x="50" y="113"/>
                </a:cubicBezTo>
                <a:cubicBezTo>
                  <a:pt x="66" y="99"/>
                  <a:pt x="75" y="89"/>
                  <a:pt x="78" y="83"/>
                </a:cubicBezTo>
                <a:cubicBezTo>
                  <a:pt x="79" y="83"/>
                  <a:pt x="79" y="83"/>
                  <a:pt x="79" y="83"/>
                </a:cubicBezTo>
                <a:cubicBezTo>
                  <a:pt x="79" y="90"/>
                  <a:pt x="79" y="90"/>
                  <a:pt x="79" y="90"/>
                </a:cubicBezTo>
                <a:cubicBezTo>
                  <a:pt x="79" y="105"/>
                  <a:pt x="79" y="127"/>
                  <a:pt x="79" y="157"/>
                </a:cubicBezTo>
                <a:cubicBezTo>
                  <a:pt x="79" y="188"/>
                  <a:pt x="79" y="210"/>
                  <a:pt x="79" y="226"/>
                </a:cubicBezTo>
                <a:cubicBezTo>
                  <a:pt x="19" y="226"/>
                  <a:pt x="19" y="226"/>
                  <a:pt x="19" y="226"/>
                </a:cubicBezTo>
                <a:cubicBezTo>
                  <a:pt x="19" y="281"/>
                  <a:pt x="19" y="281"/>
                  <a:pt x="19" y="281"/>
                </a:cubicBezTo>
                <a:cubicBezTo>
                  <a:pt x="206" y="281"/>
                  <a:pt x="206" y="281"/>
                  <a:pt x="206" y="281"/>
                </a:cubicBezTo>
                <a:cubicBezTo>
                  <a:pt x="206" y="226"/>
                  <a:pt x="206" y="226"/>
                  <a:pt x="206" y="226"/>
                </a:cubicBezTo>
                <a:lnTo>
                  <a:pt x="146" y="226"/>
                </a:lnTo>
                <a:close/>
                <a:moveTo>
                  <a:pt x="989" y="717"/>
                </a:moveTo>
                <a:cubicBezTo>
                  <a:pt x="977" y="711"/>
                  <a:pt x="977" y="711"/>
                  <a:pt x="977" y="711"/>
                </a:cubicBezTo>
                <a:cubicBezTo>
                  <a:pt x="296" y="711"/>
                  <a:pt x="296" y="711"/>
                  <a:pt x="296" y="711"/>
                </a:cubicBezTo>
                <a:cubicBezTo>
                  <a:pt x="283" y="716"/>
                  <a:pt x="283" y="716"/>
                  <a:pt x="283" y="716"/>
                </a:cubicBezTo>
                <a:cubicBezTo>
                  <a:pt x="278" y="729"/>
                  <a:pt x="278" y="729"/>
                  <a:pt x="278" y="729"/>
                </a:cubicBezTo>
                <a:cubicBezTo>
                  <a:pt x="278" y="837"/>
                  <a:pt x="278" y="837"/>
                  <a:pt x="278" y="837"/>
                </a:cubicBezTo>
                <a:cubicBezTo>
                  <a:pt x="283" y="849"/>
                  <a:pt x="283" y="849"/>
                  <a:pt x="283" y="849"/>
                </a:cubicBezTo>
                <a:cubicBezTo>
                  <a:pt x="296" y="855"/>
                  <a:pt x="296" y="855"/>
                  <a:pt x="296" y="855"/>
                </a:cubicBezTo>
                <a:cubicBezTo>
                  <a:pt x="977" y="855"/>
                  <a:pt x="977" y="855"/>
                  <a:pt x="977" y="855"/>
                </a:cubicBezTo>
                <a:cubicBezTo>
                  <a:pt x="989" y="849"/>
                  <a:pt x="989" y="849"/>
                  <a:pt x="989" y="849"/>
                </a:cubicBezTo>
                <a:cubicBezTo>
                  <a:pt x="995" y="837"/>
                  <a:pt x="995" y="837"/>
                  <a:pt x="995" y="837"/>
                </a:cubicBezTo>
                <a:cubicBezTo>
                  <a:pt x="995" y="729"/>
                  <a:pt x="995" y="729"/>
                  <a:pt x="995" y="729"/>
                </a:cubicBezTo>
                <a:lnTo>
                  <a:pt x="989" y="717"/>
                </a:lnTo>
                <a:close/>
                <a:moveTo>
                  <a:pt x="147" y="550"/>
                </a:moveTo>
                <a:cubicBezTo>
                  <a:pt x="147" y="584"/>
                  <a:pt x="147" y="584"/>
                  <a:pt x="147" y="584"/>
                </a:cubicBezTo>
                <a:cubicBezTo>
                  <a:pt x="76" y="584"/>
                  <a:pt x="76" y="584"/>
                  <a:pt x="76" y="584"/>
                </a:cubicBezTo>
                <a:cubicBezTo>
                  <a:pt x="76" y="575"/>
                  <a:pt x="83" y="565"/>
                  <a:pt x="96" y="555"/>
                </a:cubicBezTo>
                <a:cubicBezTo>
                  <a:pt x="109" y="544"/>
                  <a:pt x="123" y="535"/>
                  <a:pt x="138" y="526"/>
                </a:cubicBezTo>
                <a:cubicBezTo>
                  <a:pt x="153" y="518"/>
                  <a:pt x="167" y="506"/>
                  <a:pt x="180" y="490"/>
                </a:cubicBezTo>
                <a:cubicBezTo>
                  <a:pt x="193" y="475"/>
                  <a:pt x="199" y="458"/>
                  <a:pt x="199" y="439"/>
                </a:cubicBezTo>
                <a:cubicBezTo>
                  <a:pt x="199" y="413"/>
                  <a:pt x="190" y="392"/>
                  <a:pt x="171" y="376"/>
                </a:cubicBezTo>
                <a:cubicBezTo>
                  <a:pt x="152" y="361"/>
                  <a:pt x="129" y="353"/>
                  <a:pt x="102" y="353"/>
                </a:cubicBezTo>
                <a:cubicBezTo>
                  <a:pt x="81" y="353"/>
                  <a:pt x="61" y="358"/>
                  <a:pt x="43" y="369"/>
                </a:cubicBezTo>
                <a:cubicBezTo>
                  <a:pt x="25" y="379"/>
                  <a:pt x="12" y="394"/>
                  <a:pt x="3" y="413"/>
                </a:cubicBezTo>
                <a:cubicBezTo>
                  <a:pt x="51" y="446"/>
                  <a:pt x="51" y="446"/>
                  <a:pt x="51" y="446"/>
                </a:cubicBezTo>
                <a:cubicBezTo>
                  <a:pt x="64" y="425"/>
                  <a:pt x="79" y="414"/>
                  <a:pt x="96" y="414"/>
                </a:cubicBezTo>
                <a:cubicBezTo>
                  <a:pt x="105" y="414"/>
                  <a:pt x="113" y="416"/>
                  <a:pt x="118" y="421"/>
                </a:cubicBezTo>
                <a:cubicBezTo>
                  <a:pt x="124" y="426"/>
                  <a:pt x="126" y="434"/>
                  <a:pt x="126" y="443"/>
                </a:cubicBezTo>
                <a:cubicBezTo>
                  <a:pt x="126" y="452"/>
                  <a:pt x="122" y="460"/>
                  <a:pt x="113" y="468"/>
                </a:cubicBezTo>
                <a:cubicBezTo>
                  <a:pt x="104" y="476"/>
                  <a:pt x="94" y="484"/>
                  <a:pt x="81" y="493"/>
                </a:cubicBezTo>
                <a:cubicBezTo>
                  <a:pt x="69" y="501"/>
                  <a:pt x="57" y="509"/>
                  <a:pt x="45" y="519"/>
                </a:cubicBezTo>
                <a:cubicBezTo>
                  <a:pt x="32" y="529"/>
                  <a:pt x="22" y="542"/>
                  <a:pt x="13" y="557"/>
                </a:cubicBezTo>
                <a:cubicBezTo>
                  <a:pt x="4" y="573"/>
                  <a:pt x="0" y="590"/>
                  <a:pt x="0" y="609"/>
                </a:cubicBezTo>
                <a:cubicBezTo>
                  <a:pt x="0" y="616"/>
                  <a:pt x="1" y="626"/>
                  <a:pt x="3" y="640"/>
                </a:cubicBezTo>
                <a:cubicBezTo>
                  <a:pt x="206" y="640"/>
                  <a:pt x="206" y="640"/>
                  <a:pt x="206" y="640"/>
                </a:cubicBezTo>
                <a:cubicBezTo>
                  <a:pt x="206" y="550"/>
                  <a:pt x="206" y="550"/>
                  <a:pt x="206" y="550"/>
                </a:cubicBezTo>
                <a:lnTo>
                  <a:pt x="147" y="550"/>
                </a:lnTo>
                <a:close/>
                <a:moveTo>
                  <a:pt x="188" y="852"/>
                </a:moveTo>
                <a:cubicBezTo>
                  <a:pt x="177" y="839"/>
                  <a:pt x="162" y="829"/>
                  <a:pt x="142" y="825"/>
                </a:cubicBezTo>
                <a:cubicBezTo>
                  <a:pt x="196" y="760"/>
                  <a:pt x="196" y="760"/>
                  <a:pt x="196" y="760"/>
                </a:cubicBezTo>
                <a:cubicBezTo>
                  <a:pt x="196" y="711"/>
                  <a:pt x="196" y="711"/>
                  <a:pt x="196" y="711"/>
                </a:cubicBezTo>
                <a:cubicBezTo>
                  <a:pt x="9" y="711"/>
                  <a:pt x="9" y="711"/>
                  <a:pt x="9" y="711"/>
                </a:cubicBezTo>
                <a:cubicBezTo>
                  <a:pt x="9" y="796"/>
                  <a:pt x="9" y="796"/>
                  <a:pt x="9" y="796"/>
                </a:cubicBezTo>
                <a:cubicBezTo>
                  <a:pt x="69" y="796"/>
                  <a:pt x="69" y="796"/>
                  <a:pt x="69" y="796"/>
                </a:cubicBezTo>
                <a:cubicBezTo>
                  <a:pt x="69" y="767"/>
                  <a:pt x="69" y="767"/>
                  <a:pt x="69" y="767"/>
                </a:cubicBezTo>
                <a:cubicBezTo>
                  <a:pt x="75" y="767"/>
                  <a:pt x="84" y="766"/>
                  <a:pt x="96" y="766"/>
                </a:cubicBezTo>
                <a:cubicBezTo>
                  <a:pt x="108" y="766"/>
                  <a:pt x="117" y="765"/>
                  <a:pt x="123" y="765"/>
                </a:cubicBezTo>
                <a:cubicBezTo>
                  <a:pt x="123" y="766"/>
                  <a:pt x="123" y="766"/>
                  <a:pt x="123" y="766"/>
                </a:cubicBezTo>
                <a:cubicBezTo>
                  <a:pt x="102" y="788"/>
                  <a:pt x="102" y="788"/>
                  <a:pt x="102" y="788"/>
                </a:cubicBezTo>
                <a:cubicBezTo>
                  <a:pt x="95" y="795"/>
                  <a:pt x="88" y="805"/>
                  <a:pt x="78" y="818"/>
                </a:cubicBezTo>
                <a:cubicBezTo>
                  <a:pt x="69" y="830"/>
                  <a:pt x="63" y="839"/>
                  <a:pt x="60" y="842"/>
                </a:cubicBezTo>
                <a:cubicBezTo>
                  <a:pt x="75" y="874"/>
                  <a:pt x="75" y="874"/>
                  <a:pt x="75" y="874"/>
                </a:cubicBezTo>
                <a:cubicBezTo>
                  <a:pt x="114" y="870"/>
                  <a:pt x="134" y="881"/>
                  <a:pt x="134" y="905"/>
                </a:cubicBezTo>
                <a:cubicBezTo>
                  <a:pt x="134" y="915"/>
                  <a:pt x="130" y="923"/>
                  <a:pt x="121" y="929"/>
                </a:cubicBezTo>
                <a:cubicBezTo>
                  <a:pt x="113" y="934"/>
                  <a:pt x="104" y="937"/>
                  <a:pt x="93" y="937"/>
                </a:cubicBezTo>
                <a:cubicBezTo>
                  <a:pt x="72" y="937"/>
                  <a:pt x="52" y="928"/>
                  <a:pt x="34" y="912"/>
                </a:cubicBezTo>
                <a:cubicBezTo>
                  <a:pt x="2" y="961"/>
                  <a:pt x="2" y="961"/>
                  <a:pt x="2" y="961"/>
                </a:cubicBezTo>
                <a:cubicBezTo>
                  <a:pt x="27" y="986"/>
                  <a:pt x="59" y="998"/>
                  <a:pt x="98" y="998"/>
                </a:cubicBezTo>
                <a:cubicBezTo>
                  <a:pt x="129" y="998"/>
                  <a:pt x="154" y="989"/>
                  <a:pt x="174" y="972"/>
                </a:cubicBezTo>
                <a:cubicBezTo>
                  <a:pt x="195" y="955"/>
                  <a:pt x="205" y="931"/>
                  <a:pt x="205" y="902"/>
                </a:cubicBezTo>
                <a:cubicBezTo>
                  <a:pt x="205" y="883"/>
                  <a:pt x="199" y="866"/>
                  <a:pt x="188" y="852"/>
                </a:cubicBezTo>
                <a:close/>
              </a:path>
            </a:pathLst>
          </a:custGeom>
          <a:solidFill>
            <a:schemeClr val="bg1"/>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400" dirty="0"/>
          </a:p>
        </p:txBody>
      </p:sp>
      <p:sp>
        <p:nvSpPr>
          <p:cNvPr id="288" name="Rectangle 287"/>
          <p:cNvSpPr/>
          <p:nvPr/>
        </p:nvSpPr>
        <p:spPr>
          <a:xfrm>
            <a:off x="8002478" y="3731038"/>
            <a:ext cx="294384" cy="307777"/>
          </a:xfrm>
          <a:prstGeom prst="rect">
            <a:avLst/>
          </a:prstGeom>
        </p:spPr>
        <p:txBody>
          <a:bodyPr wrap="square">
            <a:spAutoFit/>
          </a:bodyPr>
          <a:lstStyle/>
          <a:p>
            <a:r>
              <a:rPr lang="en-US" sz="1400" b="1" dirty="0">
                <a:solidFill>
                  <a:schemeClr val="bg1"/>
                </a:solidFill>
              </a:rPr>
              <a:t>+</a:t>
            </a:r>
            <a:endParaRPr lang="en-CA" sz="1400" b="1" dirty="0">
              <a:solidFill>
                <a:schemeClr val="bg1"/>
              </a:solidFill>
            </a:endParaRPr>
          </a:p>
        </p:txBody>
      </p:sp>
      <p:sp>
        <p:nvSpPr>
          <p:cNvPr id="291" name="Freeform 290"/>
          <p:cNvSpPr>
            <a:spLocks noEditPoints="1"/>
          </p:cNvSpPr>
          <p:nvPr/>
        </p:nvSpPr>
        <p:spPr bwMode="auto">
          <a:xfrm>
            <a:off x="9314739" y="3955444"/>
            <a:ext cx="251692"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93" name="Pentagon 292"/>
          <p:cNvSpPr/>
          <p:nvPr/>
        </p:nvSpPr>
        <p:spPr>
          <a:xfrm>
            <a:off x="6787974" y="1497952"/>
            <a:ext cx="3071107" cy="51805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67" b="1" dirty="0">
                <a:solidFill>
                  <a:schemeClr val="tx1"/>
                </a:solidFill>
              </a:rPr>
              <a:t>     Gate Three</a:t>
            </a:r>
            <a:endParaRPr lang="en-CA" sz="2267" b="1" dirty="0">
              <a:solidFill>
                <a:schemeClr val="tx1"/>
              </a:solidFill>
            </a:endParaRPr>
          </a:p>
        </p:txBody>
      </p:sp>
      <p:sp>
        <p:nvSpPr>
          <p:cNvPr id="294" name="Oval 293"/>
          <p:cNvSpPr/>
          <p:nvPr/>
        </p:nvSpPr>
        <p:spPr>
          <a:xfrm>
            <a:off x="6632327" y="1353967"/>
            <a:ext cx="832775" cy="790130"/>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CA" sz="1874"/>
          </a:p>
        </p:txBody>
      </p:sp>
      <p:cxnSp>
        <p:nvCxnSpPr>
          <p:cNvPr id="297" name="Straight Connector 296"/>
          <p:cNvCxnSpPr/>
          <p:nvPr/>
        </p:nvCxnSpPr>
        <p:spPr>
          <a:xfrm flipV="1">
            <a:off x="6748090" y="3146597"/>
            <a:ext cx="3022489" cy="1059"/>
          </a:xfrm>
          <a:prstGeom prst="line">
            <a:avLst/>
          </a:prstGeom>
          <a:ln>
            <a:solidFill>
              <a:schemeClr val="bg2"/>
            </a:solidFill>
            <a:prstDash val="sysDash"/>
          </a:ln>
        </p:spPr>
        <p:style>
          <a:lnRef idx="3">
            <a:schemeClr val="dk1"/>
          </a:lnRef>
          <a:fillRef idx="0">
            <a:schemeClr val="dk1"/>
          </a:fillRef>
          <a:effectRef idx="2">
            <a:schemeClr val="dk1"/>
          </a:effectRef>
          <a:fontRef idx="minor">
            <a:schemeClr val="tx1"/>
          </a:fontRef>
        </p:style>
      </p:cxnSp>
      <p:cxnSp>
        <p:nvCxnSpPr>
          <p:cNvPr id="298" name="Straight Connector 297"/>
          <p:cNvCxnSpPr/>
          <p:nvPr/>
        </p:nvCxnSpPr>
        <p:spPr>
          <a:xfrm flipV="1">
            <a:off x="6645668" y="4385324"/>
            <a:ext cx="3022489" cy="1059"/>
          </a:xfrm>
          <a:prstGeom prst="line">
            <a:avLst/>
          </a:prstGeom>
          <a:ln>
            <a:solidFill>
              <a:schemeClr val="bg2"/>
            </a:solidFill>
            <a:prstDash val="sysDash"/>
          </a:ln>
        </p:spPr>
        <p:style>
          <a:lnRef idx="3">
            <a:schemeClr val="dk1"/>
          </a:lnRef>
          <a:fillRef idx="0">
            <a:schemeClr val="dk1"/>
          </a:fillRef>
          <a:effectRef idx="2">
            <a:schemeClr val="dk1"/>
          </a:effectRef>
          <a:fontRef idx="minor">
            <a:schemeClr val="tx1"/>
          </a:fontRef>
        </p:style>
      </p:cxnSp>
      <p:sp>
        <p:nvSpPr>
          <p:cNvPr id="301" name="Rounded Rectangle 300"/>
          <p:cNvSpPr/>
          <p:nvPr/>
        </p:nvSpPr>
        <p:spPr>
          <a:xfrm>
            <a:off x="6717455" y="5450630"/>
            <a:ext cx="1441469" cy="714540"/>
          </a:xfrm>
          <a:prstGeom prst="roundRect">
            <a:avLst/>
          </a:prstGeom>
          <a:ln>
            <a:solidFill>
              <a:srgbClr val="C6F62E"/>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33" dirty="0">
                <a:solidFill>
                  <a:schemeClr val="tx1"/>
                </a:solidFill>
              </a:rPr>
              <a:t>User Testing /</a:t>
            </a:r>
            <a:endParaRPr lang="en-CA" sz="1133" dirty="0">
              <a:solidFill>
                <a:schemeClr val="tx1"/>
              </a:solidFill>
            </a:endParaRPr>
          </a:p>
          <a:p>
            <a:pPr algn="ctr"/>
            <a:r>
              <a:rPr lang="en-US" sz="1133" dirty="0">
                <a:solidFill>
                  <a:schemeClr val="tx1"/>
                </a:solidFill>
              </a:rPr>
              <a:t>Business Capabilities</a:t>
            </a:r>
            <a:endParaRPr lang="en-CA" sz="1133" dirty="0">
              <a:solidFill>
                <a:schemeClr val="tx1"/>
              </a:solidFill>
            </a:endParaRPr>
          </a:p>
        </p:txBody>
      </p:sp>
      <p:sp>
        <p:nvSpPr>
          <p:cNvPr id="302" name="Rounded Rectangle 301"/>
          <p:cNvSpPr/>
          <p:nvPr/>
        </p:nvSpPr>
        <p:spPr>
          <a:xfrm>
            <a:off x="8294424" y="5449050"/>
            <a:ext cx="1522478" cy="74550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33" dirty="0">
                <a:solidFill>
                  <a:schemeClr val="tx1"/>
                </a:solidFill>
              </a:rPr>
              <a:t>Partnership/Costing/</a:t>
            </a:r>
          </a:p>
          <a:p>
            <a:pPr algn="ctr"/>
            <a:r>
              <a:rPr lang="en-US" sz="1133" dirty="0">
                <a:solidFill>
                  <a:schemeClr val="tx1"/>
                </a:solidFill>
              </a:rPr>
              <a:t>Terms &amp; Conditions</a:t>
            </a:r>
            <a:endParaRPr lang="en-CA" sz="1133" dirty="0">
              <a:solidFill>
                <a:schemeClr val="tx1"/>
              </a:solidFill>
            </a:endParaRPr>
          </a:p>
        </p:txBody>
      </p:sp>
      <p:sp>
        <p:nvSpPr>
          <p:cNvPr id="308" name="Rounded Rectangle 307"/>
          <p:cNvSpPr/>
          <p:nvPr/>
        </p:nvSpPr>
        <p:spPr>
          <a:xfrm>
            <a:off x="8390439" y="4738694"/>
            <a:ext cx="715597" cy="3296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solidFill>
                  <a:schemeClr val="tx1"/>
                </a:solidFill>
              </a:rPr>
              <a:t>Pilot</a:t>
            </a:r>
            <a:endParaRPr lang="en-CA" sz="1100" dirty="0">
              <a:solidFill>
                <a:schemeClr val="tx1"/>
              </a:solidFill>
            </a:endParaRPr>
          </a:p>
        </p:txBody>
      </p:sp>
      <p:sp>
        <p:nvSpPr>
          <p:cNvPr id="310" name="Rounded Rectangle 309"/>
          <p:cNvSpPr/>
          <p:nvPr/>
        </p:nvSpPr>
        <p:spPr>
          <a:xfrm>
            <a:off x="7159351" y="4637171"/>
            <a:ext cx="2070890" cy="536498"/>
          </a:xfrm>
          <a:prstGeom prst="round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874"/>
          </a:p>
        </p:txBody>
      </p:sp>
      <p:sp>
        <p:nvSpPr>
          <p:cNvPr id="311" name="Freeform 310"/>
          <p:cNvSpPr>
            <a:spLocks noEditPoints="1"/>
          </p:cNvSpPr>
          <p:nvPr/>
        </p:nvSpPr>
        <p:spPr bwMode="auto">
          <a:xfrm>
            <a:off x="6723784" y="6091095"/>
            <a:ext cx="180612" cy="184772"/>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007FB8"/>
          </a:solid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457"/>
          </a:p>
        </p:txBody>
      </p:sp>
      <p:sp>
        <p:nvSpPr>
          <p:cNvPr id="313" name="Rounded Rectangle 312"/>
          <p:cNvSpPr/>
          <p:nvPr/>
        </p:nvSpPr>
        <p:spPr>
          <a:xfrm>
            <a:off x="7283464" y="4728250"/>
            <a:ext cx="1055494" cy="329633"/>
          </a:xfrm>
          <a:prstGeom prst="roundRect">
            <a:avLst/>
          </a:prstGeom>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smtClean="0">
                <a:solidFill>
                  <a:schemeClr val="tx1"/>
                </a:solidFill>
              </a:rPr>
              <a:t>Pre-Definition</a:t>
            </a:r>
            <a:endParaRPr lang="en-CA" sz="1100" dirty="0">
              <a:solidFill>
                <a:schemeClr val="tx1"/>
              </a:solidFill>
            </a:endParaRPr>
          </a:p>
        </p:txBody>
      </p:sp>
      <p:sp>
        <p:nvSpPr>
          <p:cNvPr id="318" name="Rectangle 317"/>
          <p:cNvSpPr/>
          <p:nvPr/>
        </p:nvSpPr>
        <p:spPr>
          <a:xfrm>
            <a:off x="6846637" y="3779445"/>
            <a:ext cx="415498" cy="640496"/>
          </a:xfrm>
          <a:prstGeom prst="rect">
            <a:avLst/>
          </a:prstGeom>
        </p:spPr>
        <p:txBody>
          <a:bodyPr wrap="none">
            <a:spAutoFit/>
          </a:bodyPr>
          <a:lstStyle/>
          <a:p>
            <a:r>
              <a:rPr lang="en-US" sz="3562" b="1" dirty="0" smtClean="0">
                <a:solidFill>
                  <a:schemeClr val="bg1"/>
                </a:solidFill>
              </a:rPr>
              <a:t>1</a:t>
            </a:r>
            <a:endParaRPr lang="en-CA" sz="3239" b="1" dirty="0">
              <a:solidFill>
                <a:schemeClr val="bg1"/>
              </a:solidFill>
            </a:endParaRPr>
          </a:p>
        </p:txBody>
      </p:sp>
      <p:sp>
        <p:nvSpPr>
          <p:cNvPr id="24" name="Curved Left Arrow 23"/>
          <p:cNvSpPr/>
          <p:nvPr/>
        </p:nvSpPr>
        <p:spPr>
          <a:xfrm rot="18646674">
            <a:off x="8872685" y="3543901"/>
            <a:ext cx="1031563" cy="1413298"/>
          </a:xfrm>
          <a:prstGeom prst="curvedLeftArrow">
            <a:avLst/>
          </a:prstGeom>
          <a:ln w="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17" name="Rectangle 316"/>
          <p:cNvSpPr/>
          <p:nvPr/>
        </p:nvSpPr>
        <p:spPr>
          <a:xfrm>
            <a:off x="7128008" y="3953616"/>
            <a:ext cx="2193442" cy="292388"/>
          </a:xfrm>
          <a:prstGeom prst="rect">
            <a:avLst/>
          </a:prstGeom>
          <a:noFill/>
          <a:ln>
            <a:noFill/>
          </a:ln>
        </p:spPr>
        <p:txBody>
          <a:bodyPr wrap="square">
            <a:spAutoFit/>
          </a:bodyPr>
          <a:lstStyle/>
          <a:p>
            <a:r>
              <a:rPr lang="en-US" sz="1300" b="1" dirty="0" smtClean="0">
                <a:solidFill>
                  <a:schemeClr val="bg1"/>
                </a:solidFill>
              </a:rPr>
              <a:t>Winner of Task Authorization </a:t>
            </a:r>
            <a:endParaRPr lang="en-CA" sz="1300" b="1" dirty="0">
              <a:solidFill>
                <a:schemeClr val="bg1"/>
              </a:solidFill>
            </a:endParaRPr>
          </a:p>
        </p:txBody>
      </p:sp>
      <p:sp>
        <p:nvSpPr>
          <p:cNvPr id="319" name="Rectangle 318"/>
          <p:cNvSpPr/>
          <p:nvPr/>
        </p:nvSpPr>
        <p:spPr>
          <a:xfrm>
            <a:off x="862302" y="6916120"/>
            <a:ext cx="1871774" cy="626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CA" sz="1800" b="1" dirty="0" smtClean="0">
                <a:solidFill>
                  <a:prstClr val="black"/>
                </a:solidFill>
              </a:rPr>
              <a:t>STEPS</a:t>
            </a:r>
          </a:p>
          <a:p>
            <a:pPr defTabSz="914400"/>
            <a:r>
              <a:rPr lang="en-CA" sz="1800" dirty="0" smtClean="0">
                <a:solidFill>
                  <a:prstClr val="black"/>
                </a:solidFill>
              </a:rPr>
              <a:t>within each gate</a:t>
            </a:r>
            <a:endParaRPr lang="en-CA" sz="1800" dirty="0">
              <a:solidFill>
                <a:prstClr val="black"/>
              </a:solidFill>
            </a:endParaRPr>
          </a:p>
        </p:txBody>
      </p:sp>
      <p:sp>
        <p:nvSpPr>
          <p:cNvPr id="320" name="Rectangle 319"/>
          <p:cNvSpPr/>
          <p:nvPr/>
        </p:nvSpPr>
        <p:spPr>
          <a:xfrm>
            <a:off x="2874023" y="6958131"/>
            <a:ext cx="1360162" cy="566433"/>
          </a:xfrm>
          <a:prstGeom prst="rect">
            <a:avLst/>
          </a:prstGeom>
          <a:solidFill>
            <a:schemeClr val="accent3">
              <a:lumMod val="20000"/>
              <a:lumOff val="80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CA" sz="1050" dirty="0">
                <a:solidFill>
                  <a:schemeClr val="tx1"/>
                </a:solidFill>
              </a:rPr>
              <a:t>Step 1: </a:t>
            </a:r>
            <a:r>
              <a:rPr lang="en-CA" sz="1050" dirty="0" smtClean="0">
                <a:solidFill>
                  <a:schemeClr val="tx1"/>
                </a:solidFill>
              </a:rPr>
              <a:t/>
            </a:r>
            <a:br>
              <a:rPr lang="en-CA" sz="1050" dirty="0" smtClean="0">
                <a:solidFill>
                  <a:schemeClr val="tx1"/>
                </a:solidFill>
              </a:rPr>
            </a:br>
            <a:r>
              <a:rPr lang="en-CA" sz="1050" dirty="0" smtClean="0">
                <a:solidFill>
                  <a:schemeClr val="tx1"/>
                </a:solidFill>
              </a:rPr>
              <a:t>Information </a:t>
            </a:r>
            <a:r>
              <a:rPr lang="en-CA" sz="1050" dirty="0">
                <a:solidFill>
                  <a:schemeClr val="tx1"/>
                </a:solidFill>
              </a:rPr>
              <a:t>Sharing </a:t>
            </a:r>
          </a:p>
        </p:txBody>
      </p:sp>
      <p:sp>
        <p:nvSpPr>
          <p:cNvPr id="325" name="Rectangle 324"/>
          <p:cNvSpPr/>
          <p:nvPr/>
        </p:nvSpPr>
        <p:spPr>
          <a:xfrm>
            <a:off x="4390489" y="6954115"/>
            <a:ext cx="1360162" cy="566433"/>
          </a:xfrm>
          <a:prstGeom prst="rect">
            <a:avLst/>
          </a:prstGeom>
          <a:solidFill>
            <a:schemeClr val="accent3">
              <a:lumMod val="20000"/>
              <a:lumOff val="80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CA" sz="1050" dirty="0">
                <a:solidFill>
                  <a:schemeClr val="tx1"/>
                </a:solidFill>
              </a:rPr>
              <a:t>Step </a:t>
            </a:r>
            <a:r>
              <a:rPr lang="en-CA" sz="1050" dirty="0" smtClean="0">
                <a:solidFill>
                  <a:schemeClr val="tx1"/>
                </a:solidFill>
              </a:rPr>
              <a:t>2: </a:t>
            </a:r>
            <a:br>
              <a:rPr lang="en-CA" sz="1050" dirty="0" smtClean="0">
                <a:solidFill>
                  <a:schemeClr val="tx1"/>
                </a:solidFill>
              </a:rPr>
            </a:br>
            <a:r>
              <a:rPr lang="en-CA" sz="1050" dirty="0" smtClean="0">
                <a:solidFill>
                  <a:schemeClr val="tx1"/>
                </a:solidFill>
              </a:rPr>
              <a:t>Co-Design</a:t>
            </a:r>
            <a:endParaRPr lang="en-CA" sz="1050" dirty="0">
              <a:solidFill>
                <a:schemeClr val="tx1"/>
              </a:solidFill>
            </a:endParaRPr>
          </a:p>
        </p:txBody>
      </p:sp>
      <p:sp>
        <p:nvSpPr>
          <p:cNvPr id="326" name="Rectangle 325"/>
          <p:cNvSpPr/>
          <p:nvPr/>
        </p:nvSpPr>
        <p:spPr>
          <a:xfrm>
            <a:off x="5912535" y="6950503"/>
            <a:ext cx="1360162" cy="566433"/>
          </a:xfrm>
          <a:prstGeom prst="rect">
            <a:avLst/>
          </a:prstGeom>
          <a:solidFill>
            <a:schemeClr val="accent3">
              <a:lumMod val="20000"/>
              <a:lumOff val="80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CA" sz="1050" dirty="0">
                <a:solidFill>
                  <a:schemeClr val="tx1"/>
                </a:solidFill>
              </a:rPr>
              <a:t>Step </a:t>
            </a:r>
            <a:r>
              <a:rPr lang="en-CA" sz="1050" dirty="0" smtClean="0">
                <a:solidFill>
                  <a:schemeClr val="tx1"/>
                </a:solidFill>
              </a:rPr>
              <a:t>3: </a:t>
            </a:r>
            <a:br>
              <a:rPr lang="en-CA" sz="1050" dirty="0" smtClean="0">
                <a:solidFill>
                  <a:schemeClr val="tx1"/>
                </a:solidFill>
              </a:rPr>
            </a:br>
            <a:r>
              <a:rPr lang="en-CA" sz="1050" dirty="0" smtClean="0">
                <a:solidFill>
                  <a:schemeClr val="tx1"/>
                </a:solidFill>
              </a:rPr>
              <a:t>Development</a:t>
            </a:r>
            <a:endParaRPr lang="en-CA" sz="1050" dirty="0">
              <a:solidFill>
                <a:schemeClr val="tx1"/>
              </a:solidFill>
            </a:endParaRPr>
          </a:p>
        </p:txBody>
      </p:sp>
      <p:sp>
        <p:nvSpPr>
          <p:cNvPr id="327" name="Rectangle 326"/>
          <p:cNvSpPr/>
          <p:nvPr/>
        </p:nvSpPr>
        <p:spPr>
          <a:xfrm>
            <a:off x="7431449" y="6950503"/>
            <a:ext cx="1360162" cy="566433"/>
          </a:xfrm>
          <a:prstGeom prst="rect">
            <a:avLst/>
          </a:prstGeom>
          <a:solidFill>
            <a:schemeClr val="accent3">
              <a:lumMod val="20000"/>
              <a:lumOff val="80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CA" sz="1050" dirty="0">
                <a:solidFill>
                  <a:schemeClr val="tx1"/>
                </a:solidFill>
              </a:rPr>
              <a:t>Step </a:t>
            </a:r>
            <a:r>
              <a:rPr lang="en-CA" sz="1050" dirty="0" smtClean="0">
                <a:solidFill>
                  <a:schemeClr val="tx1"/>
                </a:solidFill>
              </a:rPr>
              <a:t>4: </a:t>
            </a:r>
            <a:br>
              <a:rPr lang="en-CA" sz="1050" dirty="0" smtClean="0">
                <a:solidFill>
                  <a:schemeClr val="tx1"/>
                </a:solidFill>
              </a:rPr>
            </a:br>
            <a:r>
              <a:rPr lang="en-CA" sz="1050" dirty="0" smtClean="0">
                <a:solidFill>
                  <a:schemeClr val="tx1"/>
                </a:solidFill>
              </a:rPr>
              <a:t>Evaluation</a:t>
            </a:r>
            <a:endParaRPr lang="en-CA" sz="1050" dirty="0">
              <a:solidFill>
                <a:schemeClr val="tx1"/>
              </a:solidFill>
            </a:endParaRPr>
          </a:p>
        </p:txBody>
      </p:sp>
      <p:sp>
        <p:nvSpPr>
          <p:cNvPr id="26" name="Rounded Rectangle 25"/>
          <p:cNvSpPr/>
          <p:nvPr/>
        </p:nvSpPr>
        <p:spPr>
          <a:xfrm>
            <a:off x="709238" y="6782212"/>
            <a:ext cx="8346425" cy="85819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p:txBody>
          <a:bodyPr/>
          <a:lstStyle/>
          <a:p>
            <a:fld id="{32D4B517-E49B-41B6-9DBC-23634E0F1CDC}" type="slidenum">
              <a:rPr lang="en-CA" smtClean="0"/>
              <a:t>8</a:t>
            </a:fld>
            <a:endParaRPr lang="en-CA"/>
          </a:p>
        </p:txBody>
      </p:sp>
    </p:spTree>
    <p:extLst>
      <p:ext uri="{BB962C8B-B14F-4D97-AF65-F5344CB8AC3E}">
        <p14:creationId xmlns:p14="http://schemas.microsoft.com/office/powerpoint/2010/main" val="377789818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 name="Content Placeholder 144"/>
          <p:cNvGraphicFramePr>
            <a:graphicFrameLocks noGrp="1"/>
          </p:cNvGraphicFramePr>
          <p:nvPr>
            <p:ph idx="10"/>
            <p:extLst>
              <p:ext uri="{D42A27DB-BD31-4B8C-83A1-F6EECF244321}">
                <p14:modId xmlns:p14="http://schemas.microsoft.com/office/powerpoint/2010/main" val="2227631693"/>
              </p:ext>
            </p:extLst>
          </p:nvPr>
        </p:nvGraphicFramePr>
        <p:xfrm>
          <a:off x="573088" y="1329916"/>
          <a:ext cx="9092626" cy="5881564"/>
        </p:xfrm>
        <a:graphic>
          <a:graphicData uri="http://schemas.openxmlformats.org/drawingml/2006/table">
            <a:tbl>
              <a:tblPr firstRow="1" bandRow="1">
                <a:tableStyleId>{5C22544A-7EE6-4342-B048-85BDC9FD1C3A}</a:tableStyleId>
              </a:tblPr>
              <a:tblGrid>
                <a:gridCol w="3948412"/>
                <a:gridCol w="5144214"/>
              </a:tblGrid>
              <a:tr h="537033">
                <a:tc gridSpan="2">
                  <a:txBody>
                    <a:bodyPr/>
                    <a:lstStyle/>
                    <a:p>
                      <a:pPr marL="0" marR="0" lvl="0" indent="0" algn="ctr" defTabSz="1036290" rtl="0" eaLnBrk="1" fontAlgn="auto" latinLnBrk="0" hangingPunct="1">
                        <a:lnSpc>
                          <a:spcPct val="100000"/>
                        </a:lnSpc>
                        <a:spcBef>
                          <a:spcPts val="0"/>
                        </a:spcBef>
                        <a:spcAft>
                          <a:spcPts val="0"/>
                        </a:spcAft>
                        <a:buClrTx/>
                        <a:buSzTx/>
                        <a:buFontTx/>
                        <a:buNone/>
                        <a:tabLst/>
                        <a:defRPr/>
                      </a:pPr>
                      <a:r>
                        <a:rPr lang="en-CA" sz="1800" dirty="0" smtClean="0">
                          <a:solidFill>
                            <a:prstClr val="white"/>
                          </a:solidFill>
                        </a:rPr>
                        <a:t>1.  Qualified List of Suppliers (QLS)</a:t>
                      </a:r>
                      <a:endParaRPr lang="en-CA" sz="1800" dirty="0"/>
                    </a:p>
                  </a:txBody>
                  <a:tcPr/>
                </a:tc>
                <a:tc hMerge="1">
                  <a:txBody>
                    <a:bodyPr/>
                    <a:lstStyle/>
                    <a:p>
                      <a:endParaRPr lang="en-CA"/>
                    </a:p>
                  </a:txBody>
                  <a:tcPr/>
                </a:tc>
              </a:tr>
              <a:tr h="2217440">
                <a:tc>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CA" sz="1400" dirty="0" smtClean="0">
                          <a:solidFill>
                            <a:prstClr val="black"/>
                          </a:solidFill>
                        </a:rPr>
                        <a:t>A </a:t>
                      </a:r>
                      <a:r>
                        <a:rPr lang="en-CA" sz="1400" b="1" dirty="0" smtClean="0">
                          <a:solidFill>
                            <a:prstClr val="black"/>
                          </a:solidFill>
                        </a:rPr>
                        <a:t>Qualified List of Suppliers </a:t>
                      </a:r>
                      <a:r>
                        <a:rPr lang="en-CA" sz="1400" dirty="0" smtClean="0">
                          <a:solidFill>
                            <a:prstClr val="black"/>
                          </a:solidFill>
                        </a:rPr>
                        <a:t>(QLS) is a set of contracts with basic terms and conditions that enable a restricted group of qualified vendors to </a:t>
                      </a:r>
                      <a:r>
                        <a:rPr lang="en-CA" sz="1400" b="1" dirty="0" smtClean="0">
                          <a:solidFill>
                            <a:prstClr val="black"/>
                          </a:solidFill>
                        </a:rPr>
                        <a:t>compete</a:t>
                      </a:r>
                      <a:r>
                        <a:rPr lang="en-CA" sz="1400" dirty="0" smtClean="0">
                          <a:solidFill>
                            <a:prstClr val="black"/>
                          </a:solidFill>
                        </a:rPr>
                        <a:t> for work.</a:t>
                      </a:r>
                    </a:p>
                    <a:p>
                      <a:endParaRPr lang="en-CA" sz="1400" dirty="0"/>
                    </a:p>
                  </a:txBody>
                  <a:tcPr>
                    <a:solidFill>
                      <a:schemeClr val="bg2">
                        <a:lumMod val="95000"/>
                      </a:schemeClr>
                    </a:solidFill>
                  </a:tcPr>
                </a:tc>
                <a:tc>
                  <a:txBody>
                    <a:bodyPr/>
                    <a:lstStyle/>
                    <a:p>
                      <a:pPr marL="277602" indent="-277602">
                        <a:buFont typeface="Arial" panose="020B0604020202020204" pitchFamily="34" charset="0"/>
                        <a:buChar char="•"/>
                      </a:pPr>
                      <a:r>
                        <a:rPr lang="en-CA" sz="1400" b="1" dirty="0" smtClean="0">
                          <a:solidFill>
                            <a:prstClr val="black"/>
                          </a:solidFill>
                        </a:rPr>
                        <a:t>Flexible contracting arrangement </a:t>
                      </a:r>
                      <a:r>
                        <a:rPr lang="en-CA" sz="1400" dirty="0" smtClean="0">
                          <a:solidFill>
                            <a:prstClr val="black"/>
                          </a:solidFill>
                        </a:rPr>
                        <a:t>through which services may be procured efficiently and effectively</a:t>
                      </a:r>
                    </a:p>
                    <a:p>
                      <a:pPr marL="277602" indent="-277602">
                        <a:buFont typeface="Arial" panose="020B0604020202020204" pitchFamily="34" charset="0"/>
                        <a:buChar char="•"/>
                      </a:pPr>
                      <a:endParaRPr lang="en-CA" sz="1400" dirty="0" smtClean="0">
                        <a:solidFill>
                          <a:prstClr val="black"/>
                        </a:solidFill>
                      </a:endParaRPr>
                    </a:p>
                    <a:p>
                      <a:pPr marL="277602" indent="-277602">
                        <a:buFont typeface="Arial" panose="020B0604020202020204" pitchFamily="34" charset="0"/>
                        <a:buChar char="•"/>
                      </a:pPr>
                      <a:r>
                        <a:rPr lang="en-CA" sz="1400" dirty="0" smtClean="0">
                          <a:solidFill>
                            <a:prstClr val="black"/>
                          </a:solidFill>
                        </a:rPr>
                        <a:t> </a:t>
                      </a:r>
                      <a:r>
                        <a:rPr lang="en-CA" sz="1400" b="1" dirty="0" smtClean="0">
                          <a:solidFill>
                            <a:prstClr val="black"/>
                          </a:solidFill>
                          <a:cs typeface="Arial" panose="020B0604020202020204" pitchFamily="34" charset="0"/>
                        </a:rPr>
                        <a:t>Three vendors </a:t>
                      </a:r>
                      <a:r>
                        <a:rPr lang="en-CA" sz="1400" dirty="0" smtClean="0">
                          <a:solidFill>
                            <a:prstClr val="black"/>
                          </a:solidFill>
                          <a:cs typeface="Arial" panose="020B0604020202020204" pitchFamily="34" charset="0"/>
                        </a:rPr>
                        <a:t>and their partners qualified:</a:t>
                      </a:r>
                    </a:p>
                    <a:p>
                      <a:pPr marL="1017872" lvl="2" indent="-277602">
                        <a:buFont typeface="Arial" panose="020B0604020202020204" pitchFamily="34" charset="0"/>
                        <a:buChar char="•"/>
                      </a:pPr>
                      <a:r>
                        <a:rPr lang="en-CA" sz="1400" dirty="0" smtClean="0">
                          <a:solidFill>
                            <a:prstClr val="black"/>
                          </a:solidFill>
                          <a:cs typeface="Arial" panose="020B0604020202020204" pitchFamily="34" charset="0"/>
                        </a:rPr>
                        <a:t>Ceridian (CGI &amp; </a:t>
                      </a:r>
                      <a:r>
                        <a:rPr lang="en-CA" sz="1400" dirty="0" err="1" smtClean="0">
                          <a:solidFill>
                            <a:prstClr val="black"/>
                          </a:solidFill>
                          <a:cs typeface="Arial" panose="020B0604020202020204" pitchFamily="34" charset="0"/>
                        </a:rPr>
                        <a:t>Morneau</a:t>
                      </a:r>
                      <a:r>
                        <a:rPr lang="en-CA" sz="1400" dirty="0" smtClean="0">
                          <a:solidFill>
                            <a:prstClr val="black"/>
                          </a:solidFill>
                          <a:cs typeface="Arial" panose="020B0604020202020204" pitchFamily="34" charset="0"/>
                        </a:rPr>
                        <a:t> Shepell)</a:t>
                      </a:r>
                    </a:p>
                    <a:p>
                      <a:pPr marL="1017872" lvl="2" indent="-277602">
                        <a:buFont typeface="Arial" panose="020B0604020202020204" pitchFamily="34" charset="0"/>
                        <a:buChar char="•"/>
                      </a:pPr>
                      <a:r>
                        <a:rPr lang="en-CA" sz="1400" dirty="0" smtClean="0">
                          <a:solidFill>
                            <a:prstClr val="black"/>
                          </a:solidFill>
                          <a:cs typeface="Arial" panose="020B0604020202020204" pitchFamily="34" charset="0"/>
                        </a:rPr>
                        <a:t>SAP (Deloitte &amp; Accenture &amp; Kronos)</a:t>
                      </a:r>
                    </a:p>
                    <a:p>
                      <a:pPr marL="1017872" lvl="2" indent="-277602">
                        <a:buFont typeface="Arial" panose="020B0604020202020204" pitchFamily="34" charset="0"/>
                        <a:buChar char="•"/>
                      </a:pPr>
                      <a:r>
                        <a:rPr lang="en-CA" sz="1400" dirty="0" smtClean="0">
                          <a:solidFill>
                            <a:prstClr val="black"/>
                          </a:solidFill>
                          <a:cs typeface="Arial" panose="020B0604020202020204" pitchFamily="34" charset="0"/>
                        </a:rPr>
                        <a:t>Workday (</a:t>
                      </a:r>
                      <a:r>
                        <a:rPr lang="en-CA" sz="1400" dirty="0" err="1" smtClean="0">
                          <a:solidFill>
                            <a:prstClr val="black"/>
                          </a:solidFill>
                          <a:cs typeface="Arial" panose="020B0604020202020204" pitchFamily="34" charset="0"/>
                        </a:rPr>
                        <a:t>KPMG&amp;PwC</a:t>
                      </a:r>
                      <a:r>
                        <a:rPr lang="en-CA" sz="1400" dirty="0" smtClean="0">
                          <a:solidFill>
                            <a:prstClr val="black"/>
                          </a:solidFill>
                          <a:cs typeface="Arial" panose="020B0604020202020204" pitchFamily="34" charset="0"/>
                        </a:rPr>
                        <a:t>)</a:t>
                      </a:r>
                    </a:p>
                    <a:p>
                      <a:pPr marL="1017872" lvl="2" indent="-277602">
                        <a:buFont typeface="Arial" panose="020B0604020202020204" pitchFamily="34" charset="0"/>
                        <a:buChar char="•"/>
                      </a:pPr>
                      <a:endParaRPr lang="en-CA" sz="1400" dirty="0" smtClean="0">
                        <a:solidFill>
                          <a:prstClr val="black"/>
                        </a:solidFill>
                        <a:cs typeface="Arial" panose="020B0604020202020204" pitchFamily="34" charset="0"/>
                      </a:endParaRPr>
                    </a:p>
                    <a:p>
                      <a:pPr marL="277602" indent="-277602">
                        <a:buFont typeface="Arial" panose="020B0604020202020204" pitchFamily="34" charset="0"/>
                        <a:buChar char="•"/>
                      </a:pPr>
                      <a:r>
                        <a:rPr lang="en-US" sz="1400" b="1" dirty="0" smtClean="0">
                          <a:solidFill>
                            <a:prstClr val="black"/>
                          </a:solidFill>
                          <a:cs typeface="Arial" panose="020B0604020202020204" pitchFamily="34" charset="0"/>
                        </a:rPr>
                        <a:t>Contract Liability: Guarantee of $5,000 </a:t>
                      </a:r>
                      <a:r>
                        <a:rPr lang="en-US" sz="1400" dirty="0" smtClean="0">
                          <a:solidFill>
                            <a:prstClr val="black"/>
                          </a:solidFill>
                          <a:cs typeface="Arial" panose="020B0604020202020204" pitchFamily="34" charset="0"/>
                        </a:rPr>
                        <a:t>over 2 years</a:t>
                      </a:r>
                    </a:p>
                  </a:txBody>
                  <a:tcPr>
                    <a:solidFill>
                      <a:schemeClr val="bg2">
                        <a:lumMod val="95000"/>
                      </a:schemeClr>
                    </a:solidFill>
                  </a:tcPr>
                </a:tc>
              </a:tr>
              <a:tr h="408770">
                <a:tc gridSpan="2">
                  <a:txBody>
                    <a:bodyPr/>
                    <a:lstStyle/>
                    <a:p>
                      <a:pPr marL="0" marR="0" lvl="0" indent="0" algn="ctr" defTabSz="1036290" rtl="0" eaLnBrk="1" fontAlgn="auto" latinLnBrk="0" hangingPunct="1">
                        <a:lnSpc>
                          <a:spcPct val="100000"/>
                        </a:lnSpc>
                        <a:spcBef>
                          <a:spcPts val="0"/>
                        </a:spcBef>
                        <a:spcAft>
                          <a:spcPts val="0"/>
                        </a:spcAft>
                        <a:buClrTx/>
                        <a:buSzTx/>
                        <a:buFontTx/>
                        <a:buNone/>
                        <a:tabLst/>
                        <a:defRPr/>
                      </a:pPr>
                      <a:r>
                        <a:rPr lang="en-CA" sz="1800" b="1" kern="1200" dirty="0" smtClean="0">
                          <a:solidFill>
                            <a:prstClr val="white"/>
                          </a:solidFill>
                          <a:latin typeface="+mn-lt"/>
                          <a:ea typeface="+mn-ea"/>
                          <a:cs typeface="+mn-cs"/>
                        </a:rPr>
                        <a:t>2.  Task Authorization </a:t>
                      </a:r>
                    </a:p>
                  </a:txBody>
                  <a:tcPr>
                    <a:solidFill>
                      <a:schemeClr val="tx2"/>
                    </a:solidFill>
                  </a:tcPr>
                </a:tc>
                <a:tc hMerge="1">
                  <a:txBody>
                    <a:bodyPr/>
                    <a:lstStyle/>
                    <a:p>
                      <a:endParaRPr lang="en-CA"/>
                    </a:p>
                  </a:txBody>
                  <a:tcPr/>
                </a:tc>
              </a:tr>
              <a:tr h="2718321">
                <a:tc>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CA" sz="1400" kern="1200" dirty="0" smtClean="0">
                          <a:solidFill>
                            <a:prstClr val="black"/>
                          </a:solidFill>
                          <a:latin typeface="+mn-lt"/>
                          <a:ea typeface="+mn-ea"/>
                          <a:cs typeface="+mn-cs"/>
                        </a:rPr>
                        <a:t>A Task Authorization (TA) is a process enabling the client to authorize work by a contractor for different problem sets on an "as and when requested" basis in accordance with an existing contract.</a:t>
                      </a:r>
                    </a:p>
                    <a:p>
                      <a:endParaRPr lang="en-CA" sz="1400" dirty="0"/>
                    </a:p>
                  </a:txBody>
                  <a:tcPr>
                    <a:solidFill>
                      <a:schemeClr val="bg2">
                        <a:lumMod val="95000"/>
                      </a:schemeClr>
                    </a:solidFill>
                  </a:tcPr>
                </a:tc>
                <a:tc>
                  <a:txBody>
                    <a:bodyPr/>
                    <a:lstStyle/>
                    <a:p>
                      <a:pPr marL="277602" indent="-277602">
                        <a:buFont typeface="Arial" panose="020B0604020202020204" pitchFamily="34" charset="0"/>
                        <a:buChar char="•"/>
                      </a:pPr>
                      <a:r>
                        <a:rPr lang="en-CA" sz="1400" b="1" dirty="0" smtClean="0">
                          <a:solidFill>
                            <a:prstClr val="black"/>
                          </a:solidFill>
                        </a:rPr>
                        <a:t>Multiple Task Authorizations can be competed </a:t>
                      </a:r>
                      <a:r>
                        <a:rPr lang="en-CA" sz="1400" dirty="0" smtClean="0">
                          <a:solidFill>
                            <a:prstClr val="black"/>
                          </a:solidFill>
                        </a:rPr>
                        <a:t>amongst the vendors for different work packages or business problems.</a:t>
                      </a:r>
                    </a:p>
                    <a:p>
                      <a:pPr marL="277602" indent="-277602">
                        <a:buFont typeface="Arial" panose="020B0604020202020204" pitchFamily="34" charset="0"/>
                        <a:buChar char="•"/>
                      </a:pPr>
                      <a:endParaRPr lang="en-CA" sz="1400" dirty="0" smtClean="0">
                        <a:solidFill>
                          <a:prstClr val="black"/>
                        </a:solidFill>
                      </a:endParaRPr>
                    </a:p>
                    <a:p>
                      <a:pPr marL="277602" indent="-277602">
                        <a:buFont typeface="Arial" panose="020B0604020202020204" pitchFamily="34" charset="0"/>
                        <a:buChar char="•"/>
                      </a:pPr>
                      <a:r>
                        <a:rPr lang="en-CA" sz="1400" b="1" dirty="0" smtClean="0">
                          <a:solidFill>
                            <a:prstClr val="black"/>
                          </a:solidFill>
                        </a:rPr>
                        <a:t>Qualified vendors will be ranked </a:t>
                      </a:r>
                      <a:r>
                        <a:rPr lang="en-CA" sz="1400" dirty="0" smtClean="0">
                          <a:solidFill>
                            <a:prstClr val="black"/>
                          </a:solidFill>
                        </a:rPr>
                        <a:t>where the top vendor will earn the right to work with us on the different work packages or business problems.</a:t>
                      </a:r>
                    </a:p>
                    <a:p>
                      <a:endParaRPr lang="en-CA" sz="1400" dirty="0" smtClean="0">
                        <a:solidFill>
                          <a:prstClr val="black"/>
                        </a:solidFill>
                      </a:endParaRPr>
                    </a:p>
                    <a:p>
                      <a:pPr marL="277602" indent="-277602">
                        <a:buFont typeface="Arial" panose="020B0604020202020204" pitchFamily="34" charset="0"/>
                        <a:buChar char="•"/>
                      </a:pPr>
                      <a:r>
                        <a:rPr lang="en-CA" sz="1400" b="1" dirty="0" smtClean="0">
                          <a:solidFill>
                            <a:prstClr val="black"/>
                          </a:solidFill>
                        </a:rPr>
                        <a:t>Task Authorization contain key decision points </a:t>
                      </a:r>
                      <a:r>
                        <a:rPr lang="en-CA" sz="1400" dirty="0" smtClean="0">
                          <a:solidFill>
                            <a:prstClr val="black"/>
                          </a:solidFill>
                        </a:rPr>
                        <a:t>(KDPs) where tasks may be extended or refined or work stopped to meet the business needs. E.g. Extended to work on pilot and subsequently extended for implementation and run phases</a:t>
                      </a:r>
                    </a:p>
                    <a:p>
                      <a:endParaRPr lang="en-CA" sz="1400" dirty="0"/>
                    </a:p>
                  </a:txBody>
                  <a:tcPr>
                    <a:solidFill>
                      <a:schemeClr val="bg2">
                        <a:lumMod val="95000"/>
                      </a:schemeClr>
                    </a:solidFill>
                  </a:tcPr>
                </a:tc>
              </a:tr>
            </a:tbl>
          </a:graphicData>
        </a:graphic>
      </p:graphicFrame>
      <p:sp>
        <p:nvSpPr>
          <p:cNvPr id="5" name="Title 3"/>
          <p:cNvSpPr>
            <a:spLocks noGrp="1"/>
          </p:cNvSpPr>
          <p:nvPr>
            <p:ph type="title"/>
          </p:nvPr>
        </p:nvSpPr>
        <p:spPr/>
        <p:txBody>
          <a:bodyPr>
            <a:normAutofit/>
          </a:bodyPr>
          <a:lstStyle/>
          <a:p>
            <a:r>
              <a:rPr lang="en-CA" sz="2915" b="1" dirty="0">
                <a:solidFill>
                  <a:schemeClr val="tx1"/>
                </a:solidFill>
              </a:rPr>
              <a:t>Agile Procurement - Contracting Outcomes </a:t>
            </a:r>
          </a:p>
        </p:txBody>
      </p:sp>
      <p:sp>
        <p:nvSpPr>
          <p:cNvPr id="149" name="Freeform 148"/>
          <p:cNvSpPr>
            <a:spLocks noEditPoints="1"/>
          </p:cNvSpPr>
          <p:nvPr/>
        </p:nvSpPr>
        <p:spPr bwMode="auto">
          <a:xfrm>
            <a:off x="8948631" y="4070735"/>
            <a:ext cx="483772" cy="430543"/>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0" name="Freeform 149"/>
          <p:cNvSpPr>
            <a:spLocks noEditPoints="1"/>
          </p:cNvSpPr>
          <p:nvPr/>
        </p:nvSpPr>
        <p:spPr bwMode="auto">
          <a:xfrm>
            <a:off x="9070032" y="1330195"/>
            <a:ext cx="277663" cy="460882"/>
          </a:xfrm>
          <a:custGeom>
            <a:avLst/>
            <a:gdLst>
              <a:gd name="T0" fmla="*/ 171 w 171"/>
              <a:gd name="T1" fmla="*/ 26 h 145"/>
              <a:gd name="T2" fmla="*/ 169 w 171"/>
              <a:gd name="T3" fmla="*/ 20 h 145"/>
              <a:gd name="T4" fmla="*/ 157 w 171"/>
              <a:gd name="T5" fmla="*/ 9 h 145"/>
              <a:gd name="T6" fmla="*/ 151 w 171"/>
              <a:gd name="T7" fmla="*/ 7 h 145"/>
              <a:gd name="T8" fmla="*/ 146 w 171"/>
              <a:gd name="T9" fmla="*/ 9 h 145"/>
              <a:gd name="T10" fmla="*/ 79 w 171"/>
              <a:gd name="T11" fmla="*/ 76 h 145"/>
              <a:gd name="T12" fmla="*/ 52 w 171"/>
              <a:gd name="T13" fmla="*/ 48 h 145"/>
              <a:gd name="T14" fmla="*/ 46 w 171"/>
              <a:gd name="T15" fmla="*/ 46 h 145"/>
              <a:gd name="T16" fmla="*/ 40 w 171"/>
              <a:gd name="T17" fmla="*/ 48 h 145"/>
              <a:gd name="T18" fmla="*/ 29 w 171"/>
              <a:gd name="T19" fmla="*/ 60 h 145"/>
              <a:gd name="T20" fmla="*/ 27 w 171"/>
              <a:gd name="T21" fmla="*/ 66 h 145"/>
              <a:gd name="T22" fmla="*/ 29 w 171"/>
              <a:gd name="T23" fmla="*/ 71 h 145"/>
              <a:gd name="T24" fmla="*/ 73 w 171"/>
              <a:gd name="T25" fmla="*/ 116 h 145"/>
              <a:gd name="T26" fmla="*/ 79 w 171"/>
              <a:gd name="T27" fmla="*/ 118 h 145"/>
              <a:gd name="T28" fmla="*/ 85 w 171"/>
              <a:gd name="T29" fmla="*/ 116 h 145"/>
              <a:gd name="T30" fmla="*/ 169 w 171"/>
              <a:gd name="T31" fmla="*/ 32 h 145"/>
              <a:gd name="T32" fmla="*/ 171 w 171"/>
              <a:gd name="T33" fmla="*/ 26 h 145"/>
              <a:gd name="T34" fmla="*/ 143 w 171"/>
              <a:gd name="T35" fmla="*/ 79 h 145"/>
              <a:gd name="T36" fmla="*/ 142 w 171"/>
              <a:gd name="T37" fmla="*/ 79 h 145"/>
              <a:gd name="T38" fmla="*/ 139 w 171"/>
              <a:gd name="T39" fmla="*/ 80 h 145"/>
              <a:gd name="T40" fmla="*/ 133 w 171"/>
              <a:gd name="T41" fmla="*/ 87 h 145"/>
              <a:gd name="T42" fmla="*/ 132 w 171"/>
              <a:gd name="T43" fmla="*/ 89 h 145"/>
              <a:gd name="T44" fmla="*/ 132 w 171"/>
              <a:gd name="T45" fmla="*/ 115 h 145"/>
              <a:gd name="T46" fmla="*/ 127 w 171"/>
              <a:gd name="T47" fmla="*/ 127 h 145"/>
              <a:gd name="T48" fmla="*/ 115 w 171"/>
              <a:gd name="T49" fmla="*/ 131 h 145"/>
              <a:gd name="T50" fmla="*/ 30 w 171"/>
              <a:gd name="T51" fmla="*/ 131 h 145"/>
              <a:gd name="T52" fmla="*/ 18 w 171"/>
              <a:gd name="T53" fmla="*/ 127 h 145"/>
              <a:gd name="T54" fmla="*/ 13 w 171"/>
              <a:gd name="T55" fmla="*/ 115 h 145"/>
              <a:gd name="T56" fmla="*/ 13 w 171"/>
              <a:gd name="T57" fmla="*/ 30 h 145"/>
              <a:gd name="T58" fmla="*/ 18 w 171"/>
              <a:gd name="T59" fmla="*/ 18 h 145"/>
              <a:gd name="T60" fmla="*/ 30 w 171"/>
              <a:gd name="T61" fmla="*/ 13 h 145"/>
              <a:gd name="T62" fmla="*/ 115 w 171"/>
              <a:gd name="T63" fmla="*/ 13 h 145"/>
              <a:gd name="T64" fmla="*/ 120 w 171"/>
              <a:gd name="T65" fmla="*/ 14 h 145"/>
              <a:gd name="T66" fmla="*/ 121 w 171"/>
              <a:gd name="T67" fmla="*/ 14 h 145"/>
              <a:gd name="T68" fmla="*/ 123 w 171"/>
              <a:gd name="T69" fmla="*/ 13 h 145"/>
              <a:gd name="T70" fmla="*/ 128 w 171"/>
              <a:gd name="T71" fmla="*/ 8 h 145"/>
              <a:gd name="T72" fmla="*/ 129 w 171"/>
              <a:gd name="T73" fmla="*/ 5 h 145"/>
              <a:gd name="T74" fmla="*/ 127 w 171"/>
              <a:gd name="T75" fmla="*/ 3 h 145"/>
              <a:gd name="T76" fmla="*/ 115 w 171"/>
              <a:gd name="T77" fmla="*/ 0 h 145"/>
              <a:gd name="T78" fmla="*/ 30 w 171"/>
              <a:gd name="T79" fmla="*/ 0 h 145"/>
              <a:gd name="T80" fmla="*/ 9 w 171"/>
              <a:gd name="T81" fmla="*/ 9 h 145"/>
              <a:gd name="T82" fmla="*/ 0 w 171"/>
              <a:gd name="T83" fmla="*/ 30 h 145"/>
              <a:gd name="T84" fmla="*/ 0 w 171"/>
              <a:gd name="T85" fmla="*/ 115 h 145"/>
              <a:gd name="T86" fmla="*/ 9 w 171"/>
              <a:gd name="T87" fmla="*/ 136 h 145"/>
              <a:gd name="T88" fmla="*/ 30 w 171"/>
              <a:gd name="T89" fmla="*/ 145 h 145"/>
              <a:gd name="T90" fmla="*/ 115 w 171"/>
              <a:gd name="T91" fmla="*/ 145 h 145"/>
              <a:gd name="T92" fmla="*/ 136 w 171"/>
              <a:gd name="T93" fmla="*/ 136 h 145"/>
              <a:gd name="T94" fmla="*/ 145 w 171"/>
              <a:gd name="T95" fmla="*/ 115 h 145"/>
              <a:gd name="T96" fmla="*/ 145 w 171"/>
              <a:gd name="T97" fmla="*/ 82 h 145"/>
              <a:gd name="T98" fmla="*/ 143 w 171"/>
              <a:gd name="T99" fmla="*/ 7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45">
                <a:moveTo>
                  <a:pt x="171" y="26"/>
                </a:moveTo>
                <a:cubicBezTo>
                  <a:pt x="171" y="24"/>
                  <a:pt x="170" y="22"/>
                  <a:pt x="169" y="20"/>
                </a:cubicBezTo>
                <a:cubicBezTo>
                  <a:pt x="157" y="9"/>
                  <a:pt x="157" y="9"/>
                  <a:pt x="157" y="9"/>
                </a:cubicBezTo>
                <a:cubicBezTo>
                  <a:pt x="156" y="7"/>
                  <a:pt x="154" y="7"/>
                  <a:pt x="151" y="7"/>
                </a:cubicBezTo>
                <a:cubicBezTo>
                  <a:pt x="149" y="7"/>
                  <a:pt x="147" y="7"/>
                  <a:pt x="146" y="9"/>
                </a:cubicBezTo>
                <a:cubicBezTo>
                  <a:pt x="79" y="76"/>
                  <a:pt x="79" y="76"/>
                  <a:pt x="79" y="76"/>
                </a:cubicBezTo>
                <a:cubicBezTo>
                  <a:pt x="52" y="48"/>
                  <a:pt x="52" y="48"/>
                  <a:pt x="52" y="48"/>
                </a:cubicBezTo>
                <a:cubicBezTo>
                  <a:pt x="50" y="47"/>
                  <a:pt x="49" y="46"/>
                  <a:pt x="46" y="46"/>
                </a:cubicBezTo>
                <a:cubicBezTo>
                  <a:pt x="44" y="46"/>
                  <a:pt x="42" y="47"/>
                  <a:pt x="40" y="48"/>
                </a:cubicBezTo>
                <a:cubicBezTo>
                  <a:pt x="29" y="60"/>
                  <a:pt x="29" y="60"/>
                  <a:pt x="29" y="60"/>
                </a:cubicBezTo>
                <a:cubicBezTo>
                  <a:pt x="27" y="61"/>
                  <a:pt x="27" y="63"/>
                  <a:pt x="27" y="66"/>
                </a:cubicBezTo>
                <a:cubicBezTo>
                  <a:pt x="27" y="68"/>
                  <a:pt x="27" y="70"/>
                  <a:pt x="29" y="71"/>
                </a:cubicBezTo>
                <a:cubicBezTo>
                  <a:pt x="73" y="116"/>
                  <a:pt x="73" y="116"/>
                  <a:pt x="73" y="116"/>
                </a:cubicBezTo>
                <a:cubicBezTo>
                  <a:pt x="75" y="117"/>
                  <a:pt x="77" y="118"/>
                  <a:pt x="79" y="118"/>
                </a:cubicBezTo>
                <a:cubicBezTo>
                  <a:pt x="81" y="118"/>
                  <a:pt x="83" y="117"/>
                  <a:pt x="85" y="116"/>
                </a:cubicBezTo>
                <a:cubicBezTo>
                  <a:pt x="169" y="32"/>
                  <a:pt x="169" y="32"/>
                  <a:pt x="169" y="32"/>
                </a:cubicBezTo>
                <a:cubicBezTo>
                  <a:pt x="170" y="30"/>
                  <a:pt x="171" y="28"/>
                  <a:pt x="171" y="26"/>
                </a:cubicBezTo>
                <a:close/>
                <a:moveTo>
                  <a:pt x="143" y="79"/>
                </a:moveTo>
                <a:cubicBezTo>
                  <a:pt x="142" y="79"/>
                  <a:pt x="142" y="79"/>
                  <a:pt x="142" y="79"/>
                </a:cubicBezTo>
                <a:cubicBezTo>
                  <a:pt x="139" y="80"/>
                  <a:pt x="139" y="80"/>
                  <a:pt x="139" y="80"/>
                </a:cubicBezTo>
                <a:cubicBezTo>
                  <a:pt x="133" y="87"/>
                  <a:pt x="133" y="87"/>
                  <a:pt x="133" y="87"/>
                </a:cubicBezTo>
                <a:cubicBezTo>
                  <a:pt x="132" y="89"/>
                  <a:pt x="132" y="89"/>
                  <a:pt x="132" y="89"/>
                </a:cubicBezTo>
                <a:cubicBezTo>
                  <a:pt x="132" y="115"/>
                  <a:pt x="132" y="115"/>
                  <a:pt x="132" y="115"/>
                </a:cubicBezTo>
                <a:cubicBezTo>
                  <a:pt x="132" y="119"/>
                  <a:pt x="130" y="123"/>
                  <a:pt x="127" y="127"/>
                </a:cubicBezTo>
                <a:cubicBezTo>
                  <a:pt x="124" y="130"/>
                  <a:pt x="120" y="131"/>
                  <a:pt x="115" y="131"/>
                </a:cubicBezTo>
                <a:cubicBezTo>
                  <a:pt x="30" y="131"/>
                  <a:pt x="30" y="131"/>
                  <a:pt x="30" y="131"/>
                </a:cubicBezTo>
                <a:cubicBezTo>
                  <a:pt x="25" y="131"/>
                  <a:pt x="21" y="130"/>
                  <a:pt x="18" y="127"/>
                </a:cubicBezTo>
                <a:cubicBezTo>
                  <a:pt x="15" y="123"/>
                  <a:pt x="13" y="119"/>
                  <a:pt x="13" y="115"/>
                </a:cubicBezTo>
                <a:cubicBezTo>
                  <a:pt x="13" y="30"/>
                  <a:pt x="13" y="30"/>
                  <a:pt x="13" y="30"/>
                </a:cubicBezTo>
                <a:cubicBezTo>
                  <a:pt x="13" y="25"/>
                  <a:pt x="15" y="21"/>
                  <a:pt x="18" y="18"/>
                </a:cubicBezTo>
                <a:cubicBezTo>
                  <a:pt x="21" y="15"/>
                  <a:pt x="25" y="13"/>
                  <a:pt x="30" y="13"/>
                </a:cubicBezTo>
                <a:cubicBezTo>
                  <a:pt x="115" y="13"/>
                  <a:pt x="115" y="13"/>
                  <a:pt x="115" y="13"/>
                </a:cubicBezTo>
                <a:cubicBezTo>
                  <a:pt x="117" y="13"/>
                  <a:pt x="118" y="13"/>
                  <a:pt x="120" y="14"/>
                </a:cubicBezTo>
                <a:cubicBezTo>
                  <a:pt x="121" y="14"/>
                  <a:pt x="121" y="14"/>
                  <a:pt x="121" y="14"/>
                </a:cubicBezTo>
                <a:cubicBezTo>
                  <a:pt x="123" y="13"/>
                  <a:pt x="123" y="13"/>
                  <a:pt x="123" y="13"/>
                </a:cubicBezTo>
                <a:cubicBezTo>
                  <a:pt x="128" y="8"/>
                  <a:pt x="128" y="8"/>
                  <a:pt x="128" y="8"/>
                </a:cubicBezTo>
                <a:cubicBezTo>
                  <a:pt x="129" y="5"/>
                  <a:pt x="129" y="5"/>
                  <a:pt x="129" y="5"/>
                </a:cubicBezTo>
                <a:cubicBezTo>
                  <a:pt x="127" y="3"/>
                  <a:pt x="127" y="3"/>
                  <a:pt x="127" y="3"/>
                </a:cubicBezTo>
                <a:cubicBezTo>
                  <a:pt x="124" y="1"/>
                  <a:pt x="120" y="0"/>
                  <a:pt x="115" y="0"/>
                </a:cubicBezTo>
                <a:cubicBezTo>
                  <a:pt x="30" y="0"/>
                  <a:pt x="30" y="0"/>
                  <a:pt x="30" y="0"/>
                </a:cubicBezTo>
                <a:cubicBezTo>
                  <a:pt x="22" y="0"/>
                  <a:pt x="15" y="3"/>
                  <a:pt x="9" y="9"/>
                </a:cubicBezTo>
                <a:cubicBezTo>
                  <a:pt x="3" y="14"/>
                  <a:pt x="0" y="21"/>
                  <a:pt x="0" y="30"/>
                </a:cubicBezTo>
                <a:cubicBezTo>
                  <a:pt x="0" y="115"/>
                  <a:pt x="0" y="115"/>
                  <a:pt x="0" y="115"/>
                </a:cubicBezTo>
                <a:cubicBezTo>
                  <a:pt x="0" y="123"/>
                  <a:pt x="3" y="130"/>
                  <a:pt x="9" y="136"/>
                </a:cubicBezTo>
                <a:cubicBezTo>
                  <a:pt x="15" y="142"/>
                  <a:pt x="22" y="145"/>
                  <a:pt x="30" y="145"/>
                </a:cubicBezTo>
                <a:cubicBezTo>
                  <a:pt x="115" y="145"/>
                  <a:pt x="115" y="145"/>
                  <a:pt x="115" y="145"/>
                </a:cubicBezTo>
                <a:cubicBezTo>
                  <a:pt x="123" y="145"/>
                  <a:pt x="130" y="142"/>
                  <a:pt x="136" y="136"/>
                </a:cubicBezTo>
                <a:cubicBezTo>
                  <a:pt x="142" y="130"/>
                  <a:pt x="145" y="123"/>
                  <a:pt x="145" y="115"/>
                </a:cubicBezTo>
                <a:cubicBezTo>
                  <a:pt x="145" y="82"/>
                  <a:pt x="145" y="82"/>
                  <a:pt x="145" y="82"/>
                </a:cubicBezTo>
                <a:lnTo>
                  <a:pt x="143" y="79"/>
                </a:ln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1" name="Slide Number Placeholder 150"/>
          <p:cNvSpPr>
            <a:spLocks noGrp="1"/>
          </p:cNvSpPr>
          <p:nvPr>
            <p:ph type="sldNum" sz="quarter" idx="12"/>
          </p:nvPr>
        </p:nvSpPr>
        <p:spPr/>
        <p:txBody>
          <a:bodyPr/>
          <a:lstStyle/>
          <a:p>
            <a:fld id="{32D4B517-E49B-41B6-9DBC-23634E0F1CDC}" type="slidenum">
              <a:rPr lang="en-CA" smtClean="0">
                <a:solidFill>
                  <a:prstClr val="black">
                    <a:tint val="75000"/>
                  </a:prstClr>
                </a:solidFill>
              </a:rPr>
              <a:pPr/>
              <a:t>9</a:t>
            </a:fld>
            <a:endParaRPr lang="en-CA" dirty="0">
              <a:solidFill>
                <a:prstClr val="black">
                  <a:tint val="75000"/>
                </a:prstClr>
              </a:solidFill>
            </a:endParaRPr>
          </a:p>
        </p:txBody>
      </p:sp>
    </p:spTree>
    <p:extLst>
      <p:ext uri="{BB962C8B-B14F-4D97-AF65-F5344CB8AC3E}">
        <p14:creationId xmlns:p14="http://schemas.microsoft.com/office/powerpoint/2010/main" val="319461820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dea7b4a46303903800b7af5&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Text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10469</TotalTime>
  <Words>1534</Words>
  <Application>Microsoft Office PowerPoint</Application>
  <PresentationFormat>Custom</PresentationFormat>
  <Paragraphs>282</Paragraphs>
  <Slides>13</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맑은 고딕</vt:lpstr>
      <vt:lpstr>Arial</vt:lpstr>
      <vt:lpstr>Arial Narrow</vt:lpstr>
      <vt:lpstr>Calibri</vt:lpstr>
      <vt:lpstr>Cambria</vt:lpstr>
      <vt:lpstr>Times New Roman</vt:lpstr>
      <vt:lpstr>Wingdings</vt:lpstr>
      <vt:lpstr>Office Theme</vt:lpstr>
      <vt:lpstr>2_Office Theme</vt:lpstr>
      <vt:lpstr>1_Office Theme</vt:lpstr>
      <vt:lpstr>3_Office Theme</vt:lpstr>
      <vt:lpstr>Next Generation HR and Pay</vt:lpstr>
      <vt:lpstr>PowerPoint Presentation</vt:lpstr>
      <vt:lpstr>PowerPoint Presentation</vt:lpstr>
      <vt:lpstr>What Are We Buying?</vt:lpstr>
      <vt:lpstr>PowerPoint Presentation</vt:lpstr>
      <vt:lpstr>PowerPoint Presentation</vt:lpstr>
      <vt:lpstr>PowerPoint Presentation</vt:lpstr>
      <vt:lpstr>PowerPoint Presentation</vt:lpstr>
      <vt:lpstr>Agile Procurement - Contracting Outcomes </vt:lpstr>
      <vt:lpstr>PowerPoint Presentation</vt:lpstr>
      <vt:lpstr>PowerPoint Presentation</vt:lpstr>
      <vt:lpstr>Key Challenges</vt:lpstr>
      <vt:lpstr>PowerPoint Presentation</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Leblanc, Isabelle</cp:lastModifiedBy>
  <cp:revision>510</cp:revision>
  <cp:lastPrinted>2019-10-16T15:41:09Z</cp:lastPrinted>
  <dcterms:created xsi:type="dcterms:W3CDTF">2015-11-06T15:38:40Z</dcterms:created>
  <dcterms:modified xsi:type="dcterms:W3CDTF">2019-12-06T16:01:25Z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fd68b90d-049d-4a20-b703-c6d03d5bb5bc</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ies>
</file>