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6"/>
  </p:notesMasterIdLst>
  <p:sldIdLst>
    <p:sldId id="2147474001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FFFFFF"/>
    <a:srgbClr val="770886"/>
    <a:srgbClr val="63489D"/>
    <a:srgbClr val="072EAC"/>
    <a:srgbClr val="757575"/>
    <a:srgbClr val="2B44D4"/>
    <a:srgbClr val="47476C"/>
    <a:srgbClr val="C91CB3"/>
    <a:srgbClr val="41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9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C0324-B0C5-4608-91F8-17689F723977}" type="datetimeFigureOut">
              <a:rPr lang="en-CA" smtClean="0"/>
              <a:t>2024-01-25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63AA4-BDDC-4DE3-A473-D9AB6CF8B0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8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62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A9D8F4DD-097D-4592-8CEA-8B64ED8DB3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12763"/>
            <a:ext cx="5539144" cy="1452837"/>
          </a:xfrm>
          <a:prstGeom prst="rect">
            <a:avLst/>
          </a:prstGeom>
        </p:spPr>
        <p:txBody>
          <a:bodyPr wrap="square" lIns="0" tIns="0" rIns="0" bIns="180000" anchor="b">
            <a:normAutofit/>
          </a:bodyPr>
          <a:lstStyle>
            <a:lvl1pPr algn="l">
              <a:lnSpc>
                <a:spcPct val="100000"/>
              </a:lnSpc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7D31FFB0-63B3-4583-97D8-F991BD83D4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934" y="1978819"/>
            <a:ext cx="5526713" cy="9155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Edit subtitle</a:t>
            </a:r>
          </a:p>
        </p:txBody>
      </p:sp>
      <p:sp>
        <p:nvSpPr>
          <p:cNvPr id="21" name="Date &amp; Version">
            <a:extLst>
              <a:ext uri="{FF2B5EF4-FFF2-40B4-BE49-F238E27FC236}">
                <a16:creationId xmlns:a16="http://schemas.microsoft.com/office/drawing/2014/main" id="{FC04C94B-E4A3-410C-8BA9-F875E7545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453" y="2911696"/>
            <a:ext cx="5539144" cy="4008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noProof="0"/>
              <a:t>Date | Version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9C80198D-08DD-411E-924D-A1D8015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1124" y="3647631"/>
            <a:ext cx="552547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FIP">
            <a:extLst>
              <a:ext uri="{FF2B5EF4-FFF2-40B4-BE49-F238E27FC236}">
                <a16:creationId xmlns:a16="http://schemas.microsoft.com/office/drawing/2014/main" id="{2DC7631A-A9E6-4402-B697-CC389066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124" y="4091450"/>
            <a:ext cx="2747167" cy="219774"/>
          </a:xfrm>
          <a:prstGeom prst="rect">
            <a:avLst/>
          </a:prstGeom>
        </p:spPr>
      </p:pic>
      <p:pic>
        <p:nvPicPr>
          <p:cNvPr id="24" name="Canada Wordmark">
            <a:extLst>
              <a:ext uri="{FF2B5EF4-FFF2-40B4-BE49-F238E27FC236}">
                <a16:creationId xmlns:a16="http://schemas.microsoft.com/office/drawing/2014/main" id="{D13F25BC-7601-4A53-9419-EE8F6370E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3839" y="3982749"/>
            <a:ext cx="1386168" cy="328476"/>
          </a:xfrm>
          <a:prstGeom prst="rect">
            <a:avLst/>
          </a:prstGeom>
        </p:spPr>
      </p:pic>
      <p:pic>
        <p:nvPicPr>
          <p:cNvPr id="25" name="SSC Leaf">
            <a:extLst>
              <a:ext uri="{FF2B5EF4-FFF2-40B4-BE49-F238E27FC236}">
                <a16:creationId xmlns:a16="http://schemas.microsoft.com/office/drawing/2014/main" id="{570CB2FC-A0CC-4879-99AC-9929A6A4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6900" y="631140"/>
            <a:ext cx="1723638" cy="3678497"/>
          </a:xfrm>
          <a:prstGeom prst="rect">
            <a:avLst/>
          </a:prstGeom>
        </p:spPr>
      </p:pic>
      <p:sp>
        <p:nvSpPr>
          <p:cNvPr id="26" name="Rectangle">
            <a:extLst>
              <a:ext uri="{FF2B5EF4-FFF2-40B4-BE49-F238E27FC236}">
                <a16:creationId xmlns:a16="http://schemas.microsoft.com/office/drawing/2014/main" id="{751EDE7A-3CAA-4768-9C9F-D9565F3E3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875"/>
            <a:ext cx="12192000" cy="791126"/>
          </a:xfrm>
          <a:prstGeom prst="rect">
            <a:avLst/>
          </a:prstGeom>
          <a:solidFill>
            <a:srgbClr val="1C1C2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noProof="0">
              <a:ln>
                <a:noFill/>
              </a:ln>
            </a:endParaRPr>
          </a:p>
        </p:txBody>
      </p:sp>
      <p:sp>
        <p:nvSpPr>
          <p:cNvPr id="27" name="Gradient">
            <a:extLst>
              <a:ext uri="{FF2B5EF4-FFF2-40B4-BE49-F238E27FC236}">
                <a16:creationId xmlns:a16="http://schemas.microsoft.com/office/drawing/2014/main" id="{24BB49AB-728F-4438-9844-825431DF8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68740" y="6066874"/>
            <a:ext cx="4949050" cy="791126"/>
          </a:xfrm>
          <a:prstGeom prst="rect">
            <a:avLst/>
          </a:prstGeom>
          <a:gradFill>
            <a:gsLst>
              <a:gs pos="0">
                <a:srgbClr val="1C1C2A"/>
              </a:gs>
              <a:gs pos="50000">
                <a:srgbClr val="3F2D96"/>
              </a:gs>
              <a:gs pos="100000">
                <a:srgbClr val="E532D4"/>
              </a:gs>
            </a:gsLst>
            <a:lin ang="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noProof="0">
              <a:ln>
                <a:noFill/>
              </a:ln>
            </a:endParaRPr>
          </a:p>
        </p:txBody>
      </p:sp>
      <p:pic>
        <p:nvPicPr>
          <p:cNvPr id="28" name="Rectrangle">
            <a:extLst>
              <a:ext uri="{FF2B5EF4-FFF2-40B4-BE49-F238E27FC236}">
                <a16:creationId xmlns:a16="http://schemas.microsoft.com/office/drawing/2014/main" id="{91727A7E-C3B1-41A1-BF82-6C84849D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79428"/>
          <a:stretch/>
        </p:blipFill>
        <p:spPr>
          <a:xfrm>
            <a:off x="5536310" y="6067074"/>
            <a:ext cx="922762" cy="790925"/>
          </a:xfrm>
          <a:prstGeom prst="rect">
            <a:avLst/>
          </a:prstGeom>
        </p:spPr>
      </p:pic>
      <p:sp>
        <p:nvSpPr>
          <p:cNvPr id="30" name="Tagline">
            <a:extLst>
              <a:ext uri="{FF2B5EF4-FFF2-40B4-BE49-F238E27FC236}">
                <a16:creationId xmlns:a16="http://schemas.microsoft.com/office/drawing/2014/main" id="{61C9B5F7-CF7C-4934-AE31-4474AEA0DDCD}"/>
              </a:ext>
            </a:extLst>
          </p:cNvPr>
          <p:cNvSpPr txBox="1"/>
          <p:nvPr userDrawn="1"/>
        </p:nvSpPr>
        <p:spPr>
          <a:xfrm>
            <a:off x="5398477" y="6071356"/>
            <a:ext cx="6254612" cy="792713"/>
          </a:xfrm>
          <a:prstGeom prst="rect">
            <a:avLst/>
          </a:prstGeom>
          <a:noFill/>
        </p:spPr>
        <p:txBody>
          <a:bodyPr wrap="square" lIns="0" tIns="144000" rIns="0" bIns="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kern="900" cap="none" spc="20" baseline="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world-class technology for Government</a:t>
            </a:r>
          </a:p>
          <a:p>
            <a:pPr algn="r"/>
            <a:endParaRPr lang="en-CA" sz="1400" noProof="0"/>
          </a:p>
        </p:txBody>
      </p:sp>
    </p:spTree>
    <p:extLst>
      <p:ext uri="{BB962C8B-B14F-4D97-AF65-F5344CB8AC3E}">
        <p14:creationId xmlns:p14="http://schemas.microsoft.com/office/powerpoint/2010/main" val="26313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9B7610E3-0161-4A79-A059-3C5581B22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314450"/>
            <a:ext cx="11093450" cy="1997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B56A3E4A-29C7-4F86-B81E-122F3798E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3" y="3338513"/>
            <a:ext cx="11093450" cy="1252537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Edit subtitle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D494E4A-739E-4CEA-AD01-73B2216A5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2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E18A16-4956-42A9-B970-971A415B6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44" y="525381"/>
            <a:ext cx="5266194" cy="5072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F3CBCCF-FDD4-4BD9-A400-AA4DD8B58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5" y="512763"/>
            <a:ext cx="5286125" cy="519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/>
            </a:lvl1pPr>
          </a:lstStyle>
          <a:p>
            <a:pPr lvl="0"/>
            <a:r>
              <a:rPr lang="en-CA" noProof="0"/>
              <a:t>Edit subtitle</a:t>
            </a:r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CAA0D912-3A38-46AA-89D5-6D0CB31B2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6895" y="1032623"/>
            <a:ext cx="11115105" cy="0"/>
          </a:xfrm>
          <a:prstGeom prst="line">
            <a:avLst/>
          </a:prstGeom>
          <a:ln w="28575">
            <a:solidFill>
              <a:srgbClr val="2A28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E540B21-1F7E-4A1E-A0A2-CBC54DCFF5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344" y="1414387"/>
            <a:ext cx="11093656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3200" b="1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6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200" b="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CA" noProof="0"/>
              <a:t>Heading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93D0B56-C280-4208-A637-B7ADC0046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8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DB70B14A-247E-47A1-A166-7E652C2DA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44" y="525381"/>
            <a:ext cx="5266194" cy="5072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02CC646-0C49-4F6D-8342-A02CBE1B8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5" y="512763"/>
            <a:ext cx="5286125" cy="519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/>
            </a:lvl1pPr>
          </a:lstStyle>
          <a:p>
            <a:pPr lvl="0"/>
            <a:r>
              <a:rPr lang="en-CA" noProof="0"/>
              <a:t>Edit subtitle</a:t>
            </a: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289FAEAE-C67A-456A-B917-8F7233C8C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6895" y="1032623"/>
            <a:ext cx="11115105" cy="0"/>
          </a:xfrm>
          <a:prstGeom prst="line">
            <a:avLst/>
          </a:prstGeom>
          <a:ln w="28575">
            <a:solidFill>
              <a:srgbClr val="2A28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755308-4D90-486C-A881-BD33886E2C3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8344" y="1414386"/>
            <a:ext cx="5266194" cy="4607497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3200" b="1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6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200" b="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CA" noProof="0"/>
              <a:t>Heading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075D00F3-091A-4C8B-8C51-F084E49C97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5400" y="1314450"/>
            <a:ext cx="5258256" cy="4707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noProof="0"/>
              <a:t>Insert picture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809CFEE-B3CE-434B-BE96-35F21DC5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0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77B2E37D-3B54-46C0-ABB5-6B18F9FF6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932" y="525381"/>
            <a:ext cx="5266194" cy="5072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AF7F176-F135-4C88-803C-DEC3D4FB6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5" y="512763"/>
            <a:ext cx="5286125" cy="519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/>
            </a:lvl1pPr>
          </a:lstStyle>
          <a:p>
            <a:pPr lvl="0"/>
            <a:r>
              <a:rPr lang="en-CA" noProof="0"/>
              <a:t>Edit subtitle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56E19AFC-14DA-427C-B996-D71E40D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6895" y="1032623"/>
            <a:ext cx="11115105" cy="0"/>
          </a:xfrm>
          <a:prstGeom prst="line">
            <a:avLst/>
          </a:prstGeom>
          <a:ln w="28575">
            <a:solidFill>
              <a:srgbClr val="2A28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B5E0DA8-5EE7-48B3-9D94-ECD86E9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89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ex">
            <a:extLst>
              <a:ext uri="{FF2B5EF4-FFF2-40B4-BE49-F238E27FC236}">
                <a16:creationId xmlns:a16="http://schemas.microsoft.com/office/drawing/2014/main" id="{63B4F51E-A672-485A-B6C0-278A1A761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r="893" b="44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Title" descr="Annex">
            <a:extLst>
              <a:ext uri="{FF2B5EF4-FFF2-40B4-BE49-F238E27FC236}">
                <a16:creationId xmlns:a16="http://schemas.microsoft.com/office/drawing/2014/main" id="{0DB6BDFA-2B8B-4301-BEAE-DACA76C1F050}"/>
              </a:ext>
            </a:extLst>
          </p:cNvPr>
          <p:cNvSpPr txBox="1"/>
          <p:nvPr userDrawn="1"/>
        </p:nvSpPr>
        <p:spPr>
          <a:xfrm>
            <a:off x="547686" y="2752917"/>
            <a:ext cx="110934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3600" b="1" noProof="0">
                <a:solidFill>
                  <a:schemeClr val="tx1"/>
                </a:solidFill>
              </a:rPr>
              <a:t>Annex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07F11FB-7788-4047-B1AE-C24B953370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3" y="3338513"/>
            <a:ext cx="11093450" cy="1252537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Edit subtitle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AC884F-7451-4A8E-B820-A8BC0F2B3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6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nd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086EC0A-325D-4BEF-9D0E-74F1261D5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1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03434C23-FF15-0403-C812-FBD0043DB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410" y="6778486"/>
            <a:ext cx="12202819" cy="79514"/>
          </a:xfrm>
          <a:prstGeom prst="rect">
            <a:avLst/>
          </a:prstGeom>
          <a:gradFill flip="none" rotWithShape="1">
            <a:gsLst>
              <a:gs pos="53000">
                <a:schemeClr val="accent1"/>
              </a:gs>
              <a:gs pos="0">
                <a:srgbClr val="3D2252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5743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61" r:id="rId3"/>
    <p:sldLayoutId id="2147483663" r:id="rId4"/>
    <p:sldLayoutId id="2147483664" r:id="rId5"/>
    <p:sldLayoutId id="2147483671" r:id="rId6"/>
    <p:sldLayoutId id="214748366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7AB67E-8544-D329-2BC7-4CE9C00F6D64}"/>
              </a:ext>
            </a:extLst>
          </p:cNvPr>
          <p:cNvCxnSpPr>
            <a:cxnSpLocks/>
          </p:cNvCxnSpPr>
          <p:nvPr/>
        </p:nvCxnSpPr>
        <p:spPr>
          <a:xfrm>
            <a:off x="7420269" y="3284220"/>
            <a:ext cx="0" cy="669748"/>
          </a:xfrm>
          <a:prstGeom prst="line">
            <a:avLst/>
          </a:prstGeom>
          <a:ln w="12700">
            <a:solidFill>
              <a:srgbClr val="70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A2ED30F-C591-FABD-3D3A-551CAE9160C2}"/>
              </a:ext>
            </a:extLst>
          </p:cNvPr>
          <p:cNvSpPr/>
          <p:nvPr/>
        </p:nvSpPr>
        <p:spPr>
          <a:xfrm>
            <a:off x="590491" y="5012988"/>
            <a:ext cx="11009149" cy="1215498"/>
          </a:xfrm>
          <a:prstGeom prst="rect">
            <a:avLst/>
          </a:prstGeom>
          <a:noFill/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E9E1FB-A21D-9B29-72E1-BD2FA1645840}"/>
              </a:ext>
            </a:extLst>
          </p:cNvPr>
          <p:cNvSpPr/>
          <p:nvPr/>
        </p:nvSpPr>
        <p:spPr>
          <a:xfrm>
            <a:off x="5199608" y="4725280"/>
            <a:ext cx="1790914" cy="17909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3C901B-70AA-0E20-A69F-C2908289B0FF}"/>
              </a:ext>
            </a:extLst>
          </p:cNvPr>
          <p:cNvCxnSpPr>
            <a:cxnSpLocks/>
          </p:cNvCxnSpPr>
          <p:nvPr/>
        </p:nvCxnSpPr>
        <p:spPr>
          <a:xfrm>
            <a:off x="10578520" y="3284220"/>
            <a:ext cx="0" cy="669748"/>
          </a:xfrm>
          <a:prstGeom prst="line">
            <a:avLst/>
          </a:prstGeom>
          <a:ln w="12700">
            <a:solidFill>
              <a:srgbClr val="2B4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4BCAC7-AE26-E4DF-FB93-20235C5ACD17}"/>
              </a:ext>
            </a:extLst>
          </p:cNvPr>
          <p:cNvCxnSpPr>
            <a:cxnSpLocks/>
          </p:cNvCxnSpPr>
          <p:nvPr/>
        </p:nvCxnSpPr>
        <p:spPr>
          <a:xfrm>
            <a:off x="7418879" y="3042403"/>
            <a:ext cx="0" cy="669748"/>
          </a:xfrm>
          <a:prstGeom prst="line">
            <a:avLst/>
          </a:prstGeom>
          <a:ln w="12700">
            <a:solidFill>
              <a:srgbClr val="474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4FE7ED6-6922-00DD-AB53-F610963B3201}"/>
              </a:ext>
            </a:extLst>
          </p:cNvPr>
          <p:cNvCxnSpPr>
            <a:cxnSpLocks/>
          </p:cNvCxnSpPr>
          <p:nvPr/>
        </p:nvCxnSpPr>
        <p:spPr>
          <a:xfrm>
            <a:off x="4500750" y="3284220"/>
            <a:ext cx="0" cy="669748"/>
          </a:xfrm>
          <a:prstGeom prst="line">
            <a:avLst/>
          </a:prstGeom>
          <a:ln w="12700">
            <a:solidFill>
              <a:srgbClr val="C91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2D80BA-6D50-4573-4202-7E53A07F8CA8}"/>
              </a:ext>
            </a:extLst>
          </p:cNvPr>
          <p:cNvCxnSpPr>
            <a:cxnSpLocks/>
          </p:cNvCxnSpPr>
          <p:nvPr/>
        </p:nvCxnSpPr>
        <p:spPr>
          <a:xfrm>
            <a:off x="1936455" y="3284220"/>
            <a:ext cx="0" cy="669748"/>
          </a:xfrm>
          <a:prstGeom prst="line">
            <a:avLst/>
          </a:prstGeom>
          <a:ln w="12700">
            <a:solidFill>
              <a:srgbClr val="412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B2849E-CA51-4F93-F96C-0AC3CC75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78120"/>
            <a:ext cx="12192000" cy="257086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A7D05E7-2291-9C7F-3E9A-AA2C8551B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9127" y="2646990"/>
            <a:ext cx="873656" cy="913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BD5D70-5027-688C-1026-6C77BDB3C0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8624" y="2887127"/>
            <a:ext cx="1277948" cy="8638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4F8EA5-46CB-B7BD-8F67-173CF89E5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671" y="2830851"/>
            <a:ext cx="1113392" cy="9336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A33A9B7-B925-82CC-1D53-362815BD4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43112" y="2616018"/>
            <a:ext cx="1209936" cy="103296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7D6A0D9-D64D-E88D-1D47-4FBE028FFFFE}"/>
              </a:ext>
            </a:extLst>
          </p:cNvPr>
          <p:cNvGrpSpPr/>
          <p:nvPr/>
        </p:nvGrpSpPr>
        <p:grpSpPr>
          <a:xfrm>
            <a:off x="592352" y="972147"/>
            <a:ext cx="3387918" cy="446874"/>
            <a:chOff x="896152" y="902579"/>
            <a:chExt cx="3387918" cy="44687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647D039-EDC9-0221-EBFB-3A093366D77D}"/>
                </a:ext>
              </a:extLst>
            </p:cNvPr>
            <p:cNvGrpSpPr/>
            <p:nvPr/>
          </p:nvGrpSpPr>
          <p:grpSpPr>
            <a:xfrm>
              <a:off x="896152" y="954157"/>
              <a:ext cx="3387918" cy="335216"/>
              <a:chOff x="896152" y="954157"/>
              <a:chExt cx="3387918" cy="33521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75BFB63-FABE-5E93-FF9A-777CA31243B0}"/>
                  </a:ext>
                </a:extLst>
              </p:cNvPr>
              <p:cNvSpPr/>
              <p:nvPr/>
            </p:nvSpPr>
            <p:spPr>
              <a:xfrm>
                <a:off x="896152" y="954157"/>
                <a:ext cx="2688206" cy="335216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Google Shape;181;p1">
                <a:extLst>
                  <a:ext uri="{FF2B5EF4-FFF2-40B4-BE49-F238E27FC236}">
                    <a16:creationId xmlns:a16="http://schemas.microsoft.com/office/drawing/2014/main" id="{DCB13543-7DEC-32CE-CD4B-58101314B75D}"/>
                  </a:ext>
                </a:extLst>
              </p:cNvPr>
              <p:cNvSpPr txBox="1"/>
              <p:nvPr/>
            </p:nvSpPr>
            <p:spPr>
              <a:xfrm>
                <a:off x="1509360" y="1016855"/>
                <a:ext cx="2774710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 Unicode MS"/>
                    <a:cs typeface="Calibri"/>
                    <a:sym typeface="Calibri"/>
                  </a:rPr>
                  <a:t>Connectivity Services</a:t>
                </a:r>
                <a:endPara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D81C38-92B1-0420-701B-AAEAFCFE3A76}"/>
                </a:ext>
              </a:extLst>
            </p:cNvPr>
            <p:cNvGrpSpPr/>
            <p:nvPr/>
          </p:nvGrpSpPr>
          <p:grpSpPr>
            <a:xfrm>
              <a:off x="896152" y="902579"/>
              <a:ext cx="446874" cy="446874"/>
              <a:chOff x="3305452" y="4429178"/>
              <a:chExt cx="446874" cy="446874"/>
            </a:xfrm>
            <a:solidFill>
              <a:schemeClr val="bg1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82CD6E4-8A0C-A7D2-74DB-AB4FB16B836E}"/>
                  </a:ext>
                </a:extLst>
              </p:cNvPr>
              <p:cNvSpPr/>
              <p:nvPr/>
            </p:nvSpPr>
            <p:spPr>
              <a:xfrm>
                <a:off x="3305452" y="4429178"/>
                <a:ext cx="446874" cy="446874"/>
              </a:xfrm>
              <a:prstGeom prst="ellipse">
                <a:avLst/>
              </a:prstGeom>
              <a:grpFill/>
              <a:ln w="38100">
                <a:solidFill>
                  <a:srgbClr val="453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77270F1D-2D7E-8D2A-2A37-9AB275FD2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400603" y="4506736"/>
                <a:ext cx="256502" cy="287823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F42C49-DFE9-2DF7-BB02-80F2ABAE6FC4}"/>
              </a:ext>
            </a:extLst>
          </p:cNvPr>
          <p:cNvGrpSpPr/>
          <p:nvPr/>
        </p:nvGrpSpPr>
        <p:grpSpPr>
          <a:xfrm>
            <a:off x="3339183" y="972147"/>
            <a:ext cx="3109217" cy="446874"/>
            <a:chOff x="3213839" y="2762301"/>
            <a:chExt cx="3109217" cy="44687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551F1DF-7DCF-213C-3ECA-47F1CBECC3E0}"/>
                </a:ext>
              </a:extLst>
            </p:cNvPr>
            <p:cNvSpPr/>
            <p:nvPr/>
          </p:nvSpPr>
          <p:spPr>
            <a:xfrm>
              <a:off x="3213839" y="2818130"/>
              <a:ext cx="2711931" cy="335216"/>
            </a:xfrm>
            <a:prstGeom prst="roundRect">
              <a:avLst>
                <a:gd name="adj" fmla="val 50000"/>
              </a:avLst>
            </a:prstGeom>
            <a:solidFill>
              <a:srgbClr val="C91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Google Shape;181;p1">
              <a:extLst>
                <a:ext uri="{FF2B5EF4-FFF2-40B4-BE49-F238E27FC236}">
                  <a16:creationId xmlns:a16="http://schemas.microsoft.com/office/drawing/2014/main" id="{6F169EA7-FC3D-4671-E02F-8A8D5AE2422E}"/>
                </a:ext>
              </a:extLst>
            </p:cNvPr>
            <p:cNvSpPr txBox="1"/>
            <p:nvPr/>
          </p:nvSpPr>
          <p:spPr>
            <a:xfrm>
              <a:off x="3827047" y="2888083"/>
              <a:ext cx="2496009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 Unicode MS"/>
                  <a:cs typeface="Calibri"/>
                  <a:sym typeface="Calibri"/>
                </a:rPr>
                <a:t>Hosting Services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4E4086C-29C3-D0E2-F3B9-69289EC0AC4E}"/>
                </a:ext>
              </a:extLst>
            </p:cNvPr>
            <p:cNvGrpSpPr/>
            <p:nvPr/>
          </p:nvGrpSpPr>
          <p:grpSpPr>
            <a:xfrm>
              <a:off x="3213839" y="2762301"/>
              <a:ext cx="446874" cy="446874"/>
              <a:chOff x="11004554" y="2288195"/>
              <a:chExt cx="446874" cy="44687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D243D27-906F-DD4C-4C8C-52A00116BC29}"/>
                  </a:ext>
                </a:extLst>
              </p:cNvPr>
              <p:cNvSpPr/>
              <p:nvPr/>
            </p:nvSpPr>
            <p:spPr>
              <a:xfrm>
                <a:off x="11004554" y="2288195"/>
                <a:ext cx="446874" cy="44687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C91C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74B205EE-DEFB-D311-33F0-5F1FA9E0A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1116114" y="2401184"/>
                <a:ext cx="223754" cy="234139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695A948-D67A-9385-F2BA-AFAAE3DAE467}"/>
              </a:ext>
            </a:extLst>
          </p:cNvPr>
          <p:cNvGrpSpPr/>
          <p:nvPr/>
        </p:nvGrpSpPr>
        <p:grpSpPr>
          <a:xfrm>
            <a:off x="6095998" y="969934"/>
            <a:ext cx="2687483" cy="446874"/>
            <a:chOff x="3213839" y="2219628"/>
            <a:chExt cx="2485825" cy="4468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7C88BC7-DAA4-5FB5-7487-80F234A7A758}"/>
                </a:ext>
              </a:extLst>
            </p:cNvPr>
            <p:cNvSpPr/>
            <p:nvPr/>
          </p:nvSpPr>
          <p:spPr>
            <a:xfrm>
              <a:off x="3213840" y="2279208"/>
              <a:ext cx="2485824" cy="335216"/>
            </a:xfrm>
            <a:prstGeom prst="roundRect">
              <a:avLst>
                <a:gd name="adj" fmla="val 50000"/>
              </a:avLst>
            </a:prstGeom>
            <a:solidFill>
              <a:srgbClr val="474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Google Shape;181;p1">
              <a:extLst>
                <a:ext uri="{FF2B5EF4-FFF2-40B4-BE49-F238E27FC236}">
                  <a16:creationId xmlns:a16="http://schemas.microsoft.com/office/drawing/2014/main" id="{6E74155A-E908-525B-E439-A3FDD26FCC35}"/>
                </a:ext>
              </a:extLst>
            </p:cNvPr>
            <p:cNvSpPr txBox="1"/>
            <p:nvPr/>
          </p:nvSpPr>
          <p:spPr>
            <a:xfrm>
              <a:off x="3823614" y="2340381"/>
              <a:ext cx="1459463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 Unicode MS"/>
                  <a:cs typeface="Calibri"/>
                  <a:sym typeface="Calibri"/>
                </a:rPr>
                <a:t>Digital Services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D69D302-CD81-5E12-2A9C-B84479582DFA}"/>
                </a:ext>
              </a:extLst>
            </p:cNvPr>
            <p:cNvGrpSpPr/>
            <p:nvPr/>
          </p:nvGrpSpPr>
          <p:grpSpPr>
            <a:xfrm>
              <a:off x="3213839" y="2219628"/>
              <a:ext cx="446874" cy="446874"/>
              <a:chOff x="3309940" y="2288195"/>
              <a:chExt cx="446874" cy="446874"/>
            </a:xfrm>
            <a:solidFill>
              <a:srgbClr val="FFFFFF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B198B2-97CB-2066-8E49-BEB9C4EE2ED9}"/>
                  </a:ext>
                </a:extLst>
              </p:cNvPr>
              <p:cNvSpPr/>
              <p:nvPr/>
            </p:nvSpPr>
            <p:spPr>
              <a:xfrm>
                <a:off x="3309940" y="2288195"/>
                <a:ext cx="446874" cy="446874"/>
              </a:xfrm>
              <a:prstGeom prst="ellipse">
                <a:avLst/>
              </a:prstGeom>
              <a:grpFill/>
              <a:ln w="38100">
                <a:solidFill>
                  <a:srgbClr val="4747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74F94E8F-F3D4-7537-01B6-3EAF18523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418770" y="2392593"/>
                <a:ext cx="227257" cy="237338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9C021E-361C-6448-4736-089A229632CF}"/>
              </a:ext>
            </a:extLst>
          </p:cNvPr>
          <p:cNvGrpSpPr/>
          <p:nvPr/>
        </p:nvGrpSpPr>
        <p:grpSpPr>
          <a:xfrm>
            <a:off x="8835948" y="964331"/>
            <a:ext cx="2763700" cy="446874"/>
            <a:chOff x="6079731" y="2029839"/>
            <a:chExt cx="2763700" cy="4468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6AF2EB8-A2AF-63FD-EE81-F2FFE93D07DB}"/>
                </a:ext>
              </a:extLst>
            </p:cNvPr>
            <p:cNvSpPr/>
            <p:nvPr/>
          </p:nvSpPr>
          <p:spPr>
            <a:xfrm>
              <a:off x="6136021" y="2092979"/>
              <a:ext cx="2707410" cy="335216"/>
            </a:xfrm>
            <a:prstGeom prst="roundRect">
              <a:avLst>
                <a:gd name="adj" fmla="val 50000"/>
              </a:avLst>
            </a:prstGeom>
            <a:solidFill>
              <a:srgbClr val="2B4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Google Shape;181;p1">
              <a:extLst>
                <a:ext uri="{FF2B5EF4-FFF2-40B4-BE49-F238E27FC236}">
                  <a16:creationId xmlns:a16="http://schemas.microsoft.com/office/drawing/2014/main" id="{89B5E4F9-7E38-C699-3BC5-5615872A9BC6}"/>
                </a:ext>
              </a:extLst>
            </p:cNvPr>
            <p:cNvSpPr txBox="1"/>
            <p:nvPr/>
          </p:nvSpPr>
          <p:spPr>
            <a:xfrm>
              <a:off x="6662001" y="2155310"/>
              <a:ext cx="2181422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 Unicode MS"/>
                  <a:cs typeface="Calibri"/>
                  <a:sym typeface="Calibri"/>
                </a:rPr>
                <a:t>Cyber Security Services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B6EEC6E-ABEE-9520-6309-AE828B87B3A5}"/>
                </a:ext>
              </a:extLst>
            </p:cNvPr>
            <p:cNvGrpSpPr/>
            <p:nvPr/>
          </p:nvGrpSpPr>
          <p:grpSpPr>
            <a:xfrm>
              <a:off x="6079731" y="2029839"/>
              <a:ext cx="446874" cy="446874"/>
              <a:chOff x="11004554" y="4427387"/>
              <a:chExt cx="446874" cy="446874"/>
            </a:xfrm>
            <a:solidFill>
              <a:srgbClr val="FFFFFF"/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A3B425D-DF3C-FF72-BAD9-F69D9EADF534}"/>
                  </a:ext>
                </a:extLst>
              </p:cNvPr>
              <p:cNvSpPr/>
              <p:nvPr/>
            </p:nvSpPr>
            <p:spPr>
              <a:xfrm>
                <a:off x="11004554" y="4427387"/>
                <a:ext cx="446874" cy="446874"/>
              </a:xfrm>
              <a:prstGeom prst="ellipse">
                <a:avLst/>
              </a:prstGeom>
              <a:grpFill/>
              <a:ln w="38100">
                <a:solidFill>
                  <a:srgbClr val="2B4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B4E6E786-7302-69F2-AF24-9FEF6A92C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1088832" y="4537890"/>
                <a:ext cx="293264" cy="211644"/>
              </a:xfrm>
              <a:prstGeom prst="rect">
                <a:avLst/>
              </a:prstGeom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7EEB8EE-32B7-43A2-4F4D-AD287338F4C4}"/>
              </a:ext>
            </a:extLst>
          </p:cNvPr>
          <p:cNvSpPr txBox="1"/>
          <p:nvPr/>
        </p:nvSpPr>
        <p:spPr>
          <a:xfrm>
            <a:off x="1207077" y="1432318"/>
            <a:ext cx="1804684" cy="9002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approach that meets the needs of users by leveraging commercial and public networks and wireless technologies.</a:t>
            </a:r>
            <a:endParaRPr lang="en-CA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2003EE-9228-E272-ED50-84EE76AD27AA}"/>
              </a:ext>
            </a:extLst>
          </p:cNvPr>
          <p:cNvSpPr txBox="1"/>
          <p:nvPr/>
        </p:nvSpPr>
        <p:spPr>
          <a:xfrm>
            <a:off x="3952391" y="1432318"/>
            <a:ext cx="1664393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approach that su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pports a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reliable and sustainable hosting ecosystem where workloads and enterprise application data can be transferred across GC infrastructure at speed and scale.</a:t>
            </a:r>
            <a:endParaRPr lang="en-CA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90F55A-E44D-2007-E6C5-036AAA16EF87}"/>
              </a:ext>
            </a:extLst>
          </p:cNvPr>
          <p:cNvSpPr txBox="1"/>
          <p:nvPr/>
        </p:nvSpPr>
        <p:spPr>
          <a:xfrm>
            <a:off x="6748959" y="1432318"/>
            <a:ext cx="1894786" cy="122341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approach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users have a common digital experience with full access to a standardized core bundle of tools, anywhere at anytime, from any GC-approved device.</a:t>
            </a:r>
            <a:endParaRPr lang="en-CA" sz="10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56F426-7345-CA27-6679-33D71072D024}"/>
              </a:ext>
            </a:extLst>
          </p:cNvPr>
          <p:cNvSpPr txBox="1"/>
          <p:nvPr/>
        </p:nvSpPr>
        <p:spPr>
          <a:xfrm>
            <a:off x="9410643" y="1432318"/>
            <a:ext cx="1840727" cy="9002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approach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users can seamlessly and securely access the tools they need through a single secure digital identity.</a:t>
            </a:r>
            <a:endParaRPr lang="en-CA" sz="1050" dirty="0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E97590C1-D20E-4483-B8EB-61CF08F0F2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0491" y="3950652"/>
            <a:ext cx="11009149" cy="6289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1E7943-5536-79A0-7D3B-B43D28709A80}"/>
              </a:ext>
            </a:extLst>
          </p:cNvPr>
          <p:cNvGrpSpPr/>
          <p:nvPr/>
        </p:nvGrpSpPr>
        <p:grpSpPr>
          <a:xfrm>
            <a:off x="1205560" y="4066191"/>
            <a:ext cx="9930486" cy="415498"/>
            <a:chOff x="1798277" y="4063454"/>
            <a:chExt cx="9930486" cy="41549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02C237-6ADF-F19B-186F-F5177274EDC8}"/>
                </a:ext>
              </a:extLst>
            </p:cNvPr>
            <p:cNvSpPr txBox="1"/>
            <p:nvPr/>
          </p:nvSpPr>
          <p:spPr>
            <a:xfrm>
              <a:off x="5377304" y="4063454"/>
              <a:ext cx="6351459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C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Exploring cutting-edge, state-of-the-art technology to discover and deliver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C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innovative solutions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C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to clients and partners that meet users’ needs and business requirements.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08C55B-E99C-6851-3018-641B2DF5AF56}"/>
                </a:ext>
              </a:extLst>
            </p:cNvPr>
            <p:cNvSpPr txBox="1"/>
            <p:nvPr/>
          </p:nvSpPr>
          <p:spPr>
            <a:xfrm>
              <a:off x="1798277" y="4102903"/>
              <a:ext cx="3238355" cy="3231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 Unicode MS"/>
                  <a:cs typeface="Calibri"/>
                  <a:sym typeface="Calibri"/>
                </a:rPr>
                <a:t>Innovation and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Arial Unicode MS"/>
                  <a:cs typeface="Calibri"/>
                  <a:sym typeface="Calibri"/>
                </a:rPr>
                <a:t> Service Evolution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714855-697F-ABB2-D89C-3870E81AD971}"/>
                </a:ext>
              </a:extLst>
            </p:cNvPr>
            <p:cNvCxnSpPr/>
            <p:nvPr/>
          </p:nvCxnSpPr>
          <p:spPr>
            <a:xfrm>
              <a:off x="5093467" y="4118291"/>
              <a:ext cx="0" cy="3077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5E9FF6B-A0E2-9708-F1EF-E431C1A21B2F}"/>
              </a:ext>
            </a:extLst>
          </p:cNvPr>
          <p:cNvSpPr txBox="1"/>
          <p:nvPr/>
        </p:nvSpPr>
        <p:spPr>
          <a:xfrm>
            <a:off x="592351" y="292023"/>
            <a:ext cx="1100728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defTabSz="914286">
              <a:defRPr/>
            </a:pPr>
            <a:r>
              <a:rPr lang="en-US" sz="2200" b="1" dirty="0"/>
              <a:t>Shared Services Canada — Delivering Digital Solutions Together for Canada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5FAF14-6BBA-B7C9-585C-77C39E93144B}"/>
              </a:ext>
            </a:extLst>
          </p:cNvPr>
          <p:cNvSpPr txBox="1"/>
          <p:nvPr/>
        </p:nvSpPr>
        <p:spPr>
          <a:xfrm>
            <a:off x="7398101" y="5460324"/>
            <a:ext cx="3797305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delivery focusing on achieving service excellence through more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transparency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predictability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responsiveness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accountability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050" b="1" i="0" u="non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44556B7-5A0C-442A-9CFB-855611BD68DC}"/>
              </a:ext>
            </a:extLst>
          </p:cNvPr>
          <p:cNvSpPr txBox="1"/>
          <p:nvPr/>
        </p:nvSpPr>
        <p:spPr>
          <a:xfrm>
            <a:off x="1987522" y="5380816"/>
            <a:ext cx="87885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</a:t>
            </a:r>
            <a:endParaRPr kumimoji="0" lang="en-US" sz="1400" b="1" i="0" u="non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EB5DEEE8-8B9E-8992-3216-366FA58FAED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205560" y="5311438"/>
            <a:ext cx="609472" cy="609468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E9A04C2C-CF41-0D65-D2D4-02075C05B29B}"/>
              </a:ext>
            </a:extLst>
          </p:cNvPr>
          <p:cNvSpPr txBox="1"/>
          <p:nvPr/>
        </p:nvSpPr>
        <p:spPr>
          <a:xfrm>
            <a:off x="1987522" y="5616172"/>
            <a:ext cx="3900595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50" dirty="0"/>
              <a:t>Powering world-class technology for Government</a:t>
            </a:r>
            <a:endParaRPr lang="en-CA" sz="10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0C6EF8-C6D5-FDC4-FBC1-D0FCD15C1C71}"/>
              </a:ext>
            </a:extLst>
          </p:cNvPr>
          <p:cNvGrpSpPr/>
          <p:nvPr/>
        </p:nvGrpSpPr>
        <p:grpSpPr>
          <a:xfrm>
            <a:off x="5288439" y="4824027"/>
            <a:ext cx="1613252" cy="1613252"/>
            <a:chOff x="5330687" y="865259"/>
            <a:chExt cx="1462278" cy="146227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E24A034-E81B-B3E5-DF5B-DF56DCE2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330687" y="865259"/>
              <a:ext cx="1462278" cy="146227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4253F8F-6515-25BB-5566-442EAD876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633268" y="1167840"/>
              <a:ext cx="857116" cy="8571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41260B-5CB2-041C-97B6-C2301D787DF6}"/>
              </a:ext>
            </a:extLst>
          </p:cNvPr>
          <p:cNvSpPr txBox="1"/>
          <p:nvPr/>
        </p:nvSpPr>
        <p:spPr>
          <a:xfrm>
            <a:off x="7394755" y="5226927"/>
            <a:ext cx="156000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Together</a:t>
            </a:r>
            <a:endParaRPr kumimoji="0" lang="en-US" sz="1400" b="1" i="0" u="non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3421764|-14129459|-10013765|-16738424|-16728873|Shared Services Canada&quot;,&quot;Id&quot;:&quot;65a03a1d4144393d7cdefff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SC Theme">
  <a:themeElements>
    <a:clrScheme name="SSC">
      <a:dk1>
        <a:srgbClr val="2A283C"/>
      </a:dk1>
      <a:lt1>
        <a:sysClr val="window" lastClr="FFFFFF"/>
      </a:lt1>
      <a:dk2>
        <a:srgbClr val="515068"/>
      </a:dk2>
      <a:lt2>
        <a:srgbClr val="FFFFFF"/>
      </a:lt2>
      <a:accent1>
        <a:srgbClr val="4530A8"/>
      </a:accent1>
      <a:accent2>
        <a:srgbClr val="C91CB3"/>
      </a:accent2>
      <a:accent3>
        <a:srgbClr val="0572AF"/>
      </a:accent3>
      <a:accent4>
        <a:srgbClr val="2A283C"/>
      </a:accent4>
      <a:accent5>
        <a:srgbClr val="2B44D4"/>
      </a:accent5>
      <a:accent6>
        <a:srgbClr val="47476C"/>
      </a:accent6>
      <a:hlink>
        <a:srgbClr val="0070C0"/>
      </a:hlink>
      <a:folHlink>
        <a:srgbClr val="8F32F6"/>
      </a:folHlink>
    </a:clrScheme>
    <a:fontScheme name="S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8AB35B-0E58-4A5A-AFEB-436283E79E9E}" vid="{AF2DBB3B-1B03-4898-9C41-570D63DE6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D500BA644FC4F8D5825EF6E194916" ma:contentTypeVersion="18" ma:contentTypeDescription="Create a new document." ma:contentTypeScope="" ma:versionID="0ee93263993d9bce04fd776717b19b7d">
  <xsd:schema xmlns:xsd="http://www.w3.org/2001/XMLSchema" xmlns:xs="http://www.w3.org/2001/XMLSchema" xmlns:p="http://schemas.microsoft.com/office/2006/metadata/properties" xmlns:ns2="3a608afd-1745-47f5-a647-0857203c784d" xmlns:ns3="608ea3b0-d633-44f3-9eb4-d70d41d3538d" targetNamespace="http://schemas.microsoft.com/office/2006/metadata/properties" ma:root="true" ma:fieldsID="0312c7aab6f3866c42e516d13d9b989c" ns2:_="" ns3:_="">
    <xsd:import namespace="3a608afd-1745-47f5-a647-0857203c784d"/>
    <xsd:import namespace="608ea3b0-d633-44f3-9eb4-d70d41d35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08afd-1745-47f5-a647-0857203c7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4945db-1062-49f2-aa89-5404156f6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ea3b0-d633-44f3-9eb4-d70d41d3538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392f93-82d0-46bd-b1a4-3e209a4fa0d1}" ma:internalName="TaxCatchAll" ma:showField="CatchAllData" ma:web="608ea3b0-d633-44f3-9eb4-d70d41d35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608afd-1745-47f5-a647-0857203c784d">
      <Terms xmlns="http://schemas.microsoft.com/office/infopath/2007/PartnerControls"/>
    </lcf76f155ced4ddcb4097134ff3c332f>
    <TaxCatchAll xmlns="608ea3b0-d633-44f3-9eb4-d70d41d3538d" xsi:nil="true"/>
    <SharedWithUsers xmlns="608ea3b0-d633-44f3-9eb4-d70d41d3538d">
      <UserInfo>
        <DisplayName>Patricia Ojeda</DisplayName>
        <AccountId>408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DFE5AAA-893D-4D42-A010-838A9BFC9FAE}">
  <ds:schemaRefs>
    <ds:schemaRef ds:uri="3a608afd-1745-47f5-a647-0857203c784d"/>
    <ds:schemaRef ds:uri="608ea3b0-d633-44f3-9eb4-d70d41d353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1DC259-59B5-459A-B335-86E4DF64B3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118351-5B25-441D-9890-908C751A3A08}">
  <ds:schemaRefs>
    <ds:schemaRef ds:uri="http://purl.org/dc/terms/"/>
    <ds:schemaRef ds:uri="608ea3b0-d633-44f3-9eb4-d70d41d3538d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a608afd-1745-47f5-a647-0857203c784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SSC-Powerpoint-Template (2023)</Template>
  <TotalTime>77</TotalTime>
  <Words>167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SSC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Annie (SSC/SPC)</dc:creator>
  <cp:lastModifiedBy>Rogers, Julia (SSC/SPC)</cp:lastModifiedBy>
  <cp:revision>4</cp:revision>
  <dcterms:created xsi:type="dcterms:W3CDTF">2023-12-20T17:24:42Z</dcterms:created>
  <dcterms:modified xsi:type="dcterms:W3CDTF">2024-01-25T20:24:09Z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MSIP_Label_8951c139-e885-4e7f-8042-c4c17a61b6ec_Enabled">
    <vt:lpwstr>true</vt:lpwstr>
  </property>
  <property fmtid="{D5CDD505-2E9C-101B-9397-08002B2CF9AE}" pid="4" name="MSIP_Label_8951c139-e885-4e7f-8042-c4c17a61b6ec_SetDate">
    <vt:lpwstr>2023-12-20T17:25:10Z</vt:lpwstr>
  </property>
  <property fmtid="{D5CDD505-2E9C-101B-9397-08002B2CF9AE}" pid="5" name="MSIP_Label_8951c139-e885-4e7f-8042-c4c17a61b6ec_Method">
    <vt:lpwstr>Standard</vt:lpwstr>
  </property>
  <property fmtid="{D5CDD505-2E9C-101B-9397-08002B2CF9AE}" pid="6" name="MSIP_Label_8951c139-e885-4e7f-8042-c4c17a61b6ec_Name">
    <vt:lpwstr>Unclassified</vt:lpwstr>
  </property>
  <property fmtid="{D5CDD505-2E9C-101B-9397-08002B2CF9AE}" pid="7" name="MSIP_Label_8951c139-e885-4e7f-8042-c4c17a61b6ec_SiteId">
    <vt:lpwstr>d05bc194-94bf-4ad6-ae2e-1db0f2e38f5e</vt:lpwstr>
  </property>
  <property fmtid="{D5CDD505-2E9C-101B-9397-08002B2CF9AE}" pid="8" name="MSIP_Label_8951c139-e885-4e7f-8042-c4c17a61b6ec_ActionId">
    <vt:lpwstr>273331ee-3457-4726-aad8-bd774f20f765</vt:lpwstr>
  </property>
  <property fmtid="{D5CDD505-2E9C-101B-9397-08002B2CF9AE}" pid="9" name="MSIP_Label_8951c139-e885-4e7f-8042-c4c17a61b6ec_ContentBits">
    <vt:lpwstr>1</vt:lpwstr>
  </property>
  <property fmtid="{D5CDD505-2E9C-101B-9397-08002B2CF9AE}" pid="10" name="ClassificationContentMarkingHeaderLocations">
    <vt:lpwstr>SSC Theme:3</vt:lpwstr>
  </property>
  <property fmtid="{D5CDD505-2E9C-101B-9397-08002B2CF9AE}" pid="11" name="ClassificationContentMarkingHeaderText">
    <vt:lpwstr>Unclassified | Non classifié</vt:lpwstr>
  </property>
  <property fmtid="{D5CDD505-2E9C-101B-9397-08002B2CF9AE}" pid="12" name="ContentTypeId">
    <vt:lpwstr>0x010100952D500BA644FC4F8D5825EF6E194916</vt:lpwstr>
  </property>
</Properties>
</file>