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77" r:id="rId1"/>
  </p:sldMasterIdLst>
  <p:notesMasterIdLst>
    <p:notesMasterId r:id="rId9"/>
  </p:notesMasterIdLst>
  <p:handoutMasterIdLst>
    <p:handoutMasterId r:id="rId10"/>
  </p:handoutMasterIdLst>
  <p:sldIdLst>
    <p:sldId id="20310" r:id="rId2"/>
    <p:sldId id="20322" r:id="rId3"/>
    <p:sldId id="20320" r:id="rId4"/>
    <p:sldId id="20317" r:id="rId5"/>
    <p:sldId id="20318" r:id="rId6"/>
    <p:sldId id="20319" r:id="rId7"/>
    <p:sldId id="475" r:id="rId8"/>
  </p:sldIdLst>
  <p:sldSz cx="12192000" cy="6858000"/>
  <p:notesSz cx="9144000" cy="6858000"/>
  <p:custDataLst>
    <p:tags r:id="rId11"/>
  </p:custData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534"/>
    <a:srgbClr val="E45F30"/>
    <a:srgbClr val="FF0000"/>
    <a:srgbClr val="E5D7C5"/>
    <a:srgbClr val="C61719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41A3FC-5F27-0B48-BC6A-C3AE11442D8F}" v="1" dt="2021-11-17T18:30:35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95" autoAdjust="0"/>
    <p:restoredTop sz="88571"/>
  </p:normalViewPr>
  <p:slideViewPr>
    <p:cSldViewPr snapToGrid="0" snapToObjects="1">
      <p:cViewPr varScale="1">
        <p:scale>
          <a:sx n="101" d="100"/>
          <a:sy n="101" d="100"/>
        </p:scale>
        <p:origin x="1632" y="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5" d="100"/>
          <a:sy n="11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65DF-EBAF-384A-80C1-E0FDE78156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365A-9B12-C34A-83A6-1CAFEAE418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7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B9C4-BF31-8940-AF09-D3FEDB7D589D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3A6E9-F0AC-744E-880A-D9A9389C53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5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51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fr-CA"/>
              <a:t>Fonction d’objectif (analystes/voitures)</a:t>
            </a:r>
          </a:p>
          <a:p>
            <a:pPr marL="228600" indent="-228600">
              <a:buFont typeface="+mj-lt"/>
              <a:buAutoNum type="arabicPeriod"/>
            </a:pPr>
            <a:r>
              <a:rPr lang="fr-CA"/>
              <a:t>Collecte de données (détection d’un mélanome)</a:t>
            </a:r>
          </a:p>
          <a:p>
            <a:pPr marL="228600" indent="-228600">
              <a:buFont typeface="+mj-lt"/>
              <a:buAutoNum type="arabicPeriod"/>
            </a:pPr>
            <a:r>
              <a:rPr lang="fr-CA"/>
              <a:t>Cotation et versions du modèle (calcul de la vitesse/exactitude/précision/rappel)</a:t>
            </a:r>
          </a:p>
          <a:p>
            <a:pPr marL="228600" indent="-228600">
              <a:buFont typeface="+mj-lt"/>
              <a:buAutoNum type="arabicPeriod"/>
            </a:pPr>
            <a:r>
              <a:rPr lang="fr-CA"/>
              <a:t>Gestion du modèle (établissement d’ensemble de données/dérive du modèle)</a:t>
            </a:r>
          </a:p>
          <a:p>
            <a:pPr marL="228600" indent="-228600">
              <a:buFont typeface="+mj-lt"/>
              <a:buAutoNum type="arabicPeriod"/>
            </a:pPr>
            <a:r>
              <a:rPr lang="fr-CA"/>
              <a:t>Conséquences inattendues : L’exemple Uber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/>
              <a:t>Évolution des mentalités : « Pour abolir les préjugés, il faut adopter une approche systémique qui vise à soutenir et à habiliter les dirigeants/décideurs à lutter contre les préjugés par des moyens techniques et non techniques ».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99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2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29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Pour abolir les préjugés, il faut adopter une approche systémique qui vise à soutenir et à habiliter les dirigeants/décideurs à lutter contre les préjugés par des moyens techniques et non techniques.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63A6E9-F0AC-744E-880A-D9A9389C53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55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CF0C8-AC2B-4FCD-8B74-771A6E3FFB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5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</p:spTree>
    <p:extLst>
      <p:ext uri="{BB962C8B-B14F-4D97-AF65-F5344CB8AC3E}">
        <p14:creationId xmlns:p14="http://schemas.microsoft.com/office/powerpoint/2010/main" val="116903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7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6D52DF-6708-A54B-A0AB-47765C25E1F0}"/>
              </a:ext>
            </a:extLst>
          </p:cNvPr>
          <p:cNvCxnSpPr/>
          <p:nvPr userDrawn="1"/>
        </p:nvCxnSpPr>
        <p:spPr>
          <a:xfrm>
            <a:off x="-19054" y="933449"/>
            <a:ext cx="12211055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7429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BAB4-BD01-D74D-A912-14E7DACCA5E4}" type="datetime1">
              <a:rPr lang="en-CA" smtClean="0"/>
              <a:t>2021-11-26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</p:spTree>
    <p:extLst>
      <p:ext uri="{BB962C8B-B14F-4D97-AF65-F5344CB8AC3E}">
        <p14:creationId xmlns:p14="http://schemas.microsoft.com/office/powerpoint/2010/main" val="29320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F9A75F02-AC3D-FA43-B9C2-8F2C5EBA151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338066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F9A75F02-AC3D-FA43-B9C2-8F2C5EBA15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730A-1314-6245-98FE-AF50DFE5DC83}" type="datetime1">
              <a:rPr lang="en-CA" smtClean="0"/>
              <a:t>2021-11-26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DE2C6A-B7F4-9C4C-AB18-D232A8E2A054}"/>
              </a:ext>
            </a:extLst>
          </p:cNvPr>
          <p:cNvCxnSpPr/>
          <p:nvPr userDrawn="1"/>
        </p:nvCxnSpPr>
        <p:spPr>
          <a:xfrm>
            <a:off x="-19054" y="933449"/>
            <a:ext cx="12211055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22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95B-C00A-F344-A021-FDD1665D27B5}" type="datetime1">
              <a:rPr lang="en-CA" smtClean="0"/>
              <a:t>2021-11-26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E58B5CE-26F9-E34F-96E5-8C5C8B426EFA}"/>
              </a:ext>
            </a:extLst>
          </p:cNvPr>
          <p:cNvCxnSpPr/>
          <p:nvPr userDrawn="1"/>
        </p:nvCxnSpPr>
        <p:spPr>
          <a:xfrm>
            <a:off x="-19054" y="933449"/>
            <a:ext cx="12211055" cy="0"/>
          </a:xfrm>
          <a:prstGeom prst="line">
            <a:avLst/>
          </a:prstGeom>
          <a:ln w="47625">
            <a:gradFill flip="none" rotWithShape="1">
              <a:gsLst>
                <a:gs pos="0">
                  <a:schemeClr val="tx1">
                    <a:lumMod val="75000"/>
                    <a:lumOff val="25000"/>
                  </a:schemeClr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17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99B-5695-E144-9FE9-A7A5CB3B924E}" type="datetime1">
              <a:rPr lang="en-CA" smtClean="0"/>
              <a:t>2021-11-26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</p:spTree>
    <p:extLst>
      <p:ext uri="{BB962C8B-B14F-4D97-AF65-F5344CB8AC3E}">
        <p14:creationId xmlns:p14="http://schemas.microsoft.com/office/powerpoint/2010/main" val="248194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7993EAE9-2230-BA43-A108-71ED0DE7D3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837511394"/>
              </p:ext>
            </p:ext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11" imgW="7772400" imgH="10058400" progId="TCLayout.ActiveDocument.1">
                  <p:embed/>
                </p:oleObj>
              </mc:Choice>
              <mc:Fallback>
                <p:oleObj name="think-cell Slide" r:id="rId11" imgW="7772400" imgH="100584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7993EAE9-2230-BA43-A108-71ED0DE7D3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AADC9AE3-38B1-0442-9A5F-B918278702BE}"/>
              </a:ext>
            </a:extLst>
          </p:cNvPr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733" b="0" i="0" baseline="0" dirty="0">
              <a:latin typeface="Calibri" panose="020F0502020204030204" pitchFamily="34" charset="0"/>
              <a:ea typeface="+mj-ea"/>
              <a:sym typeface="Calibri" panose="020F050202020403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527" y="268919"/>
            <a:ext cx="11540021" cy="660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527" y="1199879"/>
            <a:ext cx="11540021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For further assistance during the course please email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learn@firesideanalytics.com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C87D7A-6550-AC4A-98C1-10334F7364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862" y="6150680"/>
            <a:ext cx="2361869" cy="72202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9949ACE-ACCD-934E-BD4E-A68B1280444F}"/>
              </a:ext>
            </a:extLst>
          </p:cNvPr>
          <p:cNvSpPr txBox="1">
            <a:spLocks/>
          </p:cNvSpPr>
          <p:nvPr userDrawn="1"/>
        </p:nvSpPr>
        <p:spPr>
          <a:xfrm>
            <a:off x="9377365" y="6159811"/>
            <a:ext cx="2814635" cy="767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 fontAlgn="base">
              <a:lnSpc>
                <a:spcPct val="100000"/>
              </a:lnSpc>
              <a:spcBef>
                <a:spcPts val="0"/>
              </a:spcBef>
              <a:spcAft>
                <a:spcPts val="67"/>
              </a:spcAft>
            </a:pPr>
            <a:r>
              <a:rPr lang="en-US" sz="1867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onsolas" panose="020B0609020204030204" pitchFamily="49" charset="0"/>
              </a:rPr>
              <a:t>Shingai Manjengwa </a:t>
            </a:r>
          </a:p>
          <a:p>
            <a:pPr algn="r" fontAlgn="base">
              <a:lnSpc>
                <a:spcPct val="100000"/>
              </a:lnSpc>
              <a:spcBef>
                <a:spcPts val="0"/>
              </a:spcBef>
              <a:spcAft>
                <a:spcPts val="67"/>
              </a:spcAft>
            </a:pPr>
            <a:r>
              <a:rPr lang="en-US" sz="1867" b="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Consolas" panose="020B0609020204030204" pitchFamily="49" charset="0"/>
              </a:rPr>
              <a:t>Twitter: @Tjido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E63D4B-75CD-E047-B872-7DEEA5268F0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355638" y="6294521"/>
            <a:ext cx="1031337" cy="7442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DE614A0-19A6-6E45-9669-3274E09124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48514" y="6530494"/>
            <a:ext cx="323277" cy="32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9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3" r:id="rId4"/>
    <p:sldLayoutId id="2147483684" r:id="rId5"/>
    <p:sldLayoutId id="214748368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733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Calibri" panose="020F050202020403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E45F30"/>
        </a:buClr>
        <a:buFont typeface="Wingdings" pitchFamily="2" charset="2"/>
        <a:buChar char="§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E45F30"/>
        </a:buClr>
        <a:buFont typeface="System Font Regular"/>
        <a:buChar char="‒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67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Calibri" panose="020F050202020403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6.xml"/><Relationship Id="rId7" Type="http://schemas.openxmlformats.org/officeDocument/2006/relationships/notesSlide" Target="../notesSlides/notesSlide1.xml"/><Relationship Id="rId12" Type="http://schemas.openxmlformats.org/officeDocument/2006/relationships/image" Target="../media/image9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8.emf"/><Relationship Id="rId5" Type="http://schemas.openxmlformats.org/officeDocument/2006/relationships/tags" Target="../tags/tag8.xml"/><Relationship Id="rId10" Type="http://schemas.openxmlformats.org/officeDocument/2006/relationships/image" Target="../media/image7.emf"/><Relationship Id="rId4" Type="http://schemas.openxmlformats.org/officeDocument/2006/relationships/tags" Target="../tags/tag7.xml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16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10" Type="http://schemas.openxmlformats.org/officeDocument/2006/relationships/image" Target="../media/image10.png"/><Relationship Id="rId4" Type="http://schemas.openxmlformats.org/officeDocument/2006/relationships/tags" Target="../tags/tag22.xml"/><Relationship Id="rId9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image" Target="../media/image10.png"/><Relationship Id="rId5" Type="http://schemas.openxmlformats.org/officeDocument/2006/relationships/tags" Target="../tags/tag30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29.xml"/><Relationship Id="rId9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7.emf"/><Relationship Id="rId2" Type="http://schemas.openxmlformats.org/officeDocument/2006/relationships/tags" Target="../tags/tag34.xml"/><Relationship Id="rId1" Type="http://schemas.openxmlformats.org/officeDocument/2006/relationships/vmlDrawing" Target="../drawings/vmlDrawing4.vml"/><Relationship Id="rId6" Type="http://schemas.openxmlformats.org/officeDocument/2006/relationships/tags" Target="../tags/tag38.xml"/><Relationship Id="rId11" Type="http://schemas.openxmlformats.org/officeDocument/2006/relationships/image" Target="../media/image11.emf"/><Relationship Id="rId5" Type="http://schemas.openxmlformats.org/officeDocument/2006/relationships/tags" Target="../tags/tag37.xml"/><Relationship Id="rId10" Type="http://schemas.openxmlformats.org/officeDocument/2006/relationships/oleObject" Target="../embeddings/oleObject4.bin"/><Relationship Id="rId4" Type="http://schemas.openxmlformats.org/officeDocument/2006/relationships/tags" Target="../tags/tag36.xml"/><Relationship Id="rId9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4AC5DC8-B472-C245-9E7C-9417AD7B2C6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think-cell Slide" r:id="rId8" imgW="7772400" imgH="10058400" progId="TCLayout.ActiveDocument.1">
                  <p:embed/>
                </p:oleObj>
              </mc:Choice>
              <mc:Fallback>
                <p:oleObj name="think-cell Slide" r:id="rId8" imgW="7772400" imgH="1005840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4AC5DC8-B472-C245-9E7C-9417AD7B2C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81768" y="4046221"/>
            <a:ext cx="12041912" cy="1327968"/>
            <a:chOff x="62637" y="5043396"/>
            <a:chExt cx="11181566" cy="123309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2637" y="5043396"/>
              <a:ext cx="3790374" cy="123309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758233" y="5043396"/>
              <a:ext cx="3790374" cy="123309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453829" y="5043396"/>
              <a:ext cx="3790374" cy="1233090"/>
            </a:xfrm>
            <a:prstGeom prst="rect">
              <a:avLst/>
            </a:prstGeom>
          </p:spPr>
        </p:pic>
      </p:grpSp>
      <p:sp>
        <p:nvSpPr>
          <p:cNvPr id="13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15722" y="1028285"/>
            <a:ext cx="11360559" cy="3202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fr-CA" sz="4400" b="1" dirty="0">
                <a:solidFill>
                  <a:srgbClr val="EA63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S’attaquer aux biais de données </a:t>
            </a:r>
          </a:p>
          <a:p>
            <a:pPr algn="ctr">
              <a:lnSpc>
                <a:spcPct val="120000"/>
              </a:lnSpc>
            </a:pPr>
            <a:r>
              <a:rPr lang="fr-CA" sz="4400" b="1" dirty="0">
                <a:solidFill>
                  <a:srgbClr val="EA63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intelligence artificielle</a:t>
            </a:r>
          </a:p>
          <a:p>
            <a:pPr algn="ctr">
              <a:lnSpc>
                <a:spcPct val="120000"/>
              </a:lnSpc>
            </a:pPr>
            <a:r>
              <a:rPr lang="fr-CA" sz="1800" dirty="0">
                <a:solidFill>
                  <a:srgbClr val="3335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Novembre 2021</a:t>
            </a:r>
          </a:p>
          <a:p>
            <a:pPr algn="ctr">
              <a:lnSpc>
                <a:spcPct val="120000"/>
              </a:lnSpc>
            </a:pPr>
            <a:r>
              <a:rPr lang="fr-CA" sz="1800" dirty="0">
                <a:solidFill>
                  <a:srgbClr val="3335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</a:t>
            </a:r>
            <a:r>
              <a:rPr lang="fr-CA" sz="1800" dirty="0" err="1">
                <a:solidFill>
                  <a:srgbClr val="3335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Shingai</a:t>
            </a:r>
            <a:r>
              <a:rPr lang="fr-CA" sz="1800" dirty="0">
                <a:solidFill>
                  <a:srgbClr val="3335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CA" sz="1800" dirty="0" err="1">
                <a:solidFill>
                  <a:srgbClr val="3335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Manjengwa</a:t>
            </a:r>
            <a:endParaRPr lang="fr-CA" sz="1800" dirty="0">
              <a:solidFill>
                <a:srgbClr val="33353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>
            <p:custDataLst>
              <p:tags r:id="rId5"/>
            </p:custDataLst>
          </p:nvPr>
        </p:nvSpPr>
        <p:spPr>
          <a:xfrm>
            <a:off x="2" y="2"/>
            <a:ext cx="1812175" cy="507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38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2E4A9-5480-B44A-B16D-3B51FF988044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sz="4000" dirty="0"/>
              <a:t>Chaque étape d’un </a:t>
            </a:r>
            <a:r>
              <a:rPr lang="fr-CA" sz="4000" dirty="0">
                <a:solidFill>
                  <a:srgbClr val="E45F30"/>
                </a:solidFill>
              </a:rPr>
              <a:t>processus d’IA</a:t>
            </a:r>
            <a:r>
              <a:rPr lang="fr-CA" sz="4000" dirty="0"/>
              <a:t> peut comporter des biais.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A0031-5224-F84D-9C3C-13B5D051274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fr-CA" sz="2300" dirty="0"/>
              <a:t>Fonction objective</a:t>
            </a:r>
          </a:p>
          <a:p>
            <a:r>
              <a:rPr lang="fr-CA" sz="2300" dirty="0"/>
              <a:t>Sélectionner l’approche</a:t>
            </a:r>
          </a:p>
          <a:p>
            <a:r>
              <a:rPr lang="fr-CA" sz="2300" dirty="0"/>
              <a:t>Risques/aspects juridiques</a:t>
            </a:r>
          </a:p>
          <a:p>
            <a:r>
              <a:rPr lang="fr-CA" sz="2300" dirty="0"/>
              <a:t>Collecte de données</a:t>
            </a:r>
          </a:p>
          <a:p>
            <a:r>
              <a:rPr lang="fr-CA" sz="2300" dirty="0"/>
              <a:t>Génie </a:t>
            </a:r>
          </a:p>
          <a:p>
            <a:r>
              <a:rPr lang="fr-CA" sz="2300" dirty="0"/>
              <a:t>Élaboration d’un modèle (formation/mise à l’essai/validation)</a:t>
            </a:r>
          </a:p>
          <a:p>
            <a:r>
              <a:rPr lang="fr-CA" sz="2300" dirty="0"/>
              <a:t>Cotation et versions du modèle</a:t>
            </a:r>
          </a:p>
          <a:p>
            <a:r>
              <a:rPr lang="fr-CA" sz="2300" dirty="0"/>
              <a:t>Déploiement du modèle</a:t>
            </a:r>
          </a:p>
          <a:p>
            <a:r>
              <a:rPr lang="fr-CA" sz="2300" dirty="0"/>
              <a:t>Gestion du modèle</a:t>
            </a:r>
          </a:p>
          <a:p>
            <a:r>
              <a:rPr lang="fr-CA" sz="2300" dirty="0"/>
              <a:t>Élimination du modèle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74AEAA-66F6-6345-B923-D10C00B375B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856376" y="1291513"/>
            <a:ext cx="3914172" cy="3132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0000" tIns="180000" rIns="72000" bIns="180000" anchor="t"/>
          <a:lstStyle/>
          <a:p>
            <a:r>
              <a:rPr lang="fr-CA" sz="2000" dirty="0">
                <a:solidFill>
                  <a:schemeClr val="tx1"/>
                </a:solidFill>
              </a:rPr>
              <a:t>3 approches pour corriger les biais :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solidFill>
                  <a:schemeClr val="tx1"/>
                </a:solidFill>
              </a:rPr>
              <a:t>Gouvernance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solidFill>
                  <a:schemeClr val="tx1"/>
                </a:solidFill>
              </a:rPr>
              <a:t>Démarches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solidFill>
                  <a:schemeClr val="tx1"/>
                </a:solidFill>
              </a:rPr>
              <a:t>Diversité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000" i="1" dirty="0">
                <a:solidFill>
                  <a:schemeClr val="tx1"/>
                </a:solidFill>
              </a:rPr>
              <a:t>Opérationnalisation de l’IA pour l’équité</a:t>
            </a:r>
          </a:p>
        </p:txBody>
      </p:sp>
    </p:spTree>
    <p:extLst>
      <p:ext uri="{BB962C8B-B14F-4D97-AF65-F5344CB8AC3E}">
        <p14:creationId xmlns:p14="http://schemas.microsoft.com/office/powerpoint/2010/main" val="389020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Opérationnalisation de l’IA pour l’équité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9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Opérationnalisation de l’IA pour l’équité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7846CC1-9A67-C14C-A0AF-1C80789FB7E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93972" y="1489488"/>
            <a:ext cx="2043113" cy="481807"/>
          </a:xfrm>
          <a:prstGeom prst="wedgeRectCallout">
            <a:avLst>
              <a:gd name="adj1" fmla="val 78124"/>
              <a:gd name="adj2" fmla="val 15762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Décisions relatives à l’IA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16C5CA-D58E-ED40-B12B-09AE64D5F43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624846" y="5439082"/>
            <a:ext cx="2043113" cy="481807"/>
          </a:xfrm>
          <a:prstGeom prst="wedgeRectCallout">
            <a:avLst>
              <a:gd name="adj1" fmla="val -2862"/>
              <a:gd name="adj2" fmla="val -107470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Projets d’IA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A0F62B7A-8EAA-8543-8482-A2562407B16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2415" y="2398217"/>
            <a:ext cx="2043113" cy="481807"/>
          </a:xfrm>
          <a:prstGeom prst="wedgeRectCallout">
            <a:avLst>
              <a:gd name="adj1" fmla="val 51838"/>
              <a:gd name="adj2" fmla="val 14557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Décisions relatives à l’IA</a:t>
            </a:r>
          </a:p>
        </p:txBody>
      </p:sp>
    </p:spTree>
    <p:extLst>
      <p:ext uri="{BB962C8B-B14F-4D97-AF65-F5344CB8AC3E}">
        <p14:creationId xmlns:p14="http://schemas.microsoft.com/office/powerpoint/2010/main" val="71674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Opérationnalisation de l’IA pour l’équité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7846CC1-9A67-C14C-A0AF-1C80789FB7E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93972" y="1489488"/>
            <a:ext cx="2043113" cy="481807"/>
          </a:xfrm>
          <a:prstGeom prst="wedgeRectCallout">
            <a:avLst>
              <a:gd name="adj1" fmla="val 78124"/>
              <a:gd name="adj2" fmla="val 15762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Décisions relatives à l’IA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16C5CA-D58E-ED40-B12B-09AE64D5F43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624846" y="5439082"/>
            <a:ext cx="2043113" cy="481807"/>
          </a:xfrm>
          <a:prstGeom prst="wedgeRectCallout">
            <a:avLst>
              <a:gd name="adj1" fmla="val -2862"/>
              <a:gd name="adj2" fmla="val -107470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Projets d’IA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A0F62B7A-8EAA-8543-8482-A2562407B16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2415" y="2398217"/>
            <a:ext cx="2043113" cy="481807"/>
          </a:xfrm>
          <a:prstGeom prst="wedgeRectCallout">
            <a:avLst>
              <a:gd name="adj1" fmla="val 51838"/>
              <a:gd name="adj2" fmla="val 14557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Décisions relatives à l’IA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456328B0-80BF-C642-B2D9-0BEC953ECD9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482070" y="5207352"/>
            <a:ext cx="4316697" cy="1427074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ctr"/>
            <a:r>
              <a:rPr lang="fr-CA"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Enseignement</a:t>
            </a:r>
          </a:p>
          <a:p>
            <a:pPr marL="177792" algn="ctr"/>
            <a:r>
              <a:rPr lang="fr-CA"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technique et non technique</a:t>
            </a: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C38C3712-9CAF-3B4F-BF39-4B07ECA6D59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313711" y="1489488"/>
            <a:ext cx="3033486" cy="995250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l"/>
            <a:r>
              <a:rPr lang="fr-CA"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en littératie</a:t>
            </a:r>
          </a:p>
        </p:txBody>
      </p:sp>
    </p:spTree>
    <p:extLst>
      <p:ext uri="{BB962C8B-B14F-4D97-AF65-F5344CB8AC3E}">
        <p14:creationId xmlns:p14="http://schemas.microsoft.com/office/powerpoint/2010/main" val="1653468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640C-0532-1943-A0D4-DE3536A0B01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/>
              <a:t>Opérationnalisation de l’IA pour l’équité</a:t>
            </a:r>
          </a:p>
        </p:txBody>
      </p:sp>
      <p:pic>
        <p:nvPicPr>
          <p:cNvPr id="4" name="Picture 3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2DC5DBAF-180C-F344-A92B-A6688126A14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973085" y="1265100"/>
            <a:ext cx="7293429" cy="4775030"/>
          </a:xfrm>
          <a:prstGeom prst="rect">
            <a:avLst/>
          </a:prstGeom>
        </p:spPr>
      </p:pic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7846CC1-9A67-C14C-A0AF-1C80789FB7E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193972" y="1489488"/>
            <a:ext cx="2043113" cy="481807"/>
          </a:xfrm>
          <a:prstGeom prst="wedgeRectCallout">
            <a:avLst>
              <a:gd name="adj1" fmla="val 78124"/>
              <a:gd name="adj2" fmla="val 15762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Décisions relatives à l’IA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8C16C5CA-D58E-ED40-B12B-09AE64D5F43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624846" y="5439082"/>
            <a:ext cx="2043113" cy="481807"/>
          </a:xfrm>
          <a:prstGeom prst="wedgeRectCallout">
            <a:avLst>
              <a:gd name="adj1" fmla="val -2862"/>
              <a:gd name="adj2" fmla="val -107470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Projets d’IA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A0F62B7A-8EAA-8543-8482-A2562407B166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72415" y="2398217"/>
            <a:ext cx="2043113" cy="481807"/>
          </a:xfrm>
          <a:prstGeom prst="wedgeRectCallout">
            <a:avLst>
              <a:gd name="adj1" fmla="val 51838"/>
              <a:gd name="adj2" fmla="val 145577"/>
            </a:avLst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>
                <a:solidFill>
                  <a:schemeClr val="bg1"/>
                </a:solidFill>
              </a:rPr>
              <a:t>Décisions relatives à l’IA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3CBC1C-CD42-C748-BD99-48F5FDA006B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257845" y="1265100"/>
            <a:ext cx="2299978" cy="4754147"/>
          </a:xfrm>
          <a:prstGeom prst="rect">
            <a:avLst/>
          </a:prstGeom>
          <a:solidFill>
            <a:srgbClr val="E45F30"/>
          </a:solidFill>
          <a:ln>
            <a:solidFill>
              <a:srgbClr val="E45F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800" dirty="0">
                <a:solidFill>
                  <a:schemeClr val="bg1"/>
                </a:solidFill>
              </a:rPr>
              <a:t>Les organisations ont besoin de soutien pour les opérations et les décisions liées à l’IA. Cette fonction doit pouvoir : </a:t>
            </a:r>
          </a:p>
          <a:p>
            <a:pPr algn="ctr"/>
            <a:endParaRPr lang="en-US" sz="18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fr-CA" sz="1800" dirty="0">
                <a:solidFill>
                  <a:schemeClr val="bg1"/>
                </a:solidFill>
              </a:rPr>
              <a:t>traduire</a:t>
            </a:r>
          </a:p>
          <a:p>
            <a:pPr marL="342900" indent="-342900">
              <a:buFont typeface="+mj-lt"/>
              <a:buAutoNum type="arabicPeriod"/>
            </a:pPr>
            <a:r>
              <a:rPr lang="fr-CA" sz="1800" dirty="0">
                <a:solidFill>
                  <a:schemeClr val="bg1"/>
                </a:solidFill>
              </a:rPr>
              <a:t>vérifier/mettre à l’essai/éprouver</a:t>
            </a:r>
          </a:p>
          <a:p>
            <a:pPr marL="342900" indent="-342900">
              <a:buFont typeface="+mj-lt"/>
              <a:buAutoNum type="arabicPeriod"/>
            </a:pPr>
            <a:r>
              <a:rPr lang="fr-CA" sz="1800" dirty="0">
                <a:solidFill>
                  <a:schemeClr val="bg1"/>
                </a:solidFill>
              </a:rPr>
              <a:t>enregistrer</a:t>
            </a:r>
          </a:p>
          <a:p>
            <a:pPr marL="342900" indent="-342900">
              <a:buFont typeface="+mj-lt"/>
              <a:buAutoNum type="arabicPeriod"/>
            </a:pPr>
            <a:r>
              <a:rPr lang="fr-CA" sz="1800" dirty="0">
                <a:solidFill>
                  <a:schemeClr val="bg1"/>
                </a:solidFill>
              </a:rPr>
              <a:t>maintenir</a:t>
            </a:r>
          </a:p>
          <a:p>
            <a:pPr marL="342900" indent="-342900">
              <a:buFont typeface="+mj-lt"/>
              <a:buAutoNum type="arabicPeriod"/>
            </a:pPr>
            <a:r>
              <a:rPr lang="fr-CA" sz="1800" dirty="0">
                <a:solidFill>
                  <a:schemeClr val="bg1"/>
                </a:solidFill>
              </a:rPr>
              <a:t>éliminer les systèmes. </a:t>
            </a:r>
          </a:p>
        </p:txBody>
      </p:sp>
      <p:sp>
        <p:nvSpPr>
          <p:cNvPr id="13" name="Cloud 12">
            <a:extLst>
              <a:ext uri="{FF2B5EF4-FFF2-40B4-BE49-F238E27FC236}">
                <a16:creationId xmlns:a16="http://schemas.microsoft.com/office/drawing/2014/main" id="{1BC4277D-554D-7A4B-9B8B-BF59A6B453A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313711" y="1489488"/>
            <a:ext cx="3033486" cy="995250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l"/>
            <a:r>
              <a:rPr lang="fr-CA"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Formation en littératie</a:t>
            </a: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696C7A19-582E-774C-82BD-1C6F3F6DEFA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4482070" y="5207352"/>
            <a:ext cx="4316697" cy="1427074"/>
          </a:xfrm>
          <a:prstGeom prst="cloud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EA631F">
                <a:alpha val="76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ctr">
            <a:noAutofit/>
          </a:bodyPr>
          <a:lstStyle/>
          <a:p>
            <a:pPr marL="177792" algn="ctr"/>
            <a:r>
              <a:rPr lang="fr-CA"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Enseignement </a:t>
            </a:r>
          </a:p>
          <a:p>
            <a:pPr marL="177792" algn="ctr"/>
            <a:r>
              <a:rPr lang="fr-CA" sz="20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technique et non technique</a:t>
            </a:r>
          </a:p>
        </p:txBody>
      </p:sp>
    </p:spTree>
    <p:extLst>
      <p:ext uri="{BB962C8B-B14F-4D97-AF65-F5344CB8AC3E}">
        <p14:creationId xmlns:p14="http://schemas.microsoft.com/office/powerpoint/2010/main" val="249030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340B86FA-C2AE-AA44-919B-C12DE61F0AE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think-cell Slide" r:id="rId10" imgW="7772400" imgH="10058400" progId="TCLayout.ActiveDocument.1">
                  <p:embed/>
                </p:oleObj>
              </mc:Choice>
              <mc:Fallback>
                <p:oleObj name="think-cell Slide" r:id="rId10" imgW="7772400" imgH="10058400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340B86FA-C2AE-AA44-919B-C12DE61F0A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9B29DFEF-77B2-1646-B45A-C38D501A7C97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6000" b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270414" y="1282328"/>
            <a:ext cx="6441885" cy="1932168"/>
          </a:xfrm>
        </p:spPr>
        <p:txBody>
          <a:bodyPr>
            <a:noAutofit/>
          </a:bodyPr>
          <a:lstStyle/>
          <a:p>
            <a:r>
              <a:rPr lang="fr-CA" sz="6000" b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Arial" charset="0"/>
              </a:rPr>
              <a:t>Thank you </a:t>
            </a:r>
            <a:r>
              <a:rPr lang="fr-CA" sz="6000" b="1">
                <a:solidFill>
                  <a:srgbClr val="E45F30"/>
                </a:solidFill>
                <a:latin typeface="Calibri" panose="020F0502020204030204" pitchFamily="34" charset="0"/>
                <a:ea typeface="Arial" charset="0"/>
              </a:rPr>
              <a:t>/ Merci</a:t>
            </a:r>
            <a:br>
              <a:rPr lang="fr-CA" sz="6000" b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CA" sz="60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270414" y="3006982"/>
            <a:ext cx="11651172" cy="1819661"/>
          </a:xfrm>
        </p:spPr>
        <p:txBody>
          <a:bodyPr>
            <a:noAutofit/>
          </a:bodyPr>
          <a:lstStyle/>
          <a:p>
            <a:pPr marL="342891" indent="-342891">
              <a:lnSpc>
                <a:spcPct val="10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fr-CA" sz="2667">
                <a:solidFill>
                  <a:schemeClr val="tx1">
                    <a:lumMod val="65000"/>
                    <a:lumOff val="35000"/>
                  </a:schemeClr>
                </a:solidFill>
              </a:rPr>
              <a:t>Fireside Analytics Inc: </a:t>
            </a:r>
            <a:r>
              <a:rPr lang="fr-CA" sz="2667">
                <a:solidFill>
                  <a:srgbClr val="E45F30"/>
                </a:solidFill>
              </a:rPr>
              <a:t>info</a:t>
            </a:r>
            <a:r>
              <a:rPr lang="fr-CA" sz="2667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fr-CA" sz="2667">
                <a:solidFill>
                  <a:srgbClr val="E45F30"/>
                </a:solidFill>
              </a:rPr>
              <a:t>firesideanalytics</a:t>
            </a:r>
            <a:r>
              <a:rPr lang="fr-CA" sz="2667" b="1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fr-CA" sz="2667">
                <a:solidFill>
                  <a:srgbClr val="E45F30"/>
                </a:solidFill>
              </a:rPr>
              <a:t>com</a:t>
            </a:r>
          </a:p>
          <a:p>
            <a:pPr marL="342891" indent="-342891">
              <a:lnSpc>
                <a:spcPct val="10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fr-CA" sz="2667">
                <a:solidFill>
                  <a:schemeClr val="tx1">
                    <a:lumMod val="65000"/>
                    <a:lumOff val="35000"/>
                  </a:schemeClr>
                </a:solidFill>
              </a:rPr>
              <a:t>High School Data Science: </a:t>
            </a:r>
            <a:r>
              <a:rPr lang="fr-CA" sz="2667">
                <a:solidFill>
                  <a:srgbClr val="E45F30"/>
                </a:solidFill>
              </a:rPr>
              <a:t>FiresideAnalytics</a:t>
            </a:r>
            <a:r>
              <a:rPr lang="fr-CA" sz="2667" b="1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fr-CA" sz="2667">
                <a:solidFill>
                  <a:srgbClr val="E45F30"/>
                </a:solidFill>
              </a:rPr>
              <a:t>Academy</a:t>
            </a:r>
          </a:p>
          <a:p>
            <a:pPr marL="342891" indent="-342891">
              <a:lnSpc>
                <a:spcPct val="100000"/>
              </a:lnSpc>
              <a:spcBef>
                <a:spcPts val="0"/>
              </a:spcBef>
              <a:buFont typeface="Wingdings" charset="2"/>
              <a:buChar char="§"/>
            </a:pPr>
            <a:r>
              <a:rPr lang="fr-CA" sz="2667">
                <a:solidFill>
                  <a:schemeClr val="tx1">
                    <a:lumMod val="65000"/>
                    <a:lumOff val="35000"/>
                  </a:schemeClr>
                </a:solidFill>
              </a:rPr>
              <a:t>Livre pour enfants sur les données :</a:t>
            </a:r>
            <a:r>
              <a:rPr lang="fr-CA" sz="2667">
                <a:solidFill>
                  <a:srgbClr val="E45F30"/>
                </a:solidFill>
              </a:rPr>
              <a:t> « The Computer and the Cancelled Music Lessons »</a:t>
            </a:r>
            <a:r>
              <a:rPr lang="fr-CA" sz="2667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CB488C-E9ED-024A-AD4E-E9103B4BC0CB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12"/>
          <a:srcRect l="32675" r="48507"/>
          <a:stretch/>
        </p:blipFill>
        <p:spPr>
          <a:xfrm>
            <a:off x="9753496" y="401934"/>
            <a:ext cx="1694059" cy="2928781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16720BF-D760-484A-98ED-E3C0AFAD515D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>
          <a:xfrm>
            <a:off x="4317245" y="4855164"/>
            <a:ext cx="5095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64BF11-556C-7D4B-BA8D-49D508CF9E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86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2831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4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3GvlDI7glfvQSk.5wohr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NUM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nG8zoDcnjiOp30q3gYIg"/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 w="19050">
          <a:solidFill>
            <a:srgbClr val="EA631F">
              <a:alpha val="76000"/>
            </a:srgb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lIns="0" rIns="72000" rtlCol="0" anchor="ctr">
        <a:noAutofit/>
      </a:bodyPr>
      <a:lstStyle>
        <a:defPPr marL="177792" algn="l">
          <a:defRPr sz="2000" dirty="0" smtClean="0">
            <a:solidFill>
              <a:schemeClr val="tx1">
                <a:lumMod val="75000"/>
                <a:lumOff val="25000"/>
              </a:schemeClr>
            </a:solidFill>
            <a:latin typeface="Calibri" panose="020F0502020204030204" pitchFamily="34" charset="0"/>
            <a:cs typeface="Calibri" panose="020F05020202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reside Analytics_PPF_Race and the future of work_20200615" id="{1914F42C-81BF-5540-8D5D-710D2AB899B0}" vid="{3AE3A101-2691-9240-B9BE-939189196B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57197</TotalTime>
  <Words>349</Words>
  <Application>Microsoft Office PowerPoint</Application>
  <PresentationFormat>Widescreen</PresentationFormat>
  <Paragraphs>67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System Font Regular</vt:lpstr>
      <vt:lpstr>Wingdings</vt:lpstr>
      <vt:lpstr>Office Theme</vt:lpstr>
      <vt:lpstr>think-cell Slide</vt:lpstr>
      <vt:lpstr>PowerPoint Presentation</vt:lpstr>
      <vt:lpstr>Chaque étape d’un processus d’IA peut comporter des biais.</vt:lpstr>
      <vt:lpstr>Opérationnalisation de l’IA pour l’équité</vt:lpstr>
      <vt:lpstr>Opérationnalisation de l’IA pour l’équité</vt:lpstr>
      <vt:lpstr>Opérationnalisation de l’IA pour l’équité</vt:lpstr>
      <vt:lpstr>Opérationnalisation de l’IA pour l’équité</vt:lpstr>
      <vt:lpstr>Thank you / Merci </vt:lpstr>
    </vt:vector>
  </TitlesOfParts>
  <Manager/>
  <Company>Fireside Analytics Inc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Shingai Manjengwa_Strata London</dc:title>
  <dc:subject/>
  <dc:creator>Shingai Manjengwa</dc:creator>
  <cp:keywords>data science</cp:keywords>
  <dc:description/>
  <cp:lastModifiedBy>Christian Tessier</cp:lastModifiedBy>
  <cp:revision>538</cp:revision>
  <cp:lastPrinted>2020-06-16T17:57:56Z</cp:lastPrinted>
  <dcterms:created xsi:type="dcterms:W3CDTF">2017-05-04T15:27:35Z</dcterms:created>
  <dcterms:modified xsi:type="dcterms:W3CDTF">2021-11-26T13:29:22Z</dcterms:modified>
  <cp:category/>
</cp:coreProperties>
</file>