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5" r:id="rId2"/>
    <p:sldId id="288" r:id="rId3"/>
    <p:sldId id="297" r:id="rId4"/>
    <p:sldId id="298" r:id="rId5"/>
    <p:sldId id="299" r:id="rId6"/>
    <p:sldId id="278" r:id="rId7"/>
    <p:sldId id="294" r:id="rId8"/>
    <p:sldId id="281" r:id="rId9"/>
    <p:sldId id="284" r:id="rId10"/>
    <p:sldId id="292" r:id="rId11"/>
    <p:sldId id="287" r:id="rId12"/>
    <p:sldId id="296" r:id="rId13"/>
    <p:sldId id="293" r:id="rId14"/>
    <p:sldId id="295" r:id="rId15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89426" autoAdjust="0"/>
  </p:normalViewPr>
  <p:slideViewPr>
    <p:cSldViewPr showGuides="1">
      <p:cViewPr varScale="1">
        <p:scale>
          <a:sx n="104" d="100"/>
          <a:sy n="104" d="100"/>
        </p:scale>
        <p:origin x="1788" y="102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FE0B0-427B-4A01-9063-DEE4928248A0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9F5A0A1F-1B5C-4329-9722-64565B6BD518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897684E2-9DDD-4028-8586-B216A0D14660}" type="parTrans" cxnId="{703D385D-DBC8-4473-8651-E520ECB7718E}">
      <dgm:prSet/>
      <dgm:spPr/>
      <dgm:t>
        <a:bodyPr/>
        <a:lstStyle/>
        <a:p>
          <a:endParaRPr lang="en-CA"/>
        </a:p>
      </dgm:t>
    </dgm:pt>
    <dgm:pt modelId="{62BB79C9-2C5B-4F97-9659-BAB2E73AD640}" type="sibTrans" cxnId="{703D385D-DBC8-4473-8651-E520ECB7718E}">
      <dgm:prSet/>
      <dgm:spPr/>
      <dgm:t>
        <a:bodyPr/>
        <a:lstStyle/>
        <a:p>
          <a:endParaRPr lang="en-CA"/>
        </a:p>
      </dgm:t>
    </dgm:pt>
    <dgm:pt modelId="{D5EA1721-9DB1-40C9-BCE7-0D0BAD774BF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endParaRPr lang="en-CA" dirty="0"/>
        </a:p>
      </dgm:t>
    </dgm:pt>
    <dgm:pt modelId="{0A1BB192-F9A4-44AC-98A7-E955FF543C54}" type="parTrans" cxnId="{8D2714A7-ADEE-46C2-B4A6-7AF2D8D6957C}">
      <dgm:prSet/>
      <dgm:spPr/>
      <dgm:t>
        <a:bodyPr/>
        <a:lstStyle/>
        <a:p>
          <a:endParaRPr lang="en-CA"/>
        </a:p>
      </dgm:t>
    </dgm:pt>
    <dgm:pt modelId="{7AEA34D4-33B5-47E2-B305-FCCF2D4E096F}" type="sibTrans" cxnId="{8D2714A7-ADEE-46C2-B4A6-7AF2D8D6957C}">
      <dgm:prSet/>
      <dgm:spPr/>
      <dgm:t>
        <a:bodyPr/>
        <a:lstStyle/>
        <a:p>
          <a:endParaRPr lang="en-CA"/>
        </a:p>
      </dgm:t>
    </dgm:pt>
    <dgm:pt modelId="{A1B26665-0715-4259-B7C4-B02DDA59388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520CE05B-5C84-4CC8-8F7D-F9080243B3AC}" type="parTrans" cxnId="{2F5553A3-1CE6-466A-AD96-C634024D4368}">
      <dgm:prSet/>
      <dgm:spPr/>
      <dgm:t>
        <a:bodyPr/>
        <a:lstStyle/>
        <a:p>
          <a:endParaRPr lang="en-CA"/>
        </a:p>
      </dgm:t>
    </dgm:pt>
    <dgm:pt modelId="{63BAD9EB-A662-4074-9E5C-10F3D14FF1C3}" type="sibTrans" cxnId="{2F5553A3-1CE6-466A-AD96-C634024D4368}">
      <dgm:prSet/>
      <dgm:spPr/>
      <dgm:t>
        <a:bodyPr/>
        <a:lstStyle/>
        <a:p>
          <a:endParaRPr lang="en-CA"/>
        </a:p>
      </dgm:t>
    </dgm:pt>
    <dgm:pt modelId="{56DAED77-DD05-4F30-B2D3-96A155CC59E2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4DA094E9-1ED1-4EB6-B8CF-645333140427}" type="sibTrans" cxnId="{B78A1852-DE9C-4040-92DE-1B9930B24782}">
      <dgm:prSet/>
      <dgm:spPr/>
      <dgm:t>
        <a:bodyPr/>
        <a:lstStyle/>
        <a:p>
          <a:endParaRPr lang="en-CA"/>
        </a:p>
      </dgm:t>
    </dgm:pt>
    <dgm:pt modelId="{203F5E24-2CC6-4086-A2A5-CC763A661A32}" type="parTrans" cxnId="{B78A1852-DE9C-4040-92DE-1B9930B24782}">
      <dgm:prSet/>
      <dgm:spPr/>
      <dgm:t>
        <a:bodyPr/>
        <a:lstStyle/>
        <a:p>
          <a:endParaRPr lang="en-CA"/>
        </a:p>
      </dgm:t>
    </dgm:pt>
    <dgm:pt modelId="{FBE57016-DE95-456A-9D47-32D442508BFB}" type="pres">
      <dgm:prSet presAssocID="{435FE0B0-427B-4A01-9063-DEE4928248A0}" presName="Name0" presStyleCnt="0">
        <dgm:presLayoutVars>
          <dgm:dir/>
          <dgm:resizeHandles val="exact"/>
        </dgm:presLayoutVars>
      </dgm:prSet>
      <dgm:spPr/>
    </dgm:pt>
    <dgm:pt modelId="{FB6CA099-C281-4E6A-8D8B-6D837AA1F353}" type="pres">
      <dgm:prSet presAssocID="{435FE0B0-427B-4A01-9063-DEE4928248A0}" presName="fgShape" presStyleLbl="fgShp" presStyleIdx="0" presStyleCnt="1" custScaleX="81873" custScaleY="110912" custLinFactNeighborX="-26406" custLinFactNeighborY="-51719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prstGeom prst="rightArrow">
          <a:avLst/>
        </a:prstGeom>
        <a:solidFill>
          <a:schemeClr val="bg1">
            <a:lumMod val="85000"/>
          </a:schemeClr>
        </a:solidFill>
        <a:ln>
          <a:solidFill>
            <a:schemeClr val="bg2"/>
          </a:solidFill>
        </a:ln>
      </dgm:spPr>
      <dgm:t>
        <a:bodyPr/>
        <a:lstStyle/>
        <a:p>
          <a:endParaRPr lang="en-CA"/>
        </a:p>
      </dgm:t>
    </dgm:pt>
    <dgm:pt modelId="{CF3185F1-BB51-4860-9EDA-41F3350A9919}" type="pres">
      <dgm:prSet presAssocID="{435FE0B0-427B-4A01-9063-DEE4928248A0}" presName="linComp" presStyleCnt="0"/>
      <dgm:spPr/>
    </dgm:pt>
    <dgm:pt modelId="{2C2FC6CB-B1EF-4993-9C4E-9CB260D9911B}" type="pres">
      <dgm:prSet presAssocID="{9F5A0A1F-1B5C-4329-9722-64565B6BD518}" presName="compNode" presStyleCnt="0"/>
      <dgm:spPr/>
    </dgm:pt>
    <dgm:pt modelId="{4CF874C4-4175-4830-9DAC-7FE5E20F7028}" type="pres">
      <dgm:prSet presAssocID="{9F5A0A1F-1B5C-4329-9722-64565B6BD518}" presName="bkgdShape" presStyleLbl="node1" presStyleIdx="0" presStyleCnt="4"/>
      <dgm:spPr/>
      <dgm:t>
        <a:bodyPr/>
        <a:lstStyle/>
        <a:p>
          <a:endParaRPr lang="en-CA"/>
        </a:p>
      </dgm:t>
    </dgm:pt>
    <dgm:pt modelId="{D9D6AE98-DB4A-4485-B274-50E6754F2ADC}" type="pres">
      <dgm:prSet presAssocID="{9F5A0A1F-1B5C-4329-9722-64565B6BD518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0B79C0-0318-463B-BABC-C4EA6C58DABD}" type="pres">
      <dgm:prSet presAssocID="{9F5A0A1F-1B5C-4329-9722-64565B6BD518}" presName="invisiNode" presStyleLbl="node1" presStyleIdx="0" presStyleCnt="4"/>
      <dgm:spPr/>
    </dgm:pt>
    <dgm:pt modelId="{8378BA48-8B1B-432A-99D8-0A17B7A54FF9}" type="pres">
      <dgm:prSet presAssocID="{9F5A0A1F-1B5C-4329-9722-64565B6BD518}" presName="imagNode" presStyleLbl="fgImgPlace1" presStyleIdx="0" presStyleCnt="4" custScaleX="90391" custScaleY="90391" custLinFactNeighborX="-1835" custLinFactNeighborY="455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CA"/>
        </a:p>
      </dgm:t>
    </dgm:pt>
    <dgm:pt modelId="{02FA990A-76CF-4342-B3F1-612C5BA9F31C}" type="pres">
      <dgm:prSet presAssocID="{62BB79C9-2C5B-4F97-9659-BAB2E73AD640}" presName="sibTrans" presStyleLbl="sibTrans2D1" presStyleIdx="0" presStyleCnt="0"/>
      <dgm:spPr/>
      <dgm:t>
        <a:bodyPr/>
        <a:lstStyle/>
        <a:p>
          <a:endParaRPr lang="en-CA"/>
        </a:p>
      </dgm:t>
    </dgm:pt>
    <dgm:pt modelId="{441173D0-F0EA-4860-8ABE-BA0C9A491809}" type="pres">
      <dgm:prSet presAssocID="{D5EA1721-9DB1-40C9-BCE7-0D0BAD774BFE}" presName="compNode" presStyleCnt="0"/>
      <dgm:spPr/>
    </dgm:pt>
    <dgm:pt modelId="{5B1B1DCA-03B7-4E06-99BB-E197FC483A2A}" type="pres">
      <dgm:prSet presAssocID="{D5EA1721-9DB1-40C9-BCE7-0D0BAD774BFE}" presName="bkgdShape" presStyleLbl="node1" presStyleIdx="1" presStyleCnt="4"/>
      <dgm:spPr/>
      <dgm:t>
        <a:bodyPr/>
        <a:lstStyle/>
        <a:p>
          <a:endParaRPr lang="en-CA"/>
        </a:p>
      </dgm:t>
    </dgm:pt>
    <dgm:pt modelId="{7A9AFFA0-32B9-41C0-B797-6D848D69B28F}" type="pres">
      <dgm:prSet presAssocID="{D5EA1721-9DB1-40C9-BCE7-0D0BAD774BF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966F17E-72A4-4CDE-9C19-18E495662A2D}" type="pres">
      <dgm:prSet presAssocID="{D5EA1721-9DB1-40C9-BCE7-0D0BAD774BFE}" presName="invisiNode" presStyleLbl="node1" presStyleIdx="1" presStyleCnt="4"/>
      <dgm:spPr/>
    </dgm:pt>
    <dgm:pt modelId="{83BDDDF5-31BE-4EB6-BB92-90201CDD76EA}" type="pres">
      <dgm:prSet presAssocID="{D5EA1721-9DB1-40C9-BCE7-0D0BAD774BFE}" presName="imagNode" presStyleLbl="fgImgPlace1" presStyleIdx="1" presStyleCnt="4" custScaleX="90391" custScaleY="90391" custLinFactNeighborX="553" custLinFactNeighborY="553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5F8A789-57D0-4D21-8E85-B5AA08A31DA2}" type="pres">
      <dgm:prSet presAssocID="{7AEA34D4-33B5-47E2-B305-FCCF2D4E096F}" presName="sibTrans" presStyleLbl="sibTrans2D1" presStyleIdx="0" presStyleCnt="0"/>
      <dgm:spPr/>
      <dgm:t>
        <a:bodyPr/>
        <a:lstStyle/>
        <a:p>
          <a:endParaRPr lang="en-CA"/>
        </a:p>
      </dgm:t>
    </dgm:pt>
    <dgm:pt modelId="{72C19D6E-88C6-4D9B-8772-A89C17E026AE}" type="pres">
      <dgm:prSet presAssocID="{56DAED77-DD05-4F30-B2D3-96A155CC59E2}" presName="compNode" presStyleCnt="0"/>
      <dgm:spPr/>
    </dgm:pt>
    <dgm:pt modelId="{574A8716-11A8-4DA7-90C6-530F82B065F6}" type="pres">
      <dgm:prSet presAssocID="{56DAED77-DD05-4F30-B2D3-96A155CC59E2}" presName="bkgdShape" presStyleLbl="node1" presStyleIdx="2" presStyleCnt="4"/>
      <dgm:spPr/>
      <dgm:t>
        <a:bodyPr/>
        <a:lstStyle/>
        <a:p>
          <a:endParaRPr lang="en-CA"/>
        </a:p>
      </dgm:t>
    </dgm:pt>
    <dgm:pt modelId="{FCF3262D-5D81-41CD-B3C9-B274DAF2DAEC}" type="pres">
      <dgm:prSet presAssocID="{56DAED77-DD05-4F30-B2D3-96A155CC59E2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B1F31CA-400F-4533-8EDD-48CEE5BB8FAA}" type="pres">
      <dgm:prSet presAssocID="{56DAED77-DD05-4F30-B2D3-96A155CC59E2}" presName="invisiNode" presStyleLbl="node1" presStyleIdx="2" presStyleCnt="4"/>
      <dgm:spPr/>
    </dgm:pt>
    <dgm:pt modelId="{1C2F0ACD-AC16-4231-AC0B-791071296017}" type="pres">
      <dgm:prSet presAssocID="{56DAED77-DD05-4F30-B2D3-96A155CC59E2}" presName="imagNode" presStyleLbl="fgImgPlace1" presStyleIdx="2" presStyleCnt="4" custScaleX="90391" custScaleY="90391" custLinFactNeighborX="272" custLinFactNeighborY="644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D281BF90-0A56-4E29-8CF0-873F1B7BAD92}" type="pres">
      <dgm:prSet presAssocID="{4DA094E9-1ED1-4EB6-B8CF-645333140427}" presName="sibTrans" presStyleLbl="sibTrans2D1" presStyleIdx="0" presStyleCnt="0"/>
      <dgm:spPr/>
      <dgm:t>
        <a:bodyPr/>
        <a:lstStyle/>
        <a:p>
          <a:endParaRPr lang="en-CA"/>
        </a:p>
      </dgm:t>
    </dgm:pt>
    <dgm:pt modelId="{D4135C4C-D38D-4678-B712-664E2F535BC0}" type="pres">
      <dgm:prSet presAssocID="{A1B26665-0715-4259-B7C4-B02DDA593884}" presName="compNode" presStyleCnt="0"/>
      <dgm:spPr/>
    </dgm:pt>
    <dgm:pt modelId="{DA394B23-3366-44F6-AA16-32177ED4859D}" type="pres">
      <dgm:prSet presAssocID="{A1B26665-0715-4259-B7C4-B02DDA593884}" presName="bkgdShape" presStyleLbl="node1" presStyleIdx="3" presStyleCnt="4" custLinFactNeighborX="6138" custLinFactNeighborY="-833"/>
      <dgm:spPr/>
      <dgm:t>
        <a:bodyPr/>
        <a:lstStyle/>
        <a:p>
          <a:endParaRPr lang="en-CA"/>
        </a:p>
      </dgm:t>
    </dgm:pt>
    <dgm:pt modelId="{478198D1-2847-40DC-AB27-28E24E98C4D1}" type="pres">
      <dgm:prSet presAssocID="{A1B26665-0715-4259-B7C4-B02DDA593884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312C42F-3A0B-4832-8C85-1A3E682B36FA}" type="pres">
      <dgm:prSet presAssocID="{A1B26665-0715-4259-B7C4-B02DDA593884}" presName="invisiNode" presStyleLbl="node1" presStyleIdx="3" presStyleCnt="4"/>
      <dgm:spPr/>
    </dgm:pt>
    <dgm:pt modelId="{45131DF3-882A-49C3-A097-52C6B76C15F8}" type="pres">
      <dgm:prSet presAssocID="{A1B26665-0715-4259-B7C4-B02DDA593884}" presName="imagNode" presStyleLbl="fgImgPlace1" presStyleIdx="3" presStyleCnt="4"/>
      <dgm:spPr/>
    </dgm:pt>
  </dgm:ptLst>
  <dgm:cxnLst>
    <dgm:cxn modelId="{D18E8DB6-05EB-4E4F-8F93-F288B47483FF}" type="presOf" srcId="{4DA094E9-1ED1-4EB6-B8CF-645333140427}" destId="{D281BF90-0A56-4E29-8CF0-873F1B7BAD92}" srcOrd="0" destOrd="0" presId="urn:microsoft.com/office/officeart/2005/8/layout/hList7"/>
    <dgm:cxn modelId="{2F5553A3-1CE6-466A-AD96-C634024D4368}" srcId="{435FE0B0-427B-4A01-9063-DEE4928248A0}" destId="{A1B26665-0715-4259-B7C4-B02DDA593884}" srcOrd="3" destOrd="0" parTransId="{520CE05B-5C84-4CC8-8F7D-F9080243B3AC}" sibTransId="{63BAD9EB-A662-4074-9E5C-10F3D14FF1C3}"/>
    <dgm:cxn modelId="{71E8A2A1-75BD-4151-A28C-C6812F59D83D}" type="presOf" srcId="{7AEA34D4-33B5-47E2-B305-FCCF2D4E096F}" destId="{75F8A789-57D0-4D21-8E85-B5AA08A31DA2}" srcOrd="0" destOrd="0" presId="urn:microsoft.com/office/officeart/2005/8/layout/hList7"/>
    <dgm:cxn modelId="{8D2714A7-ADEE-46C2-B4A6-7AF2D8D6957C}" srcId="{435FE0B0-427B-4A01-9063-DEE4928248A0}" destId="{D5EA1721-9DB1-40C9-BCE7-0D0BAD774BFE}" srcOrd="1" destOrd="0" parTransId="{0A1BB192-F9A4-44AC-98A7-E955FF543C54}" sibTransId="{7AEA34D4-33B5-47E2-B305-FCCF2D4E096F}"/>
    <dgm:cxn modelId="{CA99B919-1A26-42EE-BED2-1A7B0C5638A1}" type="presOf" srcId="{9F5A0A1F-1B5C-4329-9722-64565B6BD518}" destId="{4CF874C4-4175-4830-9DAC-7FE5E20F7028}" srcOrd="0" destOrd="0" presId="urn:microsoft.com/office/officeart/2005/8/layout/hList7"/>
    <dgm:cxn modelId="{FB7276BC-EB5E-4012-804A-294960639F01}" type="presOf" srcId="{D5EA1721-9DB1-40C9-BCE7-0D0BAD774BFE}" destId="{5B1B1DCA-03B7-4E06-99BB-E197FC483A2A}" srcOrd="0" destOrd="0" presId="urn:microsoft.com/office/officeart/2005/8/layout/hList7"/>
    <dgm:cxn modelId="{5AB58CC1-E1C1-41ED-B3ED-9B74CCF38B94}" type="presOf" srcId="{A1B26665-0715-4259-B7C4-B02DDA593884}" destId="{DA394B23-3366-44F6-AA16-32177ED4859D}" srcOrd="0" destOrd="0" presId="urn:microsoft.com/office/officeart/2005/8/layout/hList7"/>
    <dgm:cxn modelId="{8928C982-E10E-4D1D-A66D-AE1297A26242}" type="presOf" srcId="{62BB79C9-2C5B-4F97-9659-BAB2E73AD640}" destId="{02FA990A-76CF-4342-B3F1-612C5BA9F31C}" srcOrd="0" destOrd="0" presId="urn:microsoft.com/office/officeart/2005/8/layout/hList7"/>
    <dgm:cxn modelId="{A69FAD3A-4D66-4270-B8BB-EB91E0A39008}" type="presOf" srcId="{56DAED77-DD05-4F30-B2D3-96A155CC59E2}" destId="{574A8716-11A8-4DA7-90C6-530F82B065F6}" srcOrd="0" destOrd="0" presId="urn:microsoft.com/office/officeart/2005/8/layout/hList7"/>
    <dgm:cxn modelId="{7559468A-C265-4867-80EE-5CA0451D938F}" type="presOf" srcId="{A1B26665-0715-4259-B7C4-B02DDA593884}" destId="{478198D1-2847-40DC-AB27-28E24E98C4D1}" srcOrd="1" destOrd="0" presId="urn:microsoft.com/office/officeart/2005/8/layout/hList7"/>
    <dgm:cxn modelId="{703D385D-DBC8-4473-8651-E520ECB7718E}" srcId="{435FE0B0-427B-4A01-9063-DEE4928248A0}" destId="{9F5A0A1F-1B5C-4329-9722-64565B6BD518}" srcOrd="0" destOrd="0" parTransId="{897684E2-9DDD-4028-8586-B216A0D14660}" sibTransId="{62BB79C9-2C5B-4F97-9659-BAB2E73AD640}"/>
    <dgm:cxn modelId="{AE8D62CD-631A-4826-BBF3-1137B318D30B}" type="presOf" srcId="{435FE0B0-427B-4A01-9063-DEE4928248A0}" destId="{FBE57016-DE95-456A-9D47-32D442508BFB}" srcOrd="0" destOrd="0" presId="urn:microsoft.com/office/officeart/2005/8/layout/hList7"/>
    <dgm:cxn modelId="{73E42AFF-DF00-4018-8D34-B947DA16B0B3}" type="presOf" srcId="{D5EA1721-9DB1-40C9-BCE7-0D0BAD774BFE}" destId="{7A9AFFA0-32B9-41C0-B797-6D848D69B28F}" srcOrd="1" destOrd="0" presId="urn:microsoft.com/office/officeart/2005/8/layout/hList7"/>
    <dgm:cxn modelId="{3309D752-11D6-42E7-835B-83EE88ACD30D}" type="presOf" srcId="{56DAED77-DD05-4F30-B2D3-96A155CC59E2}" destId="{FCF3262D-5D81-41CD-B3C9-B274DAF2DAEC}" srcOrd="1" destOrd="0" presId="urn:microsoft.com/office/officeart/2005/8/layout/hList7"/>
    <dgm:cxn modelId="{3D652B93-1C7A-4ECA-B673-BBA68803230F}" type="presOf" srcId="{9F5A0A1F-1B5C-4329-9722-64565B6BD518}" destId="{D9D6AE98-DB4A-4485-B274-50E6754F2ADC}" srcOrd="1" destOrd="0" presId="urn:microsoft.com/office/officeart/2005/8/layout/hList7"/>
    <dgm:cxn modelId="{B78A1852-DE9C-4040-92DE-1B9930B24782}" srcId="{435FE0B0-427B-4A01-9063-DEE4928248A0}" destId="{56DAED77-DD05-4F30-B2D3-96A155CC59E2}" srcOrd="2" destOrd="0" parTransId="{203F5E24-2CC6-4086-A2A5-CC763A661A32}" sibTransId="{4DA094E9-1ED1-4EB6-B8CF-645333140427}"/>
    <dgm:cxn modelId="{D80B25E3-38C3-4DCC-96EC-BC3FB025C8D1}" type="presParOf" srcId="{FBE57016-DE95-456A-9D47-32D442508BFB}" destId="{FB6CA099-C281-4E6A-8D8B-6D837AA1F353}" srcOrd="0" destOrd="0" presId="urn:microsoft.com/office/officeart/2005/8/layout/hList7"/>
    <dgm:cxn modelId="{D053BA1D-9D44-4A8A-A55F-AA8A9345FA47}" type="presParOf" srcId="{FBE57016-DE95-456A-9D47-32D442508BFB}" destId="{CF3185F1-BB51-4860-9EDA-41F3350A9919}" srcOrd="1" destOrd="0" presId="urn:microsoft.com/office/officeart/2005/8/layout/hList7"/>
    <dgm:cxn modelId="{D68D8A51-2E86-4B2D-B24C-F8677F024B60}" type="presParOf" srcId="{CF3185F1-BB51-4860-9EDA-41F3350A9919}" destId="{2C2FC6CB-B1EF-4993-9C4E-9CB260D9911B}" srcOrd="0" destOrd="0" presId="urn:microsoft.com/office/officeart/2005/8/layout/hList7"/>
    <dgm:cxn modelId="{CF6B31EF-2928-4FE3-9387-4F9968E89E1B}" type="presParOf" srcId="{2C2FC6CB-B1EF-4993-9C4E-9CB260D9911B}" destId="{4CF874C4-4175-4830-9DAC-7FE5E20F7028}" srcOrd="0" destOrd="0" presId="urn:microsoft.com/office/officeart/2005/8/layout/hList7"/>
    <dgm:cxn modelId="{0C7DD01D-AAB5-48BA-BBA1-83A37EA1D39E}" type="presParOf" srcId="{2C2FC6CB-B1EF-4993-9C4E-9CB260D9911B}" destId="{D9D6AE98-DB4A-4485-B274-50E6754F2ADC}" srcOrd="1" destOrd="0" presId="urn:microsoft.com/office/officeart/2005/8/layout/hList7"/>
    <dgm:cxn modelId="{7E9E49C9-04FA-4E85-9E78-599F72659E6A}" type="presParOf" srcId="{2C2FC6CB-B1EF-4993-9C4E-9CB260D9911B}" destId="{770B79C0-0318-463B-BABC-C4EA6C58DABD}" srcOrd="2" destOrd="0" presId="urn:microsoft.com/office/officeart/2005/8/layout/hList7"/>
    <dgm:cxn modelId="{FE362B00-0116-44F8-9181-882133FBF865}" type="presParOf" srcId="{2C2FC6CB-B1EF-4993-9C4E-9CB260D9911B}" destId="{8378BA48-8B1B-432A-99D8-0A17B7A54FF9}" srcOrd="3" destOrd="0" presId="urn:microsoft.com/office/officeart/2005/8/layout/hList7"/>
    <dgm:cxn modelId="{CDF45AA9-EE98-4031-84C2-774C66020BD2}" type="presParOf" srcId="{CF3185F1-BB51-4860-9EDA-41F3350A9919}" destId="{02FA990A-76CF-4342-B3F1-612C5BA9F31C}" srcOrd="1" destOrd="0" presId="urn:microsoft.com/office/officeart/2005/8/layout/hList7"/>
    <dgm:cxn modelId="{BB4ACDD2-17BF-4923-8705-01E8E84D2905}" type="presParOf" srcId="{CF3185F1-BB51-4860-9EDA-41F3350A9919}" destId="{441173D0-F0EA-4860-8ABE-BA0C9A491809}" srcOrd="2" destOrd="0" presId="urn:microsoft.com/office/officeart/2005/8/layout/hList7"/>
    <dgm:cxn modelId="{16FB85CB-3477-4D95-AABD-03FABD888893}" type="presParOf" srcId="{441173D0-F0EA-4860-8ABE-BA0C9A491809}" destId="{5B1B1DCA-03B7-4E06-99BB-E197FC483A2A}" srcOrd="0" destOrd="0" presId="urn:microsoft.com/office/officeart/2005/8/layout/hList7"/>
    <dgm:cxn modelId="{11BBDFA8-015D-45DF-9ACC-D2308E119E97}" type="presParOf" srcId="{441173D0-F0EA-4860-8ABE-BA0C9A491809}" destId="{7A9AFFA0-32B9-41C0-B797-6D848D69B28F}" srcOrd="1" destOrd="0" presId="urn:microsoft.com/office/officeart/2005/8/layout/hList7"/>
    <dgm:cxn modelId="{D68EF7C9-13E9-483F-817A-195B887ADB45}" type="presParOf" srcId="{441173D0-F0EA-4860-8ABE-BA0C9A491809}" destId="{5966F17E-72A4-4CDE-9C19-18E495662A2D}" srcOrd="2" destOrd="0" presId="urn:microsoft.com/office/officeart/2005/8/layout/hList7"/>
    <dgm:cxn modelId="{923DA1B7-876E-4112-AC0B-E23D4A575B3F}" type="presParOf" srcId="{441173D0-F0EA-4860-8ABE-BA0C9A491809}" destId="{83BDDDF5-31BE-4EB6-BB92-90201CDD76EA}" srcOrd="3" destOrd="0" presId="urn:microsoft.com/office/officeart/2005/8/layout/hList7"/>
    <dgm:cxn modelId="{8EEDB386-DEA1-4091-A37D-9CC4E6647F65}" type="presParOf" srcId="{CF3185F1-BB51-4860-9EDA-41F3350A9919}" destId="{75F8A789-57D0-4D21-8E85-B5AA08A31DA2}" srcOrd="3" destOrd="0" presId="urn:microsoft.com/office/officeart/2005/8/layout/hList7"/>
    <dgm:cxn modelId="{8E2BE366-4FA0-4AB3-9587-35FE19E99717}" type="presParOf" srcId="{CF3185F1-BB51-4860-9EDA-41F3350A9919}" destId="{72C19D6E-88C6-4D9B-8772-A89C17E026AE}" srcOrd="4" destOrd="0" presId="urn:microsoft.com/office/officeart/2005/8/layout/hList7"/>
    <dgm:cxn modelId="{38B2B259-378A-4447-9A3C-EF21ACEF5EC2}" type="presParOf" srcId="{72C19D6E-88C6-4D9B-8772-A89C17E026AE}" destId="{574A8716-11A8-4DA7-90C6-530F82B065F6}" srcOrd="0" destOrd="0" presId="urn:microsoft.com/office/officeart/2005/8/layout/hList7"/>
    <dgm:cxn modelId="{25F0109C-63FE-480A-9E1E-A5167EFA524E}" type="presParOf" srcId="{72C19D6E-88C6-4D9B-8772-A89C17E026AE}" destId="{FCF3262D-5D81-41CD-B3C9-B274DAF2DAEC}" srcOrd="1" destOrd="0" presId="urn:microsoft.com/office/officeart/2005/8/layout/hList7"/>
    <dgm:cxn modelId="{21571EA9-20C9-48C7-B408-2F3157806DCC}" type="presParOf" srcId="{72C19D6E-88C6-4D9B-8772-A89C17E026AE}" destId="{DB1F31CA-400F-4533-8EDD-48CEE5BB8FAA}" srcOrd="2" destOrd="0" presId="urn:microsoft.com/office/officeart/2005/8/layout/hList7"/>
    <dgm:cxn modelId="{517C7828-BF7B-4054-A495-46043D2F261C}" type="presParOf" srcId="{72C19D6E-88C6-4D9B-8772-A89C17E026AE}" destId="{1C2F0ACD-AC16-4231-AC0B-791071296017}" srcOrd="3" destOrd="0" presId="urn:microsoft.com/office/officeart/2005/8/layout/hList7"/>
    <dgm:cxn modelId="{2FB45E5F-0237-41F2-8A92-347AD5473012}" type="presParOf" srcId="{CF3185F1-BB51-4860-9EDA-41F3350A9919}" destId="{D281BF90-0A56-4E29-8CF0-873F1B7BAD92}" srcOrd="5" destOrd="0" presId="urn:microsoft.com/office/officeart/2005/8/layout/hList7"/>
    <dgm:cxn modelId="{835F749D-0DA0-4155-9CAA-42925C1F55C4}" type="presParOf" srcId="{CF3185F1-BB51-4860-9EDA-41F3350A9919}" destId="{D4135C4C-D38D-4678-B712-664E2F535BC0}" srcOrd="6" destOrd="0" presId="urn:microsoft.com/office/officeart/2005/8/layout/hList7"/>
    <dgm:cxn modelId="{C79CDDD7-96DA-4015-8CF4-D914D4F2C674}" type="presParOf" srcId="{D4135C4C-D38D-4678-B712-664E2F535BC0}" destId="{DA394B23-3366-44F6-AA16-32177ED4859D}" srcOrd="0" destOrd="0" presId="urn:microsoft.com/office/officeart/2005/8/layout/hList7"/>
    <dgm:cxn modelId="{E3C7CAD8-775D-4D78-B795-A5A39B09D1AF}" type="presParOf" srcId="{D4135C4C-D38D-4678-B712-664E2F535BC0}" destId="{478198D1-2847-40DC-AB27-28E24E98C4D1}" srcOrd="1" destOrd="0" presId="urn:microsoft.com/office/officeart/2005/8/layout/hList7"/>
    <dgm:cxn modelId="{0CBFE3B9-545C-4BD2-8244-F57D709AE511}" type="presParOf" srcId="{D4135C4C-D38D-4678-B712-664E2F535BC0}" destId="{7312C42F-3A0B-4832-8C85-1A3E682B36FA}" srcOrd="2" destOrd="0" presId="urn:microsoft.com/office/officeart/2005/8/layout/hList7"/>
    <dgm:cxn modelId="{28505D4C-77AB-4790-8A5B-0943B6ABD408}" type="presParOf" srcId="{D4135C4C-D38D-4678-B712-664E2F535BC0}" destId="{45131DF3-882A-49C3-A097-52C6B76C15F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2019-06-20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2019-06-20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31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044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CA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>
              <a:cs typeface="Arial" panose="020B0604020202020204" pitchFamily="34" charset="0"/>
            </a:endParaRP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13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54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7181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59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3571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2828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0112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7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866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0828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902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>
                <a:solidFill>
                  <a:prstClr val="black"/>
                </a:solidFill>
              </a:rPr>
              <a:pPr/>
              <a:t>11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59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356838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6971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3787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8108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This is</a:t>
            </a:r>
            <a:r>
              <a:rPr lang="en-CA" sz="1200" baseline="0" dirty="0" smtClean="0"/>
              <a:t> the sample</a:t>
            </a:r>
            <a:br>
              <a:rPr lang="en-CA" sz="1200" baseline="0" dirty="0" smtClean="0"/>
            </a:br>
            <a:r>
              <a:rPr lang="en-CA" sz="1200" baseline="0" dirty="0" smtClean="0"/>
              <a:t>icon page.</a:t>
            </a:r>
          </a:p>
          <a:p>
            <a:endParaRPr lang="en-CA" sz="1200" dirty="0" smtClean="0"/>
          </a:p>
          <a:p>
            <a:r>
              <a:rPr lang="en-CA" sz="1200" dirty="0" smtClean="0"/>
              <a:t>It features a </a:t>
            </a:r>
            <a:r>
              <a:rPr lang="en-CA" sz="1200" baseline="0" dirty="0" smtClean="0"/>
              <a:t/>
            </a:r>
            <a:br>
              <a:rPr lang="en-CA" sz="1200" baseline="0" dirty="0" smtClean="0"/>
            </a:br>
            <a:r>
              <a:rPr lang="en-CA" sz="1200" baseline="0" dirty="0" smtClean="0"/>
              <a:t>selection of symbols</a:t>
            </a:r>
            <a:br>
              <a:rPr lang="en-CA" sz="1200" baseline="0" dirty="0" smtClean="0"/>
            </a:br>
            <a:r>
              <a:rPr lang="en-CA" sz="1200" baseline="0" dirty="0" smtClean="0"/>
              <a:t>for use in your presentation.</a:t>
            </a:r>
          </a:p>
          <a:p>
            <a:endParaRPr lang="en-CA" sz="1200" baseline="0" dirty="0" smtClean="0"/>
          </a:p>
          <a:p>
            <a:r>
              <a:rPr lang="en-CA" sz="1200" baseline="0" dirty="0" smtClean="0"/>
              <a:t>To use a particular symbol, simply go to the </a:t>
            </a:r>
            <a:r>
              <a:rPr lang="en-CA" sz="1200" b="1" baseline="0" dirty="0" smtClean="0"/>
              <a:t>(1) View </a:t>
            </a:r>
            <a:r>
              <a:rPr lang="en-CA" sz="1200" baseline="0" dirty="0" smtClean="0"/>
              <a:t>Tab and select </a:t>
            </a:r>
            <a:r>
              <a:rPr lang="en-CA" sz="1200" b="1" baseline="0" dirty="0" smtClean="0"/>
              <a:t>Slide Master (2)</a:t>
            </a:r>
            <a:r>
              <a:rPr lang="en-CA" sz="1200" baseline="0" dirty="0" smtClean="0"/>
              <a:t>. Navigate to the last layout and select the icon(s) you would like to use. Copy them, return to </a:t>
            </a:r>
            <a:r>
              <a:rPr lang="en-CA" sz="1200" b="1" baseline="0" dirty="0" smtClean="0"/>
              <a:t>(3) Normal</a:t>
            </a:r>
            <a:r>
              <a:rPr lang="en-CA" sz="1200" baseline="0" dirty="0" smtClean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1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2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>
                  <a:solidFill>
                    <a:schemeClr val="bg2"/>
                  </a:solidFill>
                </a:rPr>
                <a:t>3</a:t>
              </a:r>
              <a:endParaRPr lang="en-CA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660290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tags" Target="../tags/tag15.xml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6" Type="http://schemas.openxmlformats.org/officeDocument/2006/relationships/image" Target="../media/image42.jpe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tags" Target="../tags/tag9.xml"/><Relationship Id="rId16" Type="http://schemas.openxmlformats.org/officeDocument/2006/relationships/image" Target="../media/image23.png"/><Relationship Id="rId1" Type="http://schemas.openxmlformats.org/officeDocument/2006/relationships/tags" Target="../tags/tag8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16.jpeg"/><Relationship Id="rId1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jpeg"/><Relationship Id="rId3" Type="http://schemas.openxmlformats.org/officeDocument/2006/relationships/tags" Target="../tags/tag12.xml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notesSlide" Target="../notesSlides/notesSlide8.xml"/><Relationship Id="rId10" Type="http://schemas.openxmlformats.org/officeDocument/2006/relationships/image" Target="../media/image28.png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02550" cy="613891"/>
          </a:xfrm>
        </p:spPr>
        <p:txBody>
          <a:bodyPr/>
          <a:lstStyle/>
          <a:p>
            <a:r>
              <a:rPr lang="en-US" dirty="0" smtClean="0"/>
              <a:t>Next Generation HR and Pay</a:t>
            </a:r>
            <a:br>
              <a:rPr lang="en-US" dirty="0" smtClean="0"/>
            </a:br>
            <a:r>
              <a:rPr lang="en-US" sz="2800" dirty="0" smtClean="0"/>
              <a:t>Government </a:t>
            </a:r>
            <a:r>
              <a:rPr lang="en-US" sz="2800" smtClean="0"/>
              <a:t>of Canada Audit </a:t>
            </a:r>
            <a:r>
              <a:rPr lang="en-US" sz="2800" dirty="0" smtClean="0"/>
              <a:t>Committee</a:t>
            </a:r>
            <a:br>
              <a:rPr lang="en-US" sz="2800" dirty="0" smtClean="0"/>
            </a:br>
            <a:r>
              <a:rPr lang="en-US" sz="2800" dirty="0" smtClean="0"/>
              <a:t>June 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745272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7776864" cy="482626"/>
          </a:xfrm>
        </p:spPr>
        <p:txBody>
          <a:bodyPr/>
          <a:lstStyle/>
          <a:p>
            <a:r>
              <a:rPr lang="en-US" b="1" dirty="0"/>
              <a:t>Working Through a Gated Approach </a:t>
            </a:r>
            <a:r>
              <a:rPr lang="en-US" b="1" dirty="0" smtClean="0"/>
              <a:t>- Gate Three </a:t>
            </a:r>
            <a:endParaRPr lang="en-CA" b="1" dirty="0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9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344351" y="1564373"/>
            <a:ext cx="4155642" cy="2728723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Solution	</a:t>
            </a:r>
            <a:endParaRPr lang="en-US" dirty="0"/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4329" y="1571627"/>
            <a:ext cx="4155642" cy="2388535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>
            <p:custDataLst>
              <p:tags r:id="rId3"/>
            </p:custDataLst>
          </p:nvPr>
        </p:nvSpPr>
        <p:spPr>
          <a:xfrm>
            <a:off x="4574329" y="401707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Costing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488806" y="1774372"/>
            <a:ext cx="3148353" cy="36163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Contract Terms and Conditions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488806" y="2410192"/>
            <a:ext cx="3148353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Change managements capacity and strategy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251796" y="1759769"/>
            <a:ext cx="312826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Potential deployment models and roadmap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251796" y="2614819"/>
            <a:ext cx="3042337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Data cleansing, migration and governance approach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256968" y="3506886"/>
            <a:ext cx="2304255" cy="43542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Pay rules and pay load testing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493054" y="4760105"/>
            <a:ext cx="3145220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Solution, pilot and enterprise implementation costing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488806" y="5644820"/>
            <a:ext cx="3057047" cy="32500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Maintenance and on-going costs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89889" y="4926827"/>
            <a:ext cx="3790167" cy="94765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* Of the five vendors in Gate Two, three have been successful in advancing to Gate Three.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4351" y="4797152"/>
            <a:ext cx="4155642" cy="126204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378" y="1690805"/>
            <a:ext cx="641964" cy="644282"/>
          </a:xfrm>
          <a:prstGeom prst="ellipse">
            <a:avLst/>
          </a:prstGeom>
        </p:spPr>
      </p:pic>
      <p:sp>
        <p:nvSpPr>
          <p:cNvPr id="35" name="Content Placeholder 2"/>
          <p:cNvSpPr txBox="1">
            <a:spLocks/>
          </p:cNvSpPr>
          <p:nvPr/>
        </p:nvSpPr>
        <p:spPr>
          <a:xfrm>
            <a:off x="5488806" y="3256286"/>
            <a:ext cx="3199175" cy="4410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Service level agreement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716" y="2535978"/>
            <a:ext cx="635626" cy="730970"/>
          </a:xfrm>
          <a:prstGeom prst="ellipse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378" y="3298895"/>
            <a:ext cx="688072" cy="778177"/>
          </a:xfrm>
          <a:prstGeom prst="ellipse">
            <a:avLst/>
          </a:prstGeom>
        </p:spPr>
      </p:pic>
      <p:pic>
        <p:nvPicPr>
          <p:cNvPr id="1034" name="Picture 10" descr="Image result for paper circle ic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8" r="17451"/>
          <a:stretch/>
        </p:blipFill>
        <p:spPr bwMode="auto">
          <a:xfrm>
            <a:off x="4690341" y="1726075"/>
            <a:ext cx="620231" cy="63336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org cha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265" y="2454757"/>
            <a:ext cx="615307" cy="61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service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421" y="3176822"/>
            <a:ext cx="600001" cy="60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computer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531" y="4777543"/>
            <a:ext cx="636005" cy="6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271" y="5539092"/>
            <a:ext cx="670780" cy="67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22971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Engagement Built-in</a:t>
            </a:r>
            <a:endParaRPr lang="en-CA" b="1" dirty="0"/>
          </a:p>
        </p:txBody>
      </p:sp>
      <p:sp>
        <p:nvSpPr>
          <p:cNvPr id="4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70355" y="6396603"/>
            <a:ext cx="2133600" cy="365125"/>
          </a:xfrm>
        </p:spPr>
        <p:txBody>
          <a:bodyPr/>
          <a:lstStyle/>
          <a:p>
            <a:r>
              <a:rPr lang="en-CA" dirty="0" smtClean="0">
                <a:solidFill>
                  <a:prstClr val="black">
                    <a:tint val="75000"/>
                  </a:prstClr>
                </a:solidFill>
              </a:rPr>
              <a:t>10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0" y="1640160"/>
            <a:ext cx="6372200" cy="2671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spc="283" dirty="0">
                <a:solidFill>
                  <a:prstClr val="white"/>
                </a:solidFill>
              </a:rPr>
              <a:t>EXTERNAL ENGAGEMENT</a:t>
            </a:r>
            <a:endParaRPr lang="en-CA" sz="1400" spc="283" dirty="0">
              <a:solidFill>
                <a:prstClr val="whit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1" y="2915385"/>
            <a:ext cx="6371759" cy="2594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spc="202" dirty="0">
                <a:solidFill>
                  <a:prstClr val="white"/>
                </a:solidFill>
              </a:rPr>
              <a:t>INTERNAL ENGAGEMENT</a:t>
            </a:r>
            <a:endParaRPr lang="en-CA" sz="1400" spc="202" dirty="0">
              <a:solidFill>
                <a:prstClr val="white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41853" y="1974133"/>
            <a:ext cx="2129899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ORGANIZATIONS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47" name="Picture 2" descr="Image result for vendors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88"/>
          <a:stretch/>
        </p:blipFill>
        <p:spPr bwMode="auto">
          <a:xfrm>
            <a:off x="145502" y="1997503"/>
            <a:ext cx="560636" cy="5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706138" y="1974928"/>
            <a:ext cx="122011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INDUSTRY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49" name="Picture 4" descr="Image result for organizations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99"/>
          <a:stretch/>
        </p:blipFill>
        <p:spPr bwMode="auto">
          <a:xfrm>
            <a:off x="2416009" y="1974133"/>
            <a:ext cx="685562" cy="57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719791" y="2207805"/>
            <a:ext cx="1220114" cy="424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Vendors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Consulting firms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68181" y="2194094"/>
            <a:ext cx="199726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Other Governments (Alberta, Australia, California)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Large enterprises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002592" y="2193602"/>
            <a:ext cx="14173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Digital Advisory Board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4735" y="3275518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DEPARTMENTS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95634" y="5230383"/>
            <a:ext cx="1612003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UNIONS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88298" y="4168640"/>
            <a:ext cx="1639468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02" dirty="0">
                <a:solidFill>
                  <a:srgbClr val="004D71"/>
                </a:solidFill>
              </a:rPr>
              <a:t>USERS</a:t>
            </a:r>
            <a:endParaRPr lang="en-CA" sz="1409" b="1" spc="202" dirty="0">
              <a:solidFill>
                <a:srgbClr val="004D7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54753" y="5263360"/>
            <a:ext cx="2350511" cy="52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COMMUNITY OF SPECIALISTS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6531" y="4193281"/>
            <a:ext cx="2700722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UNIQUE DEPARTMENTS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pic>
        <p:nvPicPr>
          <p:cNvPr id="58" name="Picture 6" descr="Image result for department ic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1" t="12460" r="12783" b="19012"/>
          <a:stretch/>
        </p:blipFill>
        <p:spPr bwMode="auto">
          <a:xfrm>
            <a:off x="164562" y="3319465"/>
            <a:ext cx="557493" cy="5451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Image result for users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9" y="5305246"/>
            <a:ext cx="541572" cy="54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Image result for secur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32" y="4207825"/>
            <a:ext cx="683984" cy="68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2" descr="Image result for expert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933" y="4226596"/>
            <a:ext cx="604927" cy="60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4" descr="Image result for meeting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79" y="5218807"/>
            <a:ext cx="578039" cy="58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730465" y="3473495"/>
            <a:ext cx="1969121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Core public service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Central agencies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Agencies/Crown Corporations </a:t>
            </a:r>
          </a:p>
          <a:p>
            <a:pPr defTabSz="914400"/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1866" y="4405609"/>
            <a:ext cx="1619140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Individual pay system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(DND, RCMP, CRA)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Secure environments</a:t>
            </a:r>
          </a:p>
          <a:p>
            <a:pPr defTabSz="914400"/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(CSE, CSIS)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6472" y="5719464"/>
            <a:ext cx="1022620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CFOs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CIOs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Heads of HR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Accessibility 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Security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31734" y="3485103"/>
            <a:ext cx="2076754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Deputy Ministers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Ministers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Parliamentary Committees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331734" y="5445028"/>
            <a:ext cx="1529199" cy="258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Bargaining agents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11"/>
          <a:srcRect l="4762" t="3325" r="7931" b="3565"/>
          <a:stretch/>
        </p:blipFill>
        <p:spPr>
          <a:xfrm>
            <a:off x="3670006" y="5935238"/>
            <a:ext cx="570177" cy="580544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4331735" y="6171182"/>
            <a:ext cx="1529199" cy="59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PSPC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SSC, PSC, CSPS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18996" y="5719463"/>
            <a:ext cx="1377819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Official Languages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UX/UI Design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Enterprise Architecture Review Board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295634" y="3267801"/>
            <a:ext cx="218683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SENIOR OFFICIALS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40828" y="4391370"/>
            <a:ext cx="2377672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Employees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HR practitioners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Compensation Advisors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079" dirty="0">
                <a:solidFill>
                  <a:prstClr val="black"/>
                </a:solidFill>
                <a:latin typeface="Arial Narrow" panose="020B0606020202030204" pitchFamily="34" charset="0"/>
              </a:rPr>
              <a:t>Managers</a:t>
            </a:r>
            <a:endParaRPr lang="en-CA" sz="1079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6388044" y="1632519"/>
            <a:ext cx="6589" cy="4927867"/>
          </a:xfrm>
          <a:prstGeom prst="line">
            <a:avLst/>
          </a:prstGeom>
          <a:ln>
            <a:solidFill>
              <a:srgbClr val="333E4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394633" y="1640160"/>
            <a:ext cx="2749367" cy="2671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9" spc="202" dirty="0">
                <a:solidFill>
                  <a:prstClr val="white"/>
                </a:solidFill>
              </a:rPr>
              <a:t>LEARNINGS</a:t>
            </a:r>
            <a:endParaRPr lang="en-CA" sz="1409" spc="202" dirty="0">
              <a:solidFill>
                <a:prstClr val="white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1864" y="1939890"/>
            <a:ext cx="2617131" cy="2990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Industry best practices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Lessons learned from similar </a:t>
            </a: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undertakings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Interoperability with existing systems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Compatibility requirements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User interface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Functionality (e.g. onboarding, talent management, recruitment)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Security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Accessibility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Complex work environments 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Business transformation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Data migration</a:t>
            </a:r>
          </a:p>
          <a:p>
            <a:pPr marL="192762" indent="-192762" defTabSz="914400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Cloud Connectivity</a:t>
            </a:r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07849" y="5900543"/>
            <a:ext cx="2162404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409" b="1" spc="214" dirty="0">
                <a:solidFill>
                  <a:srgbClr val="004D71"/>
                </a:solidFill>
              </a:rPr>
              <a:t>PROJECT PARTNERS</a:t>
            </a:r>
            <a:endParaRPr lang="en-CA" sz="1409" b="1" spc="214" dirty="0">
              <a:solidFill>
                <a:srgbClr val="004D7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410327" y="4769678"/>
            <a:ext cx="2733673" cy="26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9" spc="202" dirty="0" smtClean="0">
                <a:solidFill>
                  <a:prstClr val="white"/>
                </a:solidFill>
              </a:rPr>
              <a:t>ENGAGEMENT</a:t>
            </a:r>
            <a:endParaRPr lang="en-CA" sz="1409" spc="202" dirty="0">
              <a:solidFill>
                <a:prstClr val="white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91791" y="5166682"/>
            <a:ext cx="2617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Parliamentary Briefings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HR Workshops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Industry Day</a:t>
            </a:r>
          </a:p>
          <a:p>
            <a:pPr marL="192762" indent="-192762" defTabSz="91440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Online - #NextGenHRPay</a:t>
            </a:r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defTabSz="914400"/>
            <a:endParaRPr lang="en-CA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Freeform 7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391455" y="5789401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>
              <a:solidFill>
                <a:srgbClr val="005172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40504" y="895491"/>
            <a:ext cx="8860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en-CA" sz="2000" dirty="0">
                <a:solidFill>
                  <a:prstClr val="black"/>
                </a:solidFill>
                <a:ea typeface="Calibri" panose="020F0502020204030204" pitchFamily="34" charset="0"/>
              </a:rPr>
              <a:t>The NextGen </a:t>
            </a:r>
            <a:r>
              <a:rPr lang="en-CA" sz="2000" dirty="0" smtClean="0">
                <a:solidFill>
                  <a:prstClr val="black"/>
                </a:solidFill>
                <a:ea typeface="Calibri" panose="020F0502020204030204" pitchFamily="34" charset="0"/>
              </a:rPr>
              <a:t>Team has initiated a broad engagement strategy with external and internal stakeholders to ensure investments are both strategic and representative.</a:t>
            </a:r>
          </a:p>
        </p:txBody>
      </p:sp>
      <p:pic>
        <p:nvPicPr>
          <p:cNvPr id="1026" name="Picture 2" descr="Image result for group icon circl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346" y="3337522"/>
            <a:ext cx="613749" cy="61374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822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153904" y="4267539"/>
            <a:ext cx="1493676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CA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2" y="224644"/>
            <a:ext cx="6264696" cy="518630"/>
          </a:xfrm>
        </p:spPr>
        <p:txBody>
          <a:bodyPr/>
          <a:lstStyle/>
          <a:p>
            <a:r>
              <a:rPr lang="en-US" b="1" dirty="0" smtClean="0"/>
              <a:t>Risks &amp; Risk Mitigations</a:t>
            </a:r>
            <a:endParaRPr lang="en-C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63652" y="1033229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Risk: </a:t>
            </a:r>
            <a:r>
              <a:rPr lang="en-US" sz="1600" dirty="0" smtClean="0"/>
              <a:t>Vendor solutions do not support a GC environment </a:t>
            </a:r>
          </a:p>
          <a:p>
            <a:r>
              <a:rPr lang="en-US" sz="1600" b="1" dirty="0"/>
              <a:t>Risk Mitigation: </a:t>
            </a:r>
            <a:r>
              <a:rPr lang="en-US" sz="1600" dirty="0"/>
              <a:t>GC proposes running a pilot to test </a:t>
            </a:r>
            <a:r>
              <a:rPr lang="en-US" sz="1600" dirty="0" smtClean="0"/>
              <a:t>solutions </a:t>
            </a:r>
            <a:r>
              <a:rPr lang="en-US" sz="1600" dirty="0"/>
              <a:t>with GC pilot </a:t>
            </a:r>
            <a:r>
              <a:rPr lang="en-US" sz="1600" dirty="0" smtClean="0"/>
              <a:t>departments/agencies  </a:t>
            </a:r>
            <a:endParaRPr lang="en-CA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739393" y="1965360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Risk: </a:t>
            </a:r>
            <a:r>
              <a:rPr lang="en-US" sz="1600" dirty="0" smtClean="0"/>
              <a:t>GC credibility is challenged, lack of trust in implementation/success</a:t>
            </a:r>
          </a:p>
          <a:p>
            <a:r>
              <a:rPr lang="en-US" sz="1600" b="1" dirty="0"/>
              <a:t>Risk Mitigation: </a:t>
            </a:r>
            <a:r>
              <a:rPr lang="en-US" sz="1600" dirty="0"/>
              <a:t>Open/transparent communications strategy, innovative agile process to restore trust and develop awareness on the </a:t>
            </a:r>
            <a:r>
              <a:rPr lang="en-US" sz="1600" dirty="0" smtClean="0"/>
              <a:t>initiative  </a:t>
            </a:r>
            <a:endParaRPr lang="en-CA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763652" y="2952677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Risk: </a:t>
            </a:r>
            <a:r>
              <a:rPr lang="en-US" sz="1600" dirty="0" smtClean="0"/>
              <a:t>Pilot fails</a:t>
            </a:r>
          </a:p>
          <a:p>
            <a:r>
              <a:rPr lang="en-US" sz="1600" b="1" dirty="0"/>
              <a:t>Risk Mitigation: </a:t>
            </a:r>
            <a:r>
              <a:rPr lang="en-US" sz="1600" dirty="0"/>
              <a:t>Agile process will pre-qualify up to three possible vendors to partner with the GC, with one successful vendor </a:t>
            </a:r>
            <a:r>
              <a:rPr lang="en-US" sz="1600" dirty="0" smtClean="0"/>
              <a:t>for HR/pay </a:t>
            </a:r>
            <a:r>
              <a:rPr lang="en-US" sz="1600" dirty="0"/>
              <a:t>pilot. In the event of failure, pre-qualified vendors can be piloted in lieu of starting over</a:t>
            </a:r>
            <a:r>
              <a:rPr lang="en-US" sz="1600" dirty="0" smtClean="0"/>
              <a:t>. </a:t>
            </a:r>
            <a:endParaRPr lang="en-CA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763652" y="4167421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Risk: </a:t>
            </a:r>
            <a:r>
              <a:rPr lang="en-US" sz="1600" dirty="0" smtClean="0"/>
              <a:t>Expectations on potential success may be overly optimistic </a:t>
            </a:r>
          </a:p>
          <a:p>
            <a:r>
              <a:rPr lang="en-US" sz="1600" b="1" dirty="0"/>
              <a:t>Risk Mitigation: </a:t>
            </a:r>
            <a:r>
              <a:rPr lang="en-US" sz="1600" dirty="0"/>
              <a:t>Ongoing transparency on timelines and milestones will ensure that a realistic depiction of progress is shared to not heighten public expectations for success. </a:t>
            </a:r>
            <a:r>
              <a:rPr lang="en-US" sz="1600" dirty="0" smtClean="0"/>
              <a:t>   </a:t>
            </a:r>
            <a:endParaRPr lang="en-CA" sz="1600" dirty="0"/>
          </a:p>
        </p:txBody>
      </p:sp>
      <p:sp>
        <p:nvSpPr>
          <p:cNvPr id="32" name="Freeform 31"/>
          <p:cNvSpPr>
            <a:spLocks noEditPoints="1"/>
          </p:cNvSpPr>
          <p:nvPr/>
        </p:nvSpPr>
        <p:spPr bwMode="auto">
          <a:xfrm>
            <a:off x="295337" y="4376781"/>
            <a:ext cx="353740" cy="429588"/>
          </a:xfrm>
          <a:custGeom>
            <a:avLst/>
            <a:gdLst>
              <a:gd name="T0" fmla="*/ 317 w 360"/>
              <a:gd name="T1" fmla="*/ 115 h 346"/>
              <a:gd name="T2" fmla="*/ 256 w 360"/>
              <a:gd name="T3" fmla="*/ 110 h 346"/>
              <a:gd name="T4" fmla="*/ 261 w 360"/>
              <a:gd name="T5" fmla="*/ 101 h 346"/>
              <a:gd name="T6" fmla="*/ 272 w 360"/>
              <a:gd name="T7" fmla="*/ 75 h 346"/>
              <a:gd name="T8" fmla="*/ 274 w 360"/>
              <a:gd name="T9" fmla="*/ 49 h 346"/>
              <a:gd name="T10" fmla="*/ 270 w 360"/>
              <a:gd name="T11" fmla="*/ 27 h 346"/>
              <a:gd name="T12" fmla="*/ 255 w 360"/>
              <a:gd name="T13" fmla="*/ 8 h 346"/>
              <a:gd name="T14" fmla="*/ 223 w 360"/>
              <a:gd name="T15" fmla="*/ 0 h 346"/>
              <a:gd name="T16" fmla="*/ 206 w 360"/>
              <a:gd name="T17" fmla="*/ 15 h 346"/>
              <a:gd name="T18" fmla="*/ 198 w 360"/>
              <a:gd name="T19" fmla="*/ 41 h 346"/>
              <a:gd name="T20" fmla="*/ 191 w 360"/>
              <a:gd name="T21" fmla="*/ 65 h 346"/>
              <a:gd name="T22" fmla="*/ 162 w 360"/>
              <a:gd name="T23" fmla="*/ 103 h 346"/>
              <a:gd name="T24" fmla="*/ 122 w 360"/>
              <a:gd name="T25" fmla="*/ 144 h 346"/>
              <a:gd name="T26" fmla="*/ 108 w 360"/>
              <a:gd name="T27" fmla="*/ 158 h 346"/>
              <a:gd name="T28" fmla="*/ 112 w 360"/>
              <a:gd name="T29" fmla="*/ 313 h 346"/>
              <a:gd name="T30" fmla="*/ 158 w 360"/>
              <a:gd name="T31" fmla="*/ 327 h 346"/>
              <a:gd name="T32" fmla="*/ 212 w 360"/>
              <a:gd name="T33" fmla="*/ 343 h 346"/>
              <a:gd name="T34" fmla="*/ 249 w 360"/>
              <a:gd name="T35" fmla="*/ 346 h 346"/>
              <a:gd name="T36" fmla="*/ 274 w 360"/>
              <a:gd name="T37" fmla="*/ 346 h 346"/>
              <a:gd name="T38" fmla="*/ 330 w 360"/>
              <a:gd name="T39" fmla="*/ 288 h 346"/>
              <a:gd name="T40" fmla="*/ 342 w 360"/>
              <a:gd name="T41" fmla="*/ 240 h 346"/>
              <a:gd name="T42" fmla="*/ 348 w 360"/>
              <a:gd name="T43" fmla="*/ 192 h 346"/>
              <a:gd name="T44" fmla="*/ 348 w 360"/>
              <a:gd name="T45" fmla="*/ 128 h 346"/>
              <a:gd name="T46" fmla="*/ 79 w 360"/>
              <a:gd name="T47" fmla="*/ 144 h 346"/>
              <a:gd name="T48" fmla="*/ 4 w 360"/>
              <a:gd name="T49" fmla="*/ 148 h 346"/>
              <a:gd name="T50" fmla="*/ 0 w 360"/>
              <a:gd name="T51" fmla="*/ 303 h 346"/>
              <a:gd name="T52" fmla="*/ 14 w 360"/>
              <a:gd name="T53" fmla="*/ 317 h 346"/>
              <a:gd name="T54" fmla="*/ 89 w 360"/>
              <a:gd name="T55" fmla="*/ 313 h 346"/>
              <a:gd name="T56" fmla="*/ 93 w 360"/>
              <a:gd name="T57" fmla="*/ 159 h 346"/>
              <a:gd name="T58" fmla="*/ 53 w 360"/>
              <a:gd name="T59" fmla="*/ 284 h 346"/>
              <a:gd name="T60" fmla="*/ 33 w 360"/>
              <a:gd name="T61" fmla="*/ 284 h 346"/>
              <a:gd name="T62" fmla="*/ 33 w 360"/>
              <a:gd name="T63" fmla="*/ 264 h 346"/>
              <a:gd name="T64" fmla="*/ 53 w 360"/>
              <a:gd name="T65" fmla="*/ 264 h 346"/>
              <a:gd name="T66" fmla="*/ 53 w 360"/>
              <a:gd name="T67" fmla="*/ 28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0" h="346">
                <a:moveTo>
                  <a:pt x="348" y="128"/>
                </a:moveTo>
                <a:cubicBezTo>
                  <a:pt x="339" y="120"/>
                  <a:pt x="329" y="115"/>
                  <a:pt x="317" y="115"/>
                </a:cubicBezTo>
                <a:cubicBezTo>
                  <a:pt x="255" y="115"/>
                  <a:pt x="255" y="115"/>
                  <a:pt x="255" y="115"/>
                </a:cubicBezTo>
                <a:cubicBezTo>
                  <a:pt x="256" y="110"/>
                  <a:pt x="256" y="110"/>
                  <a:pt x="256" y="110"/>
                </a:cubicBezTo>
                <a:cubicBezTo>
                  <a:pt x="259" y="105"/>
                  <a:pt x="259" y="105"/>
                  <a:pt x="259" y="105"/>
                </a:cubicBezTo>
                <a:cubicBezTo>
                  <a:pt x="261" y="101"/>
                  <a:pt x="261" y="101"/>
                  <a:pt x="261" y="101"/>
                </a:cubicBezTo>
                <a:cubicBezTo>
                  <a:pt x="264" y="96"/>
                  <a:pt x="266" y="91"/>
                  <a:pt x="267" y="88"/>
                </a:cubicBezTo>
                <a:cubicBezTo>
                  <a:pt x="269" y="85"/>
                  <a:pt x="270" y="80"/>
                  <a:pt x="272" y="75"/>
                </a:cubicBezTo>
                <a:cubicBezTo>
                  <a:pt x="273" y="69"/>
                  <a:pt x="274" y="63"/>
                  <a:pt x="274" y="57"/>
                </a:cubicBezTo>
                <a:cubicBezTo>
                  <a:pt x="274" y="54"/>
                  <a:pt x="274" y="51"/>
                  <a:pt x="274" y="49"/>
                </a:cubicBezTo>
                <a:cubicBezTo>
                  <a:pt x="274" y="46"/>
                  <a:pt x="273" y="43"/>
                  <a:pt x="273" y="39"/>
                </a:cubicBezTo>
                <a:cubicBezTo>
                  <a:pt x="272" y="34"/>
                  <a:pt x="271" y="30"/>
                  <a:pt x="270" y="27"/>
                </a:cubicBezTo>
                <a:cubicBezTo>
                  <a:pt x="269" y="24"/>
                  <a:pt x="267" y="21"/>
                  <a:pt x="265" y="17"/>
                </a:cubicBezTo>
                <a:cubicBezTo>
                  <a:pt x="262" y="13"/>
                  <a:pt x="259" y="10"/>
                  <a:pt x="255" y="8"/>
                </a:cubicBezTo>
                <a:cubicBezTo>
                  <a:pt x="252" y="6"/>
                  <a:pt x="247" y="4"/>
                  <a:pt x="242" y="2"/>
                </a:cubicBezTo>
                <a:cubicBezTo>
                  <a:pt x="236" y="1"/>
                  <a:pt x="230" y="0"/>
                  <a:pt x="223" y="0"/>
                </a:cubicBezTo>
                <a:cubicBezTo>
                  <a:pt x="219" y="0"/>
                  <a:pt x="216" y="1"/>
                  <a:pt x="213" y="4"/>
                </a:cubicBezTo>
                <a:cubicBezTo>
                  <a:pt x="210" y="7"/>
                  <a:pt x="208" y="11"/>
                  <a:pt x="206" y="15"/>
                </a:cubicBezTo>
                <a:cubicBezTo>
                  <a:pt x="203" y="20"/>
                  <a:pt x="202" y="24"/>
                  <a:pt x="201" y="27"/>
                </a:cubicBezTo>
                <a:cubicBezTo>
                  <a:pt x="200" y="30"/>
                  <a:pt x="199" y="35"/>
                  <a:pt x="198" y="41"/>
                </a:cubicBezTo>
                <a:cubicBezTo>
                  <a:pt x="197" y="47"/>
                  <a:pt x="196" y="52"/>
                  <a:pt x="195" y="54"/>
                </a:cubicBezTo>
                <a:cubicBezTo>
                  <a:pt x="195" y="57"/>
                  <a:pt x="193" y="61"/>
                  <a:pt x="191" y="65"/>
                </a:cubicBezTo>
                <a:cubicBezTo>
                  <a:pt x="189" y="70"/>
                  <a:pt x="187" y="73"/>
                  <a:pt x="184" y="76"/>
                </a:cubicBezTo>
                <a:cubicBezTo>
                  <a:pt x="179" y="81"/>
                  <a:pt x="172" y="90"/>
                  <a:pt x="162" y="103"/>
                </a:cubicBezTo>
                <a:cubicBezTo>
                  <a:pt x="154" y="113"/>
                  <a:pt x="147" y="122"/>
                  <a:pt x="139" y="131"/>
                </a:cubicBezTo>
                <a:cubicBezTo>
                  <a:pt x="131" y="139"/>
                  <a:pt x="125" y="144"/>
                  <a:pt x="122" y="144"/>
                </a:cubicBezTo>
                <a:cubicBezTo>
                  <a:pt x="118" y="144"/>
                  <a:pt x="115" y="146"/>
                  <a:pt x="112" y="149"/>
                </a:cubicBezTo>
                <a:cubicBezTo>
                  <a:pt x="109" y="151"/>
                  <a:pt x="108" y="155"/>
                  <a:pt x="108" y="158"/>
                </a:cubicBezTo>
                <a:cubicBezTo>
                  <a:pt x="108" y="303"/>
                  <a:pt x="108" y="303"/>
                  <a:pt x="108" y="303"/>
                </a:cubicBezTo>
                <a:cubicBezTo>
                  <a:pt x="108" y="307"/>
                  <a:pt x="109" y="310"/>
                  <a:pt x="112" y="313"/>
                </a:cubicBezTo>
                <a:cubicBezTo>
                  <a:pt x="115" y="316"/>
                  <a:pt x="118" y="317"/>
                  <a:pt x="122" y="317"/>
                </a:cubicBezTo>
                <a:cubicBezTo>
                  <a:pt x="128" y="318"/>
                  <a:pt x="139" y="321"/>
                  <a:pt x="158" y="327"/>
                </a:cubicBezTo>
                <a:cubicBezTo>
                  <a:pt x="169" y="331"/>
                  <a:pt x="179" y="334"/>
                  <a:pt x="185" y="336"/>
                </a:cubicBezTo>
                <a:cubicBezTo>
                  <a:pt x="192" y="338"/>
                  <a:pt x="201" y="340"/>
                  <a:pt x="212" y="343"/>
                </a:cubicBezTo>
                <a:cubicBezTo>
                  <a:pt x="224" y="345"/>
                  <a:pt x="235" y="346"/>
                  <a:pt x="245" y="346"/>
                </a:cubicBezTo>
                <a:cubicBezTo>
                  <a:pt x="249" y="346"/>
                  <a:pt x="249" y="346"/>
                  <a:pt x="249" y="346"/>
                </a:cubicBezTo>
                <a:cubicBezTo>
                  <a:pt x="266" y="346"/>
                  <a:pt x="266" y="346"/>
                  <a:pt x="266" y="346"/>
                </a:cubicBezTo>
                <a:cubicBezTo>
                  <a:pt x="274" y="346"/>
                  <a:pt x="274" y="346"/>
                  <a:pt x="274" y="346"/>
                </a:cubicBezTo>
                <a:cubicBezTo>
                  <a:pt x="294" y="346"/>
                  <a:pt x="309" y="340"/>
                  <a:pt x="319" y="329"/>
                </a:cubicBezTo>
                <a:cubicBezTo>
                  <a:pt x="327" y="318"/>
                  <a:pt x="331" y="305"/>
                  <a:pt x="330" y="288"/>
                </a:cubicBezTo>
                <a:cubicBezTo>
                  <a:pt x="335" y="282"/>
                  <a:pt x="340" y="275"/>
                  <a:pt x="342" y="267"/>
                </a:cubicBezTo>
                <a:cubicBezTo>
                  <a:pt x="344" y="257"/>
                  <a:pt x="344" y="249"/>
                  <a:pt x="342" y="240"/>
                </a:cubicBezTo>
                <a:cubicBezTo>
                  <a:pt x="349" y="231"/>
                  <a:pt x="352" y="221"/>
                  <a:pt x="351" y="209"/>
                </a:cubicBezTo>
                <a:cubicBezTo>
                  <a:pt x="351" y="204"/>
                  <a:pt x="350" y="199"/>
                  <a:pt x="348" y="192"/>
                </a:cubicBezTo>
                <a:cubicBezTo>
                  <a:pt x="356" y="183"/>
                  <a:pt x="360" y="171"/>
                  <a:pt x="360" y="159"/>
                </a:cubicBezTo>
                <a:cubicBezTo>
                  <a:pt x="360" y="147"/>
                  <a:pt x="356" y="137"/>
                  <a:pt x="348" y="128"/>
                </a:cubicBezTo>
                <a:close/>
                <a:moveTo>
                  <a:pt x="89" y="148"/>
                </a:moveTo>
                <a:cubicBezTo>
                  <a:pt x="86" y="146"/>
                  <a:pt x="83" y="144"/>
                  <a:pt x="79" y="144"/>
                </a:cubicBezTo>
                <a:cubicBezTo>
                  <a:pt x="14" y="144"/>
                  <a:pt x="14" y="144"/>
                  <a:pt x="14" y="144"/>
                </a:cubicBezTo>
                <a:cubicBezTo>
                  <a:pt x="10" y="144"/>
                  <a:pt x="7" y="146"/>
                  <a:pt x="4" y="148"/>
                </a:cubicBezTo>
                <a:cubicBezTo>
                  <a:pt x="1" y="151"/>
                  <a:pt x="0" y="155"/>
                  <a:pt x="0" y="159"/>
                </a:cubicBezTo>
                <a:cubicBezTo>
                  <a:pt x="0" y="303"/>
                  <a:pt x="0" y="303"/>
                  <a:pt x="0" y="303"/>
                </a:cubicBezTo>
                <a:cubicBezTo>
                  <a:pt x="0" y="307"/>
                  <a:pt x="1" y="310"/>
                  <a:pt x="4" y="313"/>
                </a:cubicBezTo>
                <a:cubicBezTo>
                  <a:pt x="7" y="316"/>
                  <a:pt x="10" y="317"/>
                  <a:pt x="14" y="317"/>
                </a:cubicBezTo>
                <a:cubicBezTo>
                  <a:pt x="79" y="317"/>
                  <a:pt x="79" y="317"/>
                  <a:pt x="79" y="317"/>
                </a:cubicBezTo>
                <a:cubicBezTo>
                  <a:pt x="83" y="317"/>
                  <a:pt x="86" y="316"/>
                  <a:pt x="89" y="313"/>
                </a:cubicBezTo>
                <a:cubicBezTo>
                  <a:pt x="92" y="310"/>
                  <a:pt x="93" y="307"/>
                  <a:pt x="93" y="303"/>
                </a:cubicBezTo>
                <a:cubicBezTo>
                  <a:pt x="93" y="159"/>
                  <a:pt x="93" y="159"/>
                  <a:pt x="93" y="159"/>
                </a:cubicBezTo>
                <a:cubicBezTo>
                  <a:pt x="93" y="155"/>
                  <a:pt x="92" y="151"/>
                  <a:pt x="89" y="148"/>
                </a:cubicBezTo>
                <a:close/>
                <a:moveTo>
                  <a:pt x="53" y="284"/>
                </a:moveTo>
                <a:cubicBezTo>
                  <a:pt x="50" y="287"/>
                  <a:pt x="47" y="288"/>
                  <a:pt x="43" y="288"/>
                </a:cubicBezTo>
                <a:cubicBezTo>
                  <a:pt x="39" y="288"/>
                  <a:pt x="35" y="287"/>
                  <a:pt x="33" y="284"/>
                </a:cubicBezTo>
                <a:cubicBezTo>
                  <a:pt x="30" y="282"/>
                  <a:pt x="28" y="278"/>
                  <a:pt x="28" y="274"/>
                </a:cubicBezTo>
                <a:cubicBezTo>
                  <a:pt x="28" y="270"/>
                  <a:pt x="30" y="267"/>
                  <a:pt x="33" y="264"/>
                </a:cubicBezTo>
                <a:cubicBezTo>
                  <a:pt x="35" y="261"/>
                  <a:pt x="39" y="260"/>
                  <a:pt x="43" y="260"/>
                </a:cubicBezTo>
                <a:cubicBezTo>
                  <a:pt x="47" y="260"/>
                  <a:pt x="50" y="261"/>
                  <a:pt x="53" y="264"/>
                </a:cubicBezTo>
                <a:cubicBezTo>
                  <a:pt x="56" y="267"/>
                  <a:pt x="57" y="270"/>
                  <a:pt x="57" y="274"/>
                </a:cubicBezTo>
                <a:cubicBezTo>
                  <a:pt x="57" y="278"/>
                  <a:pt x="56" y="282"/>
                  <a:pt x="53" y="2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33" name="TextBox 32"/>
          <p:cNvSpPr txBox="1"/>
          <p:nvPr/>
        </p:nvSpPr>
        <p:spPr>
          <a:xfrm>
            <a:off x="1763652" y="5234234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Risk: </a:t>
            </a:r>
            <a:r>
              <a:rPr lang="en-US" sz="1600" dirty="0"/>
              <a:t>C</a:t>
            </a:r>
            <a:r>
              <a:rPr lang="en-US" sz="1600" dirty="0" smtClean="0"/>
              <a:t>omplaints on the agile process resulting in a lack of will to pursue pilots</a:t>
            </a:r>
          </a:p>
          <a:p>
            <a:r>
              <a:rPr lang="en-US" sz="1600" b="1" dirty="0"/>
              <a:t>Risk Mitigation: </a:t>
            </a:r>
            <a:r>
              <a:rPr lang="en-US" sz="1600" dirty="0" smtClean="0"/>
              <a:t>A fairness monitor has been engaged throughout this process, as well as third-party private sector advice. The initiative has adopted and committed to an open and transparent process on design, criteria and project documentation.</a:t>
            </a:r>
            <a:endParaRPr lang="en-CA" sz="1600" dirty="0"/>
          </a:p>
        </p:txBody>
      </p:sp>
      <p:sp>
        <p:nvSpPr>
          <p:cNvPr id="37" name="Rectangle 36"/>
          <p:cNvSpPr/>
          <p:nvPr/>
        </p:nvSpPr>
        <p:spPr>
          <a:xfrm>
            <a:off x="137872" y="1104113"/>
            <a:ext cx="1493676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reeform 5"/>
          <p:cNvSpPr>
            <a:spLocks noEditPoints="1"/>
          </p:cNvSpPr>
          <p:nvPr/>
        </p:nvSpPr>
        <p:spPr bwMode="auto">
          <a:xfrm>
            <a:off x="281888" y="1231159"/>
            <a:ext cx="360040" cy="391584"/>
          </a:xfrm>
          <a:custGeom>
            <a:avLst/>
            <a:gdLst>
              <a:gd name="T0" fmla="*/ 318 w 450"/>
              <a:gd name="T1" fmla="*/ 17 h 420"/>
              <a:gd name="T2" fmla="*/ 318 w 450"/>
              <a:gd name="T3" fmla="*/ 102 h 420"/>
              <a:gd name="T4" fmla="*/ 403 w 450"/>
              <a:gd name="T5" fmla="*/ 102 h 420"/>
              <a:gd name="T6" fmla="*/ 403 w 450"/>
              <a:gd name="T7" fmla="*/ 17 h 420"/>
              <a:gd name="T8" fmla="*/ 421 w 450"/>
              <a:gd name="T9" fmla="*/ 120 h 420"/>
              <a:gd name="T10" fmla="*/ 388 w 450"/>
              <a:gd name="T11" fmla="*/ 135 h 420"/>
              <a:gd name="T12" fmla="*/ 329 w 450"/>
              <a:gd name="T13" fmla="*/ 135 h 420"/>
              <a:gd name="T14" fmla="*/ 311 w 450"/>
              <a:gd name="T15" fmla="*/ 210 h 420"/>
              <a:gd name="T16" fmla="*/ 405 w 450"/>
              <a:gd name="T17" fmla="*/ 240 h 420"/>
              <a:gd name="T18" fmla="*/ 450 w 450"/>
              <a:gd name="T19" fmla="*/ 203 h 420"/>
              <a:gd name="T20" fmla="*/ 225 w 450"/>
              <a:gd name="T21" fmla="*/ 60 h 420"/>
              <a:gd name="T22" fmla="*/ 135 w 450"/>
              <a:gd name="T23" fmla="*/ 150 h 420"/>
              <a:gd name="T24" fmla="*/ 225 w 450"/>
              <a:gd name="T25" fmla="*/ 240 h 420"/>
              <a:gd name="T26" fmla="*/ 315 w 450"/>
              <a:gd name="T27" fmla="*/ 150 h 420"/>
              <a:gd name="T28" fmla="*/ 225 w 450"/>
              <a:gd name="T29" fmla="*/ 60 h 420"/>
              <a:gd name="T30" fmla="*/ 47 w 450"/>
              <a:gd name="T31" fmla="*/ 17 h 420"/>
              <a:gd name="T32" fmla="*/ 47 w 450"/>
              <a:gd name="T33" fmla="*/ 102 h 420"/>
              <a:gd name="T34" fmla="*/ 132 w 450"/>
              <a:gd name="T35" fmla="*/ 102 h 420"/>
              <a:gd name="T36" fmla="*/ 132 w 450"/>
              <a:gd name="T37" fmla="*/ 17 h 420"/>
              <a:gd name="T38" fmla="*/ 389 w 450"/>
              <a:gd name="T39" fmla="*/ 335 h 420"/>
              <a:gd name="T40" fmla="*/ 380 w 450"/>
              <a:gd name="T41" fmla="*/ 284 h 420"/>
              <a:gd name="T42" fmla="*/ 355 w 450"/>
              <a:gd name="T43" fmla="*/ 242 h 420"/>
              <a:gd name="T44" fmla="*/ 309 w 450"/>
              <a:gd name="T45" fmla="*/ 225 h 420"/>
              <a:gd name="T46" fmla="*/ 282 w 450"/>
              <a:gd name="T47" fmla="*/ 241 h 420"/>
              <a:gd name="T48" fmla="*/ 225 w 450"/>
              <a:gd name="T49" fmla="*/ 258 h 420"/>
              <a:gd name="T50" fmla="*/ 168 w 450"/>
              <a:gd name="T51" fmla="*/ 241 h 420"/>
              <a:gd name="T52" fmla="*/ 141 w 450"/>
              <a:gd name="T53" fmla="*/ 225 h 420"/>
              <a:gd name="T54" fmla="*/ 95 w 450"/>
              <a:gd name="T55" fmla="*/ 242 h 420"/>
              <a:gd name="T56" fmla="*/ 70 w 450"/>
              <a:gd name="T57" fmla="*/ 284 h 420"/>
              <a:gd name="T58" fmla="*/ 61 w 450"/>
              <a:gd name="T59" fmla="*/ 335 h 420"/>
              <a:gd name="T60" fmla="*/ 77 w 450"/>
              <a:gd name="T61" fmla="*/ 404 h 420"/>
              <a:gd name="T62" fmla="*/ 327 w 450"/>
              <a:gd name="T63" fmla="*/ 420 h 420"/>
              <a:gd name="T64" fmla="*/ 390 w 450"/>
              <a:gd name="T65" fmla="*/ 360 h 420"/>
              <a:gd name="T66" fmla="*/ 120 w 450"/>
              <a:gd name="T67" fmla="*/ 150 h 420"/>
              <a:gd name="T68" fmla="*/ 90 w 450"/>
              <a:gd name="T69" fmla="*/ 140 h 420"/>
              <a:gd name="T70" fmla="*/ 39 w 450"/>
              <a:gd name="T71" fmla="*/ 125 h 420"/>
              <a:gd name="T72" fmla="*/ 0 w 450"/>
              <a:gd name="T73" fmla="*/ 203 h 420"/>
              <a:gd name="T74" fmla="*/ 45 w 450"/>
              <a:gd name="T75" fmla="*/ 240 h 420"/>
              <a:gd name="T76" fmla="*/ 139 w 450"/>
              <a:gd name="T77" fmla="*/ 21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50" h="420">
                <a:moveTo>
                  <a:pt x="360" y="0"/>
                </a:moveTo>
                <a:cubicBezTo>
                  <a:pt x="343" y="0"/>
                  <a:pt x="329" y="6"/>
                  <a:pt x="318" y="17"/>
                </a:cubicBezTo>
                <a:cubicBezTo>
                  <a:pt x="306" y="29"/>
                  <a:pt x="300" y="43"/>
                  <a:pt x="300" y="60"/>
                </a:cubicBezTo>
                <a:cubicBezTo>
                  <a:pt x="300" y="77"/>
                  <a:pt x="306" y="91"/>
                  <a:pt x="318" y="102"/>
                </a:cubicBezTo>
                <a:cubicBezTo>
                  <a:pt x="329" y="114"/>
                  <a:pt x="343" y="120"/>
                  <a:pt x="360" y="120"/>
                </a:cubicBezTo>
                <a:cubicBezTo>
                  <a:pt x="377" y="120"/>
                  <a:pt x="391" y="114"/>
                  <a:pt x="403" y="102"/>
                </a:cubicBezTo>
                <a:cubicBezTo>
                  <a:pt x="414" y="91"/>
                  <a:pt x="420" y="77"/>
                  <a:pt x="420" y="60"/>
                </a:cubicBezTo>
                <a:cubicBezTo>
                  <a:pt x="420" y="43"/>
                  <a:pt x="414" y="29"/>
                  <a:pt x="403" y="17"/>
                </a:cubicBezTo>
                <a:cubicBezTo>
                  <a:pt x="391" y="6"/>
                  <a:pt x="377" y="0"/>
                  <a:pt x="360" y="0"/>
                </a:cubicBezTo>
                <a:close/>
                <a:moveTo>
                  <a:pt x="421" y="120"/>
                </a:moveTo>
                <a:cubicBezTo>
                  <a:pt x="420" y="120"/>
                  <a:pt x="417" y="122"/>
                  <a:pt x="411" y="125"/>
                </a:cubicBezTo>
                <a:cubicBezTo>
                  <a:pt x="405" y="128"/>
                  <a:pt x="397" y="132"/>
                  <a:pt x="388" y="135"/>
                </a:cubicBezTo>
                <a:cubicBezTo>
                  <a:pt x="379" y="138"/>
                  <a:pt x="369" y="140"/>
                  <a:pt x="360" y="140"/>
                </a:cubicBezTo>
                <a:cubicBezTo>
                  <a:pt x="350" y="140"/>
                  <a:pt x="339" y="138"/>
                  <a:pt x="329" y="135"/>
                </a:cubicBezTo>
                <a:cubicBezTo>
                  <a:pt x="330" y="140"/>
                  <a:pt x="330" y="146"/>
                  <a:pt x="330" y="150"/>
                </a:cubicBezTo>
                <a:cubicBezTo>
                  <a:pt x="330" y="172"/>
                  <a:pt x="324" y="192"/>
                  <a:pt x="311" y="210"/>
                </a:cubicBezTo>
                <a:cubicBezTo>
                  <a:pt x="336" y="211"/>
                  <a:pt x="357" y="221"/>
                  <a:pt x="373" y="240"/>
                </a:cubicBezTo>
                <a:cubicBezTo>
                  <a:pt x="405" y="240"/>
                  <a:pt x="405" y="240"/>
                  <a:pt x="405" y="240"/>
                </a:cubicBezTo>
                <a:cubicBezTo>
                  <a:pt x="417" y="240"/>
                  <a:pt x="428" y="237"/>
                  <a:pt x="437" y="231"/>
                </a:cubicBezTo>
                <a:cubicBezTo>
                  <a:pt x="446" y="224"/>
                  <a:pt x="450" y="215"/>
                  <a:pt x="450" y="203"/>
                </a:cubicBezTo>
                <a:cubicBezTo>
                  <a:pt x="450" y="148"/>
                  <a:pt x="440" y="120"/>
                  <a:pt x="421" y="120"/>
                </a:cubicBezTo>
                <a:close/>
                <a:moveTo>
                  <a:pt x="225" y="60"/>
                </a:moveTo>
                <a:cubicBezTo>
                  <a:pt x="200" y="60"/>
                  <a:pt x="179" y="69"/>
                  <a:pt x="161" y="86"/>
                </a:cubicBezTo>
                <a:cubicBezTo>
                  <a:pt x="144" y="104"/>
                  <a:pt x="135" y="125"/>
                  <a:pt x="135" y="150"/>
                </a:cubicBezTo>
                <a:cubicBezTo>
                  <a:pt x="135" y="175"/>
                  <a:pt x="144" y="196"/>
                  <a:pt x="161" y="214"/>
                </a:cubicBezTo>
                <a:cubicBezTo>
                  <a:pt x="179" y="231"/>
                  <a:pt x="200" y="240"/>
                  <a:pt x="225" y="240"/>
                </a:cubicBezTo>
                <a:cubicBezTo>
                  <a:pt x="250" y="240"/>
                  <a:pt x="271" y="231"/>
                  <a:pt x="289" y="214"/>
                </a:cubicBezTo>
                <a:cubicBezTo>
                  <a:pt x="306" y="196"/>
                  <a:pt x="315" y="175"/>
                  <a:pt x="315" y="150"/>
                </a:cubicBezTo>
                <a:cubicBezTo>
                  <a:pt x="315" y="125"/>
                  <a:pt x="306" y="104"/>
                  <a:pt x="289" y="86"/>
                </a:cubicBezTo>
                <a:cubicBezTo>
                  <a:pt x="271" y="69"/>
                  <a:pt x="250" y="60"/>
                  <a:pt x="225" y="60"/>
                </a:cubicBezTo>
                <a:close/>
                <a:moveTo>
                  <a:pt x="90" y="0"/>
                </a:moveTo>
                <a:cubicBezTo>
                  <a:pt x="73" y="0"/>
                  <a:pt x="59" y="6"/>
                  <a:pt x="47" y="17"/>
                </a:cubicBezTo>
                <a:cubicBezTo>
                  <a:pt x="36" y="29"/>
                  <a:pt x="30" y="43"/>
                  <a:pt x="30" y="60"/>
                </a:cubicBezTo>
                <a:cubicBezTo>
                  <a:pt x="30" y="77"/>
                  <a:pt x="36" y="91"/>
                  <a:pt x="47" y="102"/>
                </a:cubicBezTo>
                <a:cubicBezTo>
                  <a:pt x="59" y="114"/>
                  <a:pt x="73" y="120"/>
                  <a:pt x="90" y="120"/>
                </a:cubicBezTo>
                <a:cubicBezTo>
                  <a:pt x="106" y="120"/>
                  <a:pt x="120" y="114"/>
                  <a:pt x="132" y="102"/>
                </a:cubicBezTo>
                <a:cubicBezTo>
                  <a:pt x="144" y="91"/>
                  <a:pt x="150" y="77"/>
                  <a:pt x="150" y="60"/>
                </a:cubicBezTo>
                <a:cubicBezTo>
                  <a:pt x="150" y="43"/>
                  <a:pt x="144" y="29"/>
                  <a:pt x="132" y="17"/>
                </a:cubicBezTo>
                <a:cubicBezTo>
                  <a:pt x="120" y="6"/>
                  <a:pt x="106" y="0"/>
                  <a:pt x="90" y="0"/>
                </a:cubicBezTo>
                <a:close/>
                <a:moveTo>
                  <a:pt x="389" y="335"/>
                </a:moveTo>
                <a:cubicBezTo>
                  <a:pt x="389" y="327"/>
                  <a:pt x="388" y="319"/>
                  <a:pt x="386" y="310"/>
                </a:cubicBezTo>
                <a:cubicBezTo>
                  <a:pt x="384" y="301"/>
                  <a:pt x="382" y="292"/>
                  <a:pt x="380" y="284"/>
                </a:cubicBezTo>
                <a:cubicBezTo>
                  <a:pt x="377" y="276"/>
                  <a:pt x="374" y="269"/>
                  <a:pt x="370" y="261"/>
                </a:cubicBezTo>
                <a:cubicBezTo>
                  <a:pt x="365" y="254"/>
                  <a:pt x="361" y="248"/>
                  <a:pt x="355" y="242"/>
                </a:cubicBezTo>
                <a:cubicBezTo>
                  <a:pt x="350" y="237"/>
                  <a:pt x="343" y="233"/>
                  <a:pt x="335" y="230"/>
                </a:cubicBezTo>
                <a:cubicBezTo>
                  <a:pt x="327" y="227"/>
                  <a:pt x="318" y="225"/>
                  <a:pt x="309" y="225"/>
                </a:cubicBezTo>
                <a:cubicBezTo>
                  <a:pt x="307" y="225"/>
                  <a:pt x="304" y="227"/>
                  <a:pt x="299" y="230"/>
                </a:cubicBezTo>
                <a:cubicBezTo>
                  <a:pt x="294" y="234"/>
                  <a:pt x="288" y="237"/>
                  <a:pt x="282" y="241"/>
                </a:cubicBezTo>
                <a:cubicBezTo>
                  <a:pt x="275" y="246"/>
                  <a:pt x="267" y="249"/>
                  <a:pt x="257" y="253"/>
                </a:cubicBezTo>
                <a:cubicBezTo>
                  <a:pt x="246" y="256"/>
                  <a:pt x="236" y="258"/>
                  <a:pt x="225" y="258"/>
                </a:cubicBezTo>
                <a:cubicBezTo>
                  <a:pt x="214" y="258"/>
                  <a:pt x="204" y="256"/>
                  <a:pt x="193" y="253"/>
                </a:cubicBezTo>
                <a:cubicBezTo>
                  <a:pt x="183" y="249"/>
                  <a:pt x="174" y="246"/>
                  <a:pt x="168" y="241"/>
                </a:cubicBezTo>
                <a:cubicBezTo>
                  <a:pt x="162" y="237"/>
                  <a:pt x="156" y="234"/>
                  <a:pt x="151" y="230"/>
                </a:cubicBezTo>
                <a:cubicBezTo>
                  <a:pt x="146" y="227"/>
                  <a:pt x="142" y="225"/>
                  <a:pt x="141" y="225"/>
                </a:cubicBezTo>
                <a:cubicBezTo>
                  <a:pt x="131" y="225"/>
                  <a:pt x="123" y="227"/>
                  <a:pt x="115" y="230"/>
                </a:cubicBezTo>
                <a:cubicBezTo>
                  <a:pt x="107" y="233"/>
                  <a:pt x="100" y="237"/>
                  <a:pt x="95" y="242"/>
                </a:cubicBezTo>
                <a:cubicBezTo>
                  <a:pt x="89" y="248"/>
                  <a:pt x="84" y="254"/>
                  <a:pt x="80" y="261"/>
                </a:cubicBezTo>
                <a:cubicBezTo>
                  <a:pt x="76" y="269"/>
                  <a:pt x="73" y="276"/>
                  <a:pt x="70" y="284"/>
                </a:cubicBezTo>
                <a:cubicBezTo>
                  <a:pt x="68" y="292"/>
                  <a:pt x="65" y="301"/>
                  <a:pt x="64" y="310"/>
                </a:cubicBezTo>
                <a:cubicBezTo>
                  <a:pt x="62" y="319"/>
                  <a:pt x="61" y="327"/>
                  <a:pt x="61" y="335"/>
                </a:cubicBezTo>
                <a:cubicBezTo>
                  <a:pt x="60" y="343"/>
                  <a:pt x="60" y="351"/>
                  <a:pt x="60" y="360"/>
                </a:cubicBezTo>
                <a:cubicBezTo>
                  <a:pt x="60" y="378"/>
                  <a:pt x="65" y="393"/>
                  <a:pt x="77" y="404"/>
                </a:cubicBezTo>
                <a:cubicBezTo>
                  <a:pt x="88" y="415"/>
                  <a:pt x="103" y="420"/>
                  <a:pt x="122" y="420"/>
                </a:cubicBezTo>
                <a:cubicBezTo>
                  <a:pt x="327" y="420"/>
                  <a:pt x="327" y="420"/>
                  <a:pt x="327" y="420"/>
                </a:cubicBezTo>
                <a:cubicBezTo>
                  <a:pt x="346" y="420"/>
                  <a:pt x="362" y="415"/>
                  <a:pt x="373" y="404"/>
                </a:cubicBezTo>
                <a:cubicBezTo>
                  <a:pt x="384" y="393"/>
                  <a:pt x="390" y="378"/>
                  <a:pt x="390" y="360"/>
                </a:cubicBezTo>
                <a:cubicBezTo>
                  <a:pt x="390" y="351"/>
                  <a:pt x="390" y="343"/>
                  <a:pt x="389" y="335"/>
                </a:cubicBezTo>
                <a:close/>
                <a:moveTo>
                  <a:pt x="120" y="150"/>
                </a:moveTo>
                <a:cubicBezTo>
                  <a:pt x="120" y="146"/>
                  <a:pt x="120" y="140"/>
                  <a:pt x="121" y="135"/>
                </a:cubicBezTo>
                <a:cubicBezTo>
                  <a:pt x="111" y="138"/>
                  <a:pt x="100" y="140"/>
                  <a:pt x="90" y="140"/>
                </a:cubicBezTo>
                <a:cubicBezTo>
                  <a:pt x="80" y="140"/>
                  <a:pt x="71" y="138"/>
                  <a:pt x="62" y="135"/>
                </a:cubicBezTo>
                <a:cubicBezTo>
                  <a:pt x="52" y="132"/>
                  <a:pt x="45" y="128"/>
                  <a:pt x="39" y="125"/>
                </a:cubicBezTo>
                <a:cubicBezTo>
                  <a:pt x="33" y="122"/>
                  <a:pt x="30" y="120"/>
                  <a:pt x="29" y="120"/>
                </a:cubicBezTo>
                <a:cubicBezTo>
                  <a:pt x="9" y="120"/>
                  <a:pt x="0" y="148"/>
                  <a:pt x="0" y="203"/>
                </a:cubicBezTo>
                <a:cubicBezTo>
                  <a:pt x="0" y="215"/>
                  <a:pt x="4" y="224"/>
                  <a:pt x="13" y="231"/>
                </a:cubicBezTo>
                <a:cubicBezTo>
                  <a:pt x="22" y="237"/>
                  <a:pt x="32" y="240"/>
                  <a:pt x="45" y="240"/>
                </a:cubicBezTo>
                <a:cubicBezTo>
                  <a:pt x="77" y="240"/>
                  <a:pt x="77" y="240"/>
                  <a:pt x="77" y="240"/>
                </a:cubicBezTo>
                <a:cubicBezTo>
                  <a:pt x="93" y="221"/>
                  <a:pt x="113" y="211"/>
                  <a:pt x="139" y="210"/>
                </a:cubicBezTo>
                <a:cubicBezTo>
                  <a:pt x="126" y="192"/>
                  <a:pt x="120" y="172"/>
                  <a:pt x="120" y="1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86452" y="1287501"/>
            <a:ext cx="1045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spcAft>
                <a:spcPts val="600"/>
              </a:spcAft>
            </a:pPr>
            <a:r>
              <a:rPr lang="en-CA" sz="1400" dirty="0" smtClean="0">
                <a:solidFill>
                  <a:schemeClr val="bg1"/>
                </a:solidFill>
                <a:ea typeface="Calibri" panose="020F0502020204030204" pitchFamily="34" charset="0"/>
              </a:rPr>
              <a:t>Vendors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37872" y="2103425"/>
            <a:ext cx="14936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691660" y="2291073"/>
            <a:ext cx="9251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en-CA" sz="1400" dirty="0" smtClean="0">
                <a:solidFill>
                  <a:schemeClr val="bg1"/>
                </a:solidFill>
                <a:ea typeface="Calibri" panose="020F0502020204030204" pitchFamily="34" charset="0"/>
              </a:rPr>
              <a:t>Credibility</a:t>
            </a:r>
          </a:p>
        </p:txBody>
      </p:sp>
      <p:sp>
        <p:nvSpPr>
          <p:cNvPr id="16" name="Freeform 15"/>
          <p:cNvSpPr>
            <a:spLocks noEditPoints="1"/>
          </p:cNvSpPr>
          <p:nvPr/>
        </p:nvSpPr>
        <p:spPr bwMode="auto">
          <a:xfrm>
            <a:off x="281888" y="2245761"/>
            <a:ext cx="395079" cy="357006"/>
          </a:xfrm>
          <a:custGeom>
            <a:avLst/>
            <a:gdLst>
              <a:gd name="T0" fmla="*/ 190 w 223"/>
              <a:gd name="T1" fmla="*/ 33 h 175"/>
              <a:gd name="T2" fmla="*/ 111 w 223"/>
              <a:gd name="T3" fmla="*/ 0 h 175"/>
              <a:gd name="T4" fmla="*/ 33 w 223"/>
              <a:gd name="T5" fmla="*/ 33 h 175"/>
              <a:gd name="T6" fmla="*/ 0 w 223"/>
              <a:gd name="T7" fmla="*/ 111 h 175"/>
              <a:gd name="T8" fmla="*/ 25 w 223"/>
              <a:gd name="T9" fmla="*/ 175 h 175"/>
              <a:gd name="T10" fmla="*/ 205 w 223"/>
              <a:gd name="T11" fmla="*/ 171 h 175"/>
              <a:gd name="T12" fmla="*/ 214 w 223"/>
              <a:gd name="T13" fmla="*/ 68 h 175"/>
              <a:gd name="T14" fmla="*/ 156 w 223"/>
              <a:gd name="T15" fmla="*/ 67 h 175"/>
              <a:gd name="T16" fmla="*/ 156 w 223"/>
              <a:gd name="T17" fmla="*/ 45 h 175"/>
              <a:gd name="T18" fmla="*/ 178 w 223"/>
              <a:gd name="T19" fmla="*/ 45 h 175"/>
              <a:gd name="T20" fmla="*/ 178 w 223"/>
              <a:gd name="T21" fmla="*/ 67 h 175"/>
              <a:gd name="T22" fmla="*/ 111 w 223"/>
              <a:gd name="T23" fmla="*/ 48 h 175"/>
              <a:gd name="T24" fmla="*/ 96 w 223"/>
              <a:gd name="T25" fmla="*/ 32 h 175"/>
              <a:gd name="T26" fmla="*/ 111 w 223"/>
              <a:gd name="T27" fmla="*/ 16 h 175"/>
              <a:gd name="T28" fmla="*/ 127 w 223"/>
              <a:gd name="T29" fmla="*/ 32 h 175"/>
              <a:gd name="T30" fmla="*/ 111 w 223"/>
              <a:gd name="T31" fmla="*/ 48 h 175"/>
              <a:gd name="T32" fmla="*/ 180 w 223"/>
              <a:gd name="T33" fmla="*/ 123 h 175"/>
              <a:gd name="T34" fmla="*/ 180 w 223"/>
              <a:gd name="T35" fmla="*/ 100 h 175"/>
              <a:gd name="T36" fmla="*/ 202 w 223"/>
              <a:gd name="T37" fmla="*/ 100 h 175"/>
              <a:gd name="T38" fmla="*/ 202 w 223"/>
              <a:gd name="T39" fmla="*/ 123 h 175"/>
              <a:gd name="T40" fmla="*/ 134 w 223"/>
              <a:gd name="T41" fmla="*/ 127 h 175"/>
              <a:gd name="T42" fmla="*/ 124 w 223"/>
              <a:gd name="T43" fmla="*/ 156 h 175"/>
              <a:gd name="T44" fmla="*/ 91 w 223"/>
              <a:gd name="T45" fmla="*/ 147 h 175"/>
              <a:gd name="T46" fmla="*/ 96 w 223"/>
              <a:gd name="T47" fmla="*/ 117 h 175"/>
              <a:gd name="T48" fmla="*/ 122 w 223"/>
              <a:gd name="T49" fmla="*/ 64 h 175"/>
              <a:gd name="T50" fmla="*/ 132 w 223"/>
              <a:gd name="T51" fmla="*/ 58 h 175"/>
              <a:gd name="T52" fmla="*/ 137 w 223"/>
              <a:gd name="T53" fmla="*/ 68 h 175"/>
              <a:gd name="T54" fmla="*/ 134 w 223"/>
              <a:gd name="T55" fmla="*/ 127 h 175"/>
              <a:gd name="T56" fmla="*/ 45 w 223"/>
              <a:gd name="T57" fmla="*/ 67 h 175"/>
              <a:gd name="T58" fmla="*/ 45 w 223"/>
              <a:gd name="T59" fmla="*/ 45 h 175"/>
              <a:gd name="T60" fmla="*/ 67 w 223"/>
              <a:gd name="T61" fmla="*/ 45 h 175"/>
              <a:gd name="T62" fmla="*/ 67 w 223"/>
              <a:gd name="T63" fmla="*/ 67 h 175"/>
              <a:gd name="T64" fmla="*/ 32 w 223"/>
              <a:gd name="T65" fmla="*/ 127 h 175"/>
              <a:gd name="T66" fmla="*/ 16 w 223"/>
              <a:gd name="T67" fmla="*/ 111 h 175"/>
              <a:gd name="T68" fmla="*/ 32 w 223"/>
              <a:gd name="T69" fmla="*/ 95 h 175"/>
              <a:gd name="T70" fmla="*/ 48 w 223"/>
              <a:gd name="T71" fmla="*/ 111 h 175"/>
              <a:gd name="T72" fmla="*/ 32 w 223"/>
              <a:gd name="T73" fmla="*/ 127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" h="175">
                <a:moveTo>
                  <a:pt x="214" y="68"/>
                </a:moveTo>
                <a:cubicBezTo>
                  <a:pt x="208" y="54"/>
                  <a:pt x="200" y="43"/>
                  <a:pt x="190" y="33"/>
                </a:cubicBezTo>
                <a:cubicBezTo>
                  <a:pt x="180" y="23"/>
                  <a:pt x="168" y="15"/>
                  <a:pt x="155" y="9"/>
                </a:cubicBezTo>
                <a:cubicBezTo>
                  <a:pt x="141" y="3"/>
                  <a:pt x="127" y="0"/>
                  <a:pt x="111" y="0"/>
                </a:cubicBezTo>
                <a:cubicBezTo>
                  <a:pt x="96" y="0"/>
                  <a:pt x="82" y="3"/>
                  <a:pt x="68" y="9"/>
                </a:cubicBezTo>
                <a:cubicBezTo>
                  <a:pt x="55" y="15"/>
                  <a:pt x="43" y="23"/>
                  <a:pt x="33" y="33"/>
                </a:cubicBezTo>
                <a:cubicBezTo>
                  <a:pt x="23" y="43"/>
                  <a:pt x="15" y="54"/>
                  <a:pt x="9" y="68"/>
                </a:cubicBezTo>
                <a:cubicBezTo>
                  <a:pt x="3" y="82"/>
                  <a:pt x="0" y="96"/>
                  <a:pt x="0" y="111"/>
                </a:cubicBezTo>
                <a:cubicBezTo>
                  <a:pt x="0" y="133"/>
                  <a:pt x="6" y="153"/>
                  <a:pt x="18" y="171"/>
                </a:cubicBezTo>
                <a:cubicBezTo>
                  <a:pt x="19" y="174"/>
                  <a:pt x="22" y="175"/>
                  <a:pt x="25" y="175"/>
                </a:cubicBezTo>
                <a:cubicBezTo>
                  <a:pt x="198" y="175"/>
                  <a:pt x="198" y="175"/>
                  <a:pt x="198" y="175"/>
                </a:cubicBezTo>
                <a:cubicBezTo>
                  <a:pt x="201" y="175"/>
                  <a:pt x="204" y="174"/>
                  <a:pt x="205" y="171"/>
                </a:cubicBezTo>
                <a:cubicBezTo>
                  <a:pt x="217" y="153"/>
                  <a:pt x="223" y="133"/>
                  <a:pt x="223" y="111"/>
                </a:cubicBezTo>
                <a:cubicBezTo>
                  <a:pt x="223" y="96"/>
                  <a:pt x="220" y="82"/>
                  <a:pt x="214" y="68"/>
                </a:cubicBezTo>
                <a:close/>
                <a:moveTo>
                  <a:pt x="167" y="72"/>
                </a:moveTo>
                <a:cubicBezTo>
                  <a:pt x="163" y="72"/>
                  <a:pt x="159" y="70"/>
                  <a:pt x="156" y="67"/>
                </a:cubicBezTo>
                <a:cubicBezTo>
                  <a:pt x="153" y="64"/>
                  <a:pt x="151" y="60"/>
                  <a:pt x="151" y="56"/>
                </a:cubicBezTo>
                <a:cubicBezTo>
                  <a:pt x="151" y="51"/>
                  <a:pt x="153" y="48"/>
                  <a:pt x="156" y="45"/>
                </a:cubicBezTo>
                <a:cubicBezTo>
                  <a:pt x="159" y="41"/>
                  <a:pt x="163" y="40"/>
                  <a:pt x="167" y="40"/>
                </a:cubicBezTo>
                <a:cubicBezTo>
                  <a:pt x="171" y="40"/>
                  <a:pt x="175" y="41"/>
                  <a:pt x="178" y="45"/>
                </a:cubicBezTo>
                <a:cubicBezTo>
                  <a:pt x="181" y="48"/>
                  <a:pt x="183" y="51"/>
                  <a:pt x="183" y="56"/>
                </a:cubicBezTo>
                <a:cubicBezTo>
                  <a:pt x="183" y="60"/>
                  <a:pt x="181" y="64"/>
                  <a:pt x="178" y="67"/>
                </a:cubicBezTo>
                <a:cubicBezTo>
                  <a:pt x="175" y="70"/>
                  <a:pt x="171" y="72"/>
                  <a:pt x="167" y="72"/>
                </a:cubicBezTo>
                <a:close/>
                <a:moveTo>
                  <a:pt x="111" y="48"/>
                </a:moveTo>
                <a:cubicBezTo>
                  <a:pt x="107" y="48"/>
                  <a:pt x="103" y="46"/>
                  <a:pt x="100" y="43"/>
                </a:cubicBezTo>
                <a:cubicBezTo>
                  <a:pt x="97" y="40"/>
                  <a:pt x="96" y="36"/>
                  <a:pt x="96" y="32"/>
                </a:cubicBezTo>
                <a:cubicBezTo>
                  <a:pt x="96" y="28"/>
                  <a:pt x="97" y="24"/>
                  <a:pt x="100" y="21"/>
                </a:cubicBezTo>
                <a:cubicBezTo>
                  <a:pt x="103" y="18"/>
                  <a:pt x="107" y="16"/>
                  <a:pt x="111" y="16"/>
                </a:cubicBezTo>
                <a:cubicBezTo>
                  <a:pt x="116" y="16"/>
                  <a:pt x="120" y="18"/>
                  <a:pt x="123" y="21"/>
                </a:cubicBezTo>
                <a:cubicBezTo>
                  <a:pt x="126" y="24"/>
                  <a:pt x="127" y="28"/>
                  <a:pt x="127" y="32"/>
                </a:cubicBezTo>
                <a:cubicBezTo>
                  <a:pt x="127" y="36"/>
                  <a:pt x="126" y="40"/>
                  <a:pt x="123" y="43"/>
                </a:cubicBezTo>
                <a:cubicBezTo>
                  <a:pt x="120" y="46"/>
                  <a:pt x="116" y="48"/>
                  <a:pt x="111" y="48"/>
                </a:cubicBezTo>
                <a:close/>
                <a:moveTo>
                  <a:pt x="191" y="127"/>
                </a:moveTo>
                <a:cubicBezTo>
                  <a:pt x="186" y="127"/>
                  <a:pt x="183" y="126"/>
                  <a:pt x="180" y="123"/>
                </a:cubicBezTo>
                <a:cubicBezTo>
                  <a:pt x="177" y="119"/>
                  <a:pt x="175" y="116"/>
                  <a:pt x="175" y="111"/>
                </a:cubicBezTo>
                <a:cubicBezTo>
                  <a:pt x="175" y="107"/>
                  <a:pt x="177" y="103"/>
                  <a:pt x="180" y="100"/>
                </a:cubicBezTo>
                <a:cubicBezTo>
                  <a:pt x="183" y="97"/>
                  <a:pt x="186" y="95"/>
                  <a:pt x="191" y="95"/>
                </a:cubicBezTo>
                <a:cubicBezTo>
                  <a:pt x="195" y="95"/>
                  <a:pt x="199" y="97"/>
                  <a:pt x="202" y="100"/>
                </a:cubicBezTo>
                <a:cubicBezTo>
                  <a:pt x="205" y="103"/>
                  <a:pt x="207" y="107"/>
                  <a:pt x="207" y="111"/>
                </a:cubicBezTo>
                <a:cubicBezTo>
                  <a:pt x="207" y="116"/>
                  <a:pt x="205" y="119"/>
                  <a:pt x="202" y="123"/>
                </a:cubicBezTo>
                <a:cubicBezTo>
                  <a:pt x="199" y="126"/>
                  <a:pt x="195" y="127"/>
                  <a:pt x="191" y="127"/>
                </a:cubicBezTo>
                <a:close/>
                <a:moveTo>
                  <a:pt x="134" y="127"/>
                </a:moveTo>
                <a:cubicBezTo>
                  <a:pt x="136" y="131"/>
                  <a:pt x="136" y="136"/>
                  <a:pt x="135" y="141"/>
                </a:cubicBezTo>
                <a:cubicBezTo>
                  <a:pt x="133" y="148"/>
                  <a:pt x="129" y="152"/>
                  <a:pt x="124" y="156"/>
                </a:cubicBezTo>
                <a:cubicBezTo>
                  <a:pt x="118" y="159"/>
                  <a:pt x="112" y="160"/>
                  <a:pt x="105" y="158"/>
                </a:cubicBezTo>
                <a:cubicBezTo>
                  <a:pt x="99" y="157"/>
                  <a:pt x="94" y="153"/>
                  <a:pt x="91" y="147"/>
                </a:cubicBezTo>
                <a:cubicBezTo>
                  <a:pt x="88" y="141"/>
                  <a:pt x="87" y="135"/>
                  <a:pt x="88" y="129"/>
                </a:cubicBezTo>
                <a:cubicBezTo>
                  <a:pt x="90" y="124"/>
                  <a:pt x="92" y="120"/>
                  <a:pt x="96" y="117"/>
                </a:cubicBezTo>
                <a:cubicBezTo>
                  <a:pt x="100" y="114"/>
                  <a:pt x="105" y="112"/>
                  <a:pt x="110" y="111"/>
                </a:cubicBezTo>
                <a:cubicBezTo>
                  <a:pt x="122" y="64"/>
                  <a:pt x="122" y="64"/>
                  <a:pt x="122" y="64"/>
                </a:cubicBezTo>
                <a:cubicBezTo>
                  <a:pt x="123" y="62"/>
                  <a:pt x="124" y="60"/>
                  <a:pt x="126" y="59"/>
                </a:cubicBezTo>
                <a:cubicBezTo>
                  <a:pt x="128" y="58"/>
                  <a:pt x="130" y="58"/>
                  <a:pt x="132" y="58"/>
                </a:cubicBezTo>
                <a:cubicBezTo>
                  <a:pt x="134" y="59"/>
                  <a:pt x="135" y="60"/>
                  <a:pt x="136" y="62"/>
                </a:cubicBezTo>
                <a:cubicBezTo>
                  <a:pt x="138" y="64"/>
                  <a:pt x="138" y="66"/>
                  <a:pt x="137" y="68"/>
                </a:cubicBezTo>
                <a:cubicBezTo>
                  <a:pt x="125" y="115"/>
                  <a:pt x="125" y="115"/>
                  <a:pt x="125" y="115"/>
                </a:cubicBezTo>
                <a:cubicBezTo>
                  <a:pt x="129" y="118"/>
                  <a:pt x="132" y="122"/>
                  <a:pt x="134" y="127"/>
                </a:cubicBezTo>
                <a:close/>
                <a:moveTo>
                  <a:pt x="56" y="72"/>
                </a:moveTo>
                <a:cubicBezTo>
                  <a:pt x="52" y="72"/>
                  <a:pt x="48" y="70"/>
                  <a:pt x="45" y="67"/>
                </a:cubicBezTo>
                <a:cubicBezTo>
                  <a:pt x="42" y="64"/>
                  <a:pt x="40" y="60"/>
                  <a:pt x="40" y="56"/>
                </a:cubicBezTo>
                <a:cubicBezTo>
                  <a:pt x="40" y="51"/>
                  <a:pt x="42" y="48"/>
                  <a:pt x="45" y="45"/>
                </a:cubicBezTo>
                <a:cubicBezTo>
                  <a:pt x="48" y="41"/>
                  <a:pt x="52" y="40"/>
                  <a:pt x="56" y="40"/>
                </a:cubicBezTo>
                <a:cubicBezTo>
                  <a:pt x="60" y="40"/>
                  <a:pt x="64" y="41"/>
                  <a:pt x="67" y="45"/>
                </a:cubicBezTo>
                <a:cubicBezTo>
                  <a:pt x="70" y="48"/>
                  <a:pt x="72" y="51"/>
                  <a:pt x="72" y="56"/>
                </a:cubicBezTo>
                <a:cubicBezTo>
                  <a:pt x="72" y="60"/>
                  <a:pt x="70" y="64"/>
                  <a:pt x="67" y="67"/>
                </a:cubicBezTo>
                <a:cubicBezTo>
                  <a:pt x="64" y="70"/>
                  <a:pt x="60" y="72"/>
                  <a:pt x="56" y="72"/>
                </a:cubicBezTo>
                <a:close/>
                <a:moveTo>
                  <a:pt x="32" y="127"/>
                </a:moveTo>
                <a:cubicBezTo>
                  <a:pt x="28" y="127"/>
                  <a:pt x="24" y="126"/>
                  <a:pt x="21" y="123"/>
                </a:cubicBezTo>
                <a:cubicBezTo>
                  <a:pt x="18" y="119"/>
                  <a:pt x="16" y="116"/>
                  <a:pt x="16" y="111"/>
                </a:cubicBezTo>
                <a:cubicBezTo>
                  <a:pt x="16" y="107"/>
                  <a:pt x="18" y="103"/>
                  <a:pt x="21" y="100"/>
                </a:cubicBezTo>
                <a:cubicBezTo>
                  <a:pt x="24" y="97"/>
                  <a:pt x="28" y="95"/>
                  <a:pt x="32" y="95"/>
                </a:cubicBezTo>
                <a:cubicBezTo>
                  <a:pt x="36" y="95"/>
                  <a:pt x="40" y="97"/>
                  <a:pt x="43" y="100"/>
                </a:cubicBezTo>
                <a:cubicBezTo>
                  <a:pt x="46" y="103"/>
                  <a:pt x="48" y="107"/>
                  <a:pt x="48" y="111"/>
                </a:cubicBezTo>
                <a:cubicBezTo>
                  <a:pt x="48" y="116"/>
                  <a:pt x="46" y="119"/>
                  <a:pt x="43" y="123"/>
                </a:cubicBezTo>
                <a:cubicBezTo>
                  <a:pt x="40" y="126"/>
                  <a:pt x="36" y="127"/>
                  <a:pt x="32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39" name="Rectangle 38"/>
          <p:cNvSpPr/>
          <p:nvPr/>
        </p:nvSpPr>
        <p:spPr>
          <a:xfrm>
            <a:off x="137872" y="3167222"/>
            <a:ext cx="1493676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Freeform 21"/>
          <p:cNvSpPr>
            <a:spLocks noEditPoints="1"/>
          </p:cNvSpPr>
          <p:nvPr/>
        </p:nvSpPr>
        <p:spPr bwMode="auto">
          <a:xfrm>
            <a:off x="272955" y="3296661"/>
            <a:ext cx="377906" cy="436278"/>
          </a:xfrm>
          <a:custGeom>
            <a:avLst/>
            <a:gdLst>
              <a:gd name="T0" fmla="*/ 639 w 1277"/>
              <a:gd name="T1" fmla="*/ 0 h 1277"/>
              <a:gd name="T2" fmla="*/ 0 w 1277"/>
              <a:gd name="T3" fmla="*/ 639 h 1277"/>
              <a:gd name="T4" fmla="*/ 639 w 1277"/>
              <a:gd name="T5" fmla="*/ 1277 h 1277"/>
              <a:gd name="T6" fmla="*/ 1277 w 1277"/>
              <a:gd name="T7" fmla="*/ 639 h 1277"/>
              <a:gd name="T8" fmla="*/ 639 w 1277"/>
              <a:gd name="T9" fmla="*/ 0 h 1277"/>
              <a:gd name="T10" fmla="*/ 810 w 1277"/>
              <a:gd name="T11" fmla="*/ 396 h 1277"/>
              <a:gd name="T12" fmla="*/ 883 w 1277"/>
              <a:gd name="T13" fmla="*/ 469 h 1277"/>
              <a:gd name="T14" fmla="*/ 810 w 1277"/>
              <a:gd name="T15" fmla="*/ 542 h 1277"/>
              <a:gd name="T16" fmla="*/ 737 w 1277"/>
              <a:gd name="T17" fmla="*/ 469 h 1277"/>
              <a:gd name="T18" fmla="*/ 810 w 1277"/>
              <a:gd name="T19" fmla="*/ 396 h 1277"/>
              <a:gd name="T20" fmla="*/ 479 w 1277"/>
              <a:gd name="T21" fmla="*/ 396 h 1277"/>
              <a:gd name="T22" fmla="*/ 552 w 1277"/>
              <a:gd name="T23" fmla="*/ 469 h 1277"/>
              <a:gd name="T24" fmla="*/ 479 w 1277"/>
              <a:gd name="T25" fmla="*/ 542 h 1277"/>
              <a:gd name="T26" fmla="*/ 405 w 1277"/>
              <a:gd name="T27" fmla="*/ 469 h 1277"/>
              <a:gd name="T28" fmla="*/ 479 w 1277"/>
              <a:gd name="T29" fmla="*/ 396 h 1277"/>
              <a:gd name="T30" fmla="*/ 909 w 1277"/>
              <a:gd name="T31" fmla="*/ 769 h 1277"/>
              <a:gd name="T32" fmla="*/ 909 w 1277"/>
              <a:gd name="T33" fmla="*/ 769 h 1277"/>
              <a:gd name="T34" fmla="*/ 881 w 1277"/>
              <a:gd name="T35" fmla="*/ 847 h 1277"/>
              <a:gd name="T36" fmla="*/ 397 w 1277"/>
              <a:gd name="T37" fmla="*/ 847 h 1277"/>
              <a:gd name="T38" fmla="*/ 362 w 1277"/>
              <a:gd name="T39" fmla="*/ 813 h 1277"/>
              <a:gd name="T40" fmla="*/ 397 w 1277"/>
              <a:gd name="T41" fmla="*/ 778 h 1277"/>
              <a:gd name="T42" fmla="*/ 881 w 1277"/>
              <a:gd name="T43" fmla="*/ 778 h 1277"/>
              <a:gd name="T44" fmla="*/ 915 w 1277"/>
              <a:gd name="T45" fmla="*/ 813 h 1277"/>
              <a:gd name="T46" fmla="*/ 881 w 1277"/>
              <a:gd name="T47" fmla="*/ 847 h 1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77" h="1277">
                <a:moveTo>
                  <a:pt x="639" y="0"/>
                </a:moveTo>
                <a:cubicBezTo>
                  <a:pt x="286" y="0"/>
                  <a:pt x="0" y="286"/>
                  <a:pt x="0" y="639"/>
                </a:cubicBezTo>
                <a:cubicBezTo>
                  <a:pt x="0" y="991"/>
                  <a:pt x="286" y="1277"/>
                  <a:pt x="639" y="1277"/>
                </a:cubicBezTo>
                <a:cubicBezTo>
                  <a:pt x="991" y="1277"/>
                  <a:pt x="1277" y="991"/>
                  <a:pt x="1277" y="639"/>
                </a:cubicBezTo>
                <a:cubicBezTo>
                  <a:pt x="1277" y="286"/>
                  <a:pt x="991" y="0"/>
                  <a:pt x="639" y="0"/>
                </a:cubicBezTo>
                <a:close/>
                <a:moveTo>
                  <a:pt x="810" y="396"/>
                </a:moveTo>
                <a:cubicBezTo>
                  <a:pt x="850" y="396"/>
                  <a:pt x="883" y="429"/>
                  <a:pt x="883" y="469"/>
                </a:cubicBezTo>
                <a:cubicBezTo>
                  <a:pt x="883" y="510"/>
                  <a:pt x="850" y="542"/>
                  <a:pt x="810" y="542"/>
                </a:cubicBezTo>
                <a:cubicBezTo>
                  <a:pt x="769" y="542"/>
                  <a:pt x="737" y="510"/>
                  <a:pt x="737" y="469"/>
                </a:cubicBezTo>
                <a:cubicBezTo>
                  <a:pt x="737" y="429"/>
                  <a:pt x="769" y="396"/>
                  <a:pt x="810" y="396"/>
                </a:cubicBezTo>
                <a:close/>
                <a:moveTo>
                  <a:pt x="479" y="396"/>
                </a:moveTo>
                <a:cubicBezTo>
                  <a:pt x="519" y="396"/>
                  <a:pt x="552" y="429"/>
                  <a:pt x="552" y="469"/>
                </a:cubicBezTo>
                <a:cubicBezTo>
                  <a:pt x="552" y="510"/>
                  <a:pt x="519" y="542"/>
                  <a:pt x="479" y="542"/>
                </a:cubicBezTo>
                <a:cubicBezTo>
                  <a:pt x="438" y="542"/>
                  <a:pt x="405" y="510"/>
                  <a:pt x="405" y="469"/>
                </a:cubicBezTo>
                <a:cubicBezTo>
                  <a:pt x="405" y="429"/>
                  <a:pt x="438" y="396"/>
                  <a:pt x="479" y="396"/>
                </a:cubicBezTo>
                <a:close/>
                <a:moveTo>
                  <a:pt x="909" y="769"/>
                </a:moveTo>
                <a:cubicBezTo>
                  <a:pt x="909" y="769"/>
                  <a:pt x="909" y="769"/>
                  <a:pt x="909" y="769"/>
                </a:cubicBezTo>
                <a:moveTo>
                  <a:pt x="881" y="847"/>
                </a:moveTo>
                <a:cubicBezTo>
                  <a:pt x="397" y="847"/>
                  <a:pt x="397" y="847"/>
                  <a:pt x="397" y="847"/>
                </a:cubicBezTo>
                <a:cubicBezTo>
                  <a:pt x="377" y="847"/>
                  <a:pt x="362" y="832"/>
                  <a:pt x="362" y="813"/>
                </a:cubicBezTo>
                <a:cubicBezTo>
                  <a:pt x="362" y="794"/>
                  <a:pt x="377" y="778"/>
                  <a:pt x="397" y="778"/>
                </a:cubicBezTo>
                <a:cubicBezTo>
                  <a:pt x="881" y="778"/>
                  <a:pt x="881" y="778"/>
                  <a:pt x="881" y="778"/>
                </a:cubicBezTo>
                <a:cubicBezTo>
                  <a:pt x="900" y="778"/>
                  <a:pt x="915" y="794"/>
                  <a:pt x="915" y="813"/>
                </a:cubicBezTo>
                <a:cubicBezTo>
                  <a:pt x="915" y="832"/>
                  <a:pt x="900" y="847"/>
                  <a:pt x="881" y="8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10942" y="3229648"/>
            <a:ext cx="9961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spcAft>
                <a:spcPts val="600"/>
              </a:spcAft>
            </a:pPr>
            <a:r>
              <a:rPr lang="en-US" sz="1400" dirty="0" smtClean="0">
                <a:solidFill>
                  <a:schemeClr val="bg1"/>
                </a:solidFill>
                <a:ea typeface="Calibri" panose="020F0502020204030204" pitchFamily="34" charset="0"/>
              </a:rPr>
              <a:t>Pilot Failure</a:t>
            </a:r>
            <a:endParaRPr lang="en-CA" sz="1400" dirty="0" smtClean="0">
              <a:solidFill>
                <a:schemeClr val="bg1"/>
              </a:solidFill>
              <a:ea typeface="Calibri" panose="020F050202020403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24391" y="4460295"/>
            <a:ext cx="1189112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en-CA" sz="1350" dirty="0" smtClean="0">
                <a:solidFill>
                  <a:schemeClr val="bg1"/>
                </a:solidFill>
                <a:ea typeface="Calibri" panose="020F0502020204030204" pitchFamily="34" charset="0"/>
              </a:rPr>
              <a:t>Expectations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031" y="5332195"/>
            <a:ext cx="14936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ectangle 44"/>
          <p:cNvSpPr/>
          <p:nvPr/>
        </p:nvSpPr>
        <p:spPr>
          <a:xfrm>
            <a:off x="656470" y="5517841"/>
            <a:ext cx="1063375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en-US" sz="1350" dirty="0" smtClean="0">
                <a:solidFill>
                  <a:schemeClr val="bg1"/>
                </a:solidFill>
                <a:ea typeface="Calibri" panose="020F0502020204030204" pitchFamily="34" charset="0"/>
              </a:rPr>
              <a:t>Complaints</a:t>
            </a:r>
            <a:endParaRPr lang="en-CA" sz="1350" dirty="0" smtClean="0">
              <a:solidFill>
                <a:schemeClr val="bg1"/>
              </a:solidFill>
              <a:ea typeface="Calibri" panose="020F050202020403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242095" y="5470464"/>
            <a:ext cx="413167" cy="425490"/>
          </a:xfrm>
          <a:custGeom>
            <a:avLst/>
            <a:gdLst>
              <a:gd name="T0" fmla="*/ 343 w 361"/>
              <a:gd name="T1" fmla="*/ 106 h 346"/>
              <a:gd name="T2" fmla="*/ 330 w 361"/>
              <a:gd name="T3" fmla="*/ 58 h 346"/>
              <a:gd name="T4" fmla="*/ 275 w 361"/>
              <a:gd name="T5" fmla="*/ 0 h 346"/>
              <a:gd name="T6" fmla="*/ 250 w 361"/>
              <a:gd name="T7" fmla="*/ 0 h 346"/>
              <a:gd name="T8" fmla="*/ 213 w 361"/>
              <a:gd name="T9" fmla="*/ 3 h 346"/>
              <a:gd name="T10" fmla="*/ 159 w 361"/>
              <a:gd name="T11" fmla="*/ 19 h 346"/>
              <a:gd name="T12" fmla="*/ 113 w 361"/>
              <a:gd name="T13" fmla="*/ 33 h 346"/>
              <a:gd name="T14" fmla="*/ 109 w 361"/>
              <a:gd name="T15" fmla="*/ 188 h 346"/>
              <a:gd name="T16" fmla="*/ 122 w 361"/>
              <a:gd name="T17" fmla="*/ 202 h 346"/>
              <a:gd name="T18" fmla="*/ 162 w 361"/>
              <a:gd name="T19" fmla="*/ 243 h 346"/>
              <a:gd name="T20" fmla="*/ 192 w 361"/>
              <a:gd name="T21" fmla="*/ 281 h 346"/>
              <a:gd name="T22" fmla="*/ 199 w 361"/>
              <a:gd name="T23" fmla="*/ 305 h 346"/>
              <a:gd name="T24" fmla="*/ 206 w 361"/>
              <a:gd name="T25" fmla="*/ 331 h 346"/>
              <a:gd name="T26" fmla="*/ 224 w 361"/>
              <a:gd name="T27" fmla="*/ 346 h 346"/>
              <a:gd name="T28" fmla="*/ 256 w 361"/>
              <a:gd name="T29" fmla="*/ 338 h 346"/>
              <a:gd name="T30" fmla="*/ 271 w 361"/>
              <a:gd name="T31" fmla="*/ 319 h 346"/>
              <a:gd name="T32" fmla="*/ 275 w 361"/>
              <a:gd name="T33" fmla="*/ 297 h 346"/>
              <a:gd name="T34" fmla="*/ 272 w 361"/>
              <a:gd name="T35" fmla="*/ 271 h 346"/>
              <a:gd name="T36" fmla="*/ 262 w 361"/>
              <a:gd name="T37" fmla="*/ 245 h 346"/>
              <a:gd name="T38" fmla="*/ 257 w 361"/>
              <a:gd name="T39" fmla="*/ 236 h 346"/>
              <a:gd name="T40" fmla="*/ 318 w 361"/>
              <a:gd name="T41" fmla="*/ 231 h 346"/>
              <a:gd name="T42" fmla="*/ 361 w 361"/>
              <a:gd name="T43" fmla="*/ 187 h 346"/>
              <a:gd name="T44" fmla="*/ 352 w 361"/>
              <a:gd name="T45" fmla="*/ 137 h 346"/>
              <a:gd name="T46" fmla="*/ 80 w 361"/>
              <a:gd name="T47" fmla="*/ 202 h 346"/>
              <a:gd name="T48" fmla="*/ 5 w 361"/>
              <a:gd name="T49" fmla="*/ 198 h 346"/>
              <a:gd name="T50" fmla="*/ 0 w 361"/>
              <a:gd name="T51" fmla="*/ 43 h 346"/>
              <a:gd name="T52" fmla="*/ 15 w 361"/>
              <a:gd name="T53" fmla="*/ 29 h 346"/>
              <a:gd name="T54" fmla="*/ 90 w 361"/>
              <a:gd name="T55" fmla="*/ 33 h 346"/>
              <a:gd name="T56" fmla="*/ 94 w 361"/>
              <a:gd name="T57" fmla="*/ 187 h 346"/>
              <a:gd name="T58" fmla="*/ 54 w 361"/>
              <a:gd name="T59" fmla="*/ 62 h 346"/>
              <a:gd name="T60" fmla="*/ 33 w 361"/>
              <a:gd name="T61" fmla="*/ 62 h 346"/>
              <a:gd name="T62" fmla="*/ 33 w 361"/>
              <a:gd name="T63" fmla="*/ 82 h 346"/>
              <a:gd name="T64" fmla="*/ 54 w 361"/>
              <a:gd name="T65" fmla="*/ 82 h 346"/>
              <a:gd name="T66" fmla="*/ 54 w 361"/>
              <a:gd name="T67" fmla="*/ 62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1" h="346">
                <a:moveTo>
                  <a:pt x="352" y="137"/>
                </a:moveTo>
                <a:cubicBezTo>
                  <a:pt x="353" y="125"/>
                  <a:pt x="350" y="115"/>
                  <a:pt x="343" y="106"/>
                </a:cubicBezTo>
                <a:cubicBezTo>
                  <a:pt x="345" y="97"/>
                  <a:pt x="345" y="89"/>
                  <a:pt x="343" y="79"/>
                </a:cubicBezTo>
                <a:cubicBezTo>
                  <a:pt x="340" y="71"/>
                  <a:pt x="336" y="64"/>
                  <a:pt x="330" y="58"/>
                </a:cubicBezTo>
                <a:cubicBezTo>
                  <a:pt x="332" y="41"/>
                  <a:pt x="328" y="28"/>
                  <a:pt x="319" y="17"/>
                </a:cubicBezTo>
                <a:cubicBezTo>
                  <a:pt x="310" y="6"/>
                  <a:pt x="295" y="0"/>
                  <a:pt x="275" y="0"/>
                </a:cubicBezTo>
                <a:cubicBezTo>
                  <a:pt x="267" y="0"/>
                  <a:pt x="267" y="0"/>
                  <a:pt x="267" y="0"/>
                </a:cubicBezTo>
                <a:cubicBezTo>
                  <a:pt x="250" y="0"/>
                  <a:pt x="250" y="0"/>
                  <a:pt x="250" y="0"/>
                </a:cubicBezTo>
                <a:cubicBezTo>
                  <a:pt x="246" y="0"/>
                  <a:pt x="246" y="0"/>
                  <a:pt x="246" y="0"/>
                </a:cubicBezTo>
                <a:cubicBezTo>
                  <a:pt x="236" y="0"/>
                  <a:pt x="225" y="1"/>
                  <a:pt x="213" y="3"/>
                </a:cubicBezTo>
                <a:cubicBezTo>
                  <a:pt x="202" y="6"/>
                  <a:pt x="193" y="8"/>
                  <a:pt x="186" y="10"/>
                </a:cubicBezTo>
                <a:cubicBezTo>
                  <a:pt x="179" y="12"/>
                  <a:pt x="170" y="15"/>
                  <a:pt x="159" y="19"/>
                </a:cubicBezTo>
                <a:cubicBezTo>
                  <a:pt x="140" y="25"/>
                  <a:pt x="128" y="29"/>
                  <a:pt x="123" y="29"/>
                </a:cubicBezTo>
                <a:cubicBezTo>
                  <a:pt x="119" y="29"/>
                  <a:pt x="116" y="30"/>
                  <a:pt x="113" y="33"/>
                </a:cubicBezTo>
                <a:cubicBezTo>
                  <a:pt x="110" y="36"/>
                  <a:pt x="109" y="39"/>
                  <a:pt x="109" y="43"/>
                </a:cubicBezTo>
                <a:cubicBezTo>
                  <a:pt x="109" y="188"/>
                  <a:pt x="109" y="188"/>
                  <a:pt x="109" y="188"/>
                </a:cubicBezTo>
                <a:cubicBezTo>
                  <a:pt x="109" y="191"/>
                  <a:pt x="110" y="195"/>
                  <a:pt x="113" y="197"/>
                </a:cubicBezTo>
                <a:cubicBezTo>
                  <a:pt x="115" y="200"/>
                  <a:pt x="119" y="202"/>
                  <a:pt x="122" y="202"/>
                </a:cubicBezTo>
                <a:cubicBezTo>
                  <a:pt x="126" y="202"/>
                  <a:pt x="132" y="207"/>
                  <a:pt x="140" y="215"/>
                </a:cubicBezTo>
                <a:cubicBezTo>
                  <a:pt x="147" y="224"/>
                  <a:pt x="155" y="233"/>
                  <a:pt x="162" y="243"/>
                </a:cubicBezTo>
                <a:cubicBezTo>
                  <a:pt x="173" y="256"/>
                  <a:pt x="180" y="265"/>
                  <a:pt x="185" y="270"/>
                </a:cubicBezTo>
                <a:cubicBezTo>
                  <a:pt x="188" y="272"/>
                  <a:pt x="190" y="276"/>
                  <a:pt x="192" y="281"/>
                </a:cubicBezTo>
                <a:cubicBezTo>
                  <a:pt x="194" y="285"/>
                  <a:pt x="195" y="289"/>
                  <a:pt x="196" y="292"/>
                </a:cubicBezTo>
                <a:cubicBezTo>
                  <a:pt x="197" y="294"/>
                  <a:pt x="198" y="299"/>
                  <a:pt x="199" y="305"/>
                </a:cubicBezTo>
                <a:cubicBezTo>
                  <a:pt x="200" y="311"/>
                  <a:pt x="201" y="316"/>
                  <a:pt x="202" y="319"/>
                </a:cubicBezTo>
                <a:cubicBezTo>
                  <a:pt x="203" y="322"/>
                  <a:pt x="204" y="326"/>
                  <a:pt x="206" y="331"/>
                </a:cubicBezTo>
                <a:cubicBezTo>
                  <a:pt x="209" y="335"/>
                  <a:pt x="211" y="339"/>
                  <a:pt x="214" y="342"/>
                </a:cubicBezTo>
                <a:cubicBezTo>
                  <a:pt x="217" y="345"/>
                  <a:pt x="220" y="346"/>
                  <a:pt x="224" y="346"/>
                </a:cubicBezTo>
                <a:cubicBezTo>
                  <a:pt x="231" y="346"/>
                  <a:pt x="237" y="345"/>
                  <a:pt x="243" y="344"/>
                </a:cubicBezTo>
                <a:cubicBezTo>
                  <a:pt x="248" y="342"/>
                  <a:pt x="253" y="340"/>
                  <a:pt x="256" y="338"/>
                </a:cubicBezTo>
                <a:cubicBezTo>
                  <a:pt x="260" y="336"/>
                  <a:pt x="263" y="333"/>
                  <a:pt x="265" y="329"/>
                </a:cubicBezTo>
                <a:cubicBezTo>
                  <a:pt x="268" y="325"/>
                  <a:pt x="270" y="322"/>
                  <a:pt x="271" y="319"/>
                </a:cubicBezTo>
                <a:cubicBezTo>
                  <a:pt x="272" y="316"/>
                  <a:pt x="273" y="312"/>
                  <a:pt x="273" y="307"/>
                </a:cubicBezTo>
                <a:cubicBezTo>
                  <a:pt x="274" y="303"/>
                  <a:pt x="275" y="300"/>
                  <a:pt x="275" y="297"/>
                </a:cubicBezTo>
                <a:cubicBezTo>
                  <a:pt x="275" y="295"/>
                  <a:pt x="275" y="292"/>
                  <a:pt x="275" y="289"/>
                </a:cubicBezTo>
                <a:cubicBezTo>
                  <a:pt x="275" y="283"/>
                  <a:pt x="274" y="277"/>
                  <a:pt x="272" y="271"/>
                </a:cubicBezTo>
                <a:cubicBezTo>
                  <a:pt x="271" y="265"/>
                  <a:pt x="270" y="261"/>
                  <a:pt x="268" y="258"/>
                </a:cubicBezTo>
                <a:cubicBezTo>
                  <a:pt x="267" y="255"/>
                  <a:pt x="265" y="251"/>
                  <a:pt x="262" y="245"/>
                </a:cubicBezTo>
                <a:cubicBezTo>
                  <a:pt x="260" y="241"/>
                  <a:pt x="260" y="241"/>
                  <a:pt x="260" y="241"/>
                </a:cubicBezTo>
                <a:cubicBezTo>
                  <a:pt x="257" y="236"/>
                  <a:pt x="257" y="236"/>
                  <a:pt x="257" y="236"/>
                </a:cubicBezTo>
                <a:cubicBezTo>
                  <a:pt x="256" y="231"/>
                  <a:pt x="256" y="231"/>
                  <a:pt x="256" y="231"/>
                </a:cubicBezTo>
                <a:cubicBezTo>
                  <a:pt x="318" y="231"/>
                  <a:pt x="318" y="231"/>
                  <a:pt x="318" y="231"/>
                </a:cubicBezTo>
                <a:cubicBezTo>
                  <a:pt x="330" y="231"/>
                  <a:pt x="340" y="226"/>
                  <a:pt x="348" y="218"/>
                </a:cubicBezTo>
                <a:cubicBezTo>
                  <a:pt x="357" y="209"/>
                  <a:pt x="361" y="199"/>
                  <a:pt x="361" y="187"/>
                </a:cubicBezTo>
                <a:cubicBezTo>
                  <a:pt x="361" y="174"/>
                  <a:pt x="357" y="163"/>
                  <a:pt x="349" y="154"/>
                </a:cubicBezTo>
                <a:cubicBezTo>
                  <a:pt x="351" y="147"/>
                  <a:pt x="352" y="142"/>
                  <a:pt x="352" y="137"/>
                </a:cubicBezTo>
                <a:close/>
                <a:moveTo>
                  <a:pt x="90" y="198"/>
                </a:moveTo>
                <a:cubicBezTo>
                  <a:pt x="87" y="200"/>
                  <a:pt x="84" y="202"/>
                  <a:pt x="80" y="202"/>
                </a:cubicBezTo>
                <a:cubicBezTo>
                  <a:pt x="15" y="202"/>
                  <a:pt x="15" y="202"/>
                  <a:pt x="15" y="202"/>
                </a:cubicBezTo>
                <a:cubicBezTo>
                  <a:pt x="11" y="202"/>
                  <a:pt x="8" y="200"/>
                  <a:pt x="5" y="198"/>
                </a:cubicBezTo>
                <a:cubicBezTo>
                  <a:pt x="2" y="195"/>
                  <a:pt x="0" y="191"/>
                  <a:pt x="0" y="187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39"/>
                  <a:pt x="2" y="36"/>
                  <a:pt x="5" y="33"/>
                </a:cubicBezTo>
                <a:cubicBezTo>
                  <a:pt x="8" y="30"/>
                  <a:pt x="11" y="29"/>
                  <a:pt x="15" y="29"/>
                </a:cubicBezTo>
                <a:cubicBezTo>
                  <a:pt x="80" y="29"/>
                  <a:pt x="80" y="29"/>
                  <a:pt x="80" y="29"/>
                </a:cubicBezTo>
                <a:cubicBezTo>
                  <a:pt x="84" y="29"/>
                  <a:pt x="87" y="30"/>
                  <a:pt x="90" y="33"/>
                </a:cubicBezTo>
                <a:cubicBezTo>
                  <a:pt x="93" y="36"/>
                  <a:pt x="94" y="39"/>
                  <a:pt x="94" y="43"/>
                </a:cubicBezTo>
                <a:cubicBezTo>
                  <a:pt x="94" y="187"/>
                  <a:pt x="94" y="187"/>
                  <a:pt x="94" y="187"/>
                </a:cubicBezTo>
                <a:cubicBezTo>
                  <a:pt x="94" y="191"/>
                  <a:pt x="93" y="195"/>
                  <a:pt x="90" y="198"/>
                </a:cubicBezTo>
                <a:close/>
                <a:moveTo>
                  <a:pt x="54" y="62"/>
                </a:moveTo>
                <a:cubicBezTo>
                  <a:pt x="51" y="59"/>
                  <a:pt x="48" y="58"/>
                  <a:pt x="44" y="58"/>
                </a:cubicBezTo>
                <a:cubicBezTo>
                  <a:pt x="40" y="58"/>
                  <a:pt x="36" y="59"/>
                  <a:pt x="33" y="62"/>
                </a:cubicBezTo>
                <a:cubicBezTo>
                  <a:pt x="31" y="64"/>
                  <a:pt x="29" y="68"/>
                  <a:pt x="29" y="72"/>
                </a:cubicBezTo>
                <a:cubicBezTo>
                  <a:pt x="29" y="76"/>
                  <a:pt x="31" y="79"/>
                  <a:pt x="33" y="82"/>
                </a:cubicBezTo>
                <a:cubicBezTo>
                  <a:pt x="36" y="85"/>
                  <a:pt x="40" y="86"/>
                  <a:pt x="44" y="86"/>
                </a:cubicBezTo>
                <a:cubicBezTo>
                  <a:pt x="48" y="86"/>
                  <a:pt x="51" y="85"/>
                  <a:pt x="54" y="82"/>
                </a:cubicBezTo>
                <a:cubicBezTo>
                  <a:pt x="57" y="79"/>
                  <a:pt x="58" y="76"/>
                  <a:pt x="58" y="72"/>
                </a:cubicBezTo>
                <a:cubicBezTo>
                  <a:pt x="58" y="68"/>
                  <a:pt x="57" y="64"/>
                  <a:pt x="54" y="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95295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4176" y="6492875"/>
            <a:ext cx="2133600" cy="365125"/>
          </a:xfrm>
        </p:spPr>
        <p:txBody>
          <a:bodyPr/>
          <a:lstStyle/>
          <a:p>
            <a:r>
              <a:rPr lang="en-CA" dirty="0" smtClean="0">
                <a:solidFill>
                  <a:prstClr val="black">
                    <a:tint val="75000"/>
                  </a:prstClr>
                </a:solidFill>
              </a:rPr>
              <a:t>12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12964" y="440668"/>
            <a:ext cx="8205290" cy="468052"/>
          </a:xfrm>
        </p:spPr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en-CA" b="1" dirty="0" smtClean="0">
                <a:latin typeface="Calibri"/>
                <a:cs typeface="Calibri"/>
              </a:rPr>
              <a:t>Work to Date</a:t>
            </a:r>
            <a:endParaRPr lang="en-CA" b="1" dirty="0">
              <a:latin typeface="Calibri"/>
              <a:cs typeface="Calibri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856792"/>
              </p:ext>
            </p:extLst>
          </p:nvPr>
        </p:nvGraphicFramePr>
        <p:xfrm>
          <a:off x="312964" y="1052737"/>
          <a:ext cx="8651524" cy="542279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06708"/>
                <a:gridCol w="7344816"/>
              </a:tblGrid>
              <a:tr h="1966862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Engagement</a:t>
                      </a:r>
                      <a:endParaRPr lang="en-CA" sz="13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Engaged with users,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unions and HR practitioners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 throughout the process to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gather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 business outcomes, capabilities and requirements</a:t>
                      </a:r>
                      <a:endParaRPr lang="en-CA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300" b="0" dirty="0" smtClean="0">
                          <a:solidFill>
                            <a:schemeClr val="tx1"/>
                          </a:solidFill>
                        </a:rPr>
                        <a:t>Through a comprehensive engagement effort we have heard from </a:t>
                      </a:r>
                      <a:r>
                        <a:rPr lang="en-CA" sz="1300" b="1" dirty="0" smtClean="0">
                          <a:solidFill>
                            <a:schemeClr val="tx1"/>
                          </a:solidFill>
                        </a:rPr>
                        <a:t>more than 3,000 public servants</a:t>
                      </a:r>
                      <a:r>
                        <a:rPr lang="en-CA" sz="13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300" b="0" baseline="0" dirty="0" smtClean="0">
                          <a:solidFill>
                            <a:schemeClr val="tx1"/>
                          </a:solidFill>
                        </a:rPr>
                        <a:t>(i.e. workshops, surveys, emails and social media)</a:t>
                      </a:r>
                      <a:endParaRPr lang="en-CA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300" b="0" dirty="0" smtClean="0">
                          <a:solidFill>
                            <a:schemeClr val="tx1"/>
                          </a:solidFill>
                        </a:rPr>
                        <a:t>Established a positive relationship with Unions through</a:t>
                      </a:r>
                      <a:r>
                        <a:rPr lang="en-CA" sz="1300" b="0" baseline="0" dirty="0" smtClean="0">
                          <a:solidFill>
                            <a:schemeClr val="tx1"/>
                          </a:solidFill>
                        </a:rPr>
                        <a:t> regular on-going dialogues as well as the creation of a Joint Union Management Meeting for Next Generation HR and Pay. The new committee has met monthly since December 2018 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Consulting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with organizations who have been through similar transformations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5565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Viable</a:t>
                      </a:r>
                      <a:br>
                        <a:rPr lang="en-US" sz="13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marketplace solutions</a:t>
                      </a:r>
                      <a:endParaRPr lang="en-CA" sz="13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Hosted an Industry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 Day to launch the Agile Procurement Process with 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90 in-person participants representing 46 vendors and 25 employees from various departments 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which included Canada Revenue Agency, Public Services and Procurement Canada and Shared Services Canada)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Identified HR and Pay solutions and services that are proven, scalable and follow GC standards and principles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Assessed solutions with users through use of real scenarios and case studies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(173 users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 participated in testing for Gate 2 of the Agile Procurement Process and 6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0 Subject Matter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 Experts were engaged in formal evaluations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0366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HR </a:t>
                      </a:r>
                      <a:br>
                        <a:rPr lang="en-US" sz="13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300" b="0" dirty="0" smtClean="0">
                          <a:solidFill>
                            <a:schemeClr val="bg1"/>
                          </a:solidFill>
                        </a:rPr>
                        <a:t>Transformation</a:t>
                      </a:r>
                      <a:endParaRPr lang="en-CA" sz="13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Considered </a:t>
                      </a: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areas requiring HR transformation, including change management</a:t>
                      </a:r>
                      <a:r>
                        <a:rPr lang="en-CA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 re-engineering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Implemented first phases of an Engagement Plan to validate a draft GC People Management Business Reference Model and capture business transformation needs</a:t>
                      </a: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CA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Identified and documented the pay rules defined</a:t>
                      </a:r>
                      <a:r>
                        <a:rPr lang="en-CA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the 27 collective agreements of the Core Public Administration</a:t>
                      </a:r>
                      <a:endParaRPr lang="en-CA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8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891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540" y="425825"/>
            <a:ext cx="8205290" cy="468052"/>
          </a:xfrm>
        </p:spPr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en-CA" b="1" dirty="0" smtClean="0">
                <a:latin typeface="Calibri"/>
                <a:cs typeface="Calibri"/>
              </a:rPr>
              <a:t>Next Steps</a:t>
            </a:r>
            <a:endParaRPr lang="en-CA" b="1" dirty="0">
              <a:latin typeface="Calibri"/>
              <a:cs typeface="Calibri"/>
            </a:endParaRPr>
          </a:p>
        </p:txBody>
      </p:sp>
      <p:sp>
        <p:nvSpPr>
          <p:cNvPr id="6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4176" y="6492875"/>
            <a:ext cx="2133600" cy="365125"/>
          </a:xfrm>
        </p:spPr>
        <p:txBody>
          <a:bodyPr/>
          <a:lstStyle/>
          <a:p>
            <a:r>
              <a:rPr lang="en-CA" dirty="0" smtClean="0">
                <a:solidFill>
                  <a:prstClr val="black">
                    <a:tint val="75000"/>
                  </a:prstClr>
                </a:solidFill>
              </a:rPr>
              <a:t>13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1303" y="1556792"/>
            <a:ext cx="556514" cy="1569223"/>
            <a:chOff x="853394" y="2179053"/>
            <a:chExt cx="556514" cy="1569223"/>
          </a:xfrm>
        </p:grpSpPr>
        <p:grpSp>
          <p:nvGrpSpPr>
            <p:cNvPr id="17" name="Group 16"/>
            <p:cNvGrpSpPr/>
            <p:nvPr/>
          </p:nvGrpSpPr>
          <p:grpSpPr>
            <a:xfrm>
              <a:off x="863674" y="2179053"/>
              <a:ext cx="546234" cy="459888"/>
              <a:chOff x="215516" y="4257092"/>
              <a:chExt cx="546234" cy="504056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215516" y="4257092"/>
                <a:ext cx="546234" cy="504056"/>
              </a:xfrm>
              <a:prstGeom prst="ellipse">
                <a:avLst/>
              </a:prstGeom>
              <a:solidFill>
                <a:srgbClr val="63CECA"/>
              </a:solidFill>
              <a:ln>
                <a:solidFill>
                  <a:srgbClr val="63C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36267" y="4289770"/>
                <a:ext cx="3240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dirty="0" smtClean="0">
                    <a:solidFill>
                      <a:schemeClr val="bg1"/>
                    </a:solidFill>
                  </a:rPr>
                  <a:t>1</a:t>
                </a:r>
                <a:endParaRPr lang="en-CA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853394" y="3288388"/>
              <a:ext cx="546234" cy="459888"/>
              <a:chOff x="205236" y="4623539"/>
              <a:chExt cx="546234" cy="504056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205236" y="4623539"/>
                <a:ext cx="546234" cy="504056"/>
              </a:xfrm>
              <a:prstGeom prst="ellipse">
                <a:avLst/>
              </a:prstGeom>
              <a:solidFill>
                <a:srgbClr val="63CECA"/>
              </a:solidFill>
              <a:ln>
                <a:solidFill>
                  <a:srgbClr val="63CE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16335" y="4656298"/>
                <a:ext cx="324036" cy="438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dirty="0" smtClean="0">
                    <a:solidFill>
                      <a:schemeClr val="bg1"/>
                    </a:solidFill>
                  </a:rPr>
                  <a:t>2</a:t>
                </a:r>
                <a:endParaRPr lang="en-CA" sz="20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1393662" y="2736531"/>
            <a:ext cx="6757830" cy="4410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Finalize Gate Three of the agile procurement process, which includes establishing a list of pre-qualified vendors and identifying a preferred vendor to partner with the government on an HR and pay pilot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378568" y="1646681"/>
            <a:ext cx="6757830" cy="4410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Provide options and recommendations on a way forward for a new HR and pay solution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393662" y="3622519"/>
            <a:ext cx="6757830" cy="4410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eek required funding and authorities</a:t>
            </a:r>
          </a:p>
        </p:txBody>
      </p:sp>
      <p:sp>
        <p:nvSpPr>
          <p:cNvPr id="35" name="Oval 34"/>
          <p:cNvSpPr/>
          <p:nvPr/>
        </p:nvSpPr>
        <p:spPr>
          <a:xfrm>
            <a:off x="721863" y="3556014"/>
            <a:ext cx="525674" cy="459888"/>
          </a:xfrm>
          <a:prstGeom prst="ellipse">
            <a:avLst/>
          </a:prstGeom>
          <a:solidFill>
            <a:srgbClr val="63CECA"/>
          </a:solidFill>
          <a:ln>
            <a:solidFill>
              <a:srgbClr val="63CE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TextBox 35"/>
          <p:cNvSpPr txBox="1"/>
          <p:nvPr/>
        </p:nvSpPr>
        <p:spPr>
          <a:xfrm>
            <a:off x="822682" y="3629656"/>
            <a:ext cx="324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chemeClr val="bg1"/>
                </a:solidFill>
              </a:rPr>
              <a:t>3</a:t>
            </a:r>
            <a:endParaRPr lang="en-CA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4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err="1" smtClean="0"/>
              <a:t>NextGen</a:t>
            </a:r>
            <a:r>
              <a:rPr lang="en-US" b="1" dirty="0" smtClean="0"/>
              <a:t> Mandate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40252" y="6309320"/>
            <a:ext cx="2133600" cy="365125"/>
          </a:xfrm>
        </p:spPr>
        <p:txBody>
          <a:bodyPr/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6" name="TextBox 10"/>
          <p:cNvSpPr txBox="1"/>
          <p:nvPr/>
        </p:nvSpPr>
        <p:spPr>
          <a:xfrm>
            <a:off x="2440495" y="1267057"/>
            <a:ext cx="6369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2018 announced the government’s intention to identify options for a long-term and sustainable pay system alternative.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2026982" y="2421073"/>
            <a:ext cx="6783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OCIO, 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digital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advisors,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OCHRO,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the business owner, are working together as the NextGen team to identify options that will be presented in Spring 2019.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2440495" y="3739587"/>
            <a:ext cx="6271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NextGen has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initiated an iterative dialogue with vendors as a means to identify the technological options that will address the HR and Pay needs of the GC.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Hexagon 8"/>
          <p:cNvSpPr/>
          <p:nvPr>
            <p:custDataLst>
              <p:tags r:id="rId1"/>
            </p:custDataLst>
          </p:nvPr>
        </p:nvSpPr>
        <p:spPr>
          <a:xfrm rot="5400000">
            <a:off x="931094" y="1075849"/>
            <a:ext cx="1395047" cy="1295401"/>
          </a:xfrm>
          <a:prstGeom prst="hexagon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0" name="Hexagon 9"/>
          <p:cNvSpPr/>
          <p:nvPr>
            <p:custDataLst>
              <p:tags r:id="rId2"/>
            </p:custDataLst>
          </p:nvPr>
        </p:nvSpPr>
        <p:spPr>
          <a:xfrm rot="5400000">
            <a:off x="231080" y="2294186"/>
            <a:ext cx="1395047" cy="1295401"/>
          </a:xfrm>
          <a:prstGeom prst="hexagon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Hexagon 10"/>
          <p:cNvSpPr/>
          <p:nvPr>
            <p:custDataLst>
              <p:tags r:id="rId3"/>
            </p:custDataLst>
          </p:nvPr>
        </p:nvSpPr>
        <p:spPr>
          <a:xfrm rot="5400000">
            <a:off x="923873" y="3560000"/>
            <a:ext cx="1395047" cy="1295401"/>
          </a:xfrm>
          <a:prstGeom prst="hexago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Hexagon 14"/>
          <p:cNvSpPr/>
          <p:nvPr>
            <p:custDataLst>
              <p:tags r:id="rId4"/>
            </p:custDataLst>
          </p:nvPr>
        </p:nvSpPr>
        <p:spPr>
          <a:xfrm rot="5400000">
            <a:off x="165693" y="4809532"/>
            <a:ext cx="1395047" cy="1295401"/>
          </a:xfrm>
          <a:prstGeom prst="hexagon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TextBox 12"/>
          <p:cNvSpPr txBox="1"/>
          <p:nvPr/>
        </p:nvSpPr>
        <p:spPr>
          <a:xfrm>
            <a:off x="2026982" y="4974608"/>
            <a:ext cx="6685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 new solution will be driven by the GC’s business needs, which will be informed by engagement with employees, unions, HR practitioners at all stages of design and delivery.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93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660" y="1516727"/>
            <a:ext cx="2139014" cy="58883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80628"/>
            <a:ext cx="7526583" cy="878670"/>
          </a:xfrm>
        </p:spPr>
        <p:txBody>
          <a:bodyPr>
            <a:normAutofit/>
          </a:bodyPr>
          <a:lstStyle/>
          <a:p>
            <a:r>
              <a:rPr lang="en-US" sz="2600" b="1" smtClean="0">
                <a:latin typeface="Arial" panose="020B0604020202020204" pitchFamily="34" charset="0"/>
                <a:cs typeface="Arial" panose="020B0604020202020204" pitchFamily="34" charset="0"/>
              </a:rPr>
              <a:t>Applying Lessons Learned to NextGen</a:t>
            </a:r>
            <a:endParaRPr lang="en-CA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758877" y="634532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</a:t>
            </a:r>
            <a:endParaRPr lang="en-CA" dirty="0"/>
          </a:p>
        </p:txBody>
      </p:sp>
      <p:sp>
        <p:nvSpPr>
          <p:cNvPr id="2" name="Rectangle 1"/>
          <p:cNvSpPr/>
          <p:nvPr/>
        </p:nvSpPr>
        <p:spPr>
          <a:xfrm>
            <a:off x="185350" y="1016732"/>
            <a:ext cx="4721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cs typeface="Arial" panose="020B0604020202020204" pitchFamily="34" charset="0"/>
              </a:rPr>
              <a:t>1.	Establishing </a:t>
            </a:r>
            <a:r>
              <a:rPr lang="en-US" b="1" dirty="0">
                <a:cs typeface="Arial" panose="020B0604020202020204" pitchFamily="34" charset="0"/>
              </a:rPr>
              <a:t>a Multi-Disciplinary Team</a:t>
            </a:r>
          </a:p>
        </p:txBody>
      </p:sp>
      <p:sp>
        <p:nvSpPr>
          <p:cNvPr id="3" name="Rectangle 2"/>
          <p:cNvSpPr/>
          <p:nvPr/>
        </p:nvSpPr>
        <p:spPr>
          <a:xfrm>
            <a:off x="244756" y="1624444"/>
            <a:ext cx="2133918" cy="36933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>
                <a:cs typeface="Arial" panose="020B0604020202020204" pitchFamily="34" charset="0"/>
              </a:rPr>
              <a:t>Sense of Urgency</a:t>
            </a:r>
          </a:p>
        </p:txBody>
      </p:sp>
      <p:sp>
        <p:nvSpPr>
          <p:cNvPr id="4" name="Rectangle 3"/>
          <p:cNvSpPr/>
          <p:nvPr/>
        </p:nvSpPr>
        <p:spPr>
          <a:xfrm>
            <a:off x="2378674" y="1520788"/>
            <a:ext cx="6513805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cs typeface="Arial" panose="020B0604020202020204" pitchFamily="34" charset="0"/>
              </a:rPr>
              <a:t>Paying employees accurately and on time is a top priority for any employer and must be treated as a </a:t>
            </a:r>
            <a:r>
              <a:rPr lang="en-US" sz="1600" dirty="0" smtClean="0">
                <a:cs typeface="Arial" panose="020B0604020202020204" pitchFamily="34" charset="0"/>
              </a:rPr>
              <a:t>crisis</a:t>
            </a:r>
            <a:endParaRPr lang="en-US" sz="1600" dirty="0">
              <a:cs typeface="Arial" panose="020B0604020202020204" pitchFamily="34" charset="0"/>
            </a:endParaRPr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227641" y="2207523"/>
            <a:ext cx="571500" cy="483795"/>
          </a:xfrm>
          <a:custGeom>
            <a:avLst/>
            <a:gdLst>
              <a:gd name="T0" fmla="*/ 171 w 171"/>
              <a:gd name="T1" fmla="*/ 26 h 145"/>
              <a:gd name="T2" fmla="*/ 169 w 171"/>
              <a:gd name="T3" fmla="*/ 20 h 145"/>
              <a:gd name="T4" fmla="*/ 157 w 171"/>
              <a:gd name="T5" fmla="*/ 9 h 145"/>
              <a:gd name="T6" fmla="*/ 151 w 171"/>
              <a:gd name="T7" fmla="*/ 7 h 145"/>
              <a:gd name="T8" fmla="*/ 146 w 171"/>
              <a:gd name="T9" fmla="*/ 9 h 145"/>
              <a:gd name="T10" fmla="*/ 79 w 171"/>
              <a:gd name="T11" fmla="*/ 76 h 145"/>
              <a:gd name="T12" fmla="*/ 52 w 171"/>
              <a:gd name="T13" fmla="*/ 48 h 145"/>
              <a:gd name="T14" fmla="*/ 46 w 171"/>
              <a:gd name="T15" fmla="*/ 46 h 145"/>
              <a:gd name="T16" fmla="*/ 40 w 171"/>
              <a:gd name="T17" fmla="*/ 48 h 145"/>
              <a:gd name="T18" fmla="*/ 29 w 171"/>
              <a:gd name="T19" fmla="*/ 60 h 145"/>
              <a:gd name="T20" fmla="*/ 27 w 171"/>
              <a:gd name="T21" fmla="*/ 66 h 145"/>
              <a:gd name="T22" fmla="*/ 29 w 171"/>
              <a:gd name="T23" fmla="*/ 71 h 145"/>
              <a:gd name="T24" fmla="*/ 73 w 171"/>
              <a:gd name="T25" fmla="*/ 116 h 145"/>
              <a:gd name="T26" fmla="*/ 79 w 171"/>
              <a:gd name="T27" fmla="*/ 118 h 145"/>
              <a:gd name="T28" fmla="*/ 85 w 171"/>
              <a:gd name="T29" fmla="*/ 116 h 145"/>
              <a:gd name="T30" fmla="*/ 169 w 171"/>
              <a:gd name="T31" fmla="*/ 32 h 145"/>
              <a:gd name="T32" fmla="*/ 171 w 171"/>
              <a:gd name="T33" fmla="*/ 26 h 145"/>
              <a:gd name="T34" fmla="*/ 143 w 171"/>
              <a:gd name="T35" fmla="*/ 79 h 145"/>
              <a:gd name="T36" fmla="*/ 142 w 171"/>
              <a:gd name="T37" fmla="*/ 79 h 145"/>
              <a:gd name="T38" fmla="*/ 139 w 171"/>
              <a:gd name="T39" fmla="*/ 80 h 145"/>
              <a:gd name="T40" fmla="*/ 133 w 171"/>
              <a:gd name="T41" fmla="*/ 87 h 145"/>
              <a:gd name="T42" fmla="*/ 132 w 171"/>
              <a:gd name="T43" fmla="*/ 89 h 145"/>
              <a:gd name="T44" fmla="*/ 132 w 171"/>
              <a:gd name="T45" fmla="*/ 115 h 145"/>
              <a:gd name="T46" fmla="*/ 127 w 171"/>
              <a:gd name="T47" fmla="*/ 127 h 145"/>
              <a:gd name="T48" fmla="*/ 115 w 171"/>
              <a:gd name="T49" fmla="*/ 131 h 145"/>
              <a:gd name="T50" fmla="*/ 30 w 171"/>
              <a:gd name="T51" fmla="*/ 131 h 145"/>
              <a:gd name="T52" fmla="*/ 18 w 171"/>
              <a:gd name="T53" fmla="*/ 127 h 145"/>
              <a:gd name="T54" fmla="*/ 13 w 171"/>
              <a:gd name="T55" fmla="*/ 115 h 145"/>
              <a:gd name="T56" fmla="*/ 13 w 171"/>
              <a:gd name="T57" fmla="*/ 30 h 145"/>
              <a:gd name="T58" fmla="*/ 18 w 171"/>
              <a:gd name="T59" fmla="*/ 18 h 145"/>
              <a:gd name="T60" fmla="*/ 30 w 171"/>
              <a:gd name="T61" fmla="*/ 13 h 145"/>
              <a:gd name="T62" fmla="*/ 115 w 171"/>
              <a:gd name="T63" fmla="*/ 13 h 145"/>
              <a:gd name="T64" fmla="*/ 120 w 171"/>
              <a:gd name="T65" fmla="*/ 14 h 145"/>
              <a:gd name="T66" fmla="*/ 121 w 171"/>
              <a:gd name="T67" fmla="*/ 14 h 145"/>
              <a:gd name="T68" fmla="*/ 123 w 171"/>
              <a:gd name="T69" fmla="*/ 13 h 145"/>
              <a:gd name="T70" fmla="*/ 128 w 171"/>
              <a:gd name="T71" fmla="*/ 8 h 145"/>
              <a:gd name="T72" fmla="*/ 129 w 171"/>
              <a:gd name="T73" fmla="*/ 5 h 145"/>
              <a:gd name="T74" fmla="*/ 127 w 171"/>
              <a:gd name="T75" fmla="*/ 3 h 145"/>
              <a:gd name="T76" fmla="*/ 115 w 171"/>
              <a:gd name="T77" fmla="*/ 0 h 145"/>
              <a:gd name="T78" fmla="*/ 30 w 171"/>
              <a:gd name="T79" fmla="*/ 0 h 145"/>
              <a:gd name="T80" fmla="*/ 9 w 171"/>
              <a:gd name="T81" fmla="*/ 9 h 145"/>
              <a:gd name="T82" fmla="*/ 0 w 171"/>
              <a:gd name="T83" fmla="*/ 30 h 145"/>
              <a:gd name="T84" fmla="*/ 0 w 171"/>
              <a:gd name="T85" fmla="*/ 115 h 145"/>
              <a:gd name="T86" fmla="*/ 9 w 171"/>
              <a:gd name="T87" fmla="*/ 136 h 145"/>
              <a:gd name="T88" fmla="*/ 30 w 171"/>
              <a:gd name="T89" fmla="*/ 145 h 145"/>
              <a:gd name="T90" fmla="*/ 115 w 171"/>
              <a:gd name="T91" fmla="*/ 145 h 145"/>
              <a:gd name="T92" fmla="*/ 136 w 171"/>
              <a:gd name="T93" fmla="*/ 136 h 145"/>
              <a:gd name="T94" fmla="*/ 145 w 171"/>
              <a:gd name="T95" fmla="*/ 115 h 145"/>
              <a:gd name="T96" fmla="*/ 145 w 171"/>
              <a:gd name="T97" fmla="*/ 82 h 145"/>
              <a:gd name="T98" fmla="*/ 143 w 171"/>
              <a:gd name="T99" fmla="*/ 7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1" h="145">
                <a:moveTo>
                  <a:pt x="171" y="26"/>
                </a:moveTo>
                <a:cubicBezTo>
                  <a:pt x="171" y="24"/>
                  <a:pt x="170" y="22"/>
                  <a:pt x="169" y="20"/>
                </a:cubicBezTo>
                <a:cubicBezTo>
                  <a:pt x="157" y="9"/>
                  <a:pt x="157" y="9"/>
                  <a:pt x="157" y="9"/>
                </a:cubicBezTo>
                <a:cubicBezTo>
                  <a:pt x="156" y="7"/>
                  <a:pt x="154" y="7"/>
                  <a:pt x="151" y="7"/>
                </a:cubicBezTo>
                <a:cubicBezTo>
                  <a:pt x="149" y="7"/>
                  <a:pt x="147" y="7"/>
                  <a:pt x="146" y="9"/>
                </a:cubicBezTo>
                <a:cubicBezTo>
                  <a:pt x="79" y="76"/>
                  <a:pt x="79" y="76"/>
                  <a:pt x="79" y="76"/>
                </a:cubicBezTo>
                <a:cubicBezTo>
                  <a:pt x="52" y="48"/>
                  <a:pt x="52" y="48"/>
                  <a:pt x="52" y="48"/>
                </a:cubicBezTo>
                <a:cubicBezTo>
                  <a:pt x="50" y="47"/>
                  <a:pt x="49" y="46"/>
                  <a:pt x="46" y="46"/>
                </a:cubicBezTo>
                <a:cubicBezTo>
                  <a:pt x="44" y="46"/>
                  <a:pt x="42" y="47"/>
                  <a:pt x="40" y="48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1"/>
                  <a:pt x="27" y="63"/>
                  <a:pt x="27" y="66"/>
                </a:cubicBezTo>
                <a:cubicBezTo>
                  <a:pt x="27" y="68"/>
                  <a:pt x="27" y="70"/>
                  <a:pt x="29" y="71"/>
                </a:cubicBezTo>
                <a:cubicBezTo>
                  <a:pt x="73" y="116"/>
                  <a:pt x="73" y="116"/>
                  <a:pt x="73" y="116"/>
                </a:cubicBezTo>
                <a:cubicBezTo>
                  <a:pt x="75" y="117"/>
                  <a:pt x="77" y="118"/>
                  <a:pt x="79" y="118"/>
                </a:cubicBezTo>
                <a:cubicBezTo>
                  <a:pt x="81" y="118"/>
                  <a:pt x="83" y="117"/>
                  <a:pt x="85" y="116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70" y="30"/>
                  <a:pt x="171" y="28"/>
                  <a:pt x="171" y="26"/>
                </a:cubicBezTo>
                <a:close/>
                <a:moveTo>
                  <a:pt x="143" y="79"/>
                </a:moveTo>
                <a:cubicBezTo>
                  <a:pt x="142" y="79"/>
                  <a:pt x="142" y="79"/>
                  <a:pt x="142" y="79"/>
                </a:cubicBezTo>
                <a:cubicBezTo>
                  <a:pt x="139" y="80"/>
                  <a:pt x="139" y="80"/>
                  <a:pt x="139" y="80"/>
                </a:cubicBezTo>
                <a:cubicBezTo>
                  <a:pt x="133" y="87"/>
                  <a:pt x="133" y="87"/>
                  <a:pt x="133" y="87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32" y="119"/>
                  <a:pt x="130" y="123"/>
                  <a:pt x="127" y="127"/>
                </a:cubicBezTo>
                <a:cubicBezTo>
                  <a:pt x="124" y="130"/>
                  <a:pt x="120" y="131"/>
                  <a:pt x="115" y="131"/>
                </a:cubicBezTo>
                <a:cubicBezTo>
                  <a:pt x="30" y="131"/>
                  <a:pt x="30" y="131"/>
                  <a:pt x="30" y="131"/>
                </a:cubicBezTo>
                <a:cubicBezTo>
                  <a:pt x="25" y="131"/>
                  <a:pt x="21" y="130"/>
                  <a:pt x="18" y="127"/>
                </a:cubicBezTo>
                <a:cubicBezTo>
                  <a:pt x="15" y="123"/>
                  <a:pt x="13" y="119"/>
                  <a:pt x="13" y="115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5"/>
                  <a:pt x="15" y="21"/>
                  <a:pt x="18" y="18"/>
                </a:cubicBezTo>
                <a:cubicBezTo>
                  <a:pt x="21" y="15"/>
                  <a:pt x="25" y="13"/>
                  <a:pt x="30" y="13"/>
                </a:cubicBezTo>
                <a:cubicBezTo>
                  <a:pt x="115" y="13"/>
                  <a:pt x="115" y="13"/>
                  <a:pt x="115" y="13"/>
                </a:cubicBezTo>
                <a:cubicBezTo>
                  <a:pt x="117" y="13"/>
                  <a:pt x="118" y="13"/>
                  <a:pt x="120" y="14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5"/>
                  <a:pt x="129" y="5"/>
                  <a:pt x="129" y="5"/>
                </a:cubicBezTo>
                <a:cubicBezTo>
                  <a:pt x="127" y="3"/>
                  <a:pt x="127" y="3"/>
                  <a:pt x="127" y="3"/>
                </a:cubicBezTo>
                <a:cubicBezTo>
                  <a:pt x="124" y="1"/>
                  <a:pt x="120" y="0"/>
                  <a:pt x="115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2" y="0"/>
                  <a:pt x="15" y="3"/>
                  <a:pt x="9" y="9"/>
                </a:cubicBezTo>
                <a:cubicBezTo>
                  <a:pt x="3" y="14"/>
                  <a:pt x="0" y="21"/>
                  <a:pt x="0" y="3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3"/>
                  <a:pt x="3" y="130"/>
                  <a:pt x="9" y="136"/>
                </a:cubicBezTo>
                <a:cubicBezTo>
                  <a:pt x="15" y="142"/>
                  <a:pt x="22" y="145"/>
                  <a:pt x="30" y="145"/>
                </a:cubicBezTo>
                <a:cubicBezTo>
                  <a:pt x="115" y="145"/>
                  <a:pt x="115" y="145"/>
                  <a:pt x="115" y="145"/>
                </a:cubicBezTo>
                <a:cubicBezTo>
                  <a:pt x="123" y="145"/>
                  <a:pt x="130" y="142"/>
                  <a:pt x="136" y="136"/>
                </a:cubicBezTo>
                <a:cubicBezTo>
                  <a:pt x="142" y="130"/>
                  <a:pt x="145" y="123"/>
                  <a:pt x="145" y="115"/>
                </a:cubicBezTo>
                <a:cubicBezTo>
                  <a:pt x="145" y="82"/>
                  <a:pt x="145" y="82"/>
                  <a:pt x="145" y="82"/>
                </a:cubicBezTo>
                <a:lnTo>
                  <a:pt x="143" y="79"/>
                </a:lnTo>
                <a:close/>
              </a:path>
            </a:pathLst>
          </a:custGeom>
          <a:ln/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863587" y="2124439"/>
            <a:ext cx="8028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cs typeface="Arial" panose="020B0604020202020204" pitchFamily="34" charset="0"/>
              </a:rPr>
              <a:t>NextGen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is moving at </a:t>
            </a:r>
            <a:r>
              <a:rPr lang="en-US" dirty="0">
                <a:cs typeface="Arial" panose="020B0604020202020204" pitchFamily="34" charset="0"/>
              </a:rPr>
              <a:t>a speed that recognizes the urgency of finding an alternative, sustainable and long-term solution.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9660" y="2916213"/>
            <a:ext cx="2139014" cy="59329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251597" y="3023317"/>
            <a:ext cx="2347025" cy="36933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>Space &amp; Flexibility 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78673" y="2921785"/>
            <a:ext cx="6513805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A dedicated team/iterative process will enable 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flexibility to adapt </a:t>
            </a: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to new 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evidence </a:t>
            </a: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and 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shelter core functions from demands of </a:t>
            </a: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information</a:t>
            </a:r>
            <a:endParaRPr 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" name="Freeform 14"/>
          <p:cNvSpPr>
            <a:spLocks noEditPoints="1"/>
          </p:cNvSpPr>
          <p:nvPr/>
        </p:nvSpPr>
        <p:spPr bwMode="auto">
          <a:xfrm>
            <a:off x="248210" y="3605892"/>
            <a:ext cx="571500" cy="483795"/>
          </a:xfrm>
          <a:custGeom>
            <a:avLst/>
            <a:gdLst>
              <a:gd name="T0" fmla="*/ 171 w 171"/>
              <a:gd name="T1" fmla="*/ 26 h 145"/>
              <a:gd name="T2" fmla="*/ 169 w 171"/>
              <a:gd name="T3" fmla="*/ 20 h 145"/>
              <a:gd name="T4" fmla="*/ 157 w 171"/>
              <a:gd name="T5" fmla="*/ 9 h 145"/>
              <a:gd name="T6" fmla="*/ 151 w 171"/>
              <a:gd name="T7" fmla="*/ 7 h 145"/>
              <a:gd name="T8" fmla="*/ 146 w 171"/>
              <a:gd name="T9" fmla="*/ 9 h 145"/>
              <a:gd name="T10" fmla="*/ 79 w 171"/>
              <a:gd name="T11" fmla="*/ 76 h 145"/>
              <a:gd name="T12" fmla="*/ 52 w 171"/>
              <a:gd name="T13" fmla="*/ 48 h 145"/>
              <a:gd name="T14" fmla="*/ 46 w 171"/>
              <a:gd name="T15" fmla="*/ 46 h 145"/>
              <a:gd name="T16" fmla="*/ 40 w 171"/>
              <a:gd name="T17" fmla="*/ 48 h 145"/>
              <a:gd name="T18" fmla="*/ 29 w 171"/>
              <a:gd name="T19" fmla="*/ 60 h 145"/>
              <a:gd name="T20" fmla="*/ 27 w 171"/>
              <a:gd name="T21" fmla="*/ 66 h 145"/>
              <a:gd name="T22" fmla="*/ 29 w 171"/>
              <a:gd name="T23" fmla="*/ 71 h 145"/>
              <a:gd name="T24" fmla="*/ 73 w 171"/>
              <a:gd name="T25" fmla="*/ 116 h 145"/>
              <a:gd name="T26" fmla="*/ 79 w 171"/>
              <a:gd name="T27" fmla="*/ 118 h 145"/>
              <a:gd name="T28" fmla="*/ 85 w 171"/>
              <a:gd name="T29" fmla="*/ 116 h 145"/>
              <a:gd name="T30" fmla="*/ 169 w 171"/>
              <a:gd name="T31" fmla="*/ 32 h 145"/>
              <a:gd name="T32" fmla="*/ 171 w 171"/>
              <a:gd name="T33" fmla="*/ 26 h 145"/>
              <a:gd name="T34" fmla="*/ 143 w 171"/>
              <a:gd name="T35" fmla="*/ 79 h 145"/>
              <a:gd name="T36" fmla="*/ 142 w 171"/>
              <a:gd name="T37" fmla="*/ 79 h 145"/>
              <a:gd name="T38" fmla="*/ 139 w 171"/>
              <a:gd name="T39" fmla="*/ 80 h 145"/>
              <a:gd name="T40" fmla="*/ 133 w 171"/>
              <a:gd name="T41" fmla="*/ 87 h 145"/>
              <a:gd name="T42" fmla="*/ 132 w 171"/>
              <a:gd name="T43" fmla="*/ 89 h 145"/>
              <a:gd name="T44" fmla="*/ 132 w 171"/>
              <a:gd name="T45" fmla="*/ 115 h 145"/>
              <a:gd name="T46" fmla="*/ 127 w 171"/>
              <a:gd name="T47" fmla="*/ 127 h 145"/>
              <a:gd name="T48" fmla="*/ 115 w 171"/>
              <a:gd name="T49" fmla="*/ 131 h 145"/>
              <a:gd name="T50" fmla="*/ 30 w 171"/>
              <a:gd name="T51" fmla="*/ 131 h 145"/>
              <a:gd name="T52" fmla="*/ 18 w 171"/>
              <a:gd name="T53" fmla="*/ 127 h 145"/>
              <a:gd name="T54" fmla="*/ 13 w 171"/>
              <a:gd name="T55" fmla="*/ 115 h 145"/>
              <a:gd name="T56" fmla="*/ 13 w 171"/>
              <a:gd name="T57" fmla="*/ 30 h 145"/>
              <a:gd name="T58" fmla="*/ 18 w 171"/>
              <a:gd name="T59" fmla="*/ 18 h 145"/>
              <a:gd name="T60" fmla="*/ 30 w 171"/>
              <a:gd name="T61" fmla="*/ 13 h 145"/>
              <a:gd name="T62" fmla="*/ 115 w 171"/>
              <a:gd name="T63" fmla="*/ 13 h 145"/>
              <a:gd name="T64" fmla="*/ 120 w 171"/>
              <a:gd name="T65" fmla="*/ 14 h 145"/>
              <a:gd name="T66" fmla="*/ 121 w 171"/>
              <a:gd name="T67" fmla="*/ 14 h 145"/>
              <a:gd name="T68" fmla="*/ 123 w 171"/>
              <a:gd name="T69" fmla="*/ 13 h 145"/>
              <a:gd name="T70" fmla="*/ 128 w 171"/>
              <a:gd name="T71" fmla="*/ 8 h 145"/>
              <a:gd name="T72" fmla="*/ 129 w 171"/>
              <a:gd name="T73" fmla="*/ 5 h 145"/>
              <a:gd name="T74" fmla="*/ 127 w 171"/>
              <a:gd name="T75" fmla="*/ 3 h 145"/>
              <a:gd name="T76" fmla="*/ 115 w 171"/>
              <a:gd name="T77" fmla="*/ 0 h 145"/>
              <a:gd name="T78" fmla="*/ 30 w 171"/>
              <a:gd name="T79" fmla="*/ 0 h 145"/>
              <a:gd name="T80" fmla="*/ 9 w 171"/>
              <a:gd name="T81" fmla="*/ 9 h 145"/>
              <a:gd name="T82" fmla="*/ 0 w 171"/>
              <a:gd name="T83" fmla="*/ 30 h 145"/>
              <a:gd name="T84" fmla="*/ 0 w 171"/>
              <a:gd name="T85" fmla="*/ 115 h 145"/>
              <a:gd name="T86" fmla="*/ 9 w 171"/>
              <a:gd name="T87" fmla="*/ 136 h 145"/>
              <a:gd name="T88" fmla="*/ 30 w 171"/>
              <a:gd name="T89" fmla="*/ 145 h 145"/>
              <a:gd name="T90" fmla="*/ 115 w 171"/>
              <a:gd name="T91" fmla="*/ 145 h 145"/>
              <a:gd name="T92" fmla="*/ 136 w 171"/>
              <a:gd name="T93" fmla="*/ 136 h 145"/>
              <a:gd name="T94" fmla="*/ 145 w 171"/>
              <a:gd name="T95" fmla="*/ 115 h 145"/>
              <a:gd name="T96" fmla="*/ 145 w 171"/>
              <a:gd name="T97" fmla="*/ 82 h 145"/>
              <a:gd name="T98" fmla="*/ 143 w 171"/>
              <a:gd name="T99" fmla="*/ 7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1" h="145">
                <a:moveTo>
                  <a:pt x="171" y="26"/>
                </a:moveTo>
                <a:cubicBezTo>
                  <a:pt x="171" y="24"/>
                  <a:pt x="170" y="22"/>
                  <a:pt x="169" y="20"/>
                </a:cubicBezTo>
                <a:cubicBezTo>
                  <a:pt x="157" y="9"/>
                  <a:pt x="157" y="9"/>
                  <a:pt x="157" y="9"/>
                </a:cubicBezTo>
                <a:cubicBezTo>
                  <a:pt x="156" y="7"/>
                  <a:pt x="154" y="7"/>
                  <a:pt x="151" y="7"/>
                </a:cubicBezTo>
                <a:cubicBezTo>
                  <a:pt x="149" y="7"/>
                  <a:pt x="147" y="7"/>
                  <a:pt x="146" y="9"/>
                </a:cubicBezTo>
                <a:cubicBezTo>
                  <a:pt x="79" y="76"/>
                  <a:pt x="79" y="76"/>
                  <a:pt x="79" y="76"/>
                </a:cubicBezTo>
                <a:cubicBezTo>
                  <a:pt x="52" y="48"/>
                  <a:pt x="52" y="48"/>
                  <a:pt x="52" y="48"/>
                </a:cubicBezTo>
                <a:cubicBezTo>
                  <a:pt x="50" y="47"/>
                  <a:pt x="49" y="46"/>
                  <a:pt x="46" y="46"/>
                </a:cubicBezTo>
                <a:cubicBezTo>
                  <a:pt x="44" y="46"/>
                  <a:pt x="42" y="47"/>
                  <a:pt x="40" y="48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1"/>
                  <a:pt x="27" y="63"/>
                  <a:pt x="27" y="66"/>
                </a:cubicBezTo>
                <a:cubicBezTo>
                  <a:pt x="27" y="68"/>
                  <a:pt x="27" y="70"/>
                  <a:pt x="29" y="71"/>
                </a:cubicBezTo>
                <a:cubicBezTo>
                  <a:pt x="73" y="116"/>
                  <a:pt x="73" y="116"/>
                  <a:pt x="73" y="116"/>
                </a:cubicBezTo>
                <a:cubicBezTo>
                  <a:pt x="75" y="117"/>
                  <a:pt x="77" y="118"/>
                  <a:pt x="79" y="118"/>
                </a:cubicBezTo>
                <a:cubicBezTo>
                  <a:pt x="81" y="118"/>
                  <a:pt x="83" y="117"/>
                  <a:pt x="85" y="116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70" y="30"/>
                  <a:pt x="171" y="28"/>
                  <a:pt x="171" y="26"/>
                </a:cubicBezTo>
                <a:close/>
                <a:moveTo>
                  <a:pt x="143" y="79"/>
                </a:moveTo>
                <a:cubicBezTo>
                  <a:pt x="142" y="79"/>
                  <a:pt x="142" y="79"/>
                  <a:pt x="142" y="79"/>
                </a:cubicBezTo>
                <a:cubicBezTo>
                  <a:pt x="139" y="80"/>
                  <a:pt x="139" y="80"/>
                  <a:pt x="139" y="80"/>
                </a:cubicBezTo>
                <a:cubicBezTo>
                  <a:pt x="133" y="87"/>
                  <a:pt x="133" y="87"/>
                  <a:pt x="133" y="87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32" y="119"/>
                  <a:pt x="130" y="123"/>
                  <a:pt x="127" y="127"/>
                </a:cubicBezTo>
                <a:cubicBezTo>
                  <a:pt x="124" y="130"/>
                  <a:pt x="120" y="131"/>
                  <a:pt x="115" y="131"/>
                </a:cubicBezTo>
                <a:cubicBezTo>
                  <a:pt x="30" y="131"/>
                  <a:pt x="30" y="131"/>
                  <a:pt x="30" y="131"/>
                </a:cubicBezTo>
                <a:cubicBezTo>
                  <a:pt x="25" y="131"/>
                  <a:pt x="21" y="130"/>
                  <a:pt x="18" y="127"/>
                </a:cubicBezTo>
                <a:cubicBezTo>
                  <a:pt x="15" y="123"/>
                  <a:pt x="13" y="119"/>
                  <a:pt x="13" y="115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5"/>
                  <a:pt x="15" y="21"/>
                  <a:pt x="18" y="18"/>
                </a:cubicBezTo>
                <a:cubicBezTo>
                  <a:pt x="21" y="15"/>
                  <a:pt x="25" y="13"/>
                  <a:pt x="30" y="13"/>
                </a:cubicBezTo>
                <a:cubicBezTo>
                  <a:pt x="115" y="13"/>
                  <a:pt x="115" y="13"/>
                  <a:pt x="115" y="13"/>
                </a:cubicBezTo>
                <a:cubicBezTo>
                  <a:pt x="117" y="13"/>
                  <a:pt x="118" y="13"/>
                  <a:pt x="120" y="14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5"/>
                  <a:pt x="129" y="5"/>
                  <a:pt x="129" y="5"/>
                </a:cubicBezTo>
                <a:cubicBezTo>
                  <a:pt x="127" y="3"/>
                  <a:pt x="127" y="3"/>
                  <a:pt x="127" y="3"/>
                </a:cubicBezTo>
                <a:cubicBezTo>
                  <a:pt x="124" y="1"/>
                  <a:pt x="120" y="0"/>
                  <a:pt x="115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2" y="0"/>
                  <a:pt x="15" y="3"/>
                  <a:pt x="9" y="9"/>
                </a:cubicBezTo>
                <a:cubicBezTo>
                  <a:pt x="3" y="14"/>
                  <a:pt x="0" y="21"/>
                  <a:pt x="0" y="3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3"/>
                  <a:pt x="3" y="130"/>
                  <a:pt x="9" y="136"/>
                </a:cubicBezTo>
                <a:cubicBezTo>
                  <a:pt x="15" y="142"/>
                  <a:pt x="22" y="145"/>
                  <a:pt x="30" y="145"/>
                </a:cubicBezTo>
                <a:cubicBezTo>
                  <a:pt x="115" y="145"/>
                  <a:pt x="115" y="145"/>
                  <a:pt x="115" y="145"/>
                </a:cubicBezTo>
                <a:cubicBezTo>
                  <a:pt x="123" y="145"/>
                  <a:pt x="130" y="142"/>
                  <a:pt x="136" y="136"/>
                </a:cubicBezTo>
                <a:cubicBezTo>
                  <a:pt x="142" y="130"/>
                  <a:pt x="145" y="123"/>
                  <a:pt x="145" y="115"/>
                </a:cubicBezTo>
                <a:cubicBezTo>
                  <a:pt x="145" y="82"/>
                  <a:pt x="145" y="82"/>
                  <a:pt x="145" y="82"/>
                </a:cubicBezTo>
                <a:lnTo>
                  <a:pt x="143" y="79"/>
                </a:lnTo>
                <a:close/>
              </a:path>
            </a:pathLst>
          </a:custGeom>
          <a:ln/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63585" y="3527306"/>
            <a:ext cx="8028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cs typeface="Arial" panose="020B0604020202020204" pitchFamily="34" charset="0"/>
              </a:rPr>
              <a:t>NextGen</a:t>
            </a:r>
            <a:r>
              <a:rPr lang="en-US" dirty="0">
                <a:cs typeface="Arial" panose="020B0604020202020204" pitchFamily="34" charset="0"/>
              </a:rPr>
              <a:t> is working through an agile approach – both in its procurement process and overall approach – in order </a:t>
            </a:r>
            <a:r>
              <a:rPr lang="en-US" dirty="0" smtClean="0">
                <a:cs typeface="Arial" panose="020B0604020202020204" pitchFamily="34" charset="0"/>
              </a:rPr>
              <a:t>to </a:t>
            </a:r>
            <a:r>
              <a:rPr lang="en-US" dirty="0">
                <a:cs typeface="Arial" panose="020B0604020202020204" pitchFamily="34" charset="0"/>
              </a:rPr>
              <a:t>course correct as </a:t>
            </a:r>
            <a:r>
              <a:rPr lang="en-US" dirty="0" smtClean="0">
                <a:cs typeface="Arial" panose="020B0604020202020204" pitchFamily="34" charset="0"/>
              </a:rPr>
              <a:t>needed.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5350" y="4332034"/>
            <a:ext cx="3604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cs typeface="Arial" panose="020B0604020202020204" pitchFamily="34" charset="0"/>
              </a:rPr>
              <a:t>2.	Involving </a:t>
            </a:r>
            <a:r>
              <a:rPr lang="en-US" b="1" dirty="0">
                <a:cs typeface="Arial" panose="020B0604020202020204" pitchFamily="34" charset="0"/>
              </a:rPr>
              <a:t>the Right Parties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3417" y="4783338"/>
            <a:ext cx="2139014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242208" y="4783338"/>
            <a:ext cx="2133918" cy="36933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cs typeface="Arial" panose="020B0604020202020204" pitchFamily="34" charset="0"/>
              </a:rPr>
              <a:t>Holistic Approach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21" name="Freeform 20"/>
          <p:cNvSpPr>
            <a:spLocks noEditPoints="1"/>
          </p:cNvSpPr>
          <p:nvPr/>
        </p:nvSpPr>
        <p:spPr bwMode="auto">
          <a:xfrm>
            <a:off x="227641" y="5234642"/>
            <a:ext cx="571500" cy="483795"/>
          </a:xfrm>
          <a:custGeom>
            <a:avLst/>
            <a:gdLst>
              <a:gd name="T0" fmla="*/ 171 w 171"/>
              <a:gd name="T1" fmla="*/ 26 h 145"/>
              <a:gd name="T2" fmla="*/ 169 w 171"/>
              <a:gd name="T3" fmla="*/ 20 h 145"/>
              <a:gd name="T4" fmla="*/ 157 w 171"/>
              <a:gd name="T5" fmla="*/ 9 h 145"/>
              <a:gd name="T6" fmla="*/ 151 w 171"/>
              <a:gd name="T7" fmla="*/ 7 h 145"/>
              <a:gd name="T8" fmla="*/ 146 w 171"/>
              <a:gd name="T9" fmla="*/ 9 h 145"/>
              <a:gd name="T10" fmla="*/ 79 w 171"/>
              <a:gd name="T11" fmla="*/ 76 h 145"/>
              <a:gd name="T12" fmla="*/ 52 w 171"/>
              <a:gd name="T13" fmla="*/ 48 h 145"/>
              <a:gd name="T14" fmla="*/ 46 w 171"/>
              <a:gd name="T15" fmla="*/ 46 h 145"/>
              <a:gd name="T16" fmla="*/ 40 w 171"/>
              <a:gd name="T17" fmla="*/ 48 h 145"/>
              <a:gd name="T18" fmla="*/ 29 w 171"/>
              <a:gd name="T19" fmla="*/ 60 h 145"/>
              <a:gd name="T20" fmla="*/ 27 w 171"/>
              <a:gd name="T21" fmla="*/ 66 h 145"/>
              <a:gd name="T22" fmla="*/ 29 w 171"/>
              <a:gd name="T23" fmla="*/ 71 h 145"/>
              <a:gd name="T24" fmla="*/ 73 w 171"/>
              <a:gd name="T25" fmla="*/ 116 h 145"/>
              <a:gd name="T26" fmla="*/ 79 w 171"/>
              <a:gd name="T27" fmla="*/ 118 h 145"/>
              <a:gd name="T28" fmla="*/ 85 w 171"/>
              <a:gd name="T29" fmla="*/ 116 h 145"/>
              <a:gd name="T30" fmla="*/ 169 w 171"/>
              <a:gd name="T31" fmla="*/ 32 h 145"/>
              <a:gd name="T32" fmla="*/ 171 w 171"/>
              <a:gd name="T33" fmla="*/ 26 h 145"/>
              <a:gd name="T34" fmla="*/ 143 w 171"/>
              <a:gd name="T35" fmla="*/ 79 h 145"/>
              <a:gd name="T36" fmla="*/ 142 w 171"/>
              <a:gd name="T37" fmla="*/ 79 h 145"/>
              <a:gd name="T38" fmla="*/ 139 w 171"/>
              <a:gd name="T39" fmla="*/ 80 h 145"/>
              <a:gd name="T40" fmla="*/ 133 w 171"/>
              <a:gd name="T41" fmla="*/ 87 h 145"/>
              <a:gd name="T42" fmla="*/ 132 w 171"/>
              <a:gd name="T43" fmla="*/ 89 h 145"/>
              <a:gd name="T44" fmla="*/ 132 w 171"/>
              <a:gd name="T45" fmla="*/ 115 h 145"/>
              <a:gd name="T46" fmla="*/ 127 w 171"/>
              <a:gd name="T47" fmla="*/ 127 h 145"/>
              <a:gd name="T48" fmla="*/ 115 w 171"/>
              <a:gd name="T49" fmla="*/ 131 h 145"/>
              <a:gd name="T50" fmla="*/ 30 w 171"/>
              <a:gd name="T51" fmla="*/ 131 h 145"/>
              <a:gd name="T52" fmla="*/ 18 w 171"/>
              <a:gd name="T53" fmla="*/ 127 h 145"/>
              <a:gd name="T54" fmla="*/ 13 w 171"/>
              <a:gd name="T55" fmla="*/ 115 h 145"/>
              <a:gd name="T56" fmla="*/ 13 w 171"/>
              <a:gd name="T57" fmla="*/ 30 h 145"/>
              <a:gd name="T58" fmla="*/ 18 w 171"/>
              <a:gd name="T59" fmla="*/ 18 h 145"/>
              <a:gd name="T60" fmla="*/ 30 w 171"/>
              <a:gd name="T61" fmla="*/ 13 h 145"/>
              <a:gd name="T62" fmla="*/ 115 w 171"/>
              <a:gd name="T63" fmla="*/ 13 h 145"/>
              <a:gd name="T64" fmla="*/ 120 w 171"/>
              <a:gd name="T65" fmla="*/ 14 h 145"/>
              <a:gd name="T66" fmla="*/ 121 w 171"/>
              <a:gd name="T67" fmla="*/ 14 h 145"/>
              <a:gd name="T68" fmla="*/ 123 w 171"/>
              <a:gd name="T69" fmla="*/ 13 h 145"/>
              <a:gd name="T70" fmla="*/ 128 w 171"/>
              <a:gd name="T71" fmla="*/ 8 h 145"/>
              <a:gd name="T72" fmla="*/ 129 w 171"/>
              <a:gd name="T73" fmla="*/ 5 h 145"/>
              <a:gd name="T74" fmla="*/ 127 w 171"/>
              <a:gd name="T75" fmla="*/ 3 h 145"/>
              <a:gd name="T76" fmla="*/ 115 w 171"/>
              <a:gd name="T77" fmla="*/ 0 h 145"/>
              <a:gd name="T78" fmla="*/ 30 w 171"/>
              <a:gd name="T79" fmla="*/ 0 h 145"/>
              <a:gd name="T80" fmla="*/ 9 w 171"/>
              <a:gd name="T81" fmla="*/ 9 h 145"/>
              <a:gd name="T82" fmla="*/ 0 w 171"/>
              <a:gd name="T83" fmla="*/ 30 h 145"/>
              <a:gd name="T84" fmla="*/ 0 w 171"/>
              <a:gd name="T85" fmla="*/ 115 h 145"/>
              <a:gd name="T86" fmla="*/ 9 w 171"/>
              <a:gd name="T87" fmla="*/ 136 h 145"/>
              <a:gd name="T88" fmla="*/ 30 w 171"/>
              <a:gd name="T89" fmla="*/ 145 h 145"/>
              <a:gd name="T90" fmla="*/ 115 w 171"/>
              <a:gd name="T91" fmla="*/ 145 h 145"/>
              <a:gd name="T92" fmla="*/ 136 w 171"/>
              <a:gd name="T93" fmla="*/ 136 h 145"/>
              <a:gd name="T94" fmla="*/ 145 w 171"/>
              <a:gd name="T95" fmla="*/ 115 h 145"/>
              <a:gd name="T96" fmla="*/ 145 w 171"/>
              <a:gd name="T97" fmla="*/ 82 h 145"/>
              <a:gd name="T98" fmla="*/ 143 w 171"/>
              <a:gd name="T99" fmla="*/ 7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1" h="145">
                <a:moveTo>
                  <a:pt x="171" y="26"/>
                </a:moveTo>
                <a:cubicBezTo>
                  <a:pt x="171" y="24"/>
                  <a:pt x="170" y="22"/>
                  <a:pt x="169" y="20"/>
                </a:cubicBezTo>
                <a:cubicBezTo>
                  <a:pt x="157" y="9"/>
                  <a:pt x="157" y="9"/>
                  <a:pt x="157" y="9"/>
                </a:cubicBezTo>
                <a:cubicBezTo>
                  <a:pt x="156" y="7"/>
                  <a:pt x="154" y="7"/>
                  <a:pt x="151" y="7"/>
                </a:cubicBezTo>
                <a:cubicBezTo>
                  <a:pt x="149" y="7"/>
                  <a:pt x="147" y="7"/>
                  <a:pt x="146" y="9"/>
                </a:cubicBezTo>
                <a:cubicBezTo>
                  <a:pt x="79" y="76"/>
                  <a:pt x="79" y="76"/>
                  <a:pt x="79" y="76"/>
                </a:cubicBezTo>
                <a:cubicBezTo>
                  <a:pt x="52" y="48"/>
                  <a:pt x="52" y="48"/>
                  <a:pt x="52" y="48"/>
                </a:cubicBezTo>
                <a:cubicBezTo>
                  <a:pt x="50" y="47"/>
                  <a:pt x="49" y="46"/>
                  <a:pt x="46" y="46"/>
                </a:cubicBezTo>
                <a:cubicBezTo>
                  <a:pt x="44" y="46"/>
                  <a:pt x="42" y="47"/>
                  <a:pt x="40" y="48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1"/>
                  <a:pt x="27" y="63"/>
                  <a:pt x="27" y="66"/>
                </a:cubicBezTo>
                <a:cubicBezTo>
                  <a:pt x="27" y="68"/>
                  <a:pt x="27" y="70"/>
                  <a:pt x="29" y="71"/>
                </a:cubicBezTo>
                <a:cubicBezTo>
                  <a:pt x="73" y="116"/>
                  <a:pt x="73" y="116"/>
                  <a:pt x="73" y="116"/>
                </a:cubicBezTo>
                <a:cubicBezTo>
                  <a:pt x="75" y="117"/>
                  <a:pt x="77" y="118"/>
                  <a:pt x="79" y="118"/>
                </a:cubicBezTo>
                <a:cubicBezTo>
                  <a:pt x="81" y="118"/>
                  <a:pt x="83" y="117"/>
                  <a:pt x="85" y="116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70" y="30"/>
                  <a:pt x="171" y="28"/>
                  <a:pt x="171" y="26"/>
                </a:cubicBezTo>
                <a:close/>
                <a:moveTo>
                  <a:pt x="143" y="79"/>
                </a:moveTo>
                <a:cubicBezTo>
                  <a:pt x="142" y="79"/>
                  <a:pt x="142" y="79"/>
                  <a:pt x="142" y="79"/>
                </a:cubicBezTo>
                <a:cubicBezTo>
                  <a:pt x="139" y="80"/>
                  <a:pt x="139" y="80"/>
                  <a:pt x="139" y="80"/>
                </a:cubicBezTo>
                <a:cubicBezTo>
                  <a:pt x="133" y="87"/>
                  <a:pt x="133" y="87"/>
                  <a:pt x="133" y="87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32" y="119"/>
                  <a:pt x="130" y="123"/>
                  <a:pt x="127" y="127"/>
                </a:cubicBezTo>
                <a:cubicBezTo>
                  <a:pt x="124" y="130"/>
                  <a:pt x="120" y="131"/>
                  <a:pt x="115" y="131"/>
                </a:cubicBezTo>
                <a:cubicBezTo>
                  <a:pt x="30" y="131"/>
                  <a:pt x="30" y="131"/>
                  <a:pt x="30" y="131"/>
                </a:cubicBezTo>
                <a:cubicBezTo>
                  <a:pt x="25" y="131"/>
                  <a:pt x="21" y="130"/>
                  <a:pt x="18" y="127"/>
                </a:cubicBezTo>
                <a:cubicBezTo>
                  <a:pt x="15" y="123"/>
                  <a:pt x="13" y="119"/>
                  <a:pt x="13" y="115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5"/>
                  <a:pt x="15" y="21"/>
                  <a:pt x="18" y="18"/>
                </a:cubicBezTo>
                <a:cubicBezTo>
                  <a:pt x="21" y="15"/>
                  <a:pt x="25" y="13"/>
                  <a:pt x="30" y="13"/>
                </a:cubicBezTo>
                <a:cubicBezTo>
                  <a:pt x="115" y="13"/>
                  <a:pt x="115" y="13"/>
                  <a:pt x="115" y="13"/>
                </a:cubicBezTo>
                <a:cubicBezTo>
                  <a:pt x="117" y="13"/>
                  <a:pt x="118" y="13"/>
                  <a:pt x="120" y="14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5"/>
                  <a:pt x="129" y="5"/>
                  <a:pt x="129" y="5"/>
                </a:cubicBezTo>
                <a:cubicBezTo>
                  <a:pt x="127" y="3"/>
                  <a:pt x="127" y="3"/>
                  <a:pt x="127" y="3"/>
                </a:cubicBezTo>
                <a:cubicBezTo>
                  <a:pt x="124" y="1"/>
                  <a:pt x="120" y="0"/>
                  <a:pt x="115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2" y="0"/>
                  <a:pt x="15" y="3"/>
                  <a:pt x="9" y="9"/>
                </a:cubicBezTo>
                <a:cubicBezTo>
                  <a:pt x="3" y="14"/>
                  <a:pt x="0" y="21"/>
                  <a:pt x="0" y="3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3"/>
                  <a:pt x="3" y="130"/>
                  <a:pt x="9" y="136"/>
                </a:cubicBezTo>
                <a:cubicBezTo>
                  <a:pt x="15" y="142"/>
                  <a:pt x="22" y="145"/>
                  <a:pt x="30" y="145"/>
                </a:cubicBezTo>
                <a:cubicBezTo>
                  <a:pt x="115" y="145"/>
                  <a:pt x="115" y="145"/>
                  <a:pt x="115" y="145"/>
                </a:cubicBezTo>
                <a:cubicBezTo>
                  <a:pt x="123" y="145"/>
                  <a:pt x="130" y="142"/>
                  <a:pt x="136" y="136"/>
                </a:cubicBezTo>
                <a:cubicBezTo>
                  <a:pt x="142" y="130"/>
                  <a:pt x="145" y="123"/>
                  <a:pt x="145" y="115"/>
                </a:cubicBezTo>
                <a:cubicBezTo>
                  <a:pt x="145" y="82"/>
                  <a:pt x="145" y="82"/>
                  <a:pt x="145" y="82"/>
                </a:cubicBezTo>
                <a:lnTo>
                  <a:pt x="143" y="79"/>
                </a:lnTo>
                <a:close/>
              </a:path>
            </a:pathLst>
          </a:custGeom>
          <a:ln/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863585" y="5158185"/>
            <a:ext cx="80288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cs typeface="Arial" panose="020B0604020202020204" pitchFamily="34" charset="0"/>
              </a:rPr>
              <a:t>NextGen </a:t>
            </a:r>
            <a:r>
              <a:rPr lang="en-US" dirty="0">
                <a:cs typeface="Arial" panose="020B0604020202020204" pitchFamily="34" charset="0"/>
              </a:rPr>
              <a:t>is supported by the </a:t>
            </a:r>
            <a:r>
              <a:rPr lang="en-US" dirty="0" smtClean="0">
                <a:cs typeface="Arial" panose="020B0604020202020204" pitchFamily="34" charset="0"/>
              </a:rPr>
              <a:t>CHRO and engages regularly with employees</a:t>
            </a:r>
            <a:r>
              <a:rPr lang="en-US" dirty="0">
                <a:cs typeface="Arial" panose="020B0604020202020204" pitchFamily="34" charset="0"/>
              </a:rPr>
              <a:t>, unions, and HR practitioners at all stages of this </a:t>
            </a:r>
            <a:r>
              <a:rPr lang="en-US" dirty="0" smtClean="0">
                <a:cs typeface="Arial" panose="020B0604020202020204" pitchFamily="34" charset="0"/>
              </a:rPr>
              <a:t>process. </a:t>
            </a:r>
            <a:r>
              <a:rPr lang="en-US" dirty="0">
                <a:cs typeface="Arial" panose="020B0604020202020204" pitchFamily="34" charset="0"/>
              </a:rPr>
              <a:t>Engagement will remain an integral part of the way </a:t>
            </a:r>
            <a:r>
              <a:rPr lang="en-US" dirty="0" smtClean="0">
                <a:cs typeface="Arial" panose="020B0604020202020204" pitchFamily="34" charset="0"/>
              </a:rPr>
              <a:t>forward.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78672" y="4788853"/>
            <a:ext cx="6513805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Business needs must drive technology decisions - involvement of </a:t>
            </a: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HR</a:t>
            </a:r>
          </a:p>
        </p:txBody>
      </p:sp>
    </p:spTree>
    <p:extLst>
      <p:ext uri="{BB962C8B-B14F-4D97-AF65-F5344CB8AC3E}">
        <p14:creationId xmlns:p14="http://schemas.microsoft.com/office/powerpoint/2010/main" val="3761751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61534" y="1210518"/>
            <a:ext cx="6530944" cy="7172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22520" y="1206457"/>
            <a:ext cx="2139014" cy="72303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80628"/>
            <a:ext cx="7526583" cy="878670"/>
          </a:xfrm>
        </p:spPr>
        <p:txBody>
          <a:bodyPr>
            <a:normAutofit/>
          </a:bodyPr>
          <a:lstStyle/>
          <a:p>
            <a:r>
              <a:rPr lang="en-US" sz="2600" b="1" smtClean="0">
                <a:latin typeface="Arial" panose="020B0604020202020204" pitchFamily="34" charset="0"/>
                <a:cs typeface="Arial" panose="020B0604020202020204" pitchFamily="34" charset="0"/>
              </a:rPr>
              <a:t>Applying Lessons Learned to NextGen</a:t>
            </a:r>
            <a:endParaRPr lang="en-CA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480212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238025" y="1243928"/>
            <a:ext cx="2133918" cy="646331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Accountable Leadership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1534" y="1210518"/>
            <a:ext cx="651380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Champion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should be the only person accountable – governance should include independent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oversight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220910" y="2039243"/>
            <a:ext cx="571500" cy="483795"/>
          </a:xfrm>
          <a:custGeom>
            <a:avLst/>
            <a:gdLst>
              <a:gd name="T0" fmla="*/ 171 w 171"/>
              <a:gd name="T1" fmla="*/ 26 h 145"/>
              <a:gd name="T2" fmla="*/ 169 w 171"/>
              <a:gd name="T3" fmla="*/ 20 h 145"/>
              <a:gd name="T4" fmla="*/ 157 w 171"/>
              <a:gd name="T5" fmla="*/ 9 h 145"/>
              <a:gd name="T6" fmla="*/ 151 w 171"/>
              <a:gd name="T7" fmla="*/ 7 h 145"/>
              <a:gd name="T8" fmla="*/ 146 w 171"/>
              <a:gd name="T9" fmla="*/ 9 h 145"/>
              <a:gd name="T10" fmla="*/ 79 w 171"/>
              <a:gd name="T11" fmla="*/ 76 h 145"/>
              <a:gd name="T12" fmla="*/ 52 w 171"/>
              <a:gd name="T13" fmla="*/ 48 h 145"/>
              <a:gd name="T14" fmla="*/ 46 w 171"/>
              <a:gd name="T15" fmla="*/ 46 h 145"/>
              <a:gd name="T16" fmla="*/ 40 w 171"/>
              <a:gd name="T17" fmla="*/ 48 h 145"/>
              <a:gd name="T18" fmla="*/ 29 w 171"/>
              <a:gd name="T19" fmla="*/ 60 h 145"/>
              <a:gd name="T20" fmla="*/ 27 w 171"/>
              <a:gd name="T21" fmla="*/ 66 h 145"/>
              <a:gd name="T22" fmla="*/ 29 w 171"/>
              <a:gd name="T23" fmla="*/ 71 h 145"/>
              <a:gd name="T24" fmla="*/ 73 w 171"/>
              <a:gd name="T25" fmla="*/ 116 h 145"/>
              <a:gd name="T26" fmla="*/ 79 w 171"/>
              <a:gd name="T27" fmla="*/ 118 h 145"/>
              <a:gd name="T28" fmla="*/ 85 w 171"/>
              <a:gd name="T29" fmla="*/ 116 h 145"/>
              <a:gd name="T30" fmla="*/ 169 w 171"/>
              <a:gd name="T31" fmla="*/ 32 h 145"/>
              <a:gd name="T32" fmla="*/ 171 w 171"/>
              <a:gd name="T33" fmla="*/ 26 h 145"/>
              <a:gd name="T34" fmla="*/ 143 w 171"/>
              <a:gd name="T35" fmla="*/ 79 h 145"/>
              <a:gd name="T36" fmla="*/ 142 w 171"/>
              <a:gd name="T37" fmla="*/ 79 h 145"/>
              <a:gd name="T38" fmla="*/ 139 w 171"/>
              <a:gd name="T39" fmla="*/ 80 h 145"/>
              <a:gd name="T40" fmla="*/ 133 w 171"/>
              <a:gd name="T41" fmla="*/ 87 h 145"/>
              <a:gd name="T42" fmla="*/ 132 w 171"/>
              <a:gd name="T43" fmla="*/ 89 h 145"/>
              <a:gd name="T44" fmla="*/ 132 w 171"/>
              <a:gd name="T45" fmla="*/ 115 h 145"/>
              <a:gd name="T46" fmla="*/ 127 w 171"/>
              <a:gd name="T47" fmla="*/ 127 h 145"/>
              <a:gd name="T48" fmla="*/ 115 w 171"/>
              <a:gd name="T49" fmla="*/ 131 h 145"/>
              <a:gd name="T50" fmla="*/ 30 w 171"/>
              <a:gd name="T51" fmla="*/ 131 h 145"/>
              <a:gd name="T52" fmla="*/ 18 w 171"/>
              <a:gd name="T53" fmla="*/ 127 h 145"/>
              <a:gd name="T54" fmla="*/ 13 w 171"/>
              <a:gd name="T55" fmla="*/ 115 h 145"/>
              <a:gd name="T56" fmla="*/ 13 w 171"/>
              <a:gd name="T57" fmla="*/ 30 h 145"/>
              <a:gd name="T58" fmla="*/ 18 w 171"/>
              <a:gd name="T59" fmla="*/ 18 h 145"/>
              <a:gd name="T60" fmla="*/ 30 w 171"/>
              <a:gd name="T61" fmla="*/ 13 h 145"/>
              <a:gd name="T62" fmla="*/ 115 w 171"/>
              <a:gd name="T63" fmla="*/ 13 h 145"/>
              <a:gd name="T64" fmla="*/ 120 w 171"/>
              <a:gd name="T65" fmla="*/ 14 h 145"/>
              <a:gd name="T66" fmla="*/ 121 w 171"/>
              <a:gd name="T67" fmla="*/ 14 h 145"/>
              <a:gd name="T68" fmla="*/ 123 w 171"/>
              <a:gd name="T69" fmla="*/ 13 h 145"/>
              <a:gd name="T70" fmla="*/ 128 w 171"/>
              <a:gd name="T71" fmla="*/ 8 h 145"/>
              <a:gd name="T72" fmla="*/ 129 w 171"/>
              <a:gd name="T73" fmla="*/ 5 h 145"/>
              <a:gd name="T74" fmla="*/ 127 w 171"/>
              <a:gd name="T75" fmla="*/ 3 h 145"/>
              <a:gd name="T76" fmla="*/ 115 w 171"/>
              <a:gd name="T77" fmla="*/ 0 h 145"/>
              <a:gd name="T78" fmla="*/ 30 w 171"/>
              <a:gd name="T79" fmla="*/ 0 h 145"/>
              <a:gd name="T80" fmla="*/ 9 w 171"/>
              <a:gd name="T81" fmla="*/ 9 h 145"/>
              <a:gd name="T82" fmla="*/ 0 w 171"/>
              <a:gd name="T83" fmla="*/ 30 h 145"/>
              <a:gd name="T84" fmla="*/ 0 w 171"/>
              <a:gd name="T85" fmla="*/ 115 h 145"/>
              <a:gd name="T86" fmla="*/ 9 w 171"/>
              <a:gd name="T87" fmla="*/ 136 h 145"/>
              <a:gd name="T88" fmla="*/ 30 w 171"/>
              <a:gd name="T89" fmla="*/ 145 h 145"/>
              <a:gd name="T90" fmla="*/ 115 w 171"/>
              <a:gd name="T91" fmla="*/ 145 h 145"/>
              <a:gd name="T92" fmla="*/ 136 w 171"/>
              <a:gd name="T93" fmla="*/ 136 h 145"/>
              <a:gd name="T94" fmla="*/ 145 w 171"/>
              <a:gd name="T95" fmla="*/ 115 h 145"/>
              <a:gd name="T96" fmla="*/ 145 w 171"/>
              <a:gd name="T97" fmla="*/ 82 h 145"/>
              <a:gd name="T98" fmla="*/ 143 w 171"/>
              <a:gd name="T99" fmla="*/ 7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1" h="145">
                <a:moveTo>
                  <a:pt x="171" y="26"/>
                </a:moveTo>
                <a:cubicBezTo>
                  <a:pt x="171" y="24"/>
                  <a:pt x="170" y="22"/>
                  <a:pt x="169" y="20"/>
                </a:cubicBezTo>
                <a:cubicBezTo>
                  <a:pt x="157" y="9"/>
                  <a:pt x="157" y="9"/>
                  <a:pt x="157" y="9"/>
                </a:cubicBezTo>
                <a:cubicBezTo>
                  <a:pt x="156" y="7"/>
                  <a:pt x="154" y="7"/>
                  <a:pt x="151" y="7"/>
                </a:cubicBezTo>
                <a:cubicBezTo>
                  <a:pt x="149" y="7"/>
                  <a:pt x="147" y="7"/>
                  <a:pt x="146" y="9"/>
                </a:cubicBezTo>
                <a:cubicBezTo>
                  <a:pt x="79" y="76"/>
                  <a:pt x="79" y="76"/>
                  <a:pt x="79" y="76"/>
                </a:cubicBezTo>
                <a:cubicBezTo>
                  <a:pt x="52" y="48"/>
                  <a:pt x="52" y="48"/>
                  <a:pt x="52" y="48"/>
                </a:cubicBezTo>
                <a:cubicBezTo>
                  <a:pt x="50" y="47"/>
                  <a:pt x="49" y="46"/>
                  <a:pt x="46" y="46"/>
                </a:cubicBezTo>
                <a:cubicBezTo>
                  <a:pt x="44" y="46"/>
                  <a:pt x="42" y="47"/>
                  <a:pt x="40" y="48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1"/>
                  <a:pt x="27" y="63"/>
                  <a:pt x="27" y="66"/>
                </a:cubicBezTo>
                <a:cubicBezTo>
                  <a:pt x="27" y="68"/>
                  <a:pt x="27" y="70"/>
                  <a:pt x="29" y="71"/>
                </a:cubicBezTo>
                <a:cubicBezTo>
                  <a:pt x="73" y="116"/>
                  <a:pt x="73" y="116"/>
                  <a:pt x="73" y="116"/>
                </a:cubicBezTo>
                <a:cubicBezTo>
                  <a:pt x="75" y="117"/>
                  <a:pt x="77" y="118"/>
                  <a:pt x="79" y="118"/>
                </a:cubicBezTo>
                <a:cubicBezTo>
                  <a:pt x="81" y="118"/>
                  <a:pt x="83" y="117"/>
                  <a:pt x="85" y="116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70" y="30"/>
                  <a:pt x="171" y="28"/>
                  <a:pt x="171" y="26"/>
                </a:cubicBezTo>
                <a:close/>
                <a:moveTo>
                  <a:pt x="143" y="79"/>
                </a:moveTo>
                <a:cubicBezTo>
                  <a:pt x="142" y="79"/>
                  <a:pt x="142" y="79"/>
                  <a:pt x="142" y="79"/>
                </a:cubicBezTo>
                <a:cubicBezTo>
                  <a:pt x="139" y="80"/>
                  <a:pt x="139" y="80"/>
                  <a:pt x="139" y="80"/>
                </a:cubicBezTo>
                <a:cubicBezTo>
                  <a:pt x="133" y="87"/>
                  <a:pt x="133" y="87"/>
                  <a:pt x="133" y="87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32" y="119"/>
                  <a:pt x="130" y="123"/>
                  <a:pt x="127" y="127"/>
                </a:cubicBezTo>
                <a:cubicBezTo>
                  <a:pt x="124" y="130"/>
                  <a:pt x="120" y="131"/>
                  <a:pt x="115" y="131"/>
                </a:cubicBezTo>
                <a:cubicBezTo>
                  <a:pt x="30" y="131"/>
                  <a:pt x="30" y="131"/>
                  <a:pt x="30" y="131"/>
                </a:cubicBezTo>
                <a:cubicBezTo>
                  <a:pt x="25" y="131"/>
                  <a:pt x="21" y="130"/>
                  <a:pt x="18" y="127"/>
                </a:cubicBezTo>
                <a:cubicBezTo>
                  <a:pt x="15" y="123"/>
                  <a:pt x="13" y="119"/>
                  <a:pt x="13" y="115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5"/>
                  <a:pt x="15" y="21"/>
                  <a:pt x="18" y="18"/>
                </a:cubicBezTo>
                <a:cubicBezTo>
                  <a:pt x="21" y="15"/>
                  <a:pt x="25" y="13"/>
                  <a:pt x="30" y="13"/>
                </a:cubicBezTo>
                <a:cubicBezTo>
                  <a:pt x="115" y="13"/>
                  <a:pt x="115" y="13"/>
                  <a:pt x="115" y="13"/>
                </a:cubicBezTo>
                <a:cubicBezTo>
                  <a:pt x="117" y="13"/>
                  <a:pt x="118" y="13"/>
                  <a:pt x="120" y="14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5"/>
                  <a:pt x="129" y="5"/>
                  <a:pt x="129" y="5"/>
                </a:cubicBezTo>
                <a:cubicBezTo>
                  <a:pt x="127" y="3"/>
                  <a:pt x="127" y="3"/>
                  <a:pt x="127" y="3"/>
                </a:cubicBezTo>
                <a:cubicBezTo>
                  <a:pt x="124" y="1"/>
                  <a:pt x="120" y="0"/>
                  <a:pt x="115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2" y="0"/>
                  <a:pt x="15" y="3"/>
                  <a:pt x="9" y="9"/>
                </a:cubicBezTo>
                <a:cubicBezTo>
                  <a:pt x="3" y="14"/>
                  <a:pt x="0" y="21"/>
                  <a:pt x="0" y="3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3"/>
                  <a:pt x="3" y="130"/>
                  <a:pt x="9" y="136"/>
                </a:cubicBezTo>
                <a:cubicBezTo>
                  <a:pt x="15" y="142"/>
                  <a:pt x="22" y="145"/>
                  <a:pt x="30" y="145"/>
                </a:cubicBezTo>
                <a:cubicBezTo>
                  <a:pt x="115" y="145"/>
                  <a:pt x="115" y="145"/>
                  <a:pt x="115" y="145"/>
                </a:cubicBezTo>
                <a:cubicBezTo>
                  <a:pt x="123" y="145"/>
                  <a:pt x="130" y="142"/>
                  <a:pt x="136" y="136"/>
                </a:cubicBezTo>
                <a:cubicBezTo>
                  <a:pt x="142" y="130"/>
                  <a:pt x="145" y="123"/>
                  <a:pt x="145" y="115"/>
                </a:cubicBezTo>
                <a:cubicBezTo>
                  <a:pt x="145" y="82"/>
                  <a:pt x="145" y="82"/>
                  <a:pt x="145" y="82"/>
                </a:cubicBezTo>
                <a:lnTo>
                  <a:pt x="143" y="79"/>
                </a:lnTo>
                <a:close/>
              </a:path>
            </a:pathLst>
          </a:custGeom>
          <a:ln/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846446" y="1961140"/>
            <a:ext cx="80288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cs typeface="Arial" panose="020B0604020202020204" pitchFamily="34" charset="0"/>
              </a:rPr>
              <a:t>NextGen</a:t>
            </a:r>
            <a:r>
              <a:rPr lang="en-US" dirty="0">
                <a:cs typeface="Arial" panose="020B0604020202020204" pitchFamily="34" charset="0"/>
              </a:rPr>
              <a:t> is currently championed by </a:t>
            </a:r>
            <a:r>
              <a:rPr lang="en-US" dirty="0" smtClean="0">
                <a:cs typeface="Arial" panose="020B0604020202020204" pitchFamily="34" charset="0"/>
              </a:rPr>
              <a:t>the Chief </a:t>
            </a:r>
            <a:r>
              <a:rPr lang="en-US" dirty="0">
                <a:cs typeface="Arial" panose="020B0604020202020204" pitchFamily="34" charset="0"/>
              </a:rPr>
              <a:t>Information Officer of Canada. Governance is achieved through the Deputy Minister Pay Modernizing Committee and Treasury Board Sub-Committee on HR and Pay.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1123" y="3426986"/>
            <a:ext cx="2139014" cy="58883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261123" y="3536737"/>
            <a:ext cx="2052228" cy="36933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Communication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70103" y="3431046"/>
            <a:ext cx="6513805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Project should be open and transparent, with engagement from experts and stakeholders to validate/consult on progress</a:t>
            </a:r>
            <a:endParaRPr 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" name="Freeform 14"/>
          <p:cNvSpPr>
            <a:spLocks noEditPoints="1"/>
          </p:cNvSpPr>
          <p:nvPr/>
        </p:nvSpPr>
        <p:spPr bwMode="auto">
          <a:xfrm>
            <a:off x="217079" y="4142053"/>
            <a:ext cx="571500" cy="483795"/>
          </a:xfrm>
          <a:custGeom>
            <a:avLst/>
            <a:gdLst>
              <a:gd name="T0" fmla="*/ 171 w 171"/>
              <a:gd name="T1" fmla="*/ 26 h 145"/>
              <a:gd name="T2" fmla="*/ 169 w 171"/>
              <a:gd name="T3" fmla="*/ 20 h 145"/>
              <a:gd name="T4" fmla="*/ 157 w 171"/>
              <a:gd name="T5" fmla="*/ 9 h 145"/>
              <a:gd name="T6" fmla="*/ 151 w 171"/>
              <a:gd name="T7" fmla="*/ 7 h 145"/>
              <a:gd name="T8" fmla="*/ 146 w 171"/>
              <a:gd name="T9" fmla="*/ 9 h 145"/>
              <a:gd name="T10" fmla="*/ 79 w 171"/>
              <a:gd name="T11" fmla="*/ 76 h 145"/>
              <a:gd name="T12" fmla="*/ 52 w 171"/>
              <a:gd name="T13" fmla="*/ 48 h 145"/>
              <a:gd name="T14" fmla="*/ 46 w 171"/>
              <a:gd name="T15" fmla="*/ 46 h 145"/>
              <a:gd name="T16" fmla="*/ 40 w 171"/>
              <a:gd name="T17" fmla="*/ 48 h 145"/>
              <a:gd name="T18" fmla="*/ 29 w 171"/>
              <a:gd name="T19" fmla="*/ 60 h 145"/>
              <a:gd name="T20" fmla="*/ 27 w 171"/>
              <a:gd name="T21" fmla="*/ 66 h 145"/>
              <a:gd name="T22" fmla="*/ 29 w 171"/>
              <a:gd name="T23" fmla="*/ 71 h 145"/>
              <a:gd name="T24" fmla="*/ 73 w 171"/>
              <a:gd name="T25" fmla="*/ 116 h 145"/>
              <a:gd name="T26" fmla="*/ 79 w 171"/>
              <a:gd name="T27" fmla="*/ 118 h 145"/>
              <a:gd name="T28" fmla="*/ 85 w 171"/>
              <a:gd name="T29" fmla="*/ 116 h 145"/>
              <a:gd name="T30" fmla="*/ 169 w 171"/>
              <a:gd name="T31" fmla="*/ 32 h 145"/>
              <a:gd name="T32" fmla="*/ 171 w 171"/>
              <a:gd name="T33" fmla="*/ 26 h 145"/>
              <a:gd name="T34" fmla="*/ 143 w 171"/>
              <a:gd name="T35" fmla="*/ 79 h 145"/>
              <a:gd name="T36" fmla="*/ 142 w 171"/>
              <a:gd name="T37" fmla="*/ 79 h 145"/>
              <a:gd name="T38" fmla="*/ 139 w 171"/>
              <a:gd name="T39" fmla="*/ 80 h 145"/>
              <a:gd name="T40" fmla="*/ 133 w 171"/>
              <a:gd name="T41" fmla="*/ 87 h 145"/>
              <a:gd name="T42" fmla="*/ 132 w 171"/>
              <a:gd name="T43" fmla="*/ 89 h 145"/>
              <a:gd name="T44" fmla="*/ 132 w 171"/>
              <a:gd name="T45" fmla="*/ 115 h 145"/>
              <a:gd name="T46" fmla="*/ 127 w 171"/>
              <a:gd name="T47" fmla="*/ 127 h 145"/>
              <a:gd name="T48" fmla="*/ 115 w 171"/>
              <a:gd name="T49" fmla="*/ 131 h 145"/>
              <a:gd name="T50" fmla="*/ 30 w 171"/>
              <a:gd name="T51" fmla="*/ 131 h 145"/>
              <a:gd name="T52" fmla="*/ 18 w 171"/>
              <a:gd name="T53" fmla="*/ 127 h 145"/>
              <a:gd name="T54" fmla="*/ 13 w 171"/>
              <a:gd name="T55" fmla="*/ 115 h 145"/>
              <a:gd name="T56" fmla="*/ 13 w 171"/>
              <a:gd name="T57" fmla="*/ 30 h 145"/>
              <a:gd name="T58" fmla="*/ 18 w 171"/>
              <a:gd name="T59" fmla="*/ 18 h 145"/>
              <a:gd name="T60" fmla="*/ 30 w 171"/>
              <a:gd name="T61" fmla="*/ 13 h 145"/>
              <a:gd name="T62" fmla="*/ 115 w 171"/>
              <a:gd name="T63" fmla="*/ 13 h 145"/>
              <a:gd name="T64" fmla="*/ 120 w 171"/>
              <a:gd name="T65" fmla="*/ 14 h 145"/>
              <a:gd name="T66" fmla="*/ 121 w 171"/>
              <a:gd name="T67" fmla="*/ 14 h 145"/>
              <a:gd name="T68" fmla="*/ 123 w 171"/>
              <a:gd name="T69" fmla="*/ 13 h 145"/>
              <a:gd name="T70" fmla="*/ 128 w 171"/>
              <a:gd name="T71" fmla="*/ 8 h 145"/>
              <a:gd name="T72" fmla="*/ 129 w 171"/>
              <a:gd name="T73" fmla="*/ 5 h 145"/>
              <a:gd name="T74" fmla="*/ 127 w 171"/>
              <a:gd name="T75" fmla="*/ 3 h 145"/>
              <a:gd name="T76" fmla="*/ 115 w 171"/>
              <a:gd name="T77" fmla="*/ 0 h 145"/>
              <a:gd name="T78" fmla="*/ 30 w 171"/>
              <a:gd name="T79" fmla="*/ 0 h 145"/>
              <a:gd name="T80" fmla="*/ 9 w 171"/>
              <a:gd name="T81" fmla="*/ 9 h 145"/>
              <a:gd name="T82" fmla="*/ 0 w 171"/>
              <a:gd name="T83" fmla="*/ 30 h 145"/>
              <a:gd name="T84" fmla="*/ 0 w 171"/>
              <a:gd name="T85" fmla="*/ 115 h 145"/>
              <a:gd name="T86" fmla="*/ 9 w 171"/>
              <a:gd name="T87" fmla="*/ 136 h 145"/>
              <a:gd name="T88" fmla="*/ 30 w 171"/>
              <a:gd name="T89" fmla="*/ 145 h 145"/>
              <a:gd name="T90" fmla="*/ 115 w 171"/>
              <a:gd name="T91" fmla="*/ 145 h 145"/>
              <a:gd name="T92" fmla="*/ 136 w 171"/>
              <a:gd name="T93" fmla="*/ 136 h 145"/>
              <a:gd name="T94" fmla="*/ 145 w 171"/>
              <a:gd name="T95" fmla="*/ 115 h 145"/>
              <a:gd name="T96" fmla="*/ 145 w 171"/>
              <a:gd name="T97" fmla="*/ 82 h 145"/>
              <a:gd name="T98" fmla="*/ 143 w 171"/>
              <a:gd name="T99" fmla="*/ 7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1" h="145">
                <a:moveTo>
                  <a:pt x="171" y="26"/>
                </a:moveTo>
                <a:cubicBezTo>
                  <a:pt x="171" y="24"/>
                  <a:pt x="170" y="22"/>
                  <a:pt x="169" y="20"/>
                </a:cubicBezTo>
                <a:cubicBezTo>
                  <a:pt x="157" y="9"/>
                  <a:pt x="157" y="9"/>
                  <a:pt x="157" y="9"/>
                </a:cubicBezTo>
                <a:cubicBezTo>
                  <a:pt x="156" y="7"/>
                  <a:pt x="154" y="7"/>
                  <a:pt x="151" y="7"/>
                </a:cubicBezTo>
                <a:cubicBezTo>
                  <a:pt x="149" y="7"/>
                  <a:pt x="147" y="7"/>
                  <a:pt x="146" y="9"/>
                </a:cubicBezTo>
                <a:cubicBezTo>
                  <a:pt x="79" y="76"/>
                  <a:pt x="79" y="76"/>
                  <a:pt x="79" y="76"/>
                </a:cubicBezTo>
                <a:cubicBezTo>
                  <a:pt x="52" y="48"/>
                  <a:pt x="52" y="48"/>
                  <a:pt x="52" y="48"/>
                </a:cubicBezTo>
                <a:cubicBezTo>
                  <a:pt x="50" y="47"/>
                  <a:pt x="49" y="46"/>
                  <a:pt x="46" y="46"/>
                </a:cubicBezTo>
                <a:cubicBezTo>
                  <a:pt x="44" y="46"/>
                  <a:pt x="42" y="47"/>
                  <a:pt x="40" y="48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1"/>
                  <a:pt x="27" y="63"/>
                  <a:pt x="27" y="66"/>
                </a:cubicBezTo>
                <a:cubicBezTo>
                  <a:pt x="27" y="68"/>
                  <a:pt x="27" y="70"/>
                  <a:pt x="29" y="71"/>
                </a:cubicBezTo>
                <a:cubicBezTo>
                  <a:pt x="73" y="116"/>
                  <a:pt x="73" y="116"/>
                  <a:pt x="73" y="116"/>
                </a:cubicBezTo>
                <a:cubicBezTo>
                  <a:pt x="75" y="117"/>
                  <a:pt x="77" y="118"/>
                  <a:pt x="79" y="118"/>
                </a:cubicBezTo>
                <a:cubicBezTo>
                  <a:pt x="81" y="118"/>
                  <a:pt x="83" y="117"/>
                  <a:pt x="85" y="116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70" y="30"/>
                  <a:pt x="171" y="28"/>
                  <a:pt x="171" y="26"/>
                </a:cubicBezTo>
                <a:close/>
                <a:moveTo>
                  <a:pt x="143" y="79"/>
                </a:moveTo>
                <a:cubicBezTo>
                  <a:pt x="142" y="79"/>
                  <a:pt x="142" y="79"/>
                  <a:pt x="142" y="79"/>
                </a:cubicBezTo>
                <a:cubicBezTo>
                  <a:pt x="139" y="80"/>
                  <a:pt x="139" y="80"/>
                  <a:pt x="139" y="80"/>
                </a:cubicBezTo>
                <a:cubicBezTo>
                  <a:pt x="133" y="87"/>
                  <a:pt x="133" y="87"/>
                  <a:pt x="133" y="87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32" y="119"/>
                  <a:pt x="130" y="123"/>
                  <a:pt x="127" y="127"/>
                </a:cubicBezTo>
                <a:cubicBezTo>
                  <a:pt x="124" y="130"/>
                  <a:pt x="120" y="131"/>
                  <a:pt x="115" y="131"/>
                </a:cubicBezTo>
                <a:cubicBezTo>
                  <a:pt x="30" y="131"/>
                  <a:pt x="30" y="131"/>
                  <a:pt x="30" y="131"/>
                </a:cubicBezTo>
                <a:cubicBezTo>
                  <a:pt x="25" y="131"/>
                  <a:pt x="21" y="130"/>
                  <a:pt x="18" y="127"/>
                </a:cubicBezTo>
                <a:cubicBezTo>
                  <a:pt x="15" y="123"/>
                  <a:pt x="13" y="119"/>
                  <a:pt x="13" y="115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5"/>
                  <a:pt x="15" y="21"/>
                  <a:pt x="18" y="18"/>
                </a:cubicBezTo>
                <a:cubicBezTo>
                  <a:pt x="21" y="15"/>
                  <a:pt x="25" y="13"/>
                  <a:pt x="30" y="13"/>
                </a:cubicBezTo>
                <a:cubicBezTo>
                  <a:pt x="115" y="13"/>
                  <a:pt x="115" y="13"/>
                  <a:pt x="115" y="13"/>
                </a:cubicBezTo>
                <a:cubicBezTo>
                  <a:pt x="117" y="13"/>
                  <a:pt x="118" y="13"/>
                  <a:pt x="120" y="14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5"/>
                  <a:pt x="129" y="5"/>
                  <a:pt x="129" y="5"/>
                </a:cubicBezTo>
                <a:cubicBezTo>
                  <a:pt x="127" y="3"/>
                  <a:pt x="127" y="3"/>
                  <a:pt x="127" y="3"/>
                </a:cubicBezTo>
                <a:cubicBezTo>
                  <a:pt x="124" y="1"/>
                  <a:pt x="120" y="0"/>
                  <a:pt x="115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2" y="0"/>
                  <a:pt x="15" y="3"/>
                  <a:pt x="9" y="9"/>
                </a:cubicBezTo>
                <a:cubicBezTo>
                  <a:pt x="3" y="14"/>
                  <a:pt x="0" y="21"/>
                  <a:pt x="0" y="3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3"/>
                  <a:pt x="3" y="130"/>
                  <a:pt x="9" y="136"/>
                </a:cubicBezTo>
                <a:cubicBezTo>
                  <a:pt x="15" y="142"/>
                  <a:pt x="22" y="145"/>
                  <a:pt x="30" y="145"/>
                </a:cubicBezTo>
                <a:cubicBezTo>
                  <a:pt x="115" y="145"/>
                  <a:pt x="115" y="145"/>
                  <a:pt x="115" y="145"/>
                </a:cubicBezTo>
                <a:cubicBezTo>
                  <a:pt x="123" y="145"/>
                  <a:pt x="130" y="142"/>
                  <a:pt x="136" y="136"/>
                </a:cubicBezTo>
                <a:cubicBezTo>
                  <a:pt x="142" y="130"/>
                  <a:pt x="145" y="123"/>
                  <a:pt x="145" y="115"/>
                </a:cubicBezTo>
                <a:cubicBezTo>
                  <a:pt x="145" y="82"/>
                  <a:pt x="145" y="82"/>
                  <a:pt x="145" y="82"/>
                </a:cubicBezTo>
                <a:lnTo>
                  <a:pt x="143" y="79"/>
                </a:lnTo>
                <a:close/>
              </a:path>
            </a:pathLst>
          </a:custGeom>
          <a:ln/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46446" y="4149221"/>
            <a:ext cx="8028891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cs typeface="Arial" panose="020B0604020202020204" pitchFamily="34" charset="0"/>
              </a:rPr>
              <a:t>NextGen </a:t>
            </a:r>
            <a:r>
              <a:rPr lang="en-US" dirty="0">
                <a:cs typeface="Arial" panose="020B0604020202020204" pitchFamily="34" charset="0"/>
              </a:rPr>
              <a:t>has </a:t>
            </a:r>
            <a:r>
              <a:rPr lang="en-US" dirty="0" smtClean="0">
                <a:cs typeface="Arial" panose="020B0604020202020204" pitchFamily="34" charset="0"/>
              </a:rPr>
              <a:t>created an </a:t>
            </a:r>
            <a:r>
              <a:rPr lang="en-US" dirty="0">
                <a:cs typeface="Arial" panose="020B0604020202020204" pitchFamily="34" charset="0"/>
              </a:rPr>
              <a:t>open dialogue with public servants, bargaining agents and Canadians </a:t>
            </a:r>
            <a:r>
              <a:rPr lang="en-US" dirty="0" smtClean="0">
                <a:cs typeface="Arial" panose="020B0604020202020204" pitchFamily="34" charset="0"/>
              </a:rPr>
              <a:t>through in-person engagements and online platforms.</a:t>
            </a:r>
            <a:endParaRPr lang="en-US" dirty="0"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cs typeface="Arial" panose="020B0604020202020204" pitchFamily="34" charset="0"/>
              </a:rPr>
              <a:t>Project materials have been made public to engage with industry, stakeholders and similar organizations to leverage other lessons learned and best practices to inform this process</a:t>
            </a:r>
            <a:r>
              <a:rPr lang="en-US" dirty="0" smtClean="0">
                <a:cs typeface="Arial" panose="020B0604020202020204" pitchFamily="34" charset="0"/>
              </a:rPr>
              <a:t>.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0910" y="2970294"/>
            <a:ext cx="243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cs typeface="Arial" panose="020B0604020202020204" pitchFamily="34" charset="0"/>
              </a:rPr>
              <a:t>3.	Re-build Trust</a:t>
            </a:r>
            <a:endParaRPr lang="en-US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5645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6125" y="3050794"/>
            <a:ext cx="6513803" cy="6284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2352831" y="1528498"/>
            <a:ext cx="6530944" cy="59967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13817" y="1524438"/>
            <a:ext cx="2139014" cy="58883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80628"/>
            <a:ext cx="7526583" cy="878670"/>
          </a:xfrm>
        </p:spPr>
        <p:txBody>
          <a:bodyPr>
            <a:normAutofit/>
          </a:bodyPr>
          <a:lstStyle/>
          <a:p>
            <a:r>
              <a:rPr lang="en-US" sz="2600" b="1" smtClean="0">
                <a:latin typeface="Arial" panose="020B0604020202020204" pitchFamily="34" charset="0"/>
                <a:cs typeface="Arial" panose="020B0604020202020204" pitchFamily="34" charset="0"/>
              </a:rPr>
              <a:t>Applying Lessons Learned to NextGen</a:t>
            </a:r>
            <a:endParaRPr lang="en-CA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480212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4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212207" y="1624270"/>
            <a:ext cx="2133918" cy="36933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Real </a:t>
            </a:r>
            <a:r>
              <a:rPr lang="en-US" b="1" dirty="0">
                <a:cs typeface="Arial" panose="020B0604020202020204" pitchFamily="34" charset="0"/>
              </a:rPr>
              <a:t>L</a:t>
            </a:r>
            <a:r>
              <a:rPr lang="en-US" b="1" dirty="0" smtClean="0">
                <a:cs typeface="Arial" panose="020B0604020202020204" pitchFamily="34" charset="0"/>
              </a:rPr>
              <a:t>ife Simulation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2831" y="1528499"/>
            <a:ext cx="651380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Potential solutions must be tested within the GC to ensure systems are able to support a GC </a:t>
            </a: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environment</a:t>
            </a:r>
            <a:endParaRPr 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230612" y="2252862"/>
            <a:ext cx="571500" cy="483795"/>
          </a:xfrm>
          <a:custGeom>
            <a:avLst/>
            <a:gdLst>
              <a:gd name="T0" fmla="*/ 171 w 171"/>
              <a:gd name="T1" fmla="*/ 26 h 145"/>
              <a:gd name="T2" fmla="*/ 169 w 171"/>
              <a:gd name="T3" fmla="*/ 20 h 145"/>
              <a:gd name="T4" fmla="*/ 157 w 171"/>
              <a:gd name="T5" fmla="*/ 9 h 145"/>
              <a:gd name="T6" fmla="*/ 151 w 171"/>
              <a:gd name="T7" fmla="*/ 7 h 145"/>
              <a:gd name="T8" fmla="*/ 146 w 171"/>
              <a:gd name="T9" fmla="*/ 9 h 145"/>
              <a:gd name="T10" fmla="*/ 79 w 171"/>
              <a:gd name="T11" fmla="*/ 76 h 145"/>
              <a:gd name="T12" fmla="*/ 52 w 171"/>
              <a:gd name="T13" fmla="*/ 48 h 145"/>
              <a:gd name="T14" fmla="*/ 46 w 171"/>
              <a:gd name="T15" fmla="*/ 46 h 145"/>
              <a:gd name="T16" fmla="*/ 40 w 171"/>
              <a:gd name="T17" fmla="*/ 48 h 145"/>
              <a:gd name="T18" fmla="*/ 29 w 171"/>
              <a:gd name="T19" fmla="*/ 60 h 145"/>
              <a:gd name="T20" fmla="*/ 27 w 171"/>
              <a:gd name="T21" fmla="*/ 66 h 145"/>
              <a:gd name="T22" fmla="*/ 29 w 171"/>
              <a:gd name="T23" fmla="*/ 71 h 145"/>
              <a:gd name="T24" fmla="*/ 73 w 171"/>
              <a:gd name="T25" fmla="*/ 116 h 145"/>
              <a:gd name="T26" fmla="*/ 79 w 171"/>
              <a:gd name="T27" fmla="*/ 118 h 145"/>
              <a:gd name="T28" fmla="*/ 85 w 171"/>
              <a:gd name="T29" fmla="*/ 116 h 145"/>
              <a:gd name="T30" fmla="*/ 169 w 171"/>
              <a:gd name="T31" fmla="*/ 32 h 145"/>
              <a:gd name="T32" fmla="*/ 171 w 171"/>
              <a:gd name="T33" fmla="*/ 26 h 145"/>
              <a:gd name="T34" fmla="*/ 143 w 171"/>
              <a:gd name="T35" fmla="*/ 79 h 145"/>
              <a:gd name="T36" fmla="*/ 142 w 171"/>
              <a:gd name="T37" fmla="*/ 79 h 145"/>
              <a:gd name="T38" fmla="*/ 139 w 171"/>
              <a:gd name="T39" fmla="*/ 80 h 145"/>
              <a:gd name="T40" fmla="*/ 133 w 171"/>
              <a:gd name="T41" fmla="*/ 87 h 145"/>
              <a:gd name="T42" fmla="*/ 132 w 171"/>
              <a:gd name="T43" fmla="*/ 89 h 145"/>
              <a:gd name="T44" fmla="*/ 132 w 171"/>
              <a:gd name="T45" fmla="*/ 115 h 145"/>
              <a:gd name="T46" fmla="*/ 127 w 171"/>
              <a:gd name="T47" fmla="*/ 127 h 145"/>
              <a:gd name="T48" fmla="*/ 115 w 171"/>
              <a:gd name="T49" fmla="*/ 131 h 145"/>
              <a:gd name="T50" fmla="*/ 30 w 171"/>
              <a:gd name="T51" fmla="*/ 131 h 145"/>
              <a:gd name="T52" fmla="*/ 18 w 171"/>
              <a:gd name="T53" fmla="*/ 127 h 145"/>
              <a:gd name="T54" fmla="*/ 13 w 171"/>
              <a:gd name="T55" fmla="*/ 115 h 145"/>
              <a:gd name="T56" fmla="*/ 13 w 171"/>
              <a:gd name="T57" fmla="*/ 30 h 145"/>
              <a:gd name="T58" fmla="*/ 18 w 171"/>
              <a:gd name="T59" fmla="*/ 18 h 145"/>
              <a:gd name="T60" fmla="*/ 30 w 171"/>
              <a:gd name="T61" fmla="*/ 13 h 145"/>
              <a:gd name="T62" fmla="*/ 115 w 171"/>
              <a:gd name="T63" fmla="*/ 13 h 145"/>
              <a:gd name="T64" fmla="*/ 120 w 171"/>
              <a:gd name="T65" fmla="*/ 14 h 145"/>
              <a:gd name="T66" fmla="*/ 121 w 171"/>
              <a:gd name="T67" fmla="*/ 14 h 145"/>
              <a:gd name="T68" fmla="*/ 123 w 171"/>
              <a:gd name="T69" fmla="*/ 13 h 145"/>
              <a:gd name="T70" fmla="*/ 128 w 171"/>
              <a:gd name="T71" fmla="*/ 8 h 145"/>
              <a:gd name="T72" fmla="*/ 129 w 171"/>
              <a:gd name="T73" fmla="*/ 5 h 145"/>
              <a:gd name="T74" fmla="*/ 127 w 171"/>
              <a:gd name="T75" fmla="*/ 3 h 145"/>
              <a:gd name="T76" fmla="*/ 115 w 171"/>
              <a:gd name="T77" fmla="*/ 0 h 145"/>
              <a:gd name="T78" fmla="*/ 30 w 171"/>
              <a:gd name="T79" fmla="*/ 0 h 145"/>
              <a:gd name="T80" fmla="*/ 9 w 171"/>
              <a:gd name="T81" fmla="*/ 9 h 145"/>
              <a:gd name="T82" fmla="*/ 0 w 171"/>
              <a:gd name="T83" fmla="*/ 30 h 145"/>
              <a:gd name="T84" fmla="*/ 0 w 171"/>
              <a:gd name="T85" fmla="*/ 115 h 145"/>
              <a:gd name="T86" fmla="*/ 9 w 171"/>
              <a:gd name="T87" fmla="*/ 136 h 145"/>
              <a:gd name="T88" fmla="*/ 30 w 171"/>
              <a:gd name="T89" fmla="*/ 145 h 145"/>
              <a:gd name="T90" fmla="*/ 115 w 171"/>
              <a:gd name="T91" fmla="*/ 145 h 145"/>
              <a:gd name="T92" fmla="*/ 136 w 171"/>
              <a:gd name="T93" fmla="*/ 136 h 145"/>
              <a:gd name="T94" fmla="*/ 145 w 171"/>
              <a:gd name="T95" fmla="*/ 115 h 145"/>
              <a:gd name="T96" fmla="*/ 145 w 171"/>
              <a:gd name="T97" fmla="*/ 82 h 145"/>
              <a:gd name="T98" fmla="*/ 143 w 171"/>
              <a:gd name="T99" fmla="*/ 7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1" h="145">
                <a:moveTo>
                  <a:pt x="171" y="26"/>
                </a:moveTo>
                <a:cubicBezTo>
                  <a:pt x="171" y="24"/>
                  <a:pt x="170" y="22"/>
                  <a:pt x="169" y="20"/>
                </a:cubicBezTo>
                <a:cubicBezTo>
                  <a:pt x="157" y="9"/>
                  <a:pt x="157" y="9"/>
                  <a:pt x="157" y="9"/>
                </a:cubicBezTo>
                <a:cubicBezTo>
                  <a:pt x="156" y="7"/>
                  <a:pt x="154" y="7"/>
                  <a:pt x="151" y="7"/>
                </a:cubicBezTo>
                <a:cubicBezTo>
                  <a:pt x="149" y="7"/>
                  <a:pt x="147" y="7"/>
                  <a:pt x="146" y="9"/>
                </a:cubicBezTo>
                <a:cubicBezTo>
                  <a:pt x="79" y="76"/>
                  <a:pt x="79" y="76"/>
                  <a:pt x="79" y="76"/>
                </a:cubicBezTo>
                <a:cubicBezTo>
                  <a:pt x="52" y="48"/>
                  <a:pt x="52" y="48"/>
                  <a:pt x="52" y="48"/>
                </a:cubicBezTo>
                <a:cubicBezTo>
                  <a:pt x="50" y="47"/>
                  <a:pt x="49" y="46"/>
                  <a:pt x="46" y="46"/>
                </a:cubicBezTo>
                <a:cubicBezTo>
                  <a:pt x="44" y="46"/>
                  <a:pt x="42" y="47"/>
                  <a:pt x="40" y="48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1"/>
                  <a:pt x="27" y="63"/>
                  <a:pt x="27" y="66"/>
                </a:cubicBezTo>
                <a:cubicBezTo>
                  <a:pt x="27" y="68"/>
                  <a:pt x="27" y="70"/>
                  <a:pt x="29" y="71"/>
                </a:cubicBezTo>
                <a:cubicBezTo>
                  <a:pt x="73" y="116"/>
                  <a:pt x="73" y="116"/>
                  <a:pt x="73" y="116"/>
                </a:cubicBezTo>
                <a:cubicBezTo>
                  <a:pt x="75" y="117"/>
                  <a:pt x="77" y="118"/>
                  <a:pt x="79" y="118"/>
                </a:cubicBezTo>
                <a:cubicBezTo>
                  <a:pt x="81" y="118"/>
                  <a:pt x="83" y="117"/>
                  <a:pt x="85" y="116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70" y="30"/>
                  <a:pt x="171" y="28"/>
                  <a:pt x="171" y="26"/>
                </a:cubicBezTo>
                <a:close/>
                <a:moveTo>
                  <a:pt x="143" y="79"/>
                </a:moveTo>
                <a:cubicBezTo>
                  <a:pt x="142" y="79"/>
                  <a:pt x="142" y="79"/>
                  <a:pt x="142" y="79"/>
                </a:cubicBezTo>
                <a:cubicBezTo>
                  <a:pt x="139" y="80"/>
                  <a:pt x="139" y="80"/>
                  <a:pt x="139" y="80"/>
                </a:cubicBezTo>
                <a:cubicBezTo>
                  <a:pt x="133" y="87"/>
                  <a:pt x="133" y="87"/>
                  <a:pt x="133" y="87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32" y="119"/>
                  <a:pt x="130" y="123"/>
                  <a:pt x="127" y="127"/>
                </a:cubicBezTo>
                <a:cubicBezTo>
                  <a:pt x="124" y="130"/>
                  <a:pt x="120" y="131"/>
                  <a:pt x="115" y="131"/>
                </a:cubicBezTo>
                <a:cubicBezTo>
                  <a:pt x="30" y="131"/>
                  <a:pt x="30" y="131"/>
                  <a:pt x="30" y="131"/>
                </a:cubicBezTo>
                <a:cubicBezTo>
                  <a:pt x="25" y="131"/>
                  <a:pt x="21" y="130"/>
                  <a:pt x="18" y="127"/>
                </a:cubicBezTo>
                <a:cubicBezTo>
                  <a:pt x="15" y="123"/>
                  <a:pt x="13" y="119"/>
                  <a:pt x="13" y="115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5"/>
                  <a:pt x="15" y="21"/>
                  <a:pt x="18" y="18"/>
                </a:cubicBezTo>
                <a:cubicBezTo>
                  <a:pt x="21" y="15"/>
                  <a:pt x="25" y="13"/>
                  <a:pt x="30" y="13"/>
                </a:cubicBezTo>
                <a:cubicBezTo>
                  <a:pt x="115" y="13"/>
                  <a:pt x="115" y="13"/>
                  <a:pt x="115" y="13"/>
                </a:cubicBezTo>
                <a:cubicBezTo>
                  <a:pt x="117" y="13"/>
                  <a:pt x="118" y="13"/>
                  <a:pt x="120" y="14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5"/>
                  <a:pt x="129" y="5"/>
                  <a:pt x="129" y="5"/>
                </a:cubicBezTo>
                <a:cubicBezTo>
                  <a:pt x="127" y="3"/>
                  <a:pt x="127" y="3"/>
                  <a:pt x="127" y="3"/>
                </a:cubicBezTo>
                <a:cubicBezTo>
                  <a:pt x="124" y="1"/>
                  <a:pt x="120" y="0"/>
                  <a:pt x="115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2" y="0"/>
                  <a:pt x="15" y="3"/>
                  <a:pt x="9" y="9"/>
                </a:cubicBezTo>
                <a:cubicBezTo>
                  <a:pt x="3" y="14"/>
                  <a:pt x="0" y="21"/>
                  <a:pt x="0" y="3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3"/>
                  <a:pt x="3" y="130"/>
                  <a:pt x="9" y="136"/>
                </a:cubicBezTo>
                <a:cubicBezTo>
                  <a:pt x="15" y="142"/>
                  <a:pt x="22" y="145"/>
                  <a:pt x="30" y="145"/>
                </a:cubicBezTo>
                <a:cubicBezTo>
                  <a:pt x="115" y="145"/>
                  <a:pt x="115" y="145"/>
                  <a:pt x="115" y="145"/>
                </a:cubicBezTo>
                <a:cubicBezTo>
                  <a:pt x="123" y="145"/>
                  <a:pt x="130" y="142"/>
                  <a:pt x="136" y="136"/>
                </a:cubicBezTo>
                <a:cubicBezTo>
                  <a:pt x="142" y="130"/>
                  <a:pt x="145" y="123"/>
                  <a:pt x="145" y="115"/>
                </a:cubicBezTo>
                <a:cubicBezTo>
                  <a:pt x="145" y="82"/>
                  <a:pt x="145" y="82"/>
                  <a:pt x="145" y="82"/>
                </a:cubicBezTo>
                <a:lnTo>
                  <a:pt x="143" y="79"/>
                </a:lnTo>
                <a:close/>
              </a:path>
            </a:pathLst>
          </a:custGeom>
          <a:ln/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802112" y="2211310"/>
            <a:ext cx="8028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cs typeface="Arial" panose="020B0604020202020204" pitchFamily="34" charset="0"/>
              </a:rPr>
              <a:t>NextGen </a:t>
            </a:r>
            <a:r>
              <a:rPr lang="en-US" dirty="0">
                <a:cs typeface="Arial" panose="020B0604020202020204" pitchFamily="34" charset="0"/>
              </a:rPr>
              <a:t>is proposing to carry out pilot(s) with </a:t>
            </a:r>
            <a:r>
              <a:rPr lang="en-US" dirty="0" smtClean="0">
                <a:cs typeface="Arial" panose="020B0604020202020204" pitchFamily="34" charset="0"/>
              </a:rPr>
              <a:t>specific departments/agencies </a:t>
            </a:r>
            <a:r>
              <a:rPr lang="en-US" dirty="0">
                <a:cs typeface="Arial" panose="020B0604020202020204" pitchFamily="34" charset="0"/>
              </a:rPr>
              <a:t>to determine possible solutions’ viability in a GC environment.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3817" y="3043508"/>
            <a:ext cx="2139014" cy="6357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223360" y="3032900"/>
            <a:ext cx="2052228" cy="646331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Change Management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52831" y="3078944"/>
            <a:ext cx="628526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Fully engage departments and agencies and assess change management across the GC.</a:t>
            </a:r>
          </a:p>
        </p:txBody>
      </p:sp>
      <p:sp>
        <p:nvSpPr>
          <p:cNvPr id="15" name="Freeform 14"/>
          <p:cNvSpPr>
            <a:spLocks noEditPoints="1"/>
          </p:cNvSpPr>
          <p:nvPr/>
        </p:nvSpPr>
        <p:spPr bwMode="auto">
          <a:xfrm>
            <a:off x="251520" y="3805477"/>
            <a:ext cx="571500" cy="483795"/>
          </a:xfrm>
          <a:custGeom>
            <a:avLst/>
            <a:gdLst>
              <a:gd name="T0" fmla="*/ 171 w 171"/>
              <a:gd name="T1" fmla="*/ 26 h 145"/>
              <a:gd name="T2" fmla="*/ 169 w 171"/>
              <a:gd name="T3" fmla="*/ 20 h 145"/>
              <a:gd name="T4" fmla="*/ 157 w 171"/>
              <a:gd name="T5" fmla="*/ 9 h 145"/>
              <a:gd name="T6" fmla="*/ 151 w 171"/>
              <a:gd name="T7" fmla="*/ 7 h 145"/>
              <a:gd name="T8" fmla="*/ 146 w 171"/>
              <a:gd name="T9" fmla="*/ 9 h 145"/>
              <a:gd name="T10" fmla="*/ 79 w 171"/>
              <a:gd name="T11" fmla="*/ 76 h 145"/>
              <a:gd name="T12" fmla="*/ 52 w 171"/>
              <a:gd name="T13" fmla="*/ 48 h 145"/>
              <a:gd name="T14" fmla="*/ 46 w 171"/>
              <a:gd name="T15" fmla="*/ 46 h 145"/>
              <a:gd name="T16" fmla="*/ 40 w 171"/>
              <a:gd name="T17" fmla="*/ 48 h 145"/>
              <a:gd name="T18" fmla="*/ 29 w 171"/>
              <a:gd name="T19" fmla="*/ 60 h 145"/>
              <a:gd name="T20" fmla="*/ 27 w 171"/>
              <a:gd name="T21" fmla="*/ 66 h 145"/>
              <a:gd name="T22" fmla="*/ 29 w 171"/>
              <a:gd name="T23" fmla="*/ 71 h 145"/>
              <a:gd name="T24" fmla="*/ 73 w 171"/>
              <a:gd name="T25" fmla="*/ 116 h 145"/>
              <a:gd name="T26" fmla="*/ 79 w 171"/>
              <a:gd name="T27" fmla="*/ 118 h 145"/>
              <a:gd name="T28" fmla="*/ 85 w 171"/>
              <a:gd name="T29" fmla="*/ 116 h 145"/>
              <a:gd name="T30" fmla="*/ 169 w 171"/>
              <a:gd name="T31" fmla="*/ 32 h 145"/>
              <a:gd name="T32" fmla="*/ 171 w 171"/>
              <a:gd name="T33" fmla="*/ 26 h 145"/>
              <a:gd name="T34" fmla="*/ 143 w 171"/>
              <a:gd name="T35" fmla="*/ 79 h 145"/>
              <a:gd name="T36" fmla="*/ 142 w 171"/>
              <a:gd name="T37" fmla="*/ 79 h 145"/>
              <a:gd name="T38" fmla="*/ 139 w 171"/>
              <a:gd name="T39" fmla="*/ 80 h 145"/>
              <a:gd name="T40" fmla="*/ 133 w 171"/>
              <a:gd name="T41" fmla="*/ 87 h 145"/>
              <a:gd name="T42" fmla="*/ 132 w 171"/>
              <a:gd name="T43" fmla="*/ 89 h 145"/>
              <a:gd name="T44" fmla="*/ 132 w 171"/>
              <a:gd name="T45" fmla="*/ 115 h 145"/>
              <a:gd name="T46" fmla="*/ 127 w 171"/>
              <a:gd name="T47" fmla="*/ 127 h 145"/>
              <a:gd name="T48" fmla="*/ 115 w 171"/>
              <a:gd name="T49" fmla="*/ 131 h 145"/>
              <a:gd name="T50" fmla="*/ 30 w 171"/>
              <a:gd name="T51" fmla="*/ 131 h 145"/>
              <a:gd name="T52" fmla="*/ 18 w 171"/>
              <a:gd name="T53" fmla="*/ 127 h 145"/>
              <a:gd name="T54" fmla="*/ 13 w 171"/>
              <a:gd name="T55" fmla="*/ 115 h 145"/>
              <a:gd name="T56" fmla="*/ 13 w 171"/>
              <a:gd name="T57" fmla="*/ 30 h 145"/>
              <a:gd name="T58" fmla="*/ 18 w 171"/>
              <a:gd name="T59" fmla="*/ 18 h 145"/>
              <a:gd name="T60" fmla="*/ 30 w 171"/>
              <a:gd name="T61" fmla="*/ 13 h 145"/>
              <a:gd name="T62" fmla="*/ 115 w 171"/>
              <a:gd name="T63" fmla="*/ 13 h 145"/>
              <a:gd name="T64" fmla="*/ 120 w 171"/>
              <a:gd name="T65" fmla="*/ 14 h 145"/>
              <a:gd name="T66" fmla="*/ 121 w 171"/>
              <a:gd name="T67" fmla="*/ 14 h 145"/>
              <a:gd name="T68" fmla="*/ 123 w 171"/>
              <a:gd name="T69" fmla="*/ 13 h 145"/>
              <a:gd name="T70" fmla="*/ 128 w 171"/>
              <a:gd name="T71" fmla="*/ 8 h 145"/>
              <a:gd name="T72" fmla="*/ 129 w 171"/>
              <a:gd name="T73" fmla="*/ 5 h 145"/>
              <a:gd name="T74" fmla="*/ 127 w 171"/>
              <a:gd name="T75" fmla="*/ 3 h 145"/>
              <a:gd name="T76" fmla="*/ 115 w 171"/>
              <a:gd name="T77" fmla="*/ 0 h 145"/>
              <a:gd name="T78" fmla="*/ 30 w 171"/>
              <a:gd name="T79" fmla="*/ 0 h 145"/>
              <a:gd name="T80" fmla="*/ 9 w 171"/>
              <a:gd name="T81" fmla="*/ 9 h 145"/>
              <a:gd name="T82" fmla="*/ 0 w 171"/>
              <a:gd name="T83" fmla="*/ 30 h 145"/>
              <a:gd name="T84" fmla="*/ 0 w 171"/>
              <a:gd name="T85" fmla="*/ 115 h 145"/>
              <a:gd name="T86" fmla="*/ 9 w 171"/>
              <a:gd name="T87" fmla="*/ 136 h 145"/>
              <a:gd name="T88" fmla="*/ 30 w 171"/>
              <a:gd name="T89" fmla="*/ 145 h 145"/>
              <a:gd name="T90" fmla="*/ 115 w 171"/>
              <a:gd name="T91" fmla="*/ 145 h 145"/>
              <a:gd name="T92" fmla="*/ 136 w 171"/>
              <a:gd name="T93" fmla="*/ 136 h 145"/>
              <a:gd name="T94" fmla="*/ 145 w 171"/>
              <a:gd name="T95" fmla="*/ 115 h 145"/>
              <a:gd name="T96" fmla="*/ 145 w 171"/>
              <a:gd name="T97" fmla="*/ 82 h 145"/>
              <a:gd name="T98" fmla="*/ 143 w 171"/>
              <a:gd name="T99" fmla="*/ 79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71" h="145">
                <a:moveTo>
                  <a:pt x="171" y="26"/>
                </a:moveTo>
                <a:cubicBezTo>
                  <a:pt x="171" y="24"/>
                  <a:pt x="170" y="22"/>
                  <a:pt x="169" y="20"/>
                </a:cubicBezTo>
                <a:cubicBezTo>
                  <a:pt x="157" y="9"/>
                  <a:pt x="157" y="9"/>
                  <a:pt x="157" y="9"/>
                </a:cubicBezTo>
                <a:cubicBezTo>
                  <a:pt x="156" y="7"/>
                  <a:pt x="154" y="7"/>
                  <a:pt x="151" y="7"/>
                </a:cubicBezTo>
                <a:cubicBezTo>
                  <a:pt x="149" y="7"/>
                  <a:pt x="147" y="7"/>
                  <a:pt x="146" y="9"/>
                </a:cubicBezTo>
                <a:cubicBezTo>
                  <a:pt x="79" y="76"/>
                  <a:pt x="79" y="76"/>
                  <a:pt x="79" y="76"/>
                </a:cubicBezTo>
                <a:cubicBezTo>
                  <a:pt x="52" y="48"/>
                  <a:pt x="52" y="48"/>
                  <a:pt x="52" y="48"/>
                </a:cubicBezTo>
                <a:cubicBezTo>
                  <a:pt x="50" y="47"/>
                  <a:pt x="49" y="46"/>
                  <a:pt x="46" y="46"/>
                </a:cubicBezTo>
                <a:cubicBezTo>
                  <a:pt x="44" y="46"/>
                  <a:pt x="42" y="47"/>
                  <a:pt x="40" y="48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1"/>
                  <a:pt x="27" y="63"/>
                  <a:pt x="27" y="66"/>
                </a:cubicBezTo>
                <a:cubicBezTo>
                  <a:pt x="27" y="68"/>
                  <a:pt x="27" y="70"/>
                  <a:pt x="29" y="71"/>
                </a:cubicBezTo>
                <a:cubicBezTo>
                  <a:pt x="73" y="116"/>
                  <a:pt x="73" y="116"/>
                  <a:pt x="73" y="116"/>
                </a:cubicBezTo>
                <a:cubicBezTo>
                  <a:pt x="75" y="117"/>
                  <a:pt x="77" y="118"/>
                  <a:pt x="79" y="118"/>
                </a:cubicBezTo>
                <a:cubicBezTo>
                  <a:pt x="81" y="118"/>
                  <a:pt x="83" y="117"/>
                  <a:pt x="85" y="116"/>
                </a:cubicBezTo>
                <a:cubicBezTo>
                  <a:pt x="169" y="32"/>
                  <a:pt x="169" y="32"/>
                  <a:pt x="169" y="32"/>
                </a:cubicBezTo>
                <a:cubicBezTo>
                  <a:pt x="170" y="30"/>
                  <a:pt x="171" y="28"/>
                  <a:pt x="171" y="26"/>
                </a:cubicBezTo>
                <a:close/>
                <a:moveTo>
                  <a:pt x="143" y="79"/>
                </a:moveTo>
                <a:cubicBezTo>
                  <a:pt x="142" y="79"/>
                  <a:pt x="142" y="79"/>
                  <a:pt x="142" y="79"/>
                </a:cubicBezTo>
                <a:cubicBezTo>
                  <a:pt x="139" y="80"/>
                  <a:pt x="139" y="80"/>
                  <a:pt x="139" y="80"/>
                </a:cubicBezTo>
                <a:cubicBezTo>
                  <a:pt x="133" y="87"/>
                  <a:pt x="133" y="87"/>
                  <a:pt x="133" y="87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132" y="115"/>
                  <a:pt x="132" y="115"/>
                  <a:pt x="132" y="115"/>
                </a:cubicBezTo>
                <a:cubicBezTo>
                  <a:pt x="132" y="119"/>
                  <a:pt x="130" y="123"/>
                  <a:pt x="127" y="127"/>
                </a:cubicBezTo>
                <a:cubicBezTo>
                  <a:pt x="124" y="130"/>
                  <a:pt x="120" y="131"/>
                  <a:pt x="115" y="131"/>
                </a:cubicBezTo>
                <a:cubicBezTo>
                  <a:pt x="30" y="131"/>
                  <a:pt x="30" y="131"/>
                  <a:pt x="30" y="131"/>
                </a:cubicBezTo>
                <a:cubicBezTo>
                  <a:pt x="25" y="131"/>
                  <a:pt x="21" y="130"/>
                  <a:pt x="18" y="127"/>
                </a:cubicBezTo>
                <a:cubicBezTo>
                  <a:pt x="15" y="123"/>
                  <a:pt x="13" y="119"/>
                  <a:pt x="13" y="115"/>
                </a:cubicBezTo>
                <a:cubicBezTo>
                  <a:pt x="13" y="30"/>
                  <a:pt x="13" y="30"/>
                  <a:pt x="13" y="30"/>
                </a:cubicBezTo>
                <a:cubicBezTo>
                  <a:pt x="13" y="25"/>
                  <a:pt x="15" y="21"/>
                  <a:pt x="18" y="18"/>
                </a:cubicBezTo>
                <a:cubicBezTo>
                  <a:pt x="21" y="15"/>
                  <a:pt x="25" y="13"/>
                  <a:pt x="30" y="13"/>
                </a:cubicBezTo>
                <a:cubicBezTo>
                  <a:pt x="115" y="13"/>
                  <a:pt x="115" y="13"/>
                  <a:pt x="115" y="13"/>
                </a:cubicBezTo>
                <a:cubicBezTo>
                  <a:pt x="117" y="13"/>
                  <a:pt x="118" y="13"/>
                  <a:pt x="120" y="14"/>
                </a:cubicBezTo>
                <a:cubicBezTo>
                  <a:pt x="121" y="14"/>
                  <a:pt x="121" y="14"/>
                  <a:pt x="121" y="14"/>
                </a:cubicBezTo>
                <a:cubicBezTo>
                  <a:pt x="123" y="13"/>
                  <a:pt x="123" y="13"/>
                  <a:pt x="123" y="13"/>
                </a:cubicBezTo>
                <a:cubicBezTo>
                  <a:pt x="128" y="8"/>
                  <a:pt x="128" y="8"/>
                  <a:pt x="128" y="8"/>
                </a:cubicBezTo>
                <a:cubicBezTo>
                  <a:pt x="129" y="5"/>
                  <a:pt x="129" y="5"/>
                  <a:pt x="129" y="5"/>
                </a:cubicBezTo>
                <a:cubicBezTo>
                  <a:pt x="127" y="3"/>
                  <a:pt x="127" y="3"/>
                  <a:pt x="127" y="3"/>
                </a:cubicBezTo>
                <a:cubicBezTo>
                  <a:pt x="124" y="1"/>
                  <a:pt x="120" y="0"/>
                  <a:pt x="115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2" y="0"/>
                  <a:pt x="15" y="3"/>
                  <a:pt x="9" y="9"/>
                </a:cubicBezTo>
                <a:cubicBezTo>
                  <a:pt x="3" y="14"/>
                  <a:pt x="0" y="21"/>
                  <a:pt x="0" y="30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23"/>
                  <a:pt x="3" y="130"/>
                  <a:pt x="9" y="136"/>
                </a:cubicBezTo>
                <a:cubicBezTo>
                  <a:pt x="15" y="142"/>
                  <a:pt x="22" y="145"/>
                  <a:pt x="30" y="145"/>
                </a:cubicBezTo>
                <a:cubicBezTo>
                  <a:pt x="115" y="145"/>
                  <a:pt x="115" y="145"/>
                  <a:pt x="115" y="145"/>
                </a:cubicBezTo>
                <a:cubicBezTo>
                  <a:pt x="123" y="145"/>
                  <a:pt x="130" y="142"/>
                  <a:pt x="136" y="136"/>
                </a:cubicBezTo>
                <a:cubicBezTo>
                  <a:pt x="142" y="130"/>
                  <a:pt x="145" y="123"/>
                  <a:pt x="145" y="115"/>
                </a:cubicBezTo>
                <a:cubicBezTo>
                  <a:pt x="145" y="82"/>
                  <a:pt x="145" y="82"/>
                  <a:pt x="145" y="82"/>
                </a:cubicBezTo>
                <a:lnTo>
                  <a:pt x="143" y="79"/>
                </a:lnTo>
                <a:close/>
              </a:path>
            </a:pathLst>
          </a:custGeom>
          <a:ln/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45190" y="3710275"/>
            <a:ext cx="8028891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cs typeface="Arial" panose="020B0604020202020204" pitchFamily="34" charset="0"/>
              </a:rPr>
              <a:t>NextGen </a:t>
            </a:r>
            <a:r>
              <a:rPr lang="en-US" dirty="0">
                <a:cs typeface="Arial" panose="020B0604020202020204" pitchFamily="34" charset="0"/>
              </a:rPr>
              <a:t>will evaluate change management </a:t>
            </a:r>
            <a:r>
              <a:rPr lang="en-US" dirty="0" smtClean="0">
                <a:cs typeface="Arial" panose="020B0604020202020204" pitchFamily="34" charset="0"/>
              </a:rPr>
              <a:t>requirements– </a:t>
            </a:r>
            <a:r>
              <a:rPr lang="en-US" dirty="0">
                <a:cs typeface="Arial" panose="020B0604020202020204" pitchFamily="34" charset="0"/>
              </a:rPr>
              <a:t>e.g. workforce consideration, current capacity of </a:t>
            </a:r>
            <a:r>
              <a:rPr lang="en-US" dirty="0" smtClean="0">
                <a:cs typeface="Arial" panose="020B0604020202020204" pitchFamily="34" charset="0"/>
              </a:rPr>
              <a:t>compensation </a:t>
            </a:r>
            <a:r>
              <a:rPr lang="en-US" dirty="0">
                <a:cs typeface="Arial" panose="020B0604020202020204" pitchFamily="34" charset="0"/>
              </a:rPr>
              <a:t>advisors, level of training required, as well as a plan that encompasses data integrity and quality. </a:t>
            </a:r>
          </a:p>
          <a:p>
            <a:pPr>
              <a:spcAft>
                <a:spcPts val="600"/>
              </a:spcAft>
            </a:pPr>
            <a:r>
              <a:rPr lang="en-US" dirty="0">
                <a:cs typeface="Arial" panose="020B0604020202020204" pitchFamily="34" charset="0"/>
              </a:rPr>
              <a:t>Pilot departments/agencies will be equipped with the necessary resources and funding in order to be successfully involved in the process.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7504" y="999489"/>
            <a:ext cx="7211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cs typeface="Arial" panose="020B0604020202020204" pitchFamily="34" charset="0"/>
              </a:rPr>
              <a:t>4.	Robust </a:t>
            </a:r>
            <a:r>
              <a:rPr lang="en-US" b="1" dirty="0">
                <a:cs typeface="Arial" panose="020B0604020202020204" pitchFamily="34" charset="0"/>
              </a:rPr>
              <a:t>t</a:t>
            </a:r>
            <a:r>
              <a:rPr lang="en-US" b="1" dirty="0" smtClean="0">
                <a:cs typeface="Arial" panose="020B0604020202020204" pitchFamily="34" charset="0"/>
              </a:rPr>
              <a:t>esting and change management before Implementation</a:t>
            </a:r>
            <a:endParaRPr lang="en-US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24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en-US" b="1" dirty="0" smtClean="0"/>
              <a:t>Adopting an Agile Approach</a:t>
            </a:r>
            <a:endParaRPr lang="en-CA" b="1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51367" y="62618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CA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6784" y="2060848"/>
            <a:ext cx="8262149" cy="4147276"/>
            <a:chOff x="601272" y="1297948"/>
            <a:chExt cx="8262149" cy="4147276"/>
          </a:xfrm>
        </p:grpSpPr>
        <p:grpSp>
          <p:nvGrpSpPr>
            <p:cNvPr id="25" name="Group 24"/>
            <p:cNvGrpSpPr/>
            <p:nvPr/>
          </p:nvGrpSpPr>
          <p:grpSpPr>
            <a:xfrm>
              <a:off x="604819" y="1297948"/>
              <a:ext cx="4327221" cy="3901055"/>
              <a:chOff x="604819" y="944724"/>
              <a:chExt cx="4327221" cy="3901055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610054" y="1489896"/>
                <a:ext cx="424537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Smaller/faster sprints</a:t>
                </a: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604819" y="944724"/>
                <a:ext cx="4327221" cy="467009"/>
                <a:chOff x="4880803" y="944724"/>
                <a:chExt cx="4006853" cy="612068"/>
              </a:xfrm>
            </p:grpSpPr>
            <p:sp>
              <p:nvSpPr>
                <p:cNvPr id="54" name="Rectangle 53"/>
                <p:cNvSpPr/>
                <p:nvPr>
                  <p:custDataLst>
                    <p:tags r:id="rId2"/>
                  </p:custDataLst>
                </p:nvPr>
              </p:nvSpPr>
              <p:spPr>
                <a:xfrm>
                  <a:off x="4880803" y="944724"/>
                  <a:ext cx="4006853" cy="612068"/>
                </a:xfrm>
                <a:prstGeom prst="rect">
                  <a:avLst/>
                </a:prstGeom>
                <a:solidFill>
                  <a:srgbClr val="3742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5" name="Content Placeholder 2"/>
                <p:cNvSpPr txBox="1">
                  <a:spLocks/>
                </p:cNvSpPr>
                <p:nvPr/>
              </p:nvSpPr>
              <p:spPr>
                <a:xfrm>
                  <a:off x="4897995" y="1060257"/>
                  <a:ext cx="3922477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b="1" dirty="0" smtClean="0">
                      <a:solidFill>
                        <a:schemeClr val="bg1"/>
                      </a:solidFill>
                    </a:rPr>
                    <a:t>AGILE</a:t>
                  </a:r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604819" y="2035874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Gated Approach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04819" y="2592197"/>
                <a:ext cx="43177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Course corrections as needed throughout the process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04819" y="3449926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Scope is flexible and adaptable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04819" y="3895468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Interaction with vendors and users is ongoing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4819" y="4507225"/>
                <a:ext cx="4317794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Enables industry feedback, best practices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292080" y="1297948"/>
              <a:ext cx="3571341" cy="4147276"/>
              <a:chOff x="601273" y="944724"/>
              <a:chExt cx="3571341" cy="4147276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06408" y="1489896"/>
                <a:ext cx="35662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Process run in its entirety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601273" y="944724"/>
                <a:ext cx="3571341" cy="467009"/>
                <a:chOff x="673608" y="944724"/>
                <a:chExt cx="4006853" cy="612068"/>
              </a:xfrm>
            </p:grpSpPr>
            <p:sp>
              <p:nvSpPr>
                <p:cNvPr id="45" name="Rectangle 44"/>
                <p:cNvSpPr/>
                <p:nvPr>
                  <p:custDataLst>
                    <p:tags r:id="rId1"/>
                  </p:custDataLst>
                </p:nvPr>
              </p:nvSpPr>
              <p:spPr>
                <a:xfrm>
                  <a:off x="673608" y="944724"/>
                  <a:ext cx="4006853" cy="612068"/>
                </a:xfrm>
                <a:prstGeom prst="rect">
                  <a:avLst/>
                </a:prstGeom>
                <a:solidFill>
                  <a:srgbClr val="3095B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46" name="Content Placeholder 2"/>
                <p:cNvSpPr txBox="1">
                  <a:spLocks/>
                </p:cNvSpPr>
                <p:nvPr/>
              </p:nvSpPr>
              <p:spPr>
                <a:xfrm>
                  <a:off x="681874" y="1060257"/>
                  <a:ext cx="3860504" cy="3810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b="1" dirty="0" smtClean="0">
                      <a:solidFill>
                        <a:schemeClr val="bg1"/>
                      </a:solidFill>
                    </a:rPr>
                    <a:t>TRADITIONAL WATERFALL</a:t>
                  </a:r>
                  <a:endParaRPr lang="en-US" sz="14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606408" y="2597656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Course corrections only available at the end of the process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6408" y="3326816"/>
                <a:ext cx="356620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Scope is determined and set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6408" y="3895468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Limited interactions with vendors </a:t>
                </a:r>
                <a:br>
                  <a:rPr lang="en-CA" sz="1600" dirty="0" smtClean="0">
                    <a:solidFill>
                      <a:schemeClr val="accent3"/>
                    </a:solidFill>
                  </a:rPr>
                </a:br>
                <a:r>
                  <a:rPr lang="en-CA" sz="1600" dirty="0" smtClean="0">
                    <a:solidFill>
                      <a:schemeClr val="accent3"/>
                    </a:solidFill>
                  </a:rPr>
                  <a:t>and users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6408" y="4507225"/>
                <a:ext cx="3566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All requirements need to be </a:t>
                </a:r>
                <a:br>
                  <a:rPr lang="en-CA" sz="1600" dirty="0" smtClean="0">
                    <a:solidFill>
                      <a:schemeClr val="accent3"/>
                    </a:solidFill>
                  </a:rPr>
                </a:br>
                <a:r>
                  <a:rPr lang="en-CA" sz="1600" dirty="0" smtClean="0">
                    <a:solidFill>
                      <a:schemeClr val="accent3"/>
                    </a:solidFill>
                  </a:rPr>
                  <a:t>known and documented up front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06408" y="2035874"/>
                <a:ext cx="352179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CA" sz="1600" dirty="0" smtClean="0">
                    <a:solidFill>
                      <a:schemeClr val="accent3"/>
                    </a:solidFill>
                  </a:rPr>
                  <a:t>Long blackout periods</a:t>
                </a:r>
                <a:endParaRPr lang="en-CA" sz="1600" dirty="0">
                  <a:solidFill>
                    <a:schemeClr val="accent3"/>
                  </a:solidFill>
                </a:endParaRPr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601272" y="226574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1272" y="2823486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1272" y="3672621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01272" y="4248692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1272" y="4835934"/>
              <a:ext cx="818051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007301" y="4377390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007301" y="380873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007301" y="3079578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007301" y="240128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07301" y="1840374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07301" y="4989147"/>
              <a:ext cx="212771" cy="344658"/>
            </a:xfrm>
            <a:custGeom>
              <a:avLst/>
              <a:gdLst>
                <a:gd name="T0" fmla="*/ 42 w 156"/>
                <a:gd name="T1" fmla="*/ 238 h 241"/>
                <a:gd name="T2" fmla="*/ 28 w 156"/>
                <a:gd name="T3" fmla="*/ 238 h 241"/>
                <a:gd name="T4" fmla="*/ 4 w 156"/>
                <a:gd name="T5" fmla="*/ 213 h 241"/>
                <a:gd name="T6" fmla="*/ 4 w 156"/>
                <a:gd name="T7" fmla="*/ 200 h 241"/>
                <a:gd name="T8" fmla="*/ 83 w 156"/>
                <a:gd name="T9" fmla="*/ 120 h 241"/>
                <a:gd name="T10" fmla="*/ 4 w 156"/>
                <a:gd name="T11" fmla="*/ 41 h 241"/>
                <a:gd name="T12" fmla="*/ 4 w 156"/>
                <a:gd name="T13" fmla="*/ 28 h 241"/>
                <a:gd name="T14" fmla="*/ 28 w 156"/>
                <a:gd name="T15" fmla="*/ 3 h 241"/>
                <a:gd name="T16" fmla="*/ 42 w 156"/>
                <a:gd name="T17" fmla="*/ 3 h 241"/>
                <a:gd name="T18" fmla="*/ 152 w 156"/>
                <a:gd name="T19" fmla="*/ 114 h 241"/>
                <a:gd name="T20" fmla="*/ 152 w 156"/>
                <a:gd name="T21" fmla="*/ 127 h 241"/>
                <a:gd name="T22" fmla="*/ 42 w 156"/>
                <a:gd name="T23" fmla="*/ 23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" h="241">
                  <a:moveTo>
                    <a:pt x="42" y="238"/>
                  </a:moveTo>
                  <a:cubicBezTo>
                    <a:pt x="38" y="241"/>
                    <a:pt x="32" y="241"/>
                    <a:pt x="28" y="238"/>
                  </a:cubicBezTo>
                  <a:cubicBezTo>
                    <a:pt x="4" y="213"/>
                    <a:pt x="4" y="213"/>
                    <a:pt x="4" y="213"/>
                  </a:cubicBezTo>
                  <a:cubicBezTo>
                    <a:pt x="0" y="209"/>
                    <a:pt x="0" y="203"/>
                    <a:pt x="4" y="200"/>
                  </a:cubicBezTo>
                  <a:cubicBezTo>
                    <a:pt x="83" y="120"/>
                    <a:pt x="83" y="120"/>
                    <a:pt x="83" y="12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38"/>
                    <a:pt x="0" y="32"/>
                    <a:pt x="4" y="28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32" y="0"/>
                    <a:pt x="38" y="0"/>
                    <a:pt x="42" y="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6" y="118"/>
                    <a:pt x="156" y="124"/>
                    <a:pt x="152" y="127"/>
                  </a:cubicBezTo>
                  <a:lnTo>
                    <a:pt x="42" y="23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CA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1087783" y="1162242"/>
            <a:ext cx="7906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 smtClean="0"/>
              <a:t>The NextGen team has adopted an agile method to support </a:t>
            </a:r>
            <a:r>
              <a:rPr lang="en-CA" sz="2000" dirty="0"/>
              <a:t>an </a:t>
            </a:r>
            <a:r>
              <a:rPr lang="en-CA" sz="2000" dirty="0" smtClean="0"/>
              <a:t>iterative </a:t>
            </a:r>
            <a:r>
              <a:rPr lang="en-CA" sz="2000" dirty="0"/>
              <a:t>conversation with industry and </a:t>
            </a:r>
            <a:r>
              <a:rPr lang="en-CA" sz="2000" dirty="0" smtClean="0"/>
              <a:t>stakeholders.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01256" y="1168201"/>
            <a:ext cx="469900" cy="649288"/>
            <a:chOff x="6180138" y="1743075"/>
            <a:chExt cx="469900" cy="649288"/>
          </a:xfrm>
        </p:grpSpPr>
        <p:sp>
          <p:nvSpPr>
            <p:cNvPr id="58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267940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1367" y="6201308"/>
            <a:ext cx="2133600" cy="365125"/>
          </a:xfrm>
        </p:spPr>
        <p:txBody>
          <a:bodyPr/>
          <a:lstStyle/>
          <a:p>
            <a:r>
              <a:rPr lang="en-CA" dirty="0" smtClean="0">
                <a:solidFill>
                  <a:prstClr val="black">
                    <a:tint val="75000"/>
                  </a:prstClr>
                </a:solidFill>
              </a:rPr>
              <a:t>6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520" y="260648"/>
            <a:ext cx="5432982" cy="410618"/>
          </a:xfrm>
        </p:spPr>
        <p:txBody>
          <a:bodyPr/>
          <a:lstStyle/>
          <a:p>
            <a:r>
              <a:rPr lang="en-US" b="1" dirty="0" smtClean="0"/>
              <a:t>Working through a Gated Approach</a:t>
            </a:r>
            <a:endParaRPr lang="en-CA" b="1" dirty="0"/>
          </a:p>
        </p:txBody>
      </p:sp>
      <p:sp>
        <p:nvSpPr>
          <p:cNvPr id="10" name="Rounded Rectangle 4"/>
          <p:cNvSpPr/>
          <p:nvPr/>
        </p:nvSpPr>
        <p:spPr>
          <a:xfrm>
            <a:off x="3523504" y="2982758"/>
            <a:ext cx="2096992" cy="17849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7584" tIns="227584" rIns="227584" bIns="227584" numCol="1" spcCol="1270" anchor="ctr" anchorCtr="0">
            <a:noAutofit/>
          </a:bodyPr>
          <a:lstStyle/>
          <a:p>
            <a:pPr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smtClean="0">
                <a:solidFill>
                  <a:prstClr val="white"/>
                </a:solidFill>
              </a:rPr>
              <a:t>Launch of Gate One</a:t>
            </a:r>
            <a:endParaRPr lang="en-CA" sz="3200" dirty="0">
              <a:solidFill>
                <a:prstClr val="white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197513" y="1088131"/>
          <a:ext cx="8748973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105149" y="2982758"/>
            <a:ext cx="2850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One</a:t>
            </a:r>
            <a:br>
              <a:rPr lang="en-US" sz="24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“Show Us”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4219" y="2985128"/>
            <a:ext cx="3171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Two</a:t>
            </a:r>
            <a:br>
              <a:rPr lang="en-US" sz="24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“Let </a:t>
            </a:r>
            <a:r>
              <a:rPr lang="en-US" dirty="0">
                <a:solidFill>
                  <a:prstClr val="white"/>
                </a:solidFill>
              </a:rPr>
              <a:t>Us</a:t>
            </a:r>
            <a:r>
              <a:rPr lang="en-US" dirty="0" smtClean="0">
                <a:solidFill>
                  <a:prstClr val="white"/>
                </a:solidFill>
              </a:rPr>
              <a:t>”</a:t>
            </a:r>
            <a:endParaRPr lang="en-CA" sz="2800" b="1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59244" y="2987498"/>
            <a:ext cx="2850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solidFill>
                  <a:prstClr val="white"/>
                </a:solidFill>
              </a:rPr>
              <a:t>Gate Three</a:t>
            </a:r>
            <a:r>
              <a:rPr lang="en-US" sz="2800" b="1" dirty="0" smtClean="0">
                <a:solidFill>
                  <a:prstClr val="white"/>
                </a:solidFill>
              </a:rPr>
              <a:t/>
            </a:r>
            <a:br>
              <a:rPr lang="en-US" sz="2800" b="1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“Convince Us”</a:t>
            </a: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39782" y="1132931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>
                <a:solidFill>
                  <a:prstClr val="white">
                    <a:lumMod val="95000"/>
                  </a:prstClr>
                </a:solidFill>
              </a:rPr>
              <a:t>Launched October 1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30037" y="1143267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>
                <a:solidFill>
                  <a:prstClr val="white">
                    <a:lumMod val="95000"/>
                  </a:prstClr>
                </a:solidFill>
              </a:rPr>
              <a:t>Launched </a:t>
            </a:r>
            <a:r>
              <a:rPr lang="en-US" sz="1600" b="1" dirty="0" smtClean="0">
                <a:solidFill>
                  <a:prstClr val="white">
                    <a:lumMod val="95000"/>
                  </a:prstClr>
                </a:solidFill>
              </a:rPr>
              <a:t>November 23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59244" y="1148320"/>
            <a:ext cx="2850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prstClr val="white">
                    <a:lumMod val="95000"/>
                  </a:prstClr>
                </a:solidFill>
              </a:rPr>
              <a:t>Spring 2019</a:t>
            </a:r>
            <a:endParaRPr lang="en-CA" sz="1100" dirty="0">
              <a:solidFill>
                <a:prstClr val="white">
                  <a:lumMod val="95000"/>
                </a:prstClr>
              </a:solidFill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945" y="1214115"/>
            <a:ext cx="1379178" cy="158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06148" y="2978904"/>
            <a:ext cx="17510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en-CA" sz="2000" b="1" dirty="0" smtClean="0">
                <a:solidFill>
                  <a:prstClr val="white"/>
                </a:solidFill>
              </a:rPr>
              <a:t>Achievements </a:t>
            </a:r>
            <a:br>
              <a:rPr lang="en-CA" sz="2000" b="1" dirty="0" smtClean="0">
                <a:solidFill>
                  <a:prstClr val="white"/>
                </a:solidFill>
              </a:rPr>
            </a:br>
            <a:r>
              <a:rPr lang="en-CA" sz="2000" b="1" dirty="0" smtClean="0">
                <a:solidFill>
                  <a:prstClr val="white"/>
                </a:solidFill>
              </a:rPr>
              <a:t>by</a:t>
            </a:r>
            <a:r>
              <a:rPr lang="en-CA" sz="2000" b="1" dirty="0">
                <a:solidFill>
                  <a:prstClr val="white"/>
                </a:solidFill>
              </a:rPr>
              <a:t> </a:t>
            </a:r>
            <a:r>
              <a:rPr lang="en-CA" sz="2000" b="1" dirty="0" smtClean="0">
                <a:solidFill>
                  <a:prstClr val="white"/>
                </a:solidFill>
              </a:rPr>
              <a:t>Spring 2019</a:t>
            </a:r>
            <a:endParaRPr lang="en-CA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91931" y="3778332"/>
            <a:ext cx="21794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CA" sz="1400" dirty="0">
                <a:solidFill>
                  <a:prstClr val="white"/>
                </a:solidFill>
              </a:rPr>
              <a:t>Viable market solution(s</a:t>
            </a:r>
            <a:r>
              <a:rPr lang="en-CA" sz="1400" dirty="0" smtClean="0">
                <a:solidFill>
                  <a:prstClr val="white"/>
                </a:solidFill>
              </a:rPr>
              <a:t>)</a:t>
            </a:r>
            <a:endParaRPr lang="en-US" sz="1400" dirty="0">
              <a:solidFill>
                <a:prstClr val="white"/>
              </a:solidFill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Engagement with users and vendors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Recommended </a:t>
            </a:r>
            <a:r>
              <a:rPr lang="en-US" sz="1400" dirty="0" smtClean="0">
                <a:solidFill>
                  <a:prstClr val="white"/>
                </a:solidFill>
              </a:rPr>
              <a:t>system options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19" y="4280975"/>
            <a:ext cx="5648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prstClr val="black"/>
                </a:solidFill>
              </a:rPr>
              <a:t>Decrease in number of Qualified Vendors</a:t>
            </a:r>
            <a:endParaRPr lang="en-CA" sz="1600" b="1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2270" y="5635438"/>
            <a:ext cx="1684758" cy="626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3200" b="1" dirty="0" smtClean="0">
                <a:solidFill>
                  <a:prstClr val="black"/>
                </a:solidFill>
              </a:rPr>
              <a:t>STEPS</a:t>
            </a:r>
          </a:p>
          <a:p>
            <a:pPr algn="ctr" defTabSz="914400"/>
            <a:r>
              <a:rPr lang="en-CA" sz="1600" dirty="0" smtClean="0">
                <a:solidFill>
                  <a:prstClr val="black"/>
                </a:solidFill>
              </a:rPr>
              <a:t>within each gate</a:t>
            </a:r>
            <a:endParaRPr lang="en-CA" sz="1600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63342" y="5732529"/>
            <a:ext cx="1360162" cy="5664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1: </a:t>
            </a:r>
            <a:r>
              <a:rPr lang="en-CA" sz="1050" dirty="0" smtClean="0">
                <a:solidFill>
                  <a:prstClr val="white"/>
                </a:solidFill>
              </a:rPr>
              <a:t/>
            </a:r>
            <a:br>
              <a:rPr lang="en-CA" sz="1050" dirty="0" smtClean="0">
                <a:solidFill>
                  <a:prstClr val="white"/>
                </a:solidFill>
              </a:rPr>
            </a:br>
            <a:r>
              <a:rPr lang="en-CA" sz="1050" dirty="0" smtClean="0">
                <a:solidFill>
                  <a:prstClr val="white"/>
                </a:solidFill>
              </a:rPr>
              <a:t>Information </a:t>
            </a:r>
            <a:r>
              <a:rPr lang="en-CA" sz="1050" dirty="0">
                <a:solidFill>
                  <a:prstClr val="white"/>
                </a:solidFill>
              </a:rPr>
              <a:t>Sharing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95513" y="5732529"/>
            <a:ext cx="1105561" cy="5777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</a:t>
            </a:r>
            <a:r>
              <a:rPr lang="en-CA" sz="1050" dirty="0" smtClean="0">
                <a:solidFill>
                  <a:prstClr val="white"/>
                </a:solidFill>
              </a:rPr>
              <a:t>2: </a:t>
            </a:r>
            <a:br>
              <a:rPr lang="en-CA" sz="1050" dirty="0" smtClean="0">
                <a:solidFill>
                  <a:prstClr val="white"/>
                </a:solidFill>
              </a:rPr>
            </a:br>
            <a:r>
              <a:rPr lang="en-CA" sz="1050" dirty="0" smtClean="0">
                <a:solidFill>
                  <a:prstClr val="white"/>
                </a:solidFill>
              </a:rPr>
              <a:t>Co-Design</a:t>
            </a:r>
            <a:endParaRPr lang="en-CA" sz="1050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73083" y="5734412"/>
            <a:ext cx="1054675" cy="5714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3</a:t>
            </a:r>
            <a:r>
              <a:rPr lang="en-CA" sz="1050" dirty="0" smtClean="0">
                <a:solidFill>
                  <a:prstClr val="white"/>
                </a:solidFill>
              </a:rPr>
              <a:t>: Development</a:t>
            </a:r>
            <a:endParaRPr lang="en-CA" sz="1050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99767" y="5732912"/>
            <a:ext cx="1404156" cy="5669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CA" sz="1050" dirty="0">
                <a:solidFill>
                  <a:prstClr val="white"/>
                </a:solidFill>
              </a:rPr>
              <a:t>Step </a:t>
            </a:r>
            <a:r>
              <a:rPr lang="en-CA" sz="1050" dirty="0" smtClean="0">
                <a:solidFill>
                  <a:prstClr val="white"/>
                </a:solidFill>
              </a:rPr>
              <a:t>4: Evaluation</a:t>
            </a:r>
            <a:endParaRPr lang="en-CA" sz="10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16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8064896" cy="482626"/>
          </a:xfrm>
        </p:spPr>
        <p:txBody>
          <a:bodyPr/>
          <a:lstStyle/>
          <a:p>
            <a:r>
              <a:rPr lang="en-US" b="1" dirty="0" smtClean="0"/>
              <a:t>Working Through a Gated Approach – Gate One</a:t>
            </a:r>
            <a:endParaRPr lang="en-CA" b="1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7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34435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4572000" y="1097364"/>
            <a:ext cx="4155642" cy="5571996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Align with GC Digital Standards</a:t>
            </a:r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Demonstrate Corporate Capabilities</a:t>
            </a:r>
            <a:endParaRPr lang="en-US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User Experience – can be used on a variety of platforms (e.g., mobile)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079613" y="245689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Cloud – can be offered through Software as a Service (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</a:rPr>
              <a:t>Saas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079613" y="315302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Interoperability – communication between other solutions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093342" y="38491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Accessibility – meet Web Compliance Accessibility Guidelines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073623" y="4541329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Official Languages – available in both English and French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093342" y="524556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Security Certification and Data Residency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079377" y="5908433"/>
            <a:ext cx="3312368" cy="3752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Scalability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5552350" y="1772816"/>
            <a:ext cx="317126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IP must be owned by the bidder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556616" y="2443405"/>
            <a:ext cx="3083836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Platform owner to be prime contractor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556381" y="3140968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Commercial Demonstration Environment (Sandbox)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5556381" y="3904171"/>
            <a:ext cx="3084071" cy="40794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Costing Model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5556381" y="4533224"/>
            <a:ext cx="3084071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Socio-Economic Development Benefits – how a partnership with the GC could provide benefits to Canadians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9" name="Picture 22" descr="Image result for cost circl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53" y="3905430"/>
            <a:ext cx="520613" cy="52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0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726" y="2481432"/>
            <a:ext cx="571355" cy="57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8" descr="Image result for data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036" y="4707629"/>
            <a:ext cx="543045" cy="54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Related imag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217" y="3207277"/>
            <a:ext cx="531649" cy="53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6" descr="Image result for checklist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7" t="10814" r="10801" b="11242"/>
          <a:stretch/>
        </p:blipFill>
        <p:spPr bwMode="auto">
          <a:xfrm>
            <a:off x="442500" y="5221754"/>
            <a:ext cx="561573" cy="5580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digital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511" y="1750450"/>
            <a:ext cx="611059" cy="61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onversation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73" y="4552303"/>
            <a:ext cx="560495" cy="56049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cale circle ic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8" y="5829297"/>
            <a:ext cx="704152" cy="70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employee badge circle ic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1" y="1806759"/>
            <a:ext cx="600001" cy="60000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communication circle ic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03" y="3193598"/>
            <a:ext cx="579516" cy="57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cloud circle ic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28" y="2428736"/>
            <a:ext cx="778541" cy="77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Related imag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3" y="3827460"/>
            <a:ext cx="780021" cy="78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671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7776864" cy="482626"/>
          </a:xfrm>
        </p:spPr>
        <p:txBody>
          <a:bodyPr/>
          <a:lstStyle/>
          <a:p>
            <a:r>
              <a:rPr lang="en-US" b="1" dirty="0"/>
              <a:t>Working Through a Gated Approach </a:t>
            </a:r>
            <a:r>
              <a:rPr lang="en-US" b="1" dirty="0" smtClean="0"/>
              <a:t>- Gate Two </a:t>
            </a:r>
            <a:endParaRPr lang="en-CA" b="1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8</a:t>
            </a:r>
            <a:endParaRPr lang="en-CA" dirty="0"/>
          </a:p>
        </p:txBody>
      </p:sp>
      <p:sp>
        <p:nvSpPr>
          <p:cNvPr id="18" name="Rectangle 17"/>
          <p:cNvSpPr/>
          <p:nvPr/>
        </p:nvSpPr>
        <p:spPr>
          <a:xfrm>
            <a:off x="344351" y="1564373"/>
            <a:ext cx="4155642" cy="4960971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44351" y="1097364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Align with GC Business Capabilities, Outcomes and Solution Architecture </a:t>
            </a:r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2"/>
            </p:custDataLst>
          </p:nvPr>
        </p:nvSpPr>
        <p:spPr>
          <a:xfrm>
            <a:off x="4574329" y="1104619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Hands on User Experience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574329" y="1571628"/>
            <a:ext cx="4155642" cy="2181408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4574329" y="4293096"/>
            <a:ext cx="4155642" cy="2227544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>
            <p:custDataLst>
              <p:tags r:id="rId3"/>
            </p:custDataLst>
          </p:nvPr>
        </p:nvSpPr>
        <p:spPr>
          <a:xfrm>
            <a:off x="4574329" y="3826087"/>
            <a:ext cx="4155642" cy="467009"/>
          </a:xfrm>
          <a:prstGeom prst="rect">
            <a:avLst/>
          </a:prstGeom>
          <a:solidFill>
            <a:srgbClr val="3742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Implementation, Sustain Support and Socio-Economic Benefits</a:t>
            </a:r>
            <a:endParaRPr lang="en-US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64088" y="1771223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Enables users to compete tasks and goals effectively and efficiently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5364088" y="2763448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Allows users to complete tasks in complex usage scenarios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1079613" y="1772816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Digitally enables the GC to deliver, sustain and evolve required outcomes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1079613" y="2422287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Supports integration with future products or services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1079613" y="3134967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Includes management lifecycle and supporting practices for security incident responses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1083908" y="4129332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Privacy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364088" y="4455114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Key activities the vendor will support during implementation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5364088" y="5330210"/>
            <a:ext cx="3312368" cy="68407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Explain largest implementation failure and lessons learned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3" name="Picture 2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97" y="1808065"/>
            <a:ext cx="518952" cy="51895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8" descr="Image result for integration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88" y="2496773"/>
            <a:ext cx="510231" cy="51023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0" descr="Image result for security circl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28" y="3189202"/>
            <a:ext cx="644977" cy="64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2" descr="Image result for privacy circle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8" t="6473" r="5642" b="5748"/>
          <a:stretch/>
        </p:blipFill>
        <p:spPr bwMode="auto">
          <a:xfrm>
            <a:off x="485420" y="4020812"/>
            <a:ext cx="509299" cy="50447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Image result for plan circl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4467922"/>
            <a:ext cx="595887" cy="59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Image result for dialogue circl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86" y="2774643"/>
            <a:ext cx="520569" cy="52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Content Placeholder 2"/>
          <p:cNvSpPr txBox="1">
            <a:spLocks/>
          </p:cNvSpPr>
          <p:nvPr/>
        </p:nvSpPr>
        <p:spPr>
          <a:xfrm>
            <a:off x="611560" y="4898979"/>
            <a:ext cx="3790167" cy="121528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* Gate One Requirements, such as interoperability, accessibility and official languages will be further tested during Gate Two. 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1821" y="4770652"/>
            <a:ext cx="3900160" cy="155520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80" y="1743505"/>
            <a:ext cx="585018" cy="58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623" y="5341164"/>
            <a:ext cx="662168" cy="66216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558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d0ba12a4630392b84f24c67&quot;,&quot;SmartGridHorizontal&quot;:0,&quot;LinkedExcelSources&quot;:{},&quot;LinkedProjectSources&quot;:{},&quot;FlowConfig&quot;:{&quot;Canvas&quot;:{&quot;Slide&quot;:1,&quot;Width&quot;:960,&quot;Height&quot;:72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3564</TotalTime>
  <Words>1648</Words>
  <Application>Microsoft Office PowerPoint</Application>
  <PresentationFormat>On-screen Show (4:3)</PresentationFormat>
  <Paragraphs>236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맑은 고딕</vt:lpstr>
      <vt:lpstr>Arial</vt:lpstr>
      <vt:lpstr>Arial Narrow</vt:lpstr>
      <vt:lpstr>Calibri</vt:lpstr>
      <vt:lpstr>Wingdings</vt:lpstr>
      <vt:lpstr>Office Theme</vt:lpstr>
      <vt:lpstr>Next Generation HR and Pay Government of Canada Audit Committee June 2019 </vt:lpstr>
      <vt:lpstr>PowerPoint Presentation</vt:lpstr>
      <vt:lpstr>Applying Lessons Learned to NextGen</vt:lpstr>
      <vt:lpstr>Applying Lessons Learned to NextGen</vt:lpstr>
      <vt:lpstr>Applying Lessons Learned to NextGen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Leblanc, Isabelle</cp:lastModifiedBy>
  <cp:revision>299</cp:revision>
  <cp:lastPrinted>2019-05-28T18:49:05Z</cp:lastPrinted>
  <dcterms:created xsi:type="dcterms:W3CDTF">2015-11-06T15:38:40Z</dcterms:created>
  <dcterms:modified xsi:type="dcterms:W3CDTF">2019-06-20T15:07:30Z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13d1b1d4-2cb0-4ba4-975f-2dee65867052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