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5544800" cy="10058400"/>
  <p:notesSz cx="15544800" cy="100584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9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60"/>
  </p:normalViewPr>
  <p:slideViewPr>
    <p:cSldViewPr>
      <p:cViewPr varScale="1">
        <p:scale>
          <a:sx n="65" d="100"/>
          <a:sy n="65" d="100"/>
        </p:scale>
        <p:origin x="948" y="96"/>
      </p:cViewPr>
      <p:guideLst>
        <p:guide orient="horz" pos="2880"/>
        <p:guide pos="216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778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1354058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5860" y="3118104"/>
            <a:ext cx="13213080" cy="21122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331720" y="5632704"/>
            <a:ext cx="10881359"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type="body" idx="1"/>
          </p:nvPr>
        </p:nvSpPr>
        <p:spPr>
          <a:xfrm>
            <a:off x="777240" y="2313432"/>
            <a:ext cx="13990319" cy="66385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sz="half" idx="2"/>
          </p:nvPr>
        </p:nvSpPr>
        <p:spPr>
          <a:xfrm>
            <a:off x="1371761" y="2611828"/>
            <a:ext cx="4603750" cy="5930900"/>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4" name="Holder 4"/>
          <p:cNvSpPr>
            <a:spLocks noGrp="1"/>
          </p:cNvSpPr>
          <p:nvPr>
            <p:ph sz="half" idx="3"/>
          </p:nvPr>
        </p:nvSpPr>
        <p:spPr>
          <a:xfrm>
            <a:off x="9041369" y="2383202"/>
            <a:ext cx="4257040" cy="5930900"/>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b="0" i="0">
                <a:solidFill>
                  <a:schemeClr val="tx1"/>
                </a:solidFil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79055" y="477408"/>
            <a:ext cx="9786688" cy="118237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85232" y="9354312"/>
            <a:ext cx="4974335"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77240" y="9354312"/>
            <a:ext cx="3575304"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9/18/2018</a:t>
            </a:fld>
            <a:endParaRPr lang="en-US"/>
          </a:p>
        </p:txBody>
      </p:sp>
      <p:sp>
        <p:nvSpPr>
          <p:cNvPr id="6" name="Holder 6"/>
          <p:cNvSpPr>
            <a:spLocks noGrp="1"/>
          </p:cNvSpPr>
          <p:nvPr>
            <p:ph type="sldNum" sz="quarter" idx="7"/>
          </p:nvPr>
        </p:nvSpPr>
        <p:spPr>
          <a:xfrm>
            <a:off x="11192256" y="9354312"/>
            <a:ext cx="3575304"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
        <p:nvSpPr>
          <p:cNvPr id="3" name="hl"/>
          <p:cNvSpPr txBox="1"/>
          <p:nvPr userDrawn="1"/>
        </p:nvSpPr>
        <p:spPr>
          <a:xfrm>
            <a:off x="0" y="0"/>
            <a:ext cx="15544800" cy="369332"/>
          </a:xfrm>
          <a:prstGeom prst="rect">
            <a:avLst/>
          </a:prstGeom>
          <a:noFill/>
        </p:spPr>
        <p:txBody>
          <a:bodyPr vert="horz" rtlCol="0">
            <a:spAutoFit/>
          </a:bodyPr>
          <a:lstStyle/>
          <a:p>
            <a:endParaRPr lang="en-CA">
              <a:solidFill>
                <a:schemeClr val="tx1"/>
              </a:solidFill>
            </a:endParaRPr>
          </a:p>
        </p:txBody>
      </p:sp>
      <p:sp>
        <p:nvSpPr>
          <p:cNvPr id="7" name="hr" descr="UNCLASSIFIED / NON CLASSIFIÉ"/>
          <p:cNvSpPr txBox="1"/>
          <p:nvPr userDrawn="1"/>
        </p:nvSpPr>
        <p:spPr>
          <a:xfrm>
            <a:off x="0" y="0"/>
            <a:ext cx="155448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emf"/><Relationship Id="rId11" Type="http://schemas.openxmlformats.org/officeDocument/2006/relationships/image" Target="../media/image9.emf"/><Relationship Id="rId5" Type="http://schemas.openxmlformats.org/officeDocument/2006/relationships/image" Target="../media/image3.emf"/><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bk object 58"/>
          <p:cNvSpPr/>
          <p:nvPr/>
        </p:nvSpPr>
        <p:spPr>
          <a:xfrm>
            <a:off x="166673" y="8610600"/>
            <a:ext cx="7531734" cy="1371600"/>
          </a:xfrm>
          <a:custGeom>
            <a:avLst/>
            <a:gdLst/>
            <a:ahLst/>
            <a:cxnLst/>
            <a:rect l="l" t="t" r="r" b="b"/>
            <a:pathLst>
              <a:path w="7531734" h="1234440">
                <a:moveTo>
                  <a:pt x="7072934" y="0"/>
                </a:moveTo>
                <a:lnTo>
                  <a:pt x="0" y="0"/>
                </a:lnTo>
                <a:lnTo>
                  <a:pt x="0" y="1233957"/>
                </a:lnTo>
                <a:lnTo>
                  <a:pt x="7072934" y="1233957"/>
                </a:lnTo>
                <a:lnTo>
                  <a:pt x="7531176" y="596976"/>
                </a:lnTo>
                <a:lnTo>
                  <a:pt x="7072934" y="0"/>
                </a:lnTo>
                <a:close/>
              </a:path>
            </a:pathLst>
          </a:custGeom>
          <a:solidFill>
            <a:srgbClr val="D5802A"/>
          </a:solidFill>
        </p:spPr>
        <p:txBody>
          <a:bodyPr wrap="square" lIns="0" tIns="0" rIns="0" bIns="0" rtlCol="0"/>
          <a:lstStyle/>
          <a:p>
            <a:endParaRPr/>
          </a:p>
        </p:txBody>
      </p:sp>
      <p:sp>
        <p:nvSpPr>
          <p:cNvPr id="78" name="bk object 16"/>
          <p:cNvSpPr/>
          <p:nvPr/>
        </p:nvSpPr>
        <p:spPr>
          <a:xfrm>
            <a:off x="166672" y="2819400"/>
            <a:ext cx="7505065" cy="1371600"/>
          </a:xfrm>
          <a:custGeom>
            <a:avLst/>
            <a:gdLst/>
            <a:ahLst/>
            <a:cxnLst/>
            <a:rect l="l" t="t" r="r" b="b"/>
            <a:pathLst>
              <a:path w="7505065" h="1234439">
                <a:moveTo>
                  <a:pt x="7048080" y="0"/>
                </a:moveTo>
                <a:lnTo>
                  <a:pt x="0" y="0"/>
                </a:lnTo>
                <a:lnTo>
                  <a:pt x="0" y="1233982"/>
                </a:lnTo>
                <a:lnTo>
                  <a:pt x="7048080" y="1233982"/>
                </a:lnTo>
                <a:lnTo>
                  <a:pt x="7504709" y="596976"/>
                </a:lnTo>
                <a:lnTo>
                  <a:pt x="7048080" y="0"/>
                </a:lnTo>
                <a:close/>
              </a:path>
            </a:pathLst>
          </a:custGeom>
          <a:solidFill>
            <a:srgbClr val="1D4063"/>
          </a:solidFill>
        </p:spPr>
        <p:txBody>
          <a:bodyPr wrap="square" lIns="0" tIns="0" rIns="0" bIns="0" rtlCol="0"/>
          <a:lstStyle/>
          <a:p>
            <a:endParaRPr/>
          </a:p>
        </p:txBody>
      </p:sp>
      <p:sp>
        <p:nvSpPr>
          <p:cNvPr id="82" name="bk object 20"/>
          <p:cNvSpPr/>
          <p:nvPr/>
        </p:nvSpPr>
        <p:spPr>
          <a:xfrm>
            <a:off x="241374" y="3051175"/>
            <a:ext cx="911225" cy="91122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86" name="bk object 24"/>
          <p:cNvSpPr/>
          <p:nvPr/>
        </p:nvSpPr>
        <p:spPr>
          <a:xfrm>
            <a:off x="709438" y="3692579"/>
            <a:ext cx="1270" cy="635"/>
          </a:xfrm>
          <a:custGeom>
            <a:avLst/>
            <a:gdLst/>
            <a:ahLst/>
            <a:cxnLst/>
            <a:rect l="l" t="t" r="r" b="b"/>
            <a:pathLst>
              <a:path w="1270" h="635">
                <a:moveTo>
                  <a:pt x="774" y="0"/>
                </a:moveTo>
                <a:lnTo>
                  <a:pt x="0" y="0"/>
                </a:lnTo>
                <a:lnTo>
                  <a:pt x="571" y="368"/>
                </a:lnTo>
                <a:lnTo>
                  <a:pt x="774" y="0"/>
                </a:lnTo>
                <a:close/>
              </a:path>
            </a:pathLst>
          </a:custGeom>
          <a:solidFill>
            <a:srgbClr val="1D4063"/>
          </a:solidFill>
        </p:spPr>
        <p:txBody>
          <a:bodyPr wrap="square" lIns="0" tIns="0" rIns="0" bIns="0" rtlCol="0"/>
          <a:lstStyle/>
          <a:p>
            <a:endParaRPr/>
          </a:p>
        </p:txBody>
      </p:sp>
      <p:sp>
        <p:nvSpPr>
          <p:cNvPr id="91" name="bk object 29"/>
          <p:cNvSpPr/>
          <p:nvPr/>
        </p:nvSpPr>
        <p:spPr>
          <a:xfrm>
            <a:off x="166672" y="4272494"/>
            <a:ext cx="7505065" cy="1371600"/>
          </a:xfrm>
          <a:custGeom>
            <a:avLst/>
            <a:gdLst/>
            <a:ahLst/>
            <a:cxnLst/>
            <a:rect l="l" t="t" r="r" b="b"/>
            <a:pathLst>
              <a:path w="7505065" h="1234439">
                <a:moveTo>
                  <a:pt x="7048080" y="0"/>
                </a:moveTo>
                <a:lnTo>
                  <a:pt x="0" y="0"/>
                </a:lnTo>
                <a:lnTo>
                  <a:pt x="0" y="1233957"/>
                </a:lnTo>
                <a:lnTo>
                  <a:pt x="7048080" y="1233957"/>
                </a:lnTo>
                <a:lnTo>
                  <a:pt x="7504709" y="596950"/>
                </a:lnTo>
                <a:lnTo>
                  <a:pt x="7048080" y="0"/>
                </a:lnTo>
                <a:close/>
              </a:path>
            </a:pathLst>
          </a:custGeom>
          <a:solidFill>
            <a:srgbClr val="2FA3A1"/>
          </a:solidFill>
        </p:spPr>
        <p:txBody>
          <a:bodyPr wrap="square" lIns="0" tIns="0" rIns="0" bIns="0" rtlCol="0"/>
          <a:lstStyle/>
          <a:p>
            <a:endParaRPr/>
          </a:p>
        </p:txBody>
      </p:sp>
      <p:sp>
        <p:nvSpPr>
          <p:cNvPr id="95" name="bk object 33"/>
          <p:cNvSpPr/>
          <p:nvPr/>
        </p:nvSpPr>
        <p:spPr>
          <a:xfrm>
            <a:off x="241374" y="4498975"/>
            <a:ext cx="911225" cy="91122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99" name="bk object 37"/>
          <p:cNvSpPr/>
          <p:nvPr/>
        </p:nvSpPr>
        <p:spPr>
          <a:xfrm>
            <a:off x="166676" y="5715000"/>
            <a:ext cx="7505065" cy="1371600"/>
          </a:xfrm>
          <a:custGeom>
            <a:avLst/>
            <a:gdLst/>
            <a:ahLst/>
            <a:cxnLst/>
            <a:rect l="l" t="t" r="r" b="b"/>
            <a:pathLst>
              <a:path w="7505065" h="1234439">
                <a:moveTo>
                  <a:pt x="7047941" y="0"/>
                </a:moveTo>
                <a:lnTo>
                  <a:pt x="0" y="0"/>
                </a:lnTo>
                <a:lnTo>
                  <a:pt x="0" y="1233957"/>
                </a:lnTo>
                <a:lnTo>
                  <a:pt x="7047941" y="1233957"/>
                </a:lnTo>
                <a:lnTo>
                  <a:pt x="7504557" y="596976"/>
                </a:lnTo>
                <a:lnTo>
                  <a:pt x="7047941" y="0"/>
                </a:lnTo>
                <a:close/>
              </a:path>
            </a:pathLst>
          </a:custGeom>
          <a:solidFill>
            <a:srgbClr val="6C9F41"/>
          </a:solidFill>
        </p:spPr>
        <p:txBody>
          <a:bodyPr wrap="square" lIns="0" tIns="0" rIns="0" bIns="0" rtlCol="0"/>
          <a:lstStyle/>
          <a:p>
            <a:endParaRPr/>
          </a:p>
        </p:txBody>
      </p:sp>
      <p:sp>
        <p:nvSpPr>
          <p:cNvPr id="103" name="bk object 41"/>
          <p:cNvSpPr/>
          <p:nvPr/>
        </p:nvSpPr>
        <p:spPr>
          <a:xfrm>
            <a:off x="241374" y="5946140"/>
            <a:ext cx="911225" cy="911225"/>
          </a:xfrm>
          <a:custGeom>
            <a:avLst/>
            <a:gdLst/>
            <a:ahLst/>
            <a:cxnLst/>
            <a:rect l="l" t="t" r="r" b="b"/>
            <a:pathLst>
              <a:path w="911225" h="911225">
                <a:moveTo>
                  <a:pt x="455612" y="0"/>
                </a:moveTo>
                <a:lnTo>
                  <a:pt x="381710" y="5962"/>
                </a:lnTo>
                <a:lnTo>
                  <a:pt x="311604" y="23226"/>
                </a:lnTo>
                <a:lnTo>
                  <a:pt x="246233" y="50852"/>
                </a:lnTo>
                <a:lnTo>
                  <a:pt x="186534" y="87903"/>
                </a:lnTo>
                <a:lnTo>
                  <a:pt x="133446" y="133442"/>
                </a:lnTo>
                <a:lnTo>
                  <a:pt x="87907" y="186529"/>
                </a:lnTo>
                <a:lnTo>
                  <a:pt x="50855" y="246227"/>
                </a:lnTo>
                <a:lnTo>
                  <a:pt x="23227" y="311599"/>
                </a:lnTo>
                <a:lnTo>
                  <a:pt x="5963" y="381707"/>
                </a:lnTo>
                <a:lnTo>
                  <a:pt x="0" y="455612"/>
                </a:lnTo>
                <a:lnTo>
                  <a:pt x="1510" y="492979"/>
                </a:lnTo>
                <a:lnTo>
                  <a:pt x="13241" y="565099"/>
                </a:lnTo>
                <a:lnTo>
                  <a:pt x="35804" y="632952"/>
                </a:lnTo>
                <a:lnTo>
                  <a:pt x="68261" y="695601"/>
                </a:lnTo>
                <a:lnTo>
                  <a:pt x="109674" y="752108"/>
                </a:lnTo>
                <a:lnTo>
                  <a:pt x="159105" y="801535"/>
                </a:lnTo>
                <a:lnTo>
                  <a:pt x="215616" y="842944"/>
                </a:lnTo>
                <a:lnTo>
                  <a:pt x="278268" y="875398"/>
                </a:lnTo>
                <a:lnTo>
                  <a:pt x="346124" y="897959"/>
                </a:lnTo>
                <a:lnTo>
                  <a:pt x="418245" y="909689"/>
                </a:lnTo>
                <a:lnTo>
                  <a:pt x="455612" y="911199"/>
                </a:lnTo>
                <a:lnTo>
                  <a:pt x="492977" y="909689"/>
                </a:lnTo>
                <a:lnTo>
                  <a:pt x="565096" y="897959"/>
                </a:lnTo>
                <a:lnTo>
                  <a:pt x="632950" y="875398"/>
                </a:lnTo>
                <a:lnTo>
                  <a:pt x="695602" y="842944"/>
                </a:lnTo>
                <a:lnTo>
                  <a:pt x="752113" y="801535"/>
                </a:lnTo>
                <a:lnTo>
                  <a:pt x="801545" y="752108"/>
                </a:lnTo>
                <a:lnTo>
                  <a:pt x="842960" y="695601"/>
                </a:lnTo>
                <a:lnTo>
                  <a:pt x="875418" y="632952"/>
                </a:lnTo>
                <a:lnTo>
                  <a:pt x="897982" y="565099"/>
                </a:lnTo>
                <a:lnTo>
                  <a:pt x="909714" y="492979"/>
                </a:lnTo>
                <a:lnTo>
                  <a:pt x="911225" y="455612"/>
                </a:lnTo>
                <a:lnTo>
                  <a:pt x="909714" y="418243"/>
                </a:lnTo>
                <a:lnTo>
                  <a:pt x="897982" y="346120"/>
                </a:lnTo>
                <a:lnTo>
                  <a:pt x="875418" y="278263"/>
                </a:lnTo>
                <a:lnTo>
                  <a:pt x="842960" y="215610"/>
                </a:lnTo>
                <a:lnTo>
                  <a:pt x="801545" y="159100"/>
                </a:lnTo>
                <a:lnTo>
                  <a:pt x="752113" y="109670"/>
                </a:lnTo>
                <a:lnTo>
                  <a:pt x="695602" y="68258"/>
                </a:lnTo>
                <a:lnTo>
                  <a:pt x="632950" y="35802"/>
                </a:lnTo>
                <a:lnTo>
                  <a:pt x="565096"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114" name="bk object 52"/>
          <p:cNvSpPr/>
          <p:nvPr/>
        </p:nvSpPr>
        <p:spPr>
          <a:xfrm>
            <a:off x="166669" y="7157864"/>
            <a:ext cx="7516495" cy="1371600"/>
          </a:xfrm>
          <a:custGeom>
            <a:avLst/>
            <a:gdLst/>
            <a:ahLst/>
            <a:cxnLst/>
            <a:rect l="l" t="t" r="r" b="b"/>
            <a:pathLst>
              <a:path w="7516495" h="1234440">
                <a:moveTo>
                  <a:pt x="7058761" y="0"/>
                </a:moveTo>
                <a:lnTo>
                  <a:pt x="0" y="0"/>
                </a:lnTo>
                <a:lnTo>
                  <a:pt x="0" y="1233957"/>
                </a:lnTo>
                <a:lnTo>
                  <a:pt x="7058761" y="1233957"/>
                </a:lnTo>
                <a:lnTo>
                  <a:pt x="7516075" y="596976"/>
                </a:lnTo>
                <a:lnTo>
                  <a:pt x="7058761" y="0"/>
                </a:lnTo>
                <a:close/>
              </a:path>
            </a:pathLst>
          </a:custGeom>
          <a:solidFill>
            <a:srgbClr val="A89031"/>
          </a:solidFill>
        </p:spPr>
        <p:txBody>
          <a:bodyPr wrap="square" lIns="0" tIns="0" rIns="0" bIns="0" rtlCol="0"/>
          <a:lstStyle/>
          <a:p>
            <a:endParaRPr/>
          </a:p>
        </p:txBody>
      </p:sp>
      <p:sp>
        <p:nvSpPr>
          <p:cNvPr id="4" name="object 4"/>
          <p:cNvSpPr/>
          <p:nvPr/>
        </p:nvSpPr>
        <p:spPr>
          <a:xfrm>
            <a:off x="241374" y="8842375"/>
            <a:ext cx="911225" cy="91122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9" name="object 9"/>
          <p:cNvSpPr/>
          <p:nvPr/>
        </p:nvSpPr>
        <p:spPr>
          <a:xfrm>
            <a:off x="7836282" y="8610598"/>
            <a:ext cx="7505065" cy="1371600"/>
          </a:xfrm>
          <a:custGeom>
            <a:avLst/>
            <a:gdLst/>
            <a:ahLst/>
            <a:cxnLst/>
            <a:rect l="l" t="t" r="r" b="b"/>
            <a:pathLst>
              <a:path w="7505065" h="1234440">
                <a:moveTo>
                  <a:pt x="7048080" y="0"/>
                </a:moveTo>
                <a:lnTo>
                  <a:pt x="0" y="0"/>
                </a:lnTo>
                <a:lnTo>
                  <a:pt x="0" y="1233957"/>
                </a:lnTo>
                <a:lnTo>
                  <a:pt x="7048080" y="1233957"/>
                </a:lnTo>
                <a:lnTo>
                  <a:pt x="7504709" y="636981"/>
                </a:lnTo>
                <a:lnTo>
                  <a:pt x="7048080" y="0"/>
                </a:lnTo>
                <a:close/>
              </a:path>
            </a:pathLst>
          </a:custGeom>
          <a:solidFill>
            <a:srgbClr val="1D4063"/>
          </a:solidFill>
        </p:spPr>
        <p:txBody>
          <a:bodyPr wrap="square" lIns="0" tIns="0" rIns="0" bIns="0" rtlCol="0"/>
          <a:lstStyle/>
          <a:p>
            <a:endParaRPr/>
          </a:p>
        </p:txBody>
      </p:sp>
      <p:sp>
        <p:nvSpPr>
          <p:cNvPr id="13" name="object 13"/>
          <p:cNvSpPr/>
          <p:nvPr/>
        </p:nvSpPr>
        <p:spPr>
          <a:xfrm>
            <a:off x="7909507" y="8842375"/>
            <a:ext cx="911225" cy="91122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43" name="object 43"/>
          <p:cNvSpPr/>
          <p:nvPr/>
        </p:nvSpPr>
        <p:spPr>
          <a:xfrm>
            <a:off x="7836282" y="7157864"/>
            <a:ext cx="7505065" cy="1371600"/>
          </a:xfrm>
          <a:custGeom>
            <a:avLst/>
            <a:gdLst/>
            <a:ahLst/>
            <a:cxnLst/>
            <a:rect l="l" t="t" r="r" b="b"/>
            <a:pathLst>
              <a:path w="7505065" h="1234440">
                <a:moveTo>
                  <a:pt x="7048080" y="0"/>
                </a:moveTo>
                <a:lnTo>
                  <a:pt x="0" y="0"/>
                </a:lnTo>
                <a:lnTo>
                  <a:pt x="0" y="1233932"/>
                </a:lnTo>
                <a:lnTo>
                  <a:pt x="7048080" y="1233932"/>
                </a:lnTo>
                <a:lnTo>
                  <a:pt x="7504709" y="636981"/>
                </a:lnTo>
                <a:lnTo>
                  <a:pt x="7048080" y="0"/>
                </a:lnTo>
                <a:close/>
              </a:path>
            </a:pathLst>
          </a:custGeom>
          <a:solidFill>
            <a:srgbClr val="2CA3A1"/>
          </a:solidFill>
        </p:spPr>
        <p:txBody>
          <a:bodyPr wrap="square" lIns="0" tIns="0" rIns="0" bIns="0" rtlCol="0"/>
          <a:lstStyle/>
          <a:p>
            <a:endParaRPr/>
          </a:p>
        </p:txBody>
      </p:sp>
      <p:sp>
        <p:nvSpPr>
          <p:cNvPr id="49" name="object 49"/>
          <p:cNvSpPr/>
          <p:nvPr/>
        </p:nvSpPr>
        <p:spPr>
          <a:xfrm>
            <a:off x="7836284" y="5715000"/>
            <a:ext cx="7505065" cy="1371600"/>
          </a:xfrm>
          <a:custGeom>
            <a:avLst/>
            <a:gdLst/>
            <a:ahLst/>
            <a:cxnLst/>
            <a:rect l="l" t="t" r="r" b="b"/>
            <a:pathLst>
              <a:path w="7505065" h="1234439">
                <a:moveTo>
                  <a:pt x="7047941" y="0"/>
                </a:moveTo>
                <a:lnTo>
                  <a:pt x="0" y="0"/>
                </a:lnTo>
                <a:lnTo>
                  <a:pt x="0" y="1233957"/>
                </a:lnTo>
                <a:lnTo>
                  <a:pt x="7047941" y="1233957"/>
                </a:lnTo>
                <a:lnTo>
                  <a:pt x="7504557" y="636981"/>
                </a:lnTo>
                <a:lnTo>
                  <a:pt x="7047941" y="0"/>
                </a:lnTo>
                <a:close/>
              </a:path>
            </a:pathLst>
          </a:custGeom>
          <a:solidFill>
            <a:srgbClr val="6C9F41"/>
          </a:solidFill>
        </p:spPr>
        <p:txBody>
          <a:bodyPr wrap="square" lIns="0" tIns="0" rIns="0" bIns="0" rtlCol="0"/>
          <a:lstStyle/>
          <a:p>
            <a:endParaRPr/>
          </a:p>
        </p:txBody>
      </p:sp>
      <p:sp>
        <p:nvSpPr>
          <p:cNvPr id="55" name="object 55"/>
          <p:cNvSpPr/>
          <p:nvPr/>
        </p:nvSpPr>
        <p:spPr>
          <a:xfrm>
            <a:off x="7836279" y="4272494"/>
            <a:ext cx="7516495" cy="1371600"/>
          </a:xfrm>
          <a:custGeom>
            <a:avLst/>
            <a:gdLst/>
            <a:ahLst/>
            <a:cxnLst/>
            <a:rect l="l" t="t" r="r" b="b"/>
            <a:pathLst>
              <a:path w="7516494" h="1234439">
                <a:moveTo>
                  <a:pt x="7058761" y="0"/>
                </a:moveTo>
                <a:lnTo>
                  <a:pt x="0" y="0"/>
                </a:lnTo>
                <a:lnTo>
                  <a:pt x="0" y="1233957"/>
                </a:lnTo>
                <a:lnTo>
                  <a:pt x="7058761" y="1233957"/>
                </a:lnTo>
                <a:lnTo>
                  <a:pt x="7516075" y="636981"/>
                </a:lnTo>
                <a:lnTo>
                  <a:pt x="7058761" y="0"/>
                </a:lnTo>
                <a:close/>
              </a:path>
            </a:pathLst>
          </a:custGeom>
          <a:solidFill>
            <a:srgbClr val="A89031"/>
          </a:solidFill>
        </p:spPr>
        <p:txBody>
          <a:bodyPr wrap="square" lIns="0" tIns="0" rIns="0" bIns="0" rtlCol="0"/>
          <a:lstStyle/>
          <a:p>
            <a:endParaRPr/>
          </a:p>
        </p:txBody>
      </p:sp>
      <p:sp>
        <p:nvSpPr>
          <p:cNvPr id="59" name="object 59"/>
          <p:cNvSpPr/>
          <p:nvPr/>
        </p:nvSpPr>
        <p:spPr>
          <a:xfrm>
            <a:off x="7924382" y="4498975"/>
            <a:ext cx="911225" cy="911225"/>
          </a:xfrm>
          <a:custGeom>
            <a:avLst/>
            <a:gdLst/>
            <a:ahLst/>
            <a:cxnLst/>
            <a:rect l="l" t="t" r="r" b="b"/>
            <a:pathLst>
              <a:path w="911225" h="911225">
                <a:moveTo>
                  <a:pt x="455612" y="0"/>
                </a:moveTo>
                <a:lnTo>
                  <a:pt x="381707" y="5962"/>
                </a:lnTo>
                <a:lnTo>
                  <a:pt x="311599" y="23226"/>
                </a:lnTo>
                <a:lnTo>
                  <a:pt x="246227" y="50852"/>
                </a:lnTo>
                <a:lnTo>
                  <a:pt x="186529" y="87903"/>
                </a:lnTo>
                <a:lnTo>
                  <a:pt x="133442" y="133442"/>
                </a:lnTo>
                <a:lnTo>
                  <a:pt x="87903" y="186529"/>
                </a:lnTo>
                <a:lnTo>
                  <a:pt x="50852" y="246227"/>
                </a:lnTo>
                <a:lnTo>
                  <a:pt x="23226" y="311599"/>
                </a:lnTo>
                <a:lnTo>
                  <a:pt x="5962" y="381707"/>
                </a:lnTo>
                <a:lnTo>
                  <a:pt x="0" y="455612"/>
                </a:lnTo>
                <a:lnTo>
                  <a:pt x="1510" y="492979"/>
                </a:lnTo>
                <a:lnTo>
                  <a:pt x="13240" y="565099"/>
                </a:lnTo>
                <a:lnTo>
                  <a:pt x="35802" y="632952"/>
                </a:lnTo>
                <a:lnTo>
                  <a:pt x="68258" y="695601"/>
                </a:lnTo>
                <a:lnTo>
                  <a:pt x="109670" y="752108"/>
                </a:lnTo>
                <a:lnTo>
                  <a:pt x="159100" y="801535"/>
                </a:lnTo>
                <a:lnTo>
                  <a:pt x="215610" y="842944"/>
                </a:lnTo>
                <a:lnTo>
                  <a:pt x="278263" y="875398"/>
                </a:lnTo>
                <a:lnTo>
                  <a:pt x="346120" y="897959"/>
                </a:lnTo>
                <a:lnTo>
                  <a:pt x="418243" y="909689"/>
                </a:lnTo>
                <a:lnTo>
                  <a:pt x="455612" y="911199"/>
                </a:lnTo>
                <a:lnTo>
                  <a:pt x="492977" y="909689"/>
                </a:lnTo>
                <a:lnTo>
                  <a:pt x="565095" y="897959"/>
                </a:lnTo>
                <a:lnTo>
                  <a:pt x="632948" y="875398"/>
                </a:lnTo>
                <a:lnTo>
                  <a:pt x="695599" y="842944"/>
                </a:lnTo>
                <a:lnTo>
                  <a:pt x="752108" y="801535"/>
                </a:lnTo>
                <a:lnTo>
                  <a:pt x="801538" y="752108"/>
                </a:lnTo>
                <a:lnTo>
                  <a:pt x="842950" y="695601"/>
                </a:lnTo>
                <a:lnTo>
                  <a:pt x="875407" y="632952"/>
                </a:lnTo>
                <a:lnTo>
                  <a:pt x="897970" y="565099"/>
                </a:lnTo>
                <a:lnTo>
                  <a:pt x="909701" y="492979"/>
                </a:lnTo>
                <a:lnTo>
                  <a:pt x="911212" y="455612"/>
                </a:lnTo>
                <a:lnTo>
                  <a:pt x="909701" y="418243"/>
                </a:lnTo>
                <a:lnTo>
                  <a:pt x="897970" y="346120"/>
                </a:lnTo>
                <a:lnTo>
                  <a:pt x="875407" y="278263"/>
                </a:lnTo>
                <a:lnTo>
                  <a:pt x="842950" y="215610"/>
                </a:lnTo>
                <a:lnTo>
                  <a:pt x="801538" y="159100"/>
                </a:lnTo>
                <a:lnTo>
                  <a:pt x="752108" y="109670"/>
                </a:lnTo>
                <a:lnTo>
                  <a:pt x="695599" y="68258"/>
                </a:lnTo>
                <a:lnTo>
                  <a:pt x="632948" y="35802"/>
                </a:lnTo>
                <a:lnTo>
                  <a:pt x="565095"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65" name="object 65"/>
          <p:cNvSpPr/>
          <p:nvPr/>
        </p:nvSpPr>
        <p:spPr>
          <a:xfrm>
            <a:off x="7836282" y="2819400"/>
            <a:ext cx="7531734" cy="1371600"/>
          </a:xfrm>
          <a:custGeom>
            <a:avLst/>
            <a:gdLst/>
            <a:ahLst/>
            <a:cxnLst/>
            <a:rect l="l" t="t" r="r" b="b"/>
            <a:pathLst>
              <a:path w="7531734" h="1234439">
                <a:moveTo>
                  <a:pt x="7072934" y="0"/>
                </a:moveTo>
                <a:lnTo>
                  <a:pt x="0" y="0"/>
                </a:lnTo>
                <a:lnTo>
                  <a:pt x="0" y="1233957"/>
                </a:lnTo>
                <a:lnTo>
                  <a:pt x="7072934" y="1233957"/>
                </a:lnTo>
                <a:lnTo>
                  <a:pt x="7531176" y="636981"/>
                </a:lnTo>
                <a:lnTo>
                  <a:pt x="7072934" y="0"/>
                </a:lnTo>
                <a:close/>
              </a:path>
            </a:pathLst>
          </a:custGeom>
          <a:solidFill>
            <a:srgbClr val="D5802A"/>
          </a:solidFill>
        </p:spPr>
        <p:txBody>
          <a:bodyPr wrap="square" lIns="0" tIns="0" rIns="0" bIns="0" rtlCol="0"/>
          <a:lstStyle/>
          <a:p>
            <a:endParaRPr/>
          </a:p>
        </p:txBody>
      </p:sp>
      <p:sp>
        <p:nvSpPr>
          <p:cNvPr id="69" name="object 69"/>
          <p:cNvSpPr/>
          <p:nvPr/>
        </p:nvSpPr>
        <p:spPr>
          <a:xfrm>
            <a:off x="7909495" y="3050540"/>
            <a:ext cx="911225" cy="911860"/>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a:p>
        </p:txBody>
      </p:sp>
      <p:sp>
        <p:nvSpPr>
          <p:cNvPr id="74" name="object 74"/>
          <p:cNvSpPr txBox="1"/>
          <p:nvPr/>
        </p:nvSpPr>
        <p:spPr>
          <a:xfrm>
            <a:off x="2879055" y="76200"/>
            <a:ext cx="9587230" cy="677108"/>
          </a:xfrm>
          <a:prstGeom prst="rect">
            <a:avLst/>
          </a:prstGeom>
        </p:spPr>
        <p:txBody>
          <a:bodyPr vert="horz" wrap="square" lIns="0" tIns="0" rIns="0" bIns="0" rtlCol="0">
            <a:spAutoFit/>
          </a:bodyPr>
          <a:lstStyle/>
          <a:p>
            <a:pPr algn="ctr">
              <a:lnSpc>
                <a:spcPct val="100000"/>
              </a:lnSpc>
            </a:pPr>
            <a:r>
              <a:rPr sz="4400" dirty="0">
                <a:solidFill>
                  <a:srgbClr val="231F20"/>
                </a:solidFill>
                <a:latin typeface="Calibri"/>
                <a:cs typeface="Calibri"/>
              </a:rPr>
              <a:t>G</a:t>
            </a:r>
            <a:r>
              <a:rPr sz="4400" spc="-20" dirty="0">
                <a:solidFill>
                  <a:srgbClr val="231F20"/>
                </a:solidFill>
                <a:latin typeface="Calibri"/>
                <a:cs typeface="Calibri"/>
              </a:rPr>
              <a:t>o</a:t>
            </a:r>
            <a:r>
              <a:rPr sz="4400" spc="-50" dirty="0">
                <a:solidFill>
                  <a:srgbClr val="231F20"/>
                </a:solidFill>
                <a:latin typeface="Calibri"/>
                <a:cs typeface="Calibri"/>
              </a:rPr>
              <a:t>v</a:t>
            </a:r>
            <a:r>
              <a:rPr sz="4400" dirty="0">
                <a:solidFill>
                  <a:srgbClr val="231F20"/>
                </a:solidFill>
                <a:latin typeface="Calibri"/>
                <a:cs typeface="Calibri"/>
              </a:rPr>
              <a:t>ernme</a:t>
            </a:r>
            <a:r>
              <a:rPr sz="4400" spc="-45" dirty="0">
                <a:solidFill>
                  <a:srgbClr val="231F20"/>
                </a:solidFill>
                <a:latin typeface="Calibri"/>
                <a:cs typeface="Calibri"/>
              </a:rPr>
              <a:t>n</a:t>
            </a:r>
            <a:r>
              <a:rPr sz="4400" dirty="0">
                <a:solidFill>
                  <a:srgbClr val="231F20"/>
                </a:solidFill>
                <a:latin typeface="Calibri"/>
                <a:cs typeface="Calibri"/>
              </a:rPr>
              <a:t>t of Canada Digi</a:t>
            </a:r>
            <a:r>
              <a:rPr sz="4400" spc="-55" dirty="0">
                <a:solidFill>
                  <a:srgbClr val="231F20"/>
                </a:solidFill>
                <a:latin typeface="Calibri"/>
                <a:cs typeface="Calibri"/>
              </a:rPr>
              <a:t>t</a:t>
            </a:r>
            <a:r>
              <a:rPr sz="4400" dirty="0">
                <a:solidFill>
                  <a:srgbClr val="231F20"/>
                </a:solidFill>
                <a:latin typeface="Calibri"/>
                <a:cs typeface="Calibri"/>
              </a:rPr>
              <a:t>al </a:t>
            </a:r>
            <a:r>
              <a:rPr sz="4400" dirty="0" smtClean="0">
                <a:solidFill>
                  <a:srgbClr val="231F20"/>
                </a:solidFill>
                <a:latin typeface="Calibri"/>
                <a:cs typeface="Calibri"/>
              </a:rPr>
              <a:t>S</a:t>
            </a:r>
            <a:r>
              <a:rPr sz="4400" spc="-55" dirty="0" smtClean="0">
                <a:solidFill>
                  <a:srgbClr val="231F20"/>
                </a:solidFill>
                <a:latin typeface="Calibri"/>
                <a:cs typeface="Calibri"/>
              </a:rPr>
              <a:t>t</a:t>
            </a:r>
            <a:r>
              <a:rPr sz="4400" dirty="0" smtClean="0">
                <a:solidFill>
                  <a:srgbClr val="231F20"/>
                </a:solidFill>
                <a:latin typeface="Calibri"/>
                <a:cs typeface="Calibri"/>
              </a:rPr>
              <a:t>anda</a:t>
            </a:r>
            <a:r>
              <a:rPr sz="4400" spc="-65" dirty="0" smtClean="0">
                <a:solidFill>
                  <a:srgbClr val="231F20"/>
                </a:solidFill>
                <a:latin typeface="Calibri"/>
                <a:cs typeface="Calibri"/>
              </a:rPr>
              <a:t>r</a:t>
            </a:r>
            <a:r>
              <a:rPr sz="4400" dirty="0" smtClean="0">
                <a:solidFill>
                  <a:srgbClr val="231F20"/>
                </a:solidFill>
                <a:latin typeface="Calibri"/>
                <a:cs typeface="Calibri"/>
              </a:rPr>
              <a:t>ds</a:t>
            </a:r>
            <a:endParaRPr sz="4400" dirty="0">
              <a:latin typeface="Calibri"/>
              <a:cs typeface="Calibri"/>
            </a:endParaRPr>
          </a:p>
        </p:txBody>
      </p:sp>
      <p:pic>
        <p:nvPicPr>
          <p:cNvPr id="12" name="Picture 11"/>
          <p:cNvPicPr>
            <a:picLocks noChangeAspect="1"/>
          </p:cNvPicPr>
          <p:nvPr/>
        </p:nvPicPr>
        <p:blipFill>
          <a:blip r:embed="rId3"/>
          <a:stretch>
            <a:fillRect/>
          </a:stretch>
        </p:blipFill>
        <p:spPr>
          <a:xfrm>
            <a:off x="451586" y="3126071"/>
            <a:ext cx="549792" cy="790929"/>
          </a:xfrm>
          <a:prstGeom prst="rect">
            <a:avLst/>
          </a:prstGeom>
        </p:spPr>
      </p:pic>
      <p:sp>
        <p:nvSpPr>
          <p:cNvPr id="57" name="object 2"/>
          <p:cNvSpPr txBox="1">
            <a:spLocks/>
          </p:cNvSpPr>
          <p:nvPr/>
        </p:nvSpPr>
        <p:spPr>
          <a:xfrm>
            <a:off x="1416048" y="3074313"/>
            <a:ext cx="5670551" cy="861774"/>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indent="-12700"/>
            <a:r>
              <a:rPr lang="en-CA" sz="2800" kern="0" spc="-5" dirty="0" smtClean="0"/>
              <a:t>Desig</a:t>
            </a:r>
            <a:r>
              <a:rPr lang="en-CA" sz="2800" kern="0" dirty="0" smtClean="0"/>
              <a:t>n</a:t>
            </a:r>
            <a:r>
              <a:rPr lang="en-CA" sz="2800" kern="0" spc="5" dirty="0" smtClean="0"/>
              <a:t> </a:t>
            </a:r>
            <a:r>
              <a:rPr lang="en-CA" sz="2800" kern="0" dirty="0" smtClean="0"/>
              <a:t>with</a:t>
            </a:r>
            <a:r>
              <a:rPr lang="en-CA" sz="2800" kern="0" spc="-10" dirty="0" smtClean="0"/>
              <a:t> </a:t>
            </a:r>
            <a:r>
              <a:rPr lang="en-CA" sz="2800" kern="0" spc="-25" dirty="0" smtClean="0"/>
              <a:t>use</a:t>
            </a:r>
            <a:r>
              <a:rPr lang="en-CA" sz="2800" kern="0" spc="-70" dirty="0" smtClean="0"/>
              <a:t>r</a:t>
            </a:r>
            <a:r>
              <a:rPr lang="en-CA" sz="2800" kern="0" dirty="0" smtClean="0"/>
              <a:t>s</a:t>
            </a:r>
          </a:p>
          <a:p>
            <a:r>
              <a:rPr lang="en-CA" sz="1400" dirty="0"/>
              <a:t>Research with users to understand their needs and the problems we want to solve. Conduct ongoing testing with users to guide design and development.</a:t>
            </a:r>
          </a:p>
        </p:txBody>
      </p:sp>
      <p:sp>
        <p:nvSpPr>
          <p:cNvPr id="60" name="object 2"/>
          <p:cNvSpPr txBox="1">
            <a:spLocks/>
          </p:cNvSpPr>
          <p:nvPr/>
        </p:nvSpPr>
        <p:spPr>
          <a:xfrm>
            <a:off x="1416050" y="4550490"/>
            <a:ext cx="5831754" cy="81560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869950" indent="11113">
              <a:lnSpc>
                <a:spcPts val="3000"/>
              </a:lnSpc>
            </a:pPr>
            <a:r>
              <a:rPr lang="en-CA" sz="2800" dirty="0" smtClean="0"/>
              <a:t>Iterate and improve frequently</a:t>
            </a:r>
            <a:endParaRPr lang="en-CA" sz="2800" spc="-15" dirty="0" smtClean="0"/>
          </a:p>
          <a:p>
            <a:r>
              <a:rPr lang="en-CA" sz="1400" dirty="0"/>
              <a:t>Develop services using agile, iterative and user-centred methods. Continuously improve in response to user needs. Try new things, start small and scale up.</a:t>
            </a:r>
          </a:p>
        </p:txBody>
      </p:sp>
      <p:sp>
        <p:nvSpPr>
          <p:cNvPr id="61" name="object 2"/>
          <p:cNvSpPr txBox="1">
            <a:spLocks/>
          </p:cNvSpPr>
          <p:nvPr/>
        </p:nvSpPr>
        <p:spPr>
          <a:xfrm>
            <a:off x="1416050" y="5846802"/>
            <a:ext cx="5831754" cy="1107996"/>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869950" indent="11113">
              <a:lnSpc>
                <a:spcPts val="3600"/>
              </a:lnSpc>
            </a:pPr>
            <a:r>
              <a:rPr lang="en-CA" sz="2800" spc="-5" dirty="0" smtClean="0"/>
              <a:t>Work in the open by default</a:t>
            </a:r>
          </a:p>
          <a:p>
            <a:r>
              <a:rPr lang="en-CA" sz="1400" dirty="0"/>
              <a:t>Share evidence, research and decision making openly. Make all non-sensitive data, information, and new code developed in delivery of services open to the outside world for sharing and reuse under an open licence.</a:t>
            </a:r>
          </a:p>
        </p:txBody>
      </p:sp>
      <p:sp>
        <p:nvSpPr>
          <p:cNvPr id="62" name="object 2"/>
          <p:cNvSpPr txBox="1">
            <a:spLocks/>
          </p:cNvSpPr>
          <p:nvPr/>
        </p:nvSpPr>
        <p:spPr>
          <a:xfrm>
            <a:off x="1416049" y="7328139"/>
            <a:ext cx="6071782" cy="103105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5080">
              <a:lnSpc>
                <a:spcPts val="3000"/>
              </a:lnSpc>
            </a:pPr>
            <a:r>
              <a:rPr lang="en-CA" sz="2800" dirty="0" smtClean="0"/>
              <a:t>Use open standards and solutions</a:t>
            </a:r>
          </a:p>
          <a:p>
            <a:r>
              <a:rPr lang="en-CA" sz="1400" dirty="0"/>
              <a:t>Leverage open standards and embrace leading practices, including the use of open source software where appropriate. Design for services and platforms that are seamless for Canadians to use no matter what device or channel they are using.</a:t>
            </a:r>
          </a:p>
        </p:txBody>
      </p:sp>
      <p:sp>
        <p:nvSpPr>
          <p:cNvPr id="66" name="object 2"/>
          <p:cNvSpPr txBox="1">
            <a:spLocks/>
          </p:cNvSpPr>
          <p:nvPr/>
        </p:nvSpPr>
        <p:spPr>
          <a:xfrm>
            <a:off x="9036976" y="2989675"/>
            <a:ext cx="5974423" cy="103105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ts val="3000"/>
              </a:lnSpc>
            </a:pPr>
            <a:r>
              <a:rPr lang="en-CA" sz="2800" spc="-20" dirty="0"/>
              <a:t>Build in accessibility from the </a:t>
            </a:r>
            <a:r>
              <a:rPr lang="en-CA" sz="2800" spc="-20" dirty="0" smtClean="0"/>
              <a:t>start</a:t>
            </a:r>
          </a:p>
          <a:p>
            <a:r>
              <a:rPr lang="en-CA" sz="1400" dirty="0"/>
              <a:t>Services should meet or exceed accessibility standards. Users with distinct needs should be engaged from the outset to ensure what is delivered will work for everyone.</a:t>
            </a:r>
          </a:p>
        </p:txBody>
      </p:sp>
      <p:sp>
        <p:nvSpPr>
          <p:cNvPr id="68" name="object 2"/>
          <p:cNvSpPr txBox="1">
            <a:spLocks/>
          </p:cNvSpPr>
          <p:nvPr/>
        </p:nvSpPr>
        <p:spPr>
          <a:xfrm>
            <a:off x="9036977" y="5862191"/>
            <a:ext cx="5974422" cy="107721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00000"/>
              </a:lnSpc>
            </a:pPr>
            <a:r>
              <a:rPr lang="en-CA" sz="2800" dirty="0" smtClean="0"/>
              <a:t>Be good data stewards</a:t>
            </a:r>
          </a:p>
          <a:p>
            <a:r>
              <a:rPr lang="en-CA" sz="1400" dirty="0"/>
              <a:t>Collect data from users only once and reuse wherever possible. Ensure that data is collected and held in a secure way so that it can easily be reused by others to provide services.</a:t>
            </a:r>
          </a:p>
        </p:txBody>
      </p:sp>
      <p:sp>
        <p:nvSpPr>
          <p:cNvPr id="76" name="object 2"/>
          <p:cNvSpPr txBox="1">
            <a:spLocks/>
          </p:cNvSpPr>
          <p:nvPr/>
        </p:nvSpPr>
        <p:spPr>
          <a:xfrm>
            <a:off x="9036976" y="7328139"/>
            <a:ext cx="5822023" cy="103105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ts val="3000"/>
              </a:lnSpc>
            </a:pPr>
            <a:r>
              <a:rPr lang="en-CA" sz="2800" dirty="0" smtClean="0"/>
              <a:t>Design ethical services</a:t>
            </a:r>
          </a:p>
          <a:p>
            <a:r>
              <a:rPr lang="en-CA" sz="1400" dirty="0"/>
              <a:t>Make sure that everyone receives fair treatment. Comply with ethical guidelines in the design and use of systems which automate decision making (such as the use of artificial intelligence).</a:t>
            </a:r>
          </a:p>
        </p:txBody>
      </p:sp>
      <p:sp>
        <p:nvSpPr>
          <p:cNvPr id="77" name="object 2"/>
          <p:cNvSpPr txBox="1">
            <a:spLocks/>
          </p:cNvSpPr>
          <p:nvPr/>
        </p:nvSpPr>
        <p:spPr>
          <a:xfrm>
            <a:off x="9036975" y="8757789"/>
            <a:ext cx="5974423" cy="1077218"/>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00000"/>
              </a:lnSpc>
            </a:pPr>
            <a:r>
              <a:rPr lang="en-CA" sz="2800" spc="-20" dirty="0" smtClean="0"/>
              <a:t>Collaborate widely</a:t>
            </a:r>
          </a:p>
          <a:p>
            <a:r>
              <a:rPr lang="en-CA" sz="1400" dirty="0"/>
              <a:t>Create multidisciplinary teams with the range of skills needed to deliver a common goal. Share and collaborate in the open. Identify and create partnerships which help deliver value to users.</a:t>
            </a:r>
          </a:p>
        </p:txBody>
      </p:sp>
      <p:pic>
        <p:nvPicPr>
          <p:cNvPr id="5" name="Picture 4"/>
          <p:cNvPicPr>
            <a:picLocks noChangeAspect="1"/>
          </p:cNvPicPr>
          <p:nvPr/>
        </p:nvPicPr>
        <p:blipFill>
          <a:blip r:embed="rId4"/>
          <a:stretch>
            <a:fillRect/>
          </a:stretch>
        </p:blipFill>
        <p:spPr>
          <a:xfrm>
            <a:off x="260464" y="4527664"/>
            <a:ext cx="882536" cy="882536"/>
          </a:xfrm>
          <a:prstGeom prst="rect">
            <a:avLst/>
          </a:prstGeom>
        </p:spPr>
      </p:pic>
      <p:pic>
        <p:nvPicPr>
          <p:cNvPr id="6" name="Picture 5"/>
          <p:cNvPicPr>
            <a:picLocks noChangeAspect="1"/>
          </p:cNvPicPr>
          <p:nvPr/>
        </p:nvPicPr>
        <p:blipFill>
          <a:blip r:embed="rId5"/>
          <a:stretch>
            <a:fillRect/>
          </a:stretch>
        </p:blipFill>
        <p:spPr>
          <a:xfrm>
            <a:off x="345986" y="6050371"/>
            <a:ext cx="658528" cy="714973"/>
          </a:xfrm>
          <a:prstGeom prst="rect">
            <a:avLst/>
          </a:prstGeom>
        </p:spPr>
      </p:pic>
      <p:sp>
        <p:nvSpPr>
          <p:cNvPr id="79" name="object 69"/>
          <p:cNvSpPr/>
          <p:nvPr/>
        </p:nvSpPr>
        <p:spPr>
          <a:xfrm>
            <a:off x="241374" y="7393940"/>
            <a:ext cx="911225" cy="911860"/>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baseline="-25000"/>
          </a:p>
        </p:txBody>
      </p:sp>
      <p:sp>
        <p:nvSpPr>
          <p:cNvPr id="80" name="object 70"/>
          <p:cNvSpPr/>
          <p:nvPr/>
        </p:nvSpPr>
        <p:spPr>
          <a:xfrm>
            <a:off x="304800" y="7732822"/>
            <a:ext cx="269875" cy="298450"/>
          </a:xfrm>
          <a:custGeom>
            <a:avLst/>
            <a:gdLst/>
            <a:ahLst/>
            <a:cxnLst/>
            <a:rect l="l" t="t" r="r" b="b"/>
            <a:pathLst>
              <a:path w="269875" h="298450">
                <a:moveTo>
                  <a:pt x="269303" y="0"/>
                </a:moveTo>
                <a:lnTo>
                  <a:pt x="0" y="124866"/>
                </a:lnTo>
                <a:lnTo>
                  <a:pt x="0" y="173012"/>
                </a:lnTo>
                <a:lnTo>
                  <a:pt x="269303" y="297853"/>
                </a:lnTo>
                <a:lnTo>
                  <a:pt x="269303" y="238518"/>
                </a:lnTo>
                <a:lnTo>
                  <a:pt x="65506" y="149491"/>
                </a:lnTo>
                <a:lnTo>
                  <a:pt x="65506" y="148386"/>
                </a:lnTo>
                <a:lnTo>
                  <a:pt x="269303" y="59359"/>
                </a:lnTo>
                <a:lnTo>
                  <a:pt x="269303" y="0"/>
                </a:lnTo>
                <a:close/>
              </a:path>
            </a:pathLst>
          </a:custGeom>
          <a:solidFill>
            <a:srgbClr val="A89031"/>
          </a:solidFill>
        </p:spPr>
        <p:txBody>
          <a:bodyPr wrap="square" lIns="0" tIns="0" rIns="0" bIns="0" rtlCol="0"/>
          <a:lstStyle/>
          <a:p>
            <a:endParaRPr baseline="-25000"/>
          </a:p>
        </p:txBody>
      </p:sp>
      <p:sp>
        <p:nvSpPr>
          <p:cNvPr id="83" name="object 71"/>
          <p:cNvSpPr/>
          <p:nvPr/>
        </p:nvSpPr>
        <p:spPr>
          <a:xfrm>
            <a:off x="614957" y="7646624"/>
            <a:ext cx="176530" cy="406400"/>
          </a:xfrm>
          <a:custGeom>
            <a:avLst/>
            <a:gdLst/>
            <a:ahLst/>
            <a:cxnLst/>
            <a:rect l="l" t="t" r="r" b="b"/>
            <a:pathLst>
              <a:path w="176529" h="406400">
                <a:moveTo>
                  <a:pt x="176339" y="0"/>
                </a:moveTo>
                <a:lnTo>
                  <a:pt x="119811" y="0"/>
                </a:lnTo>
                <a:lnTo>
                  <a:pt x="0" y="405879"/>
                </a:lnTo>
                <a:lnTo>
                  <a:pt x="56553" y="405879"/>
                </a:lnTo>
                <a:lnTo>
                  <a:pt x="176339" y="0"/>
                </a:lnTo>
                <a:close/>
              </a:path>
            </a:pathLst>
          </a:custGeom>
          <a:solidFill>
            <a:srgbClr val="A89031"/>
          </a:solidFill>
        </p:spPr>
        <p:txBody>
          <a:bodyPr wrap="square" lIns="0" tIns="0" rIns="0" bIns="0" rtlCol="0"/>
          <a:lstStyle/>
          <a:p>
            <a:endParaRPr baseline="-25000"/>
          </a:p>
        </p:txBody>
      </p:sp>
      <p:sp>
        <p:nvSpPr>
          <p:cNvPr id="84" name="object 72"/>
          <p:cNvSpPr/>
          <p:nvPr/>
        </p:nvSpPr>
        <p:spPr>
          <a:xfrm>
            <a:off x="823194" y="7732819"/>
            <a:ext cx="269875" cy="298450"/>
          </a:xfrm>
          <a:custGeom>
            <a:avLst/>
            <a:gdLst/>
            <a:ahLst/>
            <a:cxnLst/>
            <a:rect l="l" t="t" r="r" b="b"/>
            <a:pathLst>
              <a:path w="269875" h="298450">
                <a:moveTo>
                  <a:pt x="0" y="0"/>
                </a:moveTo>
                <a:lnTo>
                  <a:pt x="0" y="59359"/>
                </a:lnTo>
                <a:lnTo>
                  <a:pt x="208280" y="148386"/>
                </a:lnTo>
                <a:lnTo>
                  <a:pt x="208280" y="149504"/>
                </a:lnTo>
                <a:lnTo>
                  <a:pt x="0" y="238518"/>
                </a:lnTo>
                <a:lnTo>
                  <a:pt x="0" y="297853"/>
                </a:lnTo>
                <a:lnTo>
                  <a:pt x="269303" y="174701"/>
                </a:lnTo>
                <a:lnTo>
                  <a:pt x="269303" y="123177"/>
                </a:lnTo>
                <a:lnTo>
                  <a:pt x="0" y="0"/>
                </a:lnTo>
                <a:close/>
              </a:path>
            </a:pathLst>
          </a:custGeom>
          <a:solidFill>
            <a:srgbClr val="A89031"/>
          </a:solidFill>
        </p:spPr>
        <p:txBody>
          <a:bodyPr wrap="square" lIns="0" tIns="0" rIns="0" bIns="0" rtlCol="0"/>
          <a:lstStyle/>
          <a:p>
            <a:endParaRPr baseline="-25000"/>
          </a:p>
        </p:txBody>
      </p:sp>
      <p:sp>
        <p:nvSpPr>
          <p:cNvPr id="85" name="object 2"/>
          <p:cNvSpPr txBox="1">
            <a:spLocks/>
          </p:cNvSpPr>
          <p:nvPr/>
        </p:nvSpPr>
        <p:spPr>
          <a:xfrm>
            <a:off x="1416049" y="8780875"/>
            <a:ext cx="5975351" cy="103105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R="5080">
              <a:lnSpc>
                <a:spcPts val="3000"/>
              </a:lnSpc>
            </a:pPr>
            <a:r>
              <a:rPr lang="en-CA" sz="2800" dirty="0"/>
              <a:t>Address security and privacy </a:t>
            </a:r>
            <a:r>
              <a:rPr lang="en-CA" sz="2800" dirty="0" smtClean="0"/>
              <a:t>risks</a:t>
            </a:r>
          </a:p>
          <a:p>
            <a:r>
              <a:rPr lang="en-CA" sz="1400" dirty="0"/>
              <a:t>Take a balanced approach to managing risk by implementing appropriate privacy and security measures. Make security measures frictionless so that they do not place a burden on users.</a:t>
            </a:r>
          </a:p>
        </p:txBody>
      </p:sp>
      <p:sp>
        <p:nvSpPr>
          <p:cNvPr id="89" name="object 69"/>
          <p:cNvSpPr/>
          <p:nvPr/>
        </p:nvSpPr>
        <p:spPr>
          <a:xfrm>
            <a:off x="7909495" y="5946140"/>
            <a:ext cx="911225" cy="911860"/>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baseline="-25000"/>
          </a:p>
        </p:txBody>
      </p:sp>
      <p:pic>
        <p:nvPicPr>
          <p:cNvPr id="7" name="Picture 6"/>
          <p:cNvPicPr>
            <a:picLocks noChangeAspect="1"/>
          </p:cNvPicPr>
          <p:nvPr/>
        </p:nvPicPr>
        <p:blipFill>
          <a:blip r:embed="rId6"/>
          <a:stretch>
            <a:fillRect/>
          </a:stretch>
        </p:blipFill>
        <p:spPr>
          <a:xfrm>
            <a:off x="8080051" y="3213929"/>
            <a:ext cx="583102" cy="699723"/>
          </a:xfrm>
          <a:prstGeom prst="rect">
            <a:avLst/>
          </a:prstGeom>
        </p:spPr>
      </p:pic>
      <p:pic>
        <p:nvPicPr>
          <p:cNvPr id="14" name="Picture 13"/>
          <p:cNvPicPr>
            <a:picLocks noChangeAspect="1"/>
          </p:cNvPicPr>
          <p:nvPr/>
        </p:nvPicPr>
        <p:blipFill>
          <a:blip r:embed="rId7"/>
          <a:stretch>
            <a:fillRect/>
          </a:stretch>
        </p:blipFill>
        <p:spPr>
          <a:xfrm>
            <a:off x="312440" y="9046872"/>
            <a:ext cx="768352" cy="573950"/>
          </a:xfrm>
          <a:prstGeom prst="rect">
            <a:avLst/>
          </a:prstGeom>
        </p:spPr>
      </p:pic>
      <p:sp>
        <p:nvSpPr>
          <p:cNvPr id="87" name="object 2"/>
          <p:cNvSpPr txBox="1">
            <a:spLocks/>
          </p:cNvSpPr>
          <p:nvPr/>
        </p:nvSpPr>
        <p:spPr>
          <a:xfrm>
            <a:off x="9036977" y="4442769"/>
            <a:ext cx="5974422" cy="103105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ts val="3000"/>
              </a:lnSpc>
            </a:pPr>
            <a:r>
              <a:rPr lang="en-CA" sz="2800" spc="-20" dirty="0" smtClean="0"/>
              <a:t>Empower staff to deliver better services</a:t>
            </a:r>
          </a:p>
          <a:p>
            <a:r>
              <a:rPr lang="en-CA" sz="1400" dirty="0"/>
              <a:t>Make sure that staff have access to the tools, training and technologies they need. Empower the team to make decisions throughout the design, build and operation of the service.</a:t>
            </a:r>
          </a:p>
        </p:txBody>
      </p:sp>
      <p:pic>
        <p:nvPicPr>
          <p:cNvPr id="15" name="Picture 14"/>
          <p:cNvPicPr>
            <a:picLocks noChangeAspect="1"/>
          </p:cNvPicPr>
          <p:nvPr/>
        </p:nvPicPr>
        <p:blipFill>
          <a:blip r:embed="rId8"/>
          <a:stretch>
            <a:fillRect/>
          </a:stretch>
        </p:blipFill>
        <p:spPr>
          <a:xfrm>
            <a:off x="8015855" y="4567804"/>
            <a:ext cx="698504" cy="678547"/>
          </a:xfrm>
          <a:prstGeom prst="rect">
            <a:avLst/>
          </a:prstGeom>
        </p:spPr>
      </p:pic>
      <p:pic>
        <p:nvPicPr>
          <p:cNvPr id="17" name="Picture 16"/>
          <p:cNvPicPr>
            <a:picLocks noChangeAspect="1"/>
          </p:cNvPicPr>
          <p:nvPr/>
        </p:nvPicPr>
        <p:blipFill>
          <a:blip r:embed="rId9"/>
          <a:stretch>
            <a:fillRect/>
          </a:stretch>
        </p:blipFill>
        <p:spPr>
          <a:xfrm>
            <a:off x="8022199" y="6010386"/>
            <a:ext cx="692160" cy="747533"/>
          </a:xfrm>
          <a:prstGeom prst="rect">
            <a:avLst/>
          </a:prstGeom>
        </p:spPr>
      </p:pic>
      <p:sp>
        <p:nvSpPr>
          <p:cNvPr id="92" name="object 69"/>
          <p:cNvSpPr/>
          <p:nvPr/>
        </p:nvSpPr>
        <p:spPr>
          <a:xfrm>
            <a:off x="7924382" y="7393940"/>
            <a:ext cx="911225" cy="911860"/>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baseline="-25000"/>
          </a:p>
        </p:txBody>
      </p:sp>
      <p:pic>
        <p:nvPicPr>
          <p:cNvPr id="18" name="Picture 17"/>
          <p:cNvPicPr>
            <a:picLocks noChangeAspect="1"/>
          </p:cNvPicPr>
          <p:nvPr/>
        </p:nvPicPr>
        <p:blipFill>
          <a:blip r:embed="rId10"/>
          <a:stretch>
            <a:fillRect/>
          </a:stretch>
        </p:blipFill>
        <p:spPr>
          <a:xfrm>
            <a:off x="8054654" y="7498608"/>
            <a:ext cx="659705" cy="668620"/>
          </a:xfrm>
          <a:prstGeom prst="rect">
            <a:avLst/>
          </a:prstGeom>
        </p:spPr>
      </p:pic>
      <p:pic>
        <p:nvPicPr>
          <p:cNvPr id="20" name="Picture 19"/>
          <p:cNvPicPr>
            <a:picLocks noChangeAspect="1"/>
          </p:cNvPicPr>
          <p:nvPr/>
        </p:nvPicPr>
        <p:blipFill>
          <a:blip r:embed="rId11"/>
          <a:stretch>
            <a:fillRect/>
          </a:stretch>
        </p:blipFill>
        <p:spPr>
          <a:xfrm>
            <a:off x="8005492" y="8915400"/>
            <a:ext cx="719230" cy="728334"/>
          </a:xfrm>
          <a:prstGeom prst="rect">
            <a:avLst/>
          </a:prstGeom>
        </p:spPr>
      </p:pic>
      <p:sp>
        <p:nvSpPr>
          <p:cNvPr id="94" name="object 122"/>
          <p:cNvSpPr txBox="1"/>
          <p:nvPr/>
        </p:nvSpPr>
        <p:spPr>
          <a:xfrm>
            <a:off x="574674" y="762000"/>
            <a:ext cx="14131925" cy="1754326"/>
          </a:xfrm>
          <a:prstGeom prst="rect">
            <a:avLst/>
          </a:prstGeom>
        </p:spPr>
        <p:txBody>
          <a:bodyPr vert="horz" wrap="square" lIns="0" tIns="0" rIns="0" bIns="0" rtlCol="0">
            <a:spAutoFit/>
          </a:bodyPr>
          <a:lstStyle/>
          <a:p>
            <a:pPr marL="19685">
              <a:lnSpc>
                <a:spcPct val="150000"/>
              </a:lnSpc>
            </a:pPr>
            <a:r>
              <a:rPr lang="en-CA" sz="2800" dirty="0">
                <a:solidFill>
                  <a:srgbClr val="231F20"/>
                </a:solidFill>
                <a:cs typeface="Calibri"/>
              </a:rPr>
              <a:t>Improving government services in the digital </a:t>
            </a:r>
            <a:r>
              <a:rPr lang="en-CA" sz="2800" dirty="0" smtClean="0">
                <a:solidFill>
                  <a:srgbClr val="231F20"/>
                </a:solidFill>
                <a:cs typeface="Calibri"/>
              </a:rPr>
              <a:t>age</a:t>
            </a:r>
          </a:p>
          <a:p>
            <a:pPr marL="19685"/>
            <a:endParaRPr lang="en-CA" sz="200" dirty="0" smtClean="0">
              <a:solidFill>
                <a:srgbClr val="231F20"/>
              </a:solidFill>
              <a:cs typeface="Calibri"/>
            </a:endParaRPr>
          </a:p>
          <a:p>
            <a:pPr fontAlgn="base"/>
            <a:r>
              <a:rPr lang="en-CA" sz="1400" dirty="0"/>
              <a:t>Our goal is to provide public services to Canadians which are simple to use and trustworthy. The Government of Canada’s Digital Standards form the foundation of the government’s shift to becoming more agile, open, and user-focused. They will guide teams in designing digital services in a way that best serves Canadians</a:t>
            </a:r>
            <a:r>
              <a:rPr lang="en-CA" sz="1400" dirty="0" smtClean="0"/>
              <a:t>.</a:t>
            </a:r>
          </a:p>
          <a:p>
            <a:pPr fontAlgn="base"/>
            <a:endParaRPr lang="en-CA" sz="1400" dirty="0"/>
          </a:p>
          <a:p>
            <a:pPr fontAlgn="base"/>
            <a:r>
              <a:rPr lang="en-CA" sz="1400" dirty="0"/>
              <a:t>These digital standards were co-created with the public and key stakeholder groups. They are living standards and they will continue to evolve over time as we better understand the complexities involved in putting them into practice.</a:t>
            </a:r>
          </a:p>
        </p:txBody>
      </p:sp>
      <p:grpSp>
        <p:nvGrpSpPr>
          <p:cNvPr id="26" name="Group 25"/>
          <p:cNvGrpSpPr/>
          <p:nvPr/>
        </p:nvGrpSpPr>
        <p:grpSpPr>
          <a:xfrm>
            <a:off x="174140" y="76200"/>
            <a:ext cx="86324" cy="2671936"/>
            <a:chOff x="170510" y="127000"/>
            <a:chExt cx="76200" cy="3111614"/>
          </a:xfrm>
        </p:grpSpPr>
        <p:sp>
          <p:nvSpPr>
            <p:cNvPr id="96" name="object 117"/>
            <p:cNvSpPr/>
            <p:nvPr/>
          </p:nvSpPr>
          <p:spPr>
            <a:xfrm>
              <a:off x="170510" y="127000"/>
              <a:ext cx="76200" cy="669925"/>
            </a:xfrm>
            <a:custGeom>
              <a:avLst/>
              <a:gdLst/>
              <a:ahLst/>
              <a:cxnLst/>
              <a:rect l="l" t="t" r="r" b="b"/>
              <a:pathLst>
                <a:path w="76200" h="669925">
                  <a:moveTo>
                    <a:pt x="0" y="669848"/>
                  </a:moveTo>
                  <a:lnTo>
                    <a:pt x="76200" y="669848"/>
                  </a:lnTo>
                  <a:lnTo>
                    <a:pt x="76200" y="0"/>
                  </a:lnTo>
                  <a:lnTo>
                    <a:pt x="0" y="0"/>
                  </a:lnTo>
                  <a:lnTo>
                    <a:pt x="0" y="669848"/>
                  </a:lnTo>
                  <a:close/>
                </a:path>
              </a:pathLst>
            </a:custGeom>
            <a:solidFill>
              <a:srgbClr val="1D4063"/>
            </a:solidFill>
          </p:spPr>
          <p:txBody>
            <a:bodyPr wrap="square" lIns="0" tIns="0" rIns="0" bIns="0" rtlCol="0"/>
            <a:lstStyle/>
            <a:p>
              <a:endParaRPr/>
            </a:p>
          </p:txBody>
        </p:sp>
        <p:sp>
          <p:nvSpPr>
            <p:cNvPr id="97" name="object 118"/>
            <p:cNvSpPr/>
            <p:nvPr/>
          </p:nvSpPr>
          <p:spPr>
            <a:xfrm>
              <a:off x="170510" y="796848"/>
              <a:ext cx="76200" cy="538480"/>
            </a:xfrm>
            <a:custGeom>
              <a:avLst/>
              <a:gdLst/>
              <a:ahLst/>
              <a:cxnLst/>
              <a:rect l="l" t="t" r="r" b="b"/>
              <a:pathLst>
                <a:path w="76200" h="538480">
                  <a:moveTo>
                    <a:pt x="0" y="538264"/>
                  </a:moveTo>
                  <a:lnTo>
                    <a:pt x="76200" y="538264"/>
                  </a:lnTo>
                  <a:lnTo>
                    <a:pt x="76200" y="0"/>
                  </a:lnTo>
                  <a:lnTo>
                    <a:pt x="0" y="0"/>
                  </a:lnTo>
                  <a:lnTo>
                    <a:pt x="0" y="538264"/>
                  </a:lnTo>
                  <a:close/>
                </a:path>
              </a:pathLst>
            </a:custGeom>
            <a:solidFill>
              <a:srgbClr val="34AAA9"/>
            </a:solidFill>
          </p:spPr>
          <p:txBody>
            <a:bodyPr wrap="square" lIns="0" tIns="0" rIns="0" bIns="0" rtlCol="0"/>
            <a:lstStyle/>
            <a:p>
              <a:endParaRPr/>
            </a:p>
          </p:txBody>
        </p:sp>
        <p:sp>
          <p:nvSpPr>
            <p:cNvPr id="100" name="object 119"/>
            <p:cNvSpPr/>
            <p:nvPr/>
          </p:nvSpPr>
          <p:spPr>
            <a:xfrm>
              <a:off x="170510" y="1335112"/>
              <a:ext cx="76200" cy="574675"/>
            </a:xfrm>
            <a:custGeom>
              <a:avLst/>
              <a:gdLst/>
              <a:ahLst/>
              <a:cxnLst/>
              <a:rect l="l" t="t" r="r" b="b"/>
              <a:pathLst>
                <a:path w="76200" h="574675">
                  <a:moveTo>
                    <a:pt x="0" y="574649"/>
                  </a:moveTo>
                  <a:lnTo>
                    <a:pt x="76200" y="574649"/>
                  </a:lnTo>
                  <a:lnTo>
                    <a:pt x="76200" y="0"/>
                  </a:lnTo>
                  <a:lnTo>
                    <a:pt x="0" y="0"/>
                  </a:lnTo>
                  <a:lnTo>
                    <a:pt x="0" y="574649"/>
                  </a:lnTo>
                  <a:close/>
                </a:path>
              </a:pathLst>
            </a:custGeom>
            <a:solidFill>
              <a:srgbClr val="90C260"/>
            </a:solidFill>
          </p:spPr>
          <p:txBody>
            <a:bodyPr wrap="square" lIns="0" tIns="0" rIns="0" bIns="0" rtlCol="0"/>
            <a:lstStyle/>
            <a:p>
              <a:endParaRPr/>
            </a:p>
          </p:txBody>
        </p:sp>
        <p:sp>
          <p:nvSpPr>
            <p:cNvPr id="101" name="object 120"/>
            <p:cNvSpPr/>
            <p:nvPr/>
          </p:nvSpPr>
          <p:spPr>
            <a:xfrm>
              <a:off x="170510" y="1909762"/>
              <a:ext cx="76200" cy="659130"/>
            </a:xfrm>
            <a:custGeom>
              <a:avLst/>
              <a:gdLst/>
              <a:ahLst/>
              <a:cxnLst/>
              <a:rect l="l" t="t" r="r" b="b"/>
              <a:pathLst>
                <a:path w="76200" h="659130">
                  <a:moveTo>
                    <a:pt x="0" y="658926"/>
                  </a:moveTo>
                  <a:lnTo>
                    <a:pt x="76200" y="658926"/>
                  </a:lnTo>
                  <a:lnTo>
                    <a:pt x="76200" y="0"/>
                  </a:lnTo>
                  <a:lnTo>
                    <a:pt x="0" y="0"/>
                  </a:lnTo>
                  <a:lnTo>
                    <a:pt x="0" y="658926"/>
                  </a:lnTo>
                  <a:close/>
                </a:path>
              </a:pathLst>
            </a:custGeom>
            <a:solidFill>
              <a:srgbClr val="C5AA56"/>
            </a:solidFill>
          </p:spPr>
          <p:txBody>
            <a:bodyPr wrap="square" lIns="0" tIns="0" rIns="0" bIns="0" rtlCol="0"/>
            <a:lstStyle/>
            <a:p>
              <a:endParaRPr/>
            </a:p>
          </p:txBody>
        </p:sp>
        <p:sp>
          <p:nvSpPr>
            <p:cNvPr id="102" name="object 121"/>
            <p:cNvSpPr/>
            <p:nvPr/>
          </p:nvSpPr>
          <p:spPr>
            <a:xfrm>
              <a:off x="170510" y="2568689"/>
              <a:ext cx="76200" cy="669925"/>
            </a:xfrm>
            <a:custGeom>
              <a:avLst/>
              <a:gdLst/>
              <a:ahLst/>
              <a:cxnLst/>
              <a:rect l="l" t="t" r="r" b="b"/>
              <a:pathLst>
                <a:path w="76200" h="669925">
                  <a:moveTo>
                    <a:pt x="76200" y="669810"/>
                  </a:moveTo>
                  <a:lnTo>
                    <a:pt x="0" y="669810"/>
                  </a:lnTo>
                  <a:lnTo>
                    <a:pt x="0" y="0"/>
                  </a:lnTo>
                  <a:lnTo>
                    <a:pt x="76200" y="0"/>
                  </a:lnTo>
                  <a:lnTo>
                    <a:pt x="76200" y="669810"/>
                  </a:lnTo>
                  <a:close/>
                </a:path>
              </a:pathLst>
            </a:custGeom>
            <a:solidFill>
              <a:srgbClr val="D6822C"/>
            </a:solidFill>
          </p:spPr>
          <p:txBody>
            <a:bodyPr wrap="square" lIns="0" tIns="0" rIns="0" bIns="0" rtlCol="0"/>
            <a:lstStyle/>
            <a:p>
              <a:endParaRPr/>
            </a:p>
          </p:txBody>
        </p:sp>
      </p:gr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ba1113233343007fc89d16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TotalTime>
  <Words>473</Words>
  <Application>Microsoft Office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Standards - titles</dc:title>
  <dc:creator>Jessome, Jana</dc:creator>
  <cp:lastModifiedBy>D'Andrea, Teresa</cp:lastModifiedBy>
  <cp:revision>35</cp:revision>
  <dcterms:created xsi:type="dcterms:W3CDTF">2018-06-19T10:53:45Z</dcterms:created>
  <dcterms:modified xsi:type="dcterms:W3CDTF">2018-09-18T14:52:35Z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2018-05-14T00:00:00Z</vt:filetime>
  </property>
  <property fmtid="{D5CDD505-2E9C-101B-9397-08002B2CF9AE}" pid="3" name="LastSaved">
    <vt:filetime>2018-06-19T00:00:00Z</vt:filetime>
  </property>
  <property fmtid="{D5CDD505-2E9C-101B-9397-08002B2CF9AE}" pid="4" name="TitusGUID">
    <vt:lpwstr>9d3ef1c1-ddfa-4b8b-92a4-409ada8f2aa2</vt:lpwstr>
  </property>
  <property fmtid="{D5CDD505-2E9C-101B-9397-08002B2CF9AE}" pid="5" name="TBSSCTVISUALMARKINGNO">
    <vt:lpwstr>NO</vt:lpwstr>
  </property>
  <property fmtid="{D5CDD505-2E9C-101B-9397-08002B2CF9AE}" pid="6" name="TBSSCTCLASSIFICATION">
    <vt:lpwstr>UNCLASSIFIED</vt:lpwstr>
  </property>
  <property fmtid="{D5CDD505-2E9C-101B-9397-08002B2CF9AE}" pid="7" name="SECCLASS">
    <vt:lpwstr>CLASSU</vt:lpwstr>
  </property>
</Properties>
</file>