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86" r:id="rId2"/>
    <p:sldId id="387" r:id="rId3"/>
    <p:sldId id="388" r:id="rId4"/>
    <p:sldId id="391" r:id="rId5"/>
    <p:sldId id="392" r:id="rId6"/>
    <p:sldId id="363" r:id="rId7"/>
  </p:sldIdLst>
  <p:sldSz cx="24387175" cy="13716000"/>
  <p:notesSz cx="7010400" cy="9296400"/>
  <p:custDataLst>
    <p:tags r:id="rId10"/>
  </p:custDataLst>
  <p:defaultTextStyle>
    <a:defPPr>
      <a:defRPr lang="fr-FR"/>
    </a:defPPr>
    <a:lvl1pPr marL="0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00" userDrawn="1">
          <p15:clr>
            <a:srgbClr val="A4A3A4"/>
          </p15:clr>
        </p15:guide>
        <p15:guide id="2" orient="horz" pos="6316" userDrawn="1">
          <p15:clr>
            <a:srgbClr val="A4A3A4"/>
          </p15:clr>
        </p15:guide>
        <p15:guide id="3" pos="36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37A"/>
    <a:srgbClr val="DD7976"/>
    <a:srgbClr val="3F2A55"/>
    <a:srgbClr val="606060"/>
    <a:srgbClr val="CACACA"/>
    <a:srgbClr val="FFFFFF"/>
    <a:srgbClr val="E9AFAF"/>
    <a:srgbClr val="BFBFBF"/>
    <a:srgbClr val="F8E4E4"/>
    <a:srgbClr val="DA7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E20C9-BE95-973B-7735-229BE9834CCE}" v="69" dt="2020-05-19T20:03:38.914"/>
    <p1510:client id="{0F4FC699-3FA8-E29C-7F69-A60329570F7F}" v="27" dt="2020-05-05T19:52:01.741"/>
    <p1510:client id="{42565E87-520E-68BA-7E39-3CC9DF0DF63D}" v="19" dt="2020-05-19T21:03:37.557"/>
    <p1510:client id="{48ECD330-3FAA-4CD8-BD00-ABB912D332E5}" v="23" dt="2020-05-12T13:55:17.393"/>
    <p1510:client id="{5AB74D4B-9229-D945-93A2-214A275579EF}" v="452" dt="2020-05-04T21:02:57.640"/>
    <p1510:client id="{F32B528F-9933-C2F5-8EBD-FECEB576B3EE}" v="405" dt="2020-05-11T20:36:15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0" autoAdjust="0"/>
    <p:restoredTop sz="94378" autoAdjust="0"/>
  </p:normalViewPr>
  <p:slideViewPr>
    <p:cSldViewPr snapToGrid="0">
      <p:cViewPr varScale="1">
        <p:scale>
          <a:sx n="38" d="100"/>
          <a:sy n="38" d="100"/>
        </p:scale>
        <p:origin x="1320" y="53"/>
      </p:cViewPr>
      <p:guideLst>
        <p:guide orient="horz" pos="5000"/>
        <p:guide orient="horz" pos="6316"/>
        <p:guide pos="36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30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36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951EA8B-6097-3C40-A2A9-D1A81574A2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021394-C298-9242-AEC6-42A2E746F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D2F266-A183-A947-8D16-3FCF859B7092}" type="datetimeFigureOut">
              <a:rPr lang="en-CA" smtClean="0"/>
              <a:t>2020-09-25</a:t>
            </a:fld>
            <a:endParaRPr lang="en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0A2F57-EBB5-0C47-ABE0-A9DA7ED360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009F76-9FEA-2A44-8E2E-FB8543AA51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F2D903-EF84-0146-ACDB-F5DB8CBE6E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588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58CEB4-EE8A-4691-9754-0377ED3C856A}" type="datetimeFigureOut">
              <a:rPr lang="en-CA" smtClean="0"/>
              <a:t>2020-09-25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2C9A2A-8FEE-4857-A891-DC1BF43345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8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Once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approved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the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event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manager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assigned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your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event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will contact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order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discuss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requirements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your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event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will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include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marketing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advisor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assigned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your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business line.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EMS will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also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responsible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managing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registrations and will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share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webcast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link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participants 24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hours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prior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 the </a:t>
            </a:r>
            <a:r>
              <a:rPr lang="fr-CA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event</a:t>
            </a:r>
            <a:r>
              <a:rPr lang="fr-CA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CA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88983-3E08-4ED9-ACC6-63805481CD1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72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88983-3E08-4ED9-ACC6-63805481CD1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8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59537" y="1938528"/>
            <a:ext cx="13716000" cy="7225367"/>
          </a:xfrm>
        </p:spPr>
        <p:txBody>
          <a:bodyPr anchor="b"/>
          <a:lstStyle>
            <a:lvl1pPr>
              <a:defRPr sz="11200" u="none">
                <a:solidFill>
                  <a:srgbClr val="FFFFFF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59536" y="9437879"/>
            <a:ext cx="13716000" cy="2265171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32319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55866" y="2342445"/>
            <a:ext cx="10488409" cy="3515928"/>
          </a:xfrm>
        </p:spPr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53551" y="6524978"/>
            <a:ext cx="10490724" cy="5178072"/>
          </a:xfrm>
        </p:spPr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/>
          </p:nvPr>
        </p:nvSpPr>
        <p:spPr>
          <a:xfrm>
            <a:off x="13462000" y="609601"/>
            <a:ext cx="10442575" cy="11093450"/>
          </a:xfrm>
        </p:spPr>
        <p:txBody>
          <a:bodyPr/>
          <a:lstStyle>
            <a:lvl1pPr algn="ctr">
              <a:defRPr/>
            </a:lvl1pPr>
          </a:lstStyle>
          <a:p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0141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7" name="Espace réservé pour une image  10"/>
          <p:cNvSpPr>
            <a:spLocks noGrp="1"/>
          </p:cNvSpPr>
          <p:nvPr>
            <p:ph type="pic" sz="quarter" idx="13" hasCustomPrompt="1"/>
          </p:nvPr>
        </p:nvSpPr>
        <p:spPr>
          <a:xfrm>
            <a:off x="63" y="0"/>
            <a:ext cx="24387048" cy="12051792"/>
          </a:xfrm>
        </p:spPr>
        <p:txBody>
          <a:bodyPr anchor="ctr"/>
          <a:lstStyle>
            <a:lvl1pPr algn="ctr">
              <a:defRPr sz="4800" baseline="0">
                <a:latin typeface="+mj-lt"/>
              </a:defRPr>
            </a:lvl1pPr>
          </a:lstStyle>
          <a:p>
            <a:r>
              <a:rPr lang="en-CA" noProof="0"/>
              <a:t>Click on icon to insert image </a:t>
            </a:r>
            <a:br>
              <a:rPr lang="en-CA" noProof="0"/>
            </a:br>
            <a:r>
              <a:rPr lang="en-CA" noProof="0"/>
              <a:t>or drag and drop</a:t>
            </a:r>
          </a:p>
        </p:txBody>
      </p:sp>
    </p:spTree>
    <p:extLst>
      <p:ext uri="{BB962C8B-B14F-4D97-AF65-F5344CB8AC3E}">
        <p14:creationId xmlns:p14="http://schemas.microsoft.com/office/powerpoint/2010/main" val="386356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386647" y="842096"/>
            <a:ext cx="19613880" cy="6692900"/>
          </a:xfrm>
        </p:spPr>
        <p:txBody>
          <a:bodyPr anchor="b"/>
          <a:lstStyle>
            <a:lvl1pPr marL="3175" indent="0" algn="ctr">
              <a:buFont typeface="Arial"/>
              <a:buNone/>
              <a:tabLst/>
              <a:defRPr sz="4800" b="0" i="1">
                <a:solidFill>
                  <a:srgbClr val="3F2A56"/>
                </a:solidFill>
                <a:latin typeface="+mj-lt"/>
              </a:defRPr>
            </a:lvl1pPr>
            <a:lvl2pPr marL="3175" indent="0" algn="ctr">
              <a:buNone/>
              <a:tabLst/>
              <a:defRPr sz="4800" b="0" i="1">
                <a:solidFill>
                  <a:srgbClr val="3F2A56"/>
                </a:solidFill>
                <a:latin typeface="+mj-lt"/>
              </a:defRPr>
            </a:lvl2pPr>
            <a:lvl3pPr marL="3175" indent="0" algn="ctr">
              <a:buNone/>
              <a:tabLst/>
              <a:defRPr sz="4800" b="0" i="1">
                <a:solidFill>
                  <a:srgbClr val="3F2A56"/>
                </a:solidFill>
                <a:latin typeface="+mj-lt"/>
              </a:defRPr>
            </a:lvl3pPr>
            <a:lvl4pPr marL="3175" indent="0" algn="ctr">
              <a:buNone/>
              <a:tabLst/>
              <a:defRPr sz="4800" b="0" i="1">
                <a:solidFill>
                  <a:srgbClr val="3F2A56"/>
                </a:solidFill>
                <a:latin typeface="+mj-lt"/>
              </a:defRPr>
            </a:lvl4pPr>
            <a:lvl5pPr marL="3175" indent="0" algn="ctr">
              <a:buFont typeface="Arial"/>
              <a:buNone/>
              <a:tabLst/>
              <a:defRPr sz="4800" b="0" i="1">
                <a:solidFill>
                  <a:srgbClr val="3F2A56"/>
                </a:solidFill>
                <a:latin typeface="+mj-lt"/>
              </a:defRPr>
            </a:lvl5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385275" y="8882192"/>
            <a:ext cx="19616624" cy="639762"/>
          </a:xfrm>
        </p:spPr>
        <p:txBody>
          <a:bodyPr anchor="ctr"/>
          <a:lstStyle>
            <a:lvl1pPr marL="514350" indent="-514350" algn="ctr">
              <a:buFont typeface="Lucida Grande"/>
              <a:buChar char="—"/>
              <a:defRPr sz="32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30369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59537" y="1942353"/>
            <a:ext cx="13716000" cy="7225367"/>
          </a:xfrm>
        </p:spPr>
        <p:txBody>
          <a:bodyPr anchor="b"/>
          <a:lstStyle>
            <a:lvl1pPr>
              <a:defRPr sz="11200" u="none">
                <a:solidFill>
                  <a:srgbClr val="FFFFFF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59536" y="9437879"/>
            <a:ext cx="13716000" cy="2265171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31952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59537" y="1942353"/>
            <a:ext cx="13716000" cy="7225367"/>
          </a:xfrm>
        </p:spPr>
        <p:txBody>
          <a:bodyPr anchor="b"/>
          <a:lstStyle>
            <a:lvl1pPr>
              <a:defRPr sz="11200" u="none">
                <a:solidFill>
                  <a:srgbClr val="FFFFFF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59536" y="9437879"/>
            <a:ext cx="13716000" cy="2265171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8683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45101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55866" y="381001"/>
            <a:ext cx="22675443" cy="2175372"/>
          </a:xfrm>
        </p:spPr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53551" y="3200405"/>
            <a:ext cx="10972800" cy="8497754"/>
          </a:xfrm>
        </p:spPr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  <p:sp>
        <p:nvSpPr>
          <p:cNvPr id="5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12558509" y="3200405"/>
            <a:ext cx="10972800" cy="8497754"/>
          </a:xfrm>
        </p:spPr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28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04923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59537" y="2203306"/>
            <a:ext cx="17373600" cy="6860253"/>
          </a:xfrm>
        </p:spPr>
        <p:txBody>
          <a:bodyPr anchor="b"/>
          <a:lstStyle>
            <a:lvl1pPr algn="l">
              <a:defRPr sz="7600" b="0" cap="none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59536" y="9443261"/>
            <a:ext cx="17373600" cy="2110164"/>
          </a:xfrm>
        </p:spPr>
        <p:txBody>
          <a:bodyPr anchor="t"/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  <a:lvl2pPr marL="12192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3852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65778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48770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09630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31556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534827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9754088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34117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59537" y="2203306"/>
            <a:ext cx="17373600" cy="6860253"/>
          </a:xfrm>
        </p:spPr>
        <p:txBody>
          <a:bodyPr anchor="b"/>
          <a:lstStyle>
            <a:lvl1pPr algn="l">
              <a:defRPr sz="7600" b="0" cap="none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59536" y="9443261"/>
            <a:ext cx="17373600" cy="2110164"/>
          </a:xfrm>
        </p:spPr>
        <p:txBody>
          <a:bodyPr anchor="t"/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  <a:lvl2pPr marL="12192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3852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65778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48770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09630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31556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534827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9754088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27139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59537" y="2203306"/>
            <a:ext cx="17373600" cy="6860253"/>
          </a:xfrm>
        </p:spPr>
        <p:txBody>
          <a:bodyPr anchor="b"/>
          <a:lstStyle>
            <a:lvl1pPr algn="l">
              <a:defRPr sz="7600" b="0" cap="none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59536" y="9443261"/>
            <a:ext cx="17373600" cy="2110164"/>
          </a:xfrm>
        </p:spPr>
        <p:txBody>
          <a:bodyPr anchor="t"/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  <a:lvl2pPr marL="12192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3852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65778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487704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09630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31556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534827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9754088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67260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55866" y="381001"/>
            <a:ext cx="22675443" cy="21753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3551" y="3200405"/>
            <a:ext cx="22680073" cy="84977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788387" y="12935621"/>
            <a:ext cx="810400" cy="382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fld id="{7088BEF1-D3AD-E34F-A3B9-A73E884A7AB2}" type="slidenum">
              <a:rPr lang="en-CA" noProof="0" smtClean="0"/>
              <a:pPr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9651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0" r:id="rId5"/>
    <p:sldLayoutId id="2147483654" r:id="rId6"/>
    <p:sldLayoutId id="2147483651" r:id="rId7"/>
    <p:sldLayoutId id="2147483662" r:id="rId8"/>
    <p:sldLayoutId id="2147483663" r:id="rId9"/>
    <p:sldLayoutId id="2147483652" r:id="rId10"/>
    <p:sldLayoutId id="2147483661" r:id="rId11"/>
    <p:sldLayoutId id="2147483655" r:id="rId12"/>
  </p:sldLayoutIdLst>
  <p:hf hdr="0" ftr="0" dt="0"/>
  <p:txStyles>
    <p:titleStyle>
      <a:lvl1pPr algn="l" defTabSz="1219261" rtl="0" eaLnBrk="1" latinLnBrk="0" hangingPunct="1">
        <a:lnSpc>
          <a:spcPct val="90000"/>
        </a:lnSpc>
        <a:spcBef>
          <a:spcPts val="0"/>
        </a:spcBef>
        <a:buNone/>
        <a:defRPr sz="7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4235" indent="0" algn="l" defTabSz="1219261" rtl="0" eaLnBrk="1" latinLnBrk="0" hangingPunct="1">
        <a:spcBef>
          <a:spcPts val="0"/>
        </a:spcBef>
        <a:buFont typeface="Arial"/>
        <a:buNone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455613" algn="l" defTabSz="1219261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455613" algn="l" defTabSz="1219261" rtl="0" eaLnBrk="1" latinLnBrk="0" hangingPunct="1">
        <a:spcBef>
          <a:spcPts val="0"/>
        </a:spcBef>
        <a:buFont typeface="Arial"/>
        <a:buChar char="•"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775" indent="-463550" algn="l" defTabSz="1219261" rtl="0" eaLnBrk="1" latinLnBrk="0" hangingPunct="1">
        <a:spcBef>
          <a:spcPts val="0"/>
        </a:spcBef>
        <a:buFont typeface="Arial"/>
        <a:buChar char="•"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235" indent="0" algn="l" defTabSz="1219261" rtl="0" eaLnBrk="1" latinLnBrk="0" hangingPunct="1">
        <a:spcBef>
          <a:spcPts val="0"/>
        </a:spcBef>
        <a:buFont typeface="Arial"/>
        <a:buNone/>
        <a:defRPr sz="36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705935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74" userDrawn="1">
          <p15:clr>
            <a:srgbClr val="F26B43"/>
          </p15:clr>
        </p15:guide>
        <p15:guide id="2" pos="539" userDrawn="1">
          <p15:clr>
            <a:srgbClr val="F26B43"/>
          </p15:clr>
        </p15:guide>
        <p15:guide id="3" pos="148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0525" y="3744974"/>
            <a:ext cx="22320919" cy="7225367"/>
          </a:xfrm>
        </p:spPr>
        <p:txBody>
          <a:bodyPr>
            <a:normAutofit fontScale="90000"/>
          </a:bodyPr>
          <a:lstStyle/>
          <a:p>
            <a:r>
              <a:rPr lang="en-CA" sz="8900" dirty="0" smtClean="0"/>
              <a:t>Events and Multimedia Services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US" sz="7200" dirty="0" smtClean="0">
                <a:solidFill>
                  <a:srgbClr val="DD7976"/>
                </a:solidFill>
              </a:rPr>
              <a:t>EMS-led Events Working Group</a:t>
            </a:r>
            <a:br>
              <a:rPr lang="en-US" sz="7200" dirty="0" smtClean="0">
                <a:solidFill>
                  <a:srgbClr val="DD7976"/>
                </a:solidFill>
              </a:rPr>
            </a:br>
            <a:r>
              <a:rPr lang="en-US" sz="7200" dirty="0" smtClean="0">
                <a:solidFill>
                  <a:srgbClr val="DD7976"/>
                </a:solidFill>
              </a:rPr>
              <a:t>RECAP AND LESSONS-LEARNED</a:t>
            </a:r>
            <a:r>
              <a:rPr lang="en-CA" sz="8800" dirty="0" smtClean="0">
                <a:solidFill>
                  <a:srgbClr val="DD7976"/>
                </a:solidFill>
              </a:rPr>
              <a:t/>
            </a:r>
            <a:br>
              <a:rPr lang="en-CA" sz="8800" dirty="0" smtClean="0">
                <a:solidFill>
                  <a:srgbClr val="DD7976"/>
                </a:solidFill>
              </a:rPr>
            </a:br>
            <a:r>
              <a:rPr lang="en-CA" sz="8800" dirty="0" smtClean="0">
                <a:solidFill>
                  <a:srgbClr val="DD7976"/>
                </a:solidFill>
              </a:rPr>
              <a:t/>
            </a:r>
            <a:br>
              <a:rPr lang="en-CA" sz="8800" dirty="0" smtClean="0">
                <a:solidFill>
                  <a:srgbClr val="DD7976"/>
                </a:solidFill>
              </a:rPr>
            </a:br>
            <a:r>
              <a:rPr lang="fr-FR" sz="8900" dirty="0" smtClean="0"/>
              <a:t>É</a:t>
            </a:r>
            <a:r>
              <a:rPr lang="fr-CA" sz="8900" dirty="0" err="1" smtClean="0"/>
              <a:t>vénements</a:t>
            </a:r>
            <a:r>
              <a:rPr lang="fr-CA" sz="8900" dirty="0" smtClean="0"/>
              <a:t> et services multimédia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FR" sz="8000" dirty="0" smtClean="0">
                <a:solidFill>
                  <a:srgbClr val="DD7976"/>
                </a:solidFill>
              </a:rPr>
              <a:t>Groupe de travail des événements organisés par ESM</a:t>
            </a:r>
            <a:br>
              <a:rPr lang="fr-FR" sz="8000" dirty="0" smtClean="0">
                <a:solidFill>
                  <a:srgbClr val="DD7976"/>
                </a:solidFill>
              </a:rPr>
            </a:br>
            <a:r>
              <a:rPr lang="fr-FR" sz="8000" dirty="0" smtClean="0">
                <a:solidFill>
                  <a:srgbClr val="DD7976"/>
                </a:solidFill>
              </a:rPr>
              <a:t>SOMMAIRE ET LE</a:t>
            </a:r>
            <a:r>
              <a:rPr lang="fr-CA" sz="8000" dirty="0" smtClean="0">
                <a:solidFill>
                  <a:srgbClr val="DD7976"/>
                </a:solidFill>
              </a:rPr>
              <a:t>ÇONS APPRISES</a:t>
            </a:r>
            <a:endParaRPr lang="en-CA" sz="8000" dirty="0">
              <a:solidFill>
                <a:srgbClr val="DD797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3978" y="7325869"/>
            <a:ext cx="157320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46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536" y="-19464"/>
            <a:ext cx="24380825" cy="2287684"/>
          </a:xfrm>
          <a:prstGeom prst="rect">
            <a:avLst/>
          </a:prstGeom>
          <a:solidFill>
            <a:srgbClr val="3F2A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617">
              <a:defRPr/>
            </a:pPr>
            <a:endParaRPr lang="en-CA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87" y="-48196"/>
            <a:ext cx="12154040" cy="2268219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6500" dirty="0" smtClean="0">
                <a:solidFill>
                  <a:schemeClr val="bg1"/>
                </a:solidFill>
              </a:rPr>
              <a:t>Objective of the EMS-led Events Working Group</a:t>
            </a:r>
            <a:endParaRPr lang="en-CA" sz="6500" dirty="0">
              <a:solidFill>
                <a:srgbClr val="FEDEB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9138" y="3203681"/>
            <a:ext cx="11377945" cy="5875885"/>
          </a:xfrm>
        </p:spPr>
        <p:txBody>
          <a:bodyPr>
            <a:noAutofit/>
          </a:bodyPr>
          <a:lstStyle/>
          <a:p>
            <a:pPr marL="575735" lvl="0" indent="-571500">
              <a:buFont typeface="Arial" panose="020B0604020202020204" pitchFamily="34" charset="0"/>
              <a:buChar char="•"/>
            </a:pPr>
            <a:r>
              <a:rPr lang="en-CA" sz="3400" dirty="0" smtClean="0"/>
              <a:t>In </a:t>
            </a:r>
            <a:r>
              <a:rPr lang="en-CA" sz="3400" dirty="0"/>
              <a:t>April, with the announcement of the suspension of all in-person events and moving them to a virtual format, </a:t>
            </a:r>
            <a:r>
              <a:rPr lang="en-US" sz="3400" dirty="0"/>
              <a:t>the EMS-led Events Working Group was established</a:t>
            </a:r>
            <a:r>
              <a:rPr lang="en-US" sz="3400" dirty="0" smtClean="0"/>
              <a:t>.</a:t>
            </a:r>
          </a:p>
          <a:p>
            <a:pPr marL="575735" lvl="0" indent="-571500">
              <a:buFont typeface="Arial" panose="020B0604020202020204" pitchFamily="34" charset="0"/>
              <a:buChar char="•"/>
            </a:pPr>
            <a:endParaRPr lang="en-CA" sz="3400" dirty="0"/>
          </a:p>
          <a:p>
            <a:pPr marL="575735" lvl="0" indent="-571500">
              <a:buFont typeface="Arial" panose="020B0604020202020204" pitchFamily="34" charset="0"/>
              <a:buChar char="•"/>
            </a:pPr>
            <a:r>
              <a:rPr lang="en-US" sz="3400" dirty="0"/>
              <a:t>At the start of the pandemic, our in-house production studio was not accessible due to the isolation rules</a:t>
            </a:r>
            <a:r>
              <a:rPr lang="en-US" sz="3400" dirty="0" smtClean="0"/>
              <a:t>.</a:t>
            </a:r>
          </a:p>
          <a:p>
            <a:pPr marL="575735" lvl="0" indent="-571500">
              <a:buFont typeface="Arial" panose="020B0604020202020204" pitchFamily="34" charset="0"/>
              <a:buChar char="•"/>
            </a:pPr>
            <a:endParaRPr lang="en-CA" sz="3400" dirty="0"/>
          </a:p>
          <a:p>
            <a:pPr marL="575735" lvl="0" indent="-571500">
              <a:buFont typeface="Arial" panose="020B0604020202020204" pitchFamily="34" charset="0"/>
              <a:buChar char="•"/>
            </a:pPr>
            <a:r>
              <a:rPr lang="en-CA" sz="3400" dirty="0"/>
              <a:t>So t</a:t>
            </a:r>
            <a:r>
              <a:rPr lang="en-US" sz="3400" dirty="0"/>
              <a:t>he group was </a:t>
            </a:r>
            <a:r>
              <a:rPr lang="en-US" sz="3400" dirty="0" smtClean="0"/>
              <a:t>given the </a:t>
            </a:r>
            <a:r>
              <a:rPr lang="en-US" sz="3400" dirty="0"/>
              <a:t>objective of finding the best virtual delivery </a:t>
            </a:r>
            <a:r>
              <a:rPr lang="en-US" sz="3400" dirty="0" smtClean="0"/>
              <a:t>platforms </a:t>
            </a:r>
            <a:r>
              <a:rPr lang="en-US" sz="3400" dirty="0"/>
              <a:t>that would meet the S</a:t>
            </a:r>
            <a:r>
              <a:rPr lang="en-CA" sz="3400" dirty="0" err="1"/>
              <a:t>chool’s</a:t>
            </a:r>
            <a:r>
              <a:rPr lang="en-CA" sz="3400" dirty="0"/>
              <a:t> short-term and long-term needs. A key consideration was also to ensure business continuity during the COVID-19 response and whatever comes next. </a:t>
            </a:r>
            <a:endParaRPr lang="en-CA" sz="3400" dirty="0" smtClean="0"/>
          </a:p>
          <a:p>
            <a:pPr marL="575735" lvl="0" indent="-571500">
              <a:buFont typeface="Arial" panose="020B0604020202020204" pitchFamily="34" charset="0"/>
              <a:buChar char="•"/>
            </a:pPr>
            <a:endParaRPr lang="en-CA" sz="3400" dirty="0"/>
          </a:p>
          <a:p>
            <a:pPr marL="575735" lvl="0" indent="-571500">
              <a:buFont typeface="Arial" panose="020B0604020202020204" pitchFamily="34" charset="0"/>
              <a:buChar char="•"/>
            </a:pPr>
            <a:r>
              <a:rPr lang="en-US" sz="3400" dirty="0"/>
              <a:t>The group was also tasked with identifying the best short-term solution for our current deliveries from April until now.</a:t>
            </a:r>
            <a:endParaRPr lang="en-CA" sz="3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4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CA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2183877" y="12540818"/>
            <a:ext cx="362232" cy="369284"/>
          </a:xfrm>
        </p:spPr>
        <p:txBody>
          <a:bodyPr/>
          <a:lstStyle/>
          <a:p>
            <a:pPr defTabSz="1828617">
              <a:defRPr/>
            </a:pPr>
            <a:fld id="{D60983F0-243D-CF42-9100-E15EC5C8060D}" type="slidenum">
              <a:rPr lang="en-US" sz="24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828617">
                <a:defRPr/>
              </a:pPr>
              <a:t>2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3588" y="2782957"/>
            <a:ext cx="1" cy="886541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itle 6"/>
          <p:cNvSpPr txBox="1">
            <a:spLocks/>
          </p:cNvSpPr>
          <p:nvPr/>
        </p:nvSpPr>
        <p:spPr>
          <a:xfrm>
            <a:off x="12193587" y="-48195"/>
            <a:ext cx="12218662" cy="2268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 fontScale="97500"/>
          </a:bodyPr>
          <a:lstStyle>
            <a:lvl1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hangingPunct="1"/>
            <a:r>
              <a:rPr lang="fr-FR" sz="6500" dirty="0" smtClean="0">
                <a:solidFill>
                  <a:schemeClr val="bg1"/>
                </a:solidFill>
              </a:rPr>
              <a:t>Objectif du groupe de travail des événements organisés par ESM</a:t>
            </a:r>
            <a:endParaRPr lang="fr-FR" sz="6500" dirty="0">
              <a:solidFill>
                <a:schemeClr val="bg1"/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12508741" y="3225995"/>
            <a:ext cx="11377945" cy="58758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235" indent="0" algn="l" defTabSz="1219261" rtl="0" eaLnBrk="1" latinLnBrk="0" hangingPunct="1">
              <a:spcBef>
                <a:spcPts val="0"/>
              </a:spcBef>
              <a:buFont typeface="Arial"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455613" algn="l" defTabSz="1219261" rtl="0" eaLnBrk="1" latinLnBrk="0" hangingPunct="1">
              <a:spcBef>
                <a:spcPts val="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5988" indent="-455613" algn="l" defTabSz="1219261" rtl="0" eaLnBrk="1" latinLnBrk="0" hangingPunct="1">
              <a:spcBef>
                <a:spcPts val="0"/>
              </a:spcBef>
              <a:buFont typeface="Arial"/>
              <a:buChar char="•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463550" algn="l" defTabSz="1219261" rtl="0" eaLnBrk="1" latinLnBrk="0" hangingPunct="1">
              <a:spcBef>
                <a:spcPts val="0"/>
              </a:spcBef>
              <a:buFont typeface="Arial"/>
              <a:buChar char="•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35" indent="0" algn="l" defTabSz="1219261" rtl="0" eaLnBrk="1" latinLnBrk="0" hangingPunct="1">
              <a:spcBef>
                <a:spcPts val="0"/>
              </a:spcBef>
              <a:buFont typeface="Arial"/>
              <a:buNone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En </a:t>
            </a:r>
            <a:r>
              <a:rPr lang="fr-FR" sz="3200" dirty="0"/>
              <a:t>avril, avec l'annonce de la suspension de tous les événements en personne et </a:t>
            </a:r>
            <a:r>
              <a:rPr lang="fr-FR" sz="3200" dirty="0" smtClean="0"/>
              <a:t>de leur transfert </a:t>
            </a:r>
            <a:r>
              <a:rPr lang="fr-FR" sz="3200" dirty="0"/>
              <a:t>à un format virtuel, le groupe de travail </a:t>
            </a:r>
            <a:r>
              <a:rPr lang="fr-FR" sz="3200" dirty="0" smtClean="0"/>
              <a:t>des  </a:t>
            </a:r>
            <a:r>
              <a:rPr lang="fr-FR" sz="3200" dirty="0"/>
              <a:t>événements </a:t>
            </a:r>
            <a:r>
              <a:rPr lang="fr-FR" sz="3200" dirty="0" smtClean="0"/>
              <a:t>organisés </a:t>
            </a:r>
            <a:r>
              <a:rPr lang="fr-FR" sz="3200" dirty="0"/>
              <a:t>par le </a:t>
            </a:r>
            <a:r>
              <a:rPr lang="fr-FR" sz="3200" dirty="0" smtClean="0"/>
              <a:t>ESM </a:t>
            </a:r>
            <a:r>
              <a:rPr lang="fr-FR" sz="3200" dirty="0"/>
              <a:t>a été créé</a:t>
            </a:r>
            <a:r>
              <a:rPr lang="fr-FR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Au </a:t>
            </a:r>
            <a:r>
              <a:rPr lang="fr-FR" sz="3200" dirty="0"/>
              <a:t>début de la pandémie, notre studio de production interne n'était pas accessible en raison des </a:t>
            </a:r>
            <a:r>
              <a:rPr lang="fr-FR" sz="3200" dirty="0" smtClean="0"/>
              <a:t>consignes </a:t>
            </a:r>
            <a:r>
              <a:rPr lang="fr-FR" sz="3200" dirty="0"/>
              <a:t>d'isolement</a:t>
            </a:r>
            <a:r>
              <a:rPr lang="fr-FR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Le </a:t>
            </a:r>
            <a:r>
              <a:rPr lang="fr-FR" sz="3200" dirty="0"/>
              <a:t>groupe s'est donc vu confier l'objectif de trouver </a:t>
            </a:r>
            <a:r>
              <a:rPr lang="fr-FR" sz="3200" dirty="0" smtClean="0"/>
              <a:t>les meilleures plateformes </a:t>
            </a:r>
            <a:r>
              <a:rPr lang="fr-FR" sz="3200" dirty="0"/>
              <a:t>de diffusion virtuelle qui </a:t>
            </a:r>
            <a:r>
              <a:rPr lang="fr-FR" sz="3200" dirty="0" smtClean="0"/>
              <a:t>répondraient </a:t>
            </a:r>
            <a:r>
              <a:rPr lang="fr-FR" sz="3200" dirty="0"/>
              <a:t>aux besoins à court et à long terme de </a:t>
            </a:r>
            <a:r>
              <a:rPr lang="fr-FR" sz="3200" dirty="0" smtClean="0"/>
              <a:t>l‘École</a:t>
            </a:r>
            <a:r>
              <a:rPr lang="fr-FR" sz="3200" dirty="0"/>
              <a:t>. Une considération </a:t>
            </a:r>
            <a:r>
              <a:rPr lang="fr-FR" sz="3200" dirty="0" smtClean="0"/>
              <a:t>clé </a:t>
            </a:r>
            <a:r>
              <a:rPr lang="fr-FR" sz="3200" dirty="0"/>
              <a:t>était également d'assurer la continuité des activités pendant la réponse à la COVID-19 et </a:t>
            </a:r>
            <a:r>
              <a:rPr lang="fr-FR" sz="3200" dirty="0" smtClean="0"/>
              <a:t>ce qui arrivera par la suite.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Le </a:t>
            </a:r>
            <a:r>
              <a:rPr lang="fr-FR" sz="3200" dirty="0"/>
              <a:t>groupe a également été chargé d'identifier la meilleure solution à court terme pour nos livraisons actuelles, d'avril à aujourd'hui.</a:t>
            </a:r>
            <a:endParaRPr lang="fr-CA" sz="3200" b="1" dirty="0" smtClean="0">
              <a:cs typeface="Segoe UI" panose="020B0502040204020203" pitchFamily="34" charset="0"/>
            </a:endParaRPr>
          </a:p>
          <a:p>
            <a:endParaRPr lang="fr-CA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687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8" y="0"/>
            <a:ext cx="24380825" cy="2287684"/>
          </a:xfrm>
          <a:prstGeom prst="rect">
            <a:avLst/>
          </a:prstGeom>
          <a:solidFill>
            <a:srgbClr val="3F2A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617">
              <a:defRPr/>
            </a:pPr>
            <a:endParaRPr lang="en-CA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87" y="2806231"/>
            <a:ext cx="10742475" cy="87716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000" dirty="0"/>
              <a:t>In April 2020, the Working Group began to assess the situation. </a:t>
            </a:r>
            <a:endParaRPr lang="en-CA" sz="3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CA" sz="3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000" dirty="0"/>
              <a:t>It was determined that the </a:t>
            </a:r>
            <a:r>
              <a:rPr lang="en-CA" sz="3000" dirty="0" smtClean="0"/>
              <a:t>WG’s </a:t>
            </a:r>
            <a:r>
              <a:rPr lang="en-CA" sz="3000" dirty="0"/>
              <a:t>first focus was to minimize any negative impacts on our participants. In response, </a:t>
            </a:r>
            <a:r>
              <a:rPr lang="en-CA" sz="3000" dirty="0" smtClean="0"/>
              <a:t>the </a:t>
            </a:r>
            <a:r>
              <a:rPr lang="en-CA" sz="3000" dirty="0"/>
              <a:t>best short-term decision was to stay with the corporately endorsed </a:t>
            </a:r>
            <a:r>
              <a:rPr lang="en-CA" sz="3000" dirty="0" err="1"/>
              <a:t>MSTeams</a:t>
            </a:r>
            <a:r>
              <a:rPr lang="en-CA" sz="3000" dirty="0"/>
              <a:t> platform + the existing webcast provider (which is Collaborate Video). </a:t>
            </a:r>
            <a:endParaRPr lang="en-CA" sz="3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CA" sz="3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000" dirty="0"/>
              <a:t>An evaluation grid then </a:t>
            </a:r>
            <a:r>
              <a:rPr lang="en-CA" sz="3000" dirty="0" smtClean="0"/>
              <a:t>was drafted </a:t>
            </a:r>
            <a:r>
              <a:rPr lang="en-CA" sz="3000" dirty="0"/>
              <a:t>and there was back and forth discussions during the initial meetings in April and May where the WG </a:t>
            </a:r>
            <a:r>
              <a:rPr lang="en-CA" sz="3000" dirty="0" smtClean="0"/>
              <a:t>explored which </a:t>
            </a:r>
            <a:r>
              <a:rPr lang="en-CA" sz="3000" dirty="0"/>
              <a:t>platforms to evaluate, which criteria were important to research, how to evaluate them and how to test them. </a:t>
            </a:r>
            <a:endParaRPr lang="en-CA" sz="30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CA" sz="3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3000" dirty="0" smtClean="0"/>
              <a:t>In </a:t>
            </a:r>
            <a:r>
              <a:rPr lang="en-CA" sz="3000" dirty="0"/>
              <a:t>addition to this though, </a:t>
            </a:r>
            <a:r>
              <a:rPr lang="en-CA" sz="3000" dirty="0" smtClean="0"/>
              <a:t>EMS </a:t>
            </a:r>
            <a:r>
              <a:rPr lang="en-CA" sz="3000" dirty="0"/>
              <a:t>captured logistical lessons learned and key points to use going forward. We also created helpful guidelines for </a:t>
            </a:r>
            <a:r>
              <a:rPr lang="en-CA" sz="3000" dirty="0" smtClean="0"/>
              <a:t>speakers and moderators </a:t>
            </a:r>
            <a:r>
              <a:rPr lang="en-CA" sz="3000" dirty="0"/>
              <a:t>to help them to </a:t>
            </a:r>
            <a:r>
              <a:rPr lang="en-CA" sz="3000"/>
              <a:t>adapt </a:t>
            </a:r>
            <a:r>
              <a:rPr lang="en-CA" sz="3000" smtClean="0"/>
              <a:t>to their </a:t>
            </a:r>
            <a:r>
              <a:rPr lang="en-CA" sz="3000" dirty="0"/>
              <a:t>virtual participation.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62215" y="2749053"/>
            <a:ext cx="10316817" cy="90486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 smtClean="0">
                <a:cs typeface="Segoe UI" panose="020B0502040204020203" pitchFamily="34" charset="0"/>
              </a:rPr>
              <a:t>En </a:t>
            </a:r>
            <a:r>
              <a:rPr lang="fr-FR" sz="2800" dirty="0">
                <a:cs typeface="Segoe UI" panose="020B0502040204020203" pitchFamily="34" charset="0"/>
              </a:rPr>
              <a:t>avril 2020, le groupe de travail a commencé à évaluer la situation. </a:t>
            </a:r>
            <a:endParaRPr lang="fr-FR" sz="2800" dirty="0" smtClean="0"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2800" dirty="0"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 smtClean="0">
                <a:cs typeface="Segoe UI" panose="020B0502040204020203" pitchFamily="34" charset="0"/>
              </a:rPr>
              <a:t>Il </a:t>
            </a:r>
            <a:r>
              <a:rPr lang="fr-FR" sz="2800" dirty="0">
                <a:cs typeface="Segoe UI" panose="020B0502040204020203" pitchFamily="34" charset="0"/>
              </a:rPr>
              <a:t>a été déterminé que le premier objectif </a:t>
            </a:r>
            <a:r>
              <a:rPr lang="fr-FR" sz="2800" dirty="0" smtClean="0">
                <a:cs typeface="Segoe UI" panose="020B0502040204020203" pitchFamily="34" charset="0"/>
              </a:rPr>
              <a:t>du groupe </a:t>
            </a:r>
            <a:r>
              <a:rPr lang="fr-FR" sz="2800" dirty="0">
                <a:cs typeface="Segoe UI" panose="020B0502040204020203" pitchFamily="34" charset="0"/>
              </a:rPr>
              <a:t>de travail était de minimiser les impacts négatifs sur nos participants. En réponse, la meilleure décision à court terme a été de rester avec la plateforme </a:t>
            </a:r>
            <a:r>
              <a:rPr lang="fr-FR" sz="2800" dirty="0" err="1">
                <a:cs typeface="Segoe UI" panose="020B0502040204020203" pitchFamily="34" charset="0"/>
              </a:rPr>
              <a:t>MSTeams</a:t>
            </a:r>
            <a:r>
              <a:rPr lang="fr-FR" sz="2800" dirty="0">
                <a:cs typeface="Segoe UI" panose="020B0502040204020203" pitchFamily="34" charset="0"/>
              </a:rPr>
              <a:t> approuvée par </a:t>
            </a:r>
            <a:r>
              <a:rPr lang="fr-FR" sz="2800" dirty="0" smtClean="0">
                <a:cs typeface="Segoe UI" panose="020B0502040204020203" pitchFamily="34" charset="0"/>
              </a:rPr>
              <a:t>l‘organisation </a:t>
            </a:r>
            <a:r>
              <a:rPr lang="fr-FR" sz="2800" dirty="0">
                <a:cs typeface="Segoe UI" panose="020B0502040204020203" pitchFamily="34" charset="0"/>
              </a:rPr>
              <a:t>+ le fournisseur de </a:t>
            </a:r>
            <a:r>
              <a:rPr lang="fr-FR" sz="2800" dirty="0" smtClean="0">
                <a:cs typeface="Segoe UI" panose="020B0502040204020203" pitchFamily="34" charset="0"/>
              </a:rPr>
              <a:t>webdiffusion </a:t>
            </a:r>
            <a:r>
              <a:rPr lang="fr-FR" sz="2800" dirty="0">
                <a:cs typeface="Segoe UI" panose="020B0502040204020203" pitchFamily="34" charset="0"/>
              </a:rPr>
              <a:t>existant (qui est </a:t>
            </a:r>
            <a:r>
              <a:rPr lang="fr-FR" sz="2800" dirty="0" err="1">
                <a:cs typeface="Segoe UI" panose="020B0502040204020203" pitchFamily="34" charset="0"/>
              </a:rPr>
              <a:t>Collaborate</a:t>
            </a:r>
            <a:r>
              <a:rPr lang="fr-FR" sz="2800" dirty="0">
                <a:cs typeface="Segoe UI" panose="020B0502040204020203" pitchFamily="34" charset="0"/>
              </a:rPr>
              <a:t> </a:t>
            </a:r>
            <a:r>
              <a:rPr lang="fr-FR" sz="2800" dirty="0" err="1">
                <a:cs typeface="Segoe UI" panose="020B0502040204020203" pitchFamily="34" charset="0"/>
              </a:rPr>
              <a:t>Video</a:t>
            </a:r>
            <a:r>
              <a:rPr lang="fr-FR" sz="2800" dirty="0">
                <a:cs typeface="Segoe UI" panose="020B0502040204020203" pitchFamily="34" charset="0"/>
              </a:rPr>
              <a:t>). </a:t>
            </a:r>
            <a:endParaRPr lang="fr-FR" sz="2800" dirty="0" smtClean="0"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2800" dirty="0"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 smtClean="0">
                <a:cs typeface="Segoe UI" panose="020B0502040204020203" pitchFamily="34" charset="0"/>
              </a:rPr>
              <a:t>Une </a:t>
            </a:r>
            <a:r>
              <a:rPr lang="fr-FR" sz="2800" dirty="0">
                <a:cs typeface="Segoe UI" panose="020B0502040204020203" pitchFamily="34" charset="0"/>
              </a:rPr>
              <a:t>grille d'évaluation a ensuite été rédigée et des discussions ont eu lieu lors des premières réunions </a:t>
            </a:r>
            <a:r>
              <a:rPr lang="fr-FR" sz="2800" dirty="0" smtClean="0">
                <a:cs typeface="Segoe UI" panose="020B0502040204020203" pitchFamily="34" charset="0"/>
              </a:rPr>
              <a:t>de </a:t>
            </a:r>
            <a:r>
              <a:rPr lang="fr-FR" sz="2800" dirty="0">
                <a:cs typeface="Segoe UI" panose="020B0502040204020203" pitchFamily="34" charset="0"/>
              </a:rPr>
              <a:t>avril et mai, au cours desquelles le groupe de travail a examiné les plateformes à évaluer, les critères importants à rechercher, la manière de les évaluer et de les tester. </a:t>
            </a:r>
            <a:endParaRPr lang="fr-FR" sz="2800" dirty="0" smtClean="0"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2800" dirty="0"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2800" dirty="0" smtClean="0">
                <a:cs typeface="Segoe UI" panose="020B0502040204020203" pitchFamily="34" charset="0"/>
              </a:rPr>
              <a:t>En plus, ESM </a:t>
            </a:r>
            <a:r>
              <a:rPr lang="fr-FR" sz="2800" dirty="0">
                <a:cs typeface="Segoe UI" panose="020B0502040204020203" pitchFamily="34" charset="0"/>
              </a:rPr>
              <a:t>a </a:t>
            </a:r>
            <a:r>
              <a:rPr lang="fr-FR" sz="2800" dirty="0" smtClean="0">
                <a:cs typeface="Segoe UI" panose="020B0502040204020203" pitchFamily="34" charset="0"/>
              </a:rPr>
              <a:t>noté des </a:t>
            </a:r>
            <a:r>
              <a:rPr lang="fr-FR" sz="2800" dirty="0">
                <a:cs typeface="Segoe UI" panose="020B0502040204020203" pitchFamily="34" charset="0"/>
              </a:rPr>
              <a:t>leçons </a:t>
            </a:r>
            <a:r>
              <a:rPr lang="fr-FR" sz="2800" dirty="0" smtClean="0">
                <a:cs typeface="Segoe UI" panose="020B0502040204020203" pitchFamily="34" charset="0"/>
              </a:rPr>
              <a:t>apprises </a:t>
            </a:r>
            <a:r>
              <a:rPr lang="fr-FR" sz="2800" dirty="0">
                <a:cs typeface="Segoe UI" panose="020B0502040204020203" pitchFamily="34" charset="0"/>
              </a:rPr>
              <a:t>et </a:t>
            </a:r>
            <a:r>
              <a:rPr lang="fr-FR" sz="2800" dirty="0" smtClean="0">
                <a:cs typeface="Segoe UI" panose="020B0502040204020203" pitchFamily="34" charset="0"/>
              </a:rPr>
              <a:t>des </a:t>
            </a:r>
            <a:r>
              <a:rPr lang="fr-FR" sz="2800" dirty="0">
                <a:cs typeface="Segoe UI" panose="020B0502040204020203" pitchFamily="34" charset="0"/>
              </a:rPr>
              <a:t>points clés </a:t>
            </a:r>
            <a:r>
              <a:rPr lang="fr-FR" sz="2800" dirty="0" smtClean="0">
                <a:cs typeface="Segoe UI" panose="020B0502040204020203" pitchFamily="34" charset="0"/>
              </a:rPr>
              <a:t>au niveau logistique à </a:t>
            </a:r>
            <a:r>
              <a:rPr lang="fr-FR" sz="2800" dirty="0">
                <a:cs typeface="Segoe UI" panose="020B0502040204020203" pitchFamily="34" charset="0"/>
              </a:rPr>
              <a:t>utiliser à l'avenir. Nous avons également créé des directives utiles pour les </a:t>
            </a:r>
            <a:r>
              <a:rPr lang="fr-FR" sz="2800" dirty="0" smtClean="0">
                <a:cs typeface="Segoe UI" panose="020B0502040204020203" pitchFamily="34" charset="0"/>
              </a:rPr>
              <a:t>conférenciers et </a:t>
            </a:r>
            <a:r>
              <a:rPr lang="fr-FR" sz="2800" dirty="0">
                <a:cs typeface="Segoe UI" panose="020B0502040204020203" pitchFamily="34" charset="0"/>
              </a:rPr>
              <a:t>les modérateurs afin de les aider à </a:t>
            </a:r>
            <a:r>
              <a:rPr lang="fr-FR" sz="2800" dirty="0" smtClean="0">
                <a:cs typeface="Segoe UI" panose="020B0502040204020203" pitchFamily="34" charset="0"/>
              </a:rPr>
              <a:t>s’adapter à leur </a:t>
            </a:r>
            <a:r>
              <a:rPr lang="fr-FR" sz="2800" dirty="0">
                <a:cs typeface="Segoe UI" panose="020B0502040204020203" pitchFamily="34" charset="0"/>
              </a:rPr>
              <a:t>participation virtuelle.</a:t>
            </a:r>
            <a:endParaRPr lang="fr-FR" sz="2800" dirty="0">
              <a:ea typeface="Arial"/>
              <a:cs typeface="Segoe UI" panose="020B0502040204020203" pitchFamily="34" charset="0"/>
              <a:sym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193588" y="2782957"/>
            <a:ext cx="1" cy="886541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587" y="-48196"/>
            <a:ext cx="12154040" cy="2268219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6500" dirty="0" smtClean="0">
                <a:solidFill>
                  <a:schemeClr val="bg1"/>
                </a:solidFill>
              </a:rPr>
              <a:t>Recap - April to August 2020</a:t>
            </a:r>
            <a:endParaRPr lang="en-CA" sz="6500" dirty="0">
              <a:solidFill>
                <a:srgbClr val="FEDEB0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2193587" y="-48195"/>
            <a:ext cx="12218662" cy="2268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 fontScale="97500"/>
          </a:bodyPr>
          <a:lstStyle>
            <a:lvl1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hangingPunct="1"/>
            <a:r>
              <a:rPr lang="fr-CA" sz="6500" dirty="0" smtClean="0">
                <a:solidFill>
                  <a:schemeClr val="bg1"/>
                </a:solidFill>
                <a:latin typeface="+mj-lt"/>
              </a:rPr>
              <a:t>Sommaire</a:t>
            </a:r>
            <a:r>
              <a:rPr lang="fr-CA" sz="6500" dirty="0" smtClean="0">
                <a:solidFill>
                  <a:schemeClr val="bg1"/>
                </a:solidFill>
              </a:rPr>
              <a:t> - av</a:t>
            </a:r>
            <a:r>
              <a:rPr lang="fr-FR" sz="6500" dirty="0" err="1" smtClean="0">
                <a:solidFill>
                  <a:schemeClr val="bg1"/>
                </a:solidFill>
              </a:rPr>
              <a:t>ril</a:t>
            </a:r>
            <a:r>
              <a:rPr lang="fr-FR" sz="6500" dirty="0" smtClean="0">
                <a:solidFill>
                  <a:schemeClr val="bg1"/>
                </a:solidFill>
              </a:rPr>
              <a:t> à août 2020</a:t>
            </a:r>
            <a:endParaRPr lang="fr-FR" sz="6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Six Key Points to Remember on the Logistics Side </a:t>
            </a:r>
            <a:r>
              <a:rPr lang="en-US" sz="6000" dirty="0"/>
              <a:t>/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Six p</a:t>
            </a:r>
            <a:r>
              <a:rPr lang="fr-FR" sz="6000" dirty="0" smtClean="0"/>
              <a:t>oints </a:t>
            </a:r>
            <a:r>
              <a:rPr lang="fr-FR" sz="6000" dirty="0"/>
              <a:t>clés à </a:t>
            </a:r>
            <a:r>
              <a:rPr lang="fr-FR" sz="6000" dirty="0" smtClean="0"/>
              <a:t>retenir au niveau logistique</a:t>
            </a:r>
            <a:endParaRPr lang="en-CA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4</a:t>
            </a:fld>
            <a:endParaRPr lang="en-CA" noProof="0"/>
          </a:p>
        </p:txBody>
      </p:sp>
      <p:sp>
        <p:nvSpPr>
          <p:cNvPr id="13" name="Bevel 12"/>
          <p:cNvSpPr/>
          <p:nvPr/>
        </p:nvSpPr>
        <p:spPr>
          <a:xfrm>
            <a:off x="230064" y="3706247"/>
            <a:ext cx="3847599" cy="3047603"/>
          </a:xfrm>
          <a:prstGeom prst="bevel">
            <a:avLst/>
          </a:prstGeom>
          <a:solidFill>
            <a:srgbClr val="576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000" dirty="0" err="1" smtClean="0"/>
              <a:t>Work</a:t>
            </a:r>
            <a:r>
              <a:rPr lang="fr-CA" sz="3000" dirty="0" smtClean="0"/>
              <a:t> </a:t>
            </a:r>
            <a:r>
              <a:rPr lang="fr-CA" sz="3000" dirty="0" err="1" smtClean="0"/>
              <a:t>with</a:t>
            </a:r>
            <a:r>
              <a:rPr lang="fr-CA" sz="3000" dirty="0" smtClean="0"/>
              <a:t> EMS </a:t>
            </a:r>
            <a:r>
              <a:rPr lang="fr-CA" sz="3000" dirty="0" err="1" smtClean="0"/>
              <a:t>Early</a:t>
            </a:r>
            <a:r>
              <a:rPr lang="fr-CA" sz="3000" dirty="0" smtClean="0"/>
              <a:t> (6-8 </a:t>
            </a:r>
            <a:r>
              <a:rPr lang="fr-CA" sz="3000" dirty="0" err="1" smtClean="0"/>
              <a:t>Weeks</a:t>
            </a:r>
            <a:r>
              <a:rPr lang="fr-CA" sz="3000" dirty="0"/>
              <a:t> </a:t>
            </a:r>
            <a:r>
              <a:rPr lang="fr-CA" sz="3000" dirty="0" err="1" smtClean="0"/>
              <a:t>Before</a:t>
            </a:r>
            <a:r>
              <a:rPr lang="fr-CA" sz="3000" dirty="0" smtClean="0"/>
              <a:t> </a:t>
            </a:r>
            <a:r>
              <a:rPr lang="fr-CA" sz="3000" dirty="0" err="1" smtClean="0"/>
              <a:t>your</a:t>
            </a:r>
            <a:r>
              <a:rPr lang="fr-CA" sz="3000" dirty="0" smtClean="0"/>
              <a:t> </a:t>
            </a:r>
            <a:r>
              <a:rPr lang="fr-CA" sz="3000" dirty="0" err="1" smtClean="0"/>
              <a:t>Event</a:t>
            </a:r>
            <a:r>
              <a:rPr lang="fr-CA" sz="3000" dirty="0" smtClean="0"/>
              <a:t>)</a:t>
            </a:r>
            <a:endParaRPr lang="en-CA" sz="3000" dirty="0"/>
          </a:p>
        </p:txBody>
      </p:sp>
      <p:sp>
        <p:nvSpPr>
          <p:cNvPr id="14" name="Bevel 13"/>
          <p:cNvSpPr/>
          <p:nvPr/>
        </p:nvSpPr>
        <p:spPr>
          <a:xfrm>
            <a:off x="230063" y="7693634"/>
            <a:ext cx="3847599" cy="3047603"/>
          </a:xfrm>
          <a:prstGeom prst="bevel">
            <a:avLst/>
          </a:prstGeom>
          <a:solidFill>
            <a:srgbClr val="3F2A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dirty="0"/>
              <a:t>Dry </a:t>
            </a:r>
            <a:r>
              <a:rPr lang="fr-CA" sz="4000" dirty="0" err="1"/>
              <a:t>Runs</a:t>
            </a:r>
            <a:r>
              <a:rPr lang="fr-CA" sz="4000" dirty="0"/>
              <a:t> are Important</a:t>
            </a:r>
            <a:endParaRPr lang="en-CA" sz="4000" dirty="0"/>
          </a:p>
        </p:txBody>
      </p:sp>
      <p:sp>
        <p:nvSpPr>
          <p:cNvPr id="15" name="Bevel 14"/>
          <p:cNvSpPr/>
          <p:nvPr/>
        </p:nvSpPr>
        <p:spPr>
          <a:xfrm>
            <a:off x="8330855" y="3706245"/>
            <a:ext cx="3847599" cy="3047603"/>
          </a:xfrm>
          <a:prstGeom prst="bevel">
            <a:avLst/>
          </a:prstGeom>
          <a:solidFill>
            <a:srgbClr val="DD79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600" dirty="0" err="1" smtClean="0"/>
              <a:t>Brief</a:t>
            </a:r>
            <a:r>
              <a:rPr lang="fr-CA" sz="2600" dirty="0" smtClean="0"/>
              <a:t> </a:t>
            </a:r>
            <a:r>
              <a:rPr lang="fr-CA" sz="2600" dirty="0" err="1" smtClean="0"/>
              <a:t>your</a:t>
            </a:r>
            <a:r>
              <a:rPr lang="fr-CA" sz="2600" dirty="0" smtClean="0"/>
              <a:t> Speakers </a:t>
            </a:r>
            <a:r>
              <a:rPr lang="fr-CA" sz="2600" dirty="0" err="1" smtClean="0"/>
              <a:t>Well</a:t>
            </a:r>
            <a:r>
              <a:rPr lang="fr-CA" sz="2600" dirty="0" smtClean="0"/>
              <a:t> (</a:t>
            </a:r>
            <a:r>
              <a:rPr lang="en-CA" sz="2600" dirty="0" smtClean="0"/>
              <a:t>Share tips </a:t>
            </a:r>
            <a:r>
              <a:rPr lang="en-CA" sz="2600" dirty="0"/>
              <a:t>and tricks </a:t>
            </a:r>
            <a:r>
              <a:rPr lang="en-CA" sz="2600" dirty="0" smtClean="0"/>
              <a:t>through </a:t>
            </a:r>
            <a:r>
              <a:rPr lang="en-CA" sz="2600" dirty="0"/>
              <a:t>conference calls and dry </a:t>
            </a:r>
            <a:r>
              <a:rPr lang="en-CA" sz="2600" dirty="0" smtClean="0"/>
              <a:t>runs)</a:t>
            </a:r>
            <a:endParaRPr lang="en-CA" sz="2600" dirty="0"/>
          </a:p>
        </p:txBody>
      </p:sp>
      <p:sp>
        <p:nvSpPr>
          <p:cNvPr id="16" name="Bevel 15"/>
          <p:cNvSpPr/>
          <p:nvPr/>
        </p:nvSpPr>
        <p:spPr>
          <a:xfrm>
            <a:off x="16387034" y="3706244"/>
            <a:ext cx="3847599" cy="3047603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/>
              <a:t>Empower your Moderator to Deal with Issues Live</a:t>
            </a:r>
            <a:endParaRPr lang="en-CA" sz="3500" dirty="0"/>
          </a:p>
        </p:txBody>
      </p:sp>
      <p:sp>
        <p:nvSpPr>
          <p:cNvPr id="17" name="Bevel 16"/>
          <p:cNvSpPr/>
          <p:nvPr/>
        </p:nvSpPr>
        <p:spPr>
          <a:xfrm>
            <a:off x="8330846" y="7747610"/>
            <a:ext cx="3847599" cy="3047603"/>
          </a:xfrm>
          <a:prstGeom prst="beve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Have Backup Plans</a:t>
            </a:r>
            <a:endParaRPr lang="en-CA" sz="4000" dirty="0"/>
          </a:p>
        </p:txBody>
      </p:sp>
      <p:sp>
        <p:nvSpPr>
          <p:cNvPr id="18" name="Bevel 17"/>
          <p:cNvSpPr/>
          <p:nvPr/>
        </p:nvSpPr>
        <p:spPr>
          <a:xfrm>
            <a:off x="16410038" y="7747608"/>
            <a:ext cx="3847599" cy="3047603"/>
          </a:xfrm>
          <a:prstGeom prst="bevel">
            <a:avLst/>
          </a:prstGeom>
          <a:solidFill>
            <a:srgbClr val="576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Host a Post Mortem Meeting: Apply Lessons-Learned on Future Events</a:t>
            </a:r>
            <a:endParaRPr lang="en-CA" sz="3000" dirty="0"/>
          </a:p>
        </p:txBody>
      </p:sp>
      <p:sp>
        <p:nvSpPr>
          <p:cNvPr id="10" name="Bevel 9"/>
          <p:cNvSpPr/>
          <p:nvPr/>
        </p:nvSpPr>
        <p:spPr>
          <a:xfrm>
            <a:off x="4302402" y="3706246"/>
            <a:ext cx="3847599" cy="3047603"/>
          </a:xfrm>
          <a:prstGeom prst="bevel">
            <a:avLst/>
          </a:prstGeom>
          <a:solidFill>
            <a:srgbClr val="576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dirty="0"/>
              <a:t>Travailler avec </a:t>
            </a:r>
            <a:r>
              <a:rPr lang="fr-FR" sz="3000" dirty="0" smtClean="0"/>
              <a:t>ESM </a:t>
            </a:r>
            <a:r>
              <a:rPr lang="fr-FR" sz="3000" dirty="0"/>
              <a:t>tôt (6-8 semaines </a:t>
            </a:r>
            <a:r>
              <a:rPr lang="fr-FR" sz="3000" dirty="0" smtClean="0"/>
              <a:t>avant votre </a:t>
            </a:r>
            <a:r>
              <a:rPr lang="fr-CA" sz="3000" dirty="0" smtClean="0"/>
              <a:t>événement</a:t>
            </a:r>
            <a:r>
              <a:rPr lang="fr-FR" sz="3000" dirty="0" smtClean="0"/>
              <a:t>)</a:t>
            </a:r>
            <a:endParaRPr lang="en-CA" sz="3000" dirty="0"/>
          </a:p>
        </p:txBody>
      </p:sp>
      <p:sp>
        <p:nvSpPr>
          <p:cNvPr id="11" name="Bevel 10"/>
          <p:cNvSpPr/>
          <p:nvPr/>
        </p:nvSpPr>
        <p:spPr>
          <a:xfrm>
            <a:off x="4291250" y="7693633"/>
            <a:ext cx="3847599" cy="3047603"/>
          </a:xfrm>
          <a:prstGeom prst="bevel">
            <a:avLst/>
          </a:prstGeom>
          <a:solidFill>
            <a:srgbClr val="3F2A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400" dirty="0" smtClean="0"/>
              <a:t>Les simulations « Dry </a:t>
            </a:r>
            <a:r>
              <a:rPr lang="fr-CA" sz="3400" dirty="0" err="1" smtClean="0"/>
              <a:t>Runs</a:t>
            </a:r>
            <a:r>
              <a:rPr lang="fr-CA" sz="3400" dirty="0" smtClean="0"/>
              <a:t> » sont importantes</a:t>
            </a:r>
            <a:endParaRPr lang="en-CA" sz="3400" dirty="0"/>
          </a:p>
        </p:txBody>
      </p:sp>
      <p:sp>
        <p:nvSpPr>
          <p:cNvPr id="12" name="Bevel 11"/>
          <p:cNvSpPr/>
          <p:nvPr/>
        </p:nvSpPr>
        <p:spPr>
          <a:xfrm>
            <a:off x="12363882" y="3706245"/>
            <a:ext cx="3847599" cy="3047603"/>
          </a:xfrm>
          <a:prstGeom prst="bevel">
            <a:avLst/>
          </a:prstGeom>
          <a:solidFill>
            <a:srgbClr val="DD79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 dirty="0" smtClean="0"/>
              <a:t>Bien informer </a:t>
            </a:r>
            <a:r>
              <a:rPr lang="fr-FR" sz="2100" dirty="0"/>
              <a:t>vos </a:t>
            </a:r>
            <a:r>
              <a:rPr lang="fr-FR" sz="2100" dirty="0" err="1" smtClean="0"/>
              <a:t>conf</a:t>
            </a:r>
            <a:r>
              <a:rPr lang="fr-CA" sz="2100" dirty="0" err="1" smtClean="0"/>
              <a:t>érenciers</a:t>
            </a:r>
            <a:r>
              <a:rPr lang="fr-FR" sz="2100" dirty="0"/>
              <a:t> </a:t>
            </a:r>
            <a:r>
              <a:rPr lang="fr-FR" sz="2100" dirty="0" smtClean="0"/>
              <a:t>(partager les trucs et astuces par </a:t>
            </a:r>
            <a:r>
              <a:rPr lang="fr-FR" sz="2100" dirty="0"/>
              <a:t>le biais de conférences téléphoniques et de </a:t>
            </a:r>
            <a:r>
              <a:rPr lang="fr-FR" sz="2100" dirty="0" smtClean="0"/>
              <a:t>simulations « dry </a:t>
            </a:r>
            <a:r>
              <a:rPr lang="fr-FR" sz="2100" dirty="0" err="1" smtClean="0"/>
              <a:t>runs</a:t>
            </a:r>
            <a:r>
              <a:rPr lang="fr-FR" sz="2100" dirty="0" smtClean="0"/>
              <a:t> »)</a:t>
            </a:r>
            <a:endParaRPr lang="en-CA" sz="2100" dirty="0"/>
          </a:p>
        </p:txBody>
      </p:sp>
      <p:sp>
        <p:nvSpPr>
          <p:cNvPr id="19" name="Bevel 18"/>
          <p:cNvSpPr/>
          <p:nvPr/>
        </p:nvSpPr>
        <p:spPr>
          <a:xfrm>
            <a:off x="20353159" y="3706244"/>
            <a:ext cx="3847599" cy="3047603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Donner </a:t>
            </a:r>
            <a:r>
              <a:rPr lang="fr-FR" sz="2800" dirty="0"/>
              <a:t>à votre modérateur les moyens de traiter les </a:t>
            </a:r>
            <a:r>
              <a:rPr lang="fr-FR" sz="2800" dirty="0" smtClean="0"/>
              <a:t>enjeux </a:t>
            </a:r>
            <a:r>
              <a:rPr lang="fr-FR" sz="2800" dirty="0"/>
              <a:t>en direct</a:t>
            </a:r>
            <a:endParaRPr lang="en-CA" sz="2800" dirty="0"/>
          </a:p>
        </p:txBody>
      </p:sp>
      <p:sp>
        <p:nvSpPr>
          <p:cNvPr id="20" name="Bevel 19"/>
          <p:cNvSpPr/>
          <p:nvPr/>
        </p:nvSpPr>
        <p:spPr>
          <a:xfrm>
            <a:off x="12370442" y="7747609"/>
            <a:ext cx="3847599" cy="3047603"/>
          </a:xfrm>
          <a:prstGeom prst="beve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Avoir des plans de contingente</a:t>
            </a:r>
            <a:endParaRPr lang="en-CA" sz="4000" dirty="0"/>
          </a:p>
        </p:txBody>
      </p:sp>
      <p:sp>
        <p:nvSpPr>
          <p:cNvPr id="21" name="Bevel 20"/>
          <p:cNvSpPr/>
          <p:nvPr/>
        </p:nvSpPr>
        <p:spPr>
          <a:xfrm>
            <a:off x="20353159" y="7747608"/>
            <a:ext cx="3847599" cy="3047603"/>
          </a:xfrm>
          <a:prstGeom prst="bevel">
            <a:avLst/>
          </a:prstGeom>
          <a:solidFill>
            <a:srgbClr val="576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/>
              <a:t>Organiser une réunion post-mortem : Appliquer les leçons apprises aux événements </a:t>
            </a:r>
            <a:r>
              <a:rPr lang="fr-FR" sz="2500" dirty="0" smtClean="0"/>
              <a:t>à venir</a:t>
            </a:r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278131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6" y="1786"/>
            <a:ext cx="24380825" cy="2287684"/>
          </a:xfrm>
          <a:prstGeom prst="rect">
            <a:avLst/>
          </a:prstGeom>
          <a:solidFill>
            <a:srgbClr val="3F2A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617">
              <a:defRPr/>
            </a:pPr>
            <a:endParaRPr lang="en-CA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87" y="0"/>
            <a:ext cx="12192000" cy="2289470"/>
          </a:xfrm>
        </p:spPr>
        <p:txBody>
          <a:bodyPr anchor="ctr" anchorCtr="0"/>
          <a:lstStyle/>
          <a:p>
            <a:pPr algn="ctr"/>
            <a:r>
              <a:rPr lang="en-US" sz="6500" smtClean="0">
                <a:solidFill>
                  <a:schemeClr val="bg1"/>
                </a:solidFill>
              </a:rPr>
              <a:t>Supporting Documents </a:t>
            </a:r>
            <a:r>
              <a:rPr lang="en-US" sz="6500" dirty="0" smtClean="0">
                <a:solidFill>
                  <a:schemeClr val="bg1"/>
                </a:solidFill>
              </a:rPr>
              <a:t>to Share</a:t>
            </a:r>
            <a:endParaRPr lang="en-CA" sz="6500" dirty="0">
              <a:solidFill>
                <a:srgbClr val="FEDEB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2087" y="2935589"/>
            <a:ext cx="11360385" cy="7561496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fr-CA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 smtClean="0"/>
              <a:t>Tips </a:t>
            </a:r>
            <a:r>
              <a:rPr lang="en-CA" sz="4000" dirty="0"/>
              <a:t>and tricks for speakers participating </a:t>
            </a:r>
            <a:r>
              <a:rPr lang="en-CA" sz="4000" dirty="0" smtClean="0"/>
              <a:t>virtually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CA" sz="4000" dirty="0"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 smtClean="0"/>
              <a:t>Tips and tricks and protocols </a:t>
            </a:r>
            <a:r>
              <a:rPr lang="en-CA" sz="4000" dirty="0"/>
              <a:t>for speakers participating </a:t>
            </a:r>
            <a:r>
              <a:rPr lang="en-CA" sz="4000" dirty="0" smtClean="0"/>
              <a:t>onsite</a:t>
            </a:r>
            <a:endParaRPr lang="fr-CA" sz="4000" dirty="0"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2183877" y="12540818"/>
            <a:ext cx="362232" cy="369284"/>
          </a:xfrm>
        </p:spPr>
        <p:txBody>
          <a:bodyPr/>
          <a:lstStyle/>
          <a:p>
            <a:pPr defTabSz="1828617">
              <a:defRPr/>
            </a:pPr>
            <a:fld id="{D60983F0-243D-CF42-9100-E15EC5C8060D}" type="slidenum">
              <a:rPr lang="en-US" sz="24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828617">
                <a:defRPr/>
              </a:pPr>
              <a:t>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193588" y="2782957"/>
            <a:ext cx="1" cy="886541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itle 6"/>
          <p:cNvSpPr txBox="1">
            <a:spLocks/>
          </p:cNvSpPr>
          <p:nvPr/>
        </p:nvSpPr>
        <p:spPr>
          <a:xfrm>
            <a:off x="12193587" y="0"/>
            <a:ext cx="12192000" cy="228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0" marR="0" indent="0" algn="l" defTabSz="121926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b="0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algn="ctr" hangingPunct="1"/>
            <a:r>
              <a:rPr lang="en-US" sz="6500" dirty="0" smtClean="0">
                <a:solidFill>
                  <a:schemeClr val="bg1"/>
                </a:solidFill>
              </a:rPr>
              <a:t>Documents </a:t>
            </a:r>
            <a:r>
              <a:rPr lang="en-US" sz="6500" dirty="0" err="1" smtClean="0">
                <a:solidFill>
                  <a:schemeClr val="bg1"/>
                </a:solidFill>
              </a:rPr>
              <a:t>d’appui</a:t>
            </a:r>
            <a:r>
              <a:rPr lang="en-US" sz="6500" dirty="0" smtClean="0">
                <a:solidFill>
                  <a:schemeClr val="bg1"/>
                </a:solidFill>
              </a:rPr>
              <a:t> à </a:t>
            </a:r>
            <a:r>
              <a:rPr lang="en-US" sz="6500" dirty="0" err="1" smtClean="0">
                <a:solidFill>
                  <a:schemeClr val="bg1"/>
                </a:solidFill>
              </a:rPr>
              <a:t>partager</a:t>
            </a:r>
            <a:endParaRPr lang="en-CA" sz="6500" dirty="0">
              <a:solidFill>
                <a:srgbClr val="FEDEB0"/>
              </a:solidFill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12546109" y="2935589"/>
            <a:ext cx="11360385" cy="7561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235" indent="0" algn="l" defTabSz="1219261" rtl="0" eaLnBrk="1" latinLnBrk="0" hangingPunct="1">
              <a:spcBef>
                <a:spcPts val="0"/>
              </a:spcBef>
              <a:buFont typeface="Arial"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455613" algn="l" defTabSz="1219261" rtl="0" eaLnBrk="1" latinLnBrk="0" hangingPunct="1">
              <a:spcBef>
                <a:spcPts val="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5988" indent="-455613" algn="l" defTabSz="1219261" rtl="0" eaLnBrk="1" latinLnBrk="0" hangingPunct="1">
              <a:spcBef>
                <a:spcPts val="0"/>
              </a:spcBef>
              <a:buFont typeface="Arial"/>
              <a:buChar char="•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463550" algn="l" defTabSz="1219261" rtl="0" eaLnBrk="1" latinLnBrk="0" hangingPunct="1">
              <a:spcBef>
                <a:spcPts val="0"/>
              </a:spcBef>
              <a:buFont typeface="Arial"/>
              <a:buChar char="•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35" indent="0" algn="l" defTabSz="1219261" rtl="0" eaLnBrk="1" latinLnBrk="0" hangingPunct="1">
              <a:spcBef>
                <a:spcPts val="0"/>
              </a:spcBef>
              <a:buFont typeface="Arial"/>
              <a:buNone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fr-FR" sz="4000" dirty="0" smtClean="0">
              <a:solidFill>
                <a:srgbClr val="FF0000"/>
              </a:solidFill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smtClean="0">
                <a:cs typeface="Segoe UI" panose="020B0502040204020203" pitchFamily="34" charset="0"/>
              </a:rPr>
              <a:t>Trucs </a:t>
            </a:r>
            <a:r>
              <a:rPr lang="fr-FR" sz="4000" dirty="0">
                <a:cs typeface="Segoe UI" panose="020B0502040204020203" pitchFamily="34" charset="0"/>
              </a:rPr>
              <a:t>et astuces pour les </a:t>
            </a:r>
            <a:r>
              <a:rPr lang="fr-FR" sz="4000" dirty="0" smtClean="0">
                <a:cs typeface="Segoe UI" panose="020B0502040204020203" pitchFamily="34" charset="0"/>
              </a:rPr>
              <a:t>conférenciers participant virtuellement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dirty="0"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4000" dirty="0" smtClean="0"/>
              <a:t>Trucs et astuces et protocoles </a:t>
            </a:r>
            <a:r>
              <a:rPr lang="fr-CA" sz="4000" dirty="0"/>
              <a:t>pour les conférenciers participant sur place</a:t>
            </a:r>
            <a:endParaRPr lang="fr-FR" sz="4000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283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536" y="8568085"/>
            <a:ext cx="13716000" cy="2265171"/>
          </a:xfrm>
        </p:spPr>
        <p:txBody>
          <a:bodyPr/>
          <a:lstStyle/>
          <a:p>
            <a:r>
              <a:rPr lang="en-US" dirty="0" smtClean="0">
                <a:latin typeface="+mj-lt"/>
                <a:ea typeface="Yu Gothic" panose="020B0400000000000000" pitchFamily="34" charset="-128"/>
              </a:rPr>
              <a:t>Jennifer Calegoure, Director/</a:t>
            </a:r>
            <a:r>
              <a:rPr lang="en-US" dirty="0" err="1" smtClean="0">
                <a:latin typeface="+mj-lt"/>
                <a:ea typeface="Yu Gothic" panose="020B0400000000000000" pitchFamily="34" charset="-128"/>
              </a:rPr>
              <a:t>Directrice</a:t>
            </a:r>
            <a:r>
              <a:rPr lang="en-US" dirty="0" smtClean="0">
                <a:latin typeface="+mj-lt"/>
                <a:ea typeface="Yu Gothic" panose="020B0400000000000000" pitchFamily="34" charset="-128"/>
              </a:rPr>
              <a:t>, EMS/ESM </a:t>
            </a:r>
            <a:r>
              <a:rPr lang="en-US" b="0" dirty="0" smtClean="0">
                <a:latin typeface="+mj-lt"/>
                <a:ea typeface="Yu Gothic" panose="020B0400000000000000" pitchFamily="34" charset="-128"/>
              </a:rPr>
              <a:t>jennifer.calegoure2@canada.ca</a:t>
            </a:r>
          </a:p>
          <a:p>
            <a:endParaRPr lang="en-US" dirty="0" smtClean="0">
              <a:latin typeface="+mj-lt"/>
              <a:ea typeface="Yu Gothic" panose="020B0400000000000000" pitchFamily="34" charset="-128"/>
            </a:endParaRPr>
          </a:p>
          <a:p>
            <a:r>
              <a:rPr lang="en-US" dirty="0" smtClean="0">
                <a:latin typeface="+mj-lt"/>
                <a:ea typeface="Yu Gothic" panose="020B0400000000000000" pitchFamily="34" charset="-128"/>
              </a:rPr>
              <a:t>Chantal Beaudin, Manager</a:t>
            </a:r>
            <a:r>
              <a:rPr lang="en-CA" dirty="0" smtClean="0">
                <a:latin typeface="+mj-lt"/>
                <a:ea typeface="Yu Gothic" panose="020B0400000000000000" pitchFamily="34" charset="-128"/>
              </a:rPr>
              <a:t>/</a:t>
            </a:r>
            <a:r>
              <a:rPr lang="en-CA" dirty="0" err="1" smtClean="0">
                <a:latin typeface="+mj-lt"/>
                <a:ea typeface="Yu Gothic" panose="020B0400000000000000" pitchFamily="34" charset="-128"/>
              </a:rPr>
              <a:t>Gestionnaire</a:t>
            </a:r>
            <a:r>
              <a:rPr lang="en-CA" dirty="0" smtClean="0">
                <a:latin typeface="+mj-lt"/>
                <a:ea typeface="Yu Gothic" panose="020B0400000000000000" pitchFamily="34" charset="-128"/>
              </a:rPr>
              <a:t>, EMS</a:t>
            </a:r>
            <a:r>
              <a:rPr lang="en-US" dirty="0" smtClean="0">
                <a:latin typeface="+mj-lt"/>
                <a:ea typeface="Yu Gothic" panose="020B0400000000000000" pitchFamily="34" charset="-128"/>
              </a:rPr>
              <a:t>/ESM </a:t>
            </a:r>
            <a:r>
              <a:rPr lang="en-US" b="0" dirty="0" smtClean="0">
                <a:latin typeface="+mj-lt"/>
                <a:ea typeface="Yu Gothic" panose="020B0400000000000000" pitchFamily="34" charset="-128"/>
              </a:rPr>
              <a:t>chantal.beaudin@canada.ca</a:t>
            </a:r>
            <a:endParaRPr lang="en-US" b="0" dirty="0">
              <a:latin typeface="+mj-lt"/>
              <a:ea typeface="Yu Gothic" panose="020B0400000000000000" pitchFamily="34" charset="-128"/>
            </a:endParaRPr>
          </a:p>
          <a:p>
            <a:endParaRPr lang="en-US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US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CA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9537" y="1942353"/>
            <a:ext cx="16022744" cy="7225367"/>
          </a:xfrm>
        </p:spPr>
        <p:txBody>
          <a:bodyPr/>
          <a:lstStyle/>
          <a:p>
            <a:r>
              <a:rPr lang="en-US" dirty="0" smtClean="0">
                <a:ea typeface="Yu Gothic" panose="020B0400000000000000" pitchFamily="34" charset="-128"/>
              </a:rPr>
              <a:t>Thank You! Merci!</a:t>
            </a:r>
            <a:r>
              <a:rPr lang="en-CA" dirty="0">
                <a:latin typeface="Yu Gothic" panose="020B0400000000000000" pitchFamily="34" charset="-128"/>
                <a:ea typeface="Yu Gothic" panose="020B0400000000000000" pitchFamily="34" charset="-128"/>
              </a:rPr>
              <a:t/>
            </a:r>
            <a:br>
              <a:rPr lang="en-CA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endParaRPr lang="en-CA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26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8341960|-3468525|-2064878|-9539986|Markido&quot;,&quot;Id&quot;:&quot;5d6eb33232323173ccfdb819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Canada School of Public Service">
  <a:themeElements>
    <a:clrScheme name="Canada School of Public Service">
      <a:dk1>
        <a:sysClr val="windowText" lastClr="000000"/>
      </a:dk1>
      <a:lt1>
        <a:sysClr val="window" lastClr="FFFFFF"/>
      </a:lt1>
      <a:dk2>
        <a:srgbClr val="3F2A56"/>
      </a:dk2>
      <a:lt2>
        <a:srgbClr val="E6E6E6"/>
      </a:lt2>
      <a:accent1>
        <a:srgbClr val="3F2A56"/>
      </a:accent1>
      <a:accent2>
        <a:srgbClr val="4E5B73"/>
      </a:accent2>
      <a:accent3>
        <a:srgbClr val="DA797A"/>
      </a:accent3>
      <a:accent4>
        <a:srgbClr val="D9D9D9"/>
      </a:accent4>
      <a:accent5>
        <a:srgbClr val="BFBFBF"/>
      </a:accent5>
      <a:accent6>
        <a:srgbClr val="A6A6A6"/>
      </a:accent6>
      <a:hlink>
        <a:srgbClr val="4E5B73"/>
      </a:hlink>
      <a:folHlink>
        <a:srgbClr val="8C8C8C"/>
      </a:folHlink>
    </a:clrScheme>
    <a:fontScheme name="Canada School of Public Servic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3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10128</TotalTime>
  <Words>895</Words>
  <Application>Microsoft Office PowerPoint</Application>
  <PresentationFormat>Custom</PresentationFormat>
  <Paragraphs>71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Yu Gothic</vt:lpstr>
      <vt:lpstr>Arial</vt:lpstr>
      <vt:lpstr>Calibri</vt:lpstr>
      <vt:lpstr>Georgia</vt:lpstr>
      <vt:lpstr>Lucida Grande</vt:lpstr>
      <vt:lpstr>Segoe UI</vt:lpstr>
      <vt:lpstr>Canada School of Public Service</vt:lpstr>
      <vt:lpstr>Events and Multimedia Services EMS-led Events Working Group RECAP AND LESSONS-LEARNED  Événements et services multimédia Groupe de travail des événements organisés par ESM SOMMAIRE ET LEÇONS APPRISES</vt:lpstr>
      <vt:lpstr>Objective of the EMS-led Events Working Group</vt:lpstr>
      <vt:lpstr>Recap - April to August 2020</vt:lpstr>
      <vt:lpstr>Six Key Points to Remember on the Logistics Side / Six points clés à retenir au niveau logistique</vt:lpstr>
      <vt:lpstr>Supporting Documents to Share</vt:lpstr>
      <vt:lpstr>Thank You! Merci! </vt:lpstr>
    </vt:vector>
  </TitlesOfParts>
  <Company>Sophie Le Bigot Présentatique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Le Bigot</dc:creator>
  <cp:lastModifiedBy>John Ryan</cp:lastModifiedBy>
  <cp:revision>342</cp:revision>
  <cp:lastPrinted>2020-03-05T18:51:02Z</cp:lastPrinted>
  <dcterms:created xsi:type="dcterms:W3CDTF">2019-03-22T13:13:06Z</dcterms:created>
  <dcterms:modified xsi:type="dcterms:W3CDTF">2020-09-25T19:08:03Z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-1001247214</vt:i4>
  </property>
  <property fmtid="{D5CDD505-2E9C-101B-9397-08002B2CF9AE}" pid="3" name="_NewReviewCycle">
    <vt:lpwstr/>
  </property>
  <property fmtid="{D5CDD505-2E9C-101B-9397-08002B2CF9AE}" pid="4" name="_EmailSubject">
    <vt:lpwstr>Documents</vt:lpwstr>
  </property>
  <property fmtid="{D5CDD505-2E9C-101B-9397-08002B2CF9AE}" pid="5" name="_AuthorEmail">
    <vt:lpwstr>chantal.beaudin@canada.ca</vt:lpwstr>
  </property>
  <property fmtid="{D5CDD505-2E9C-101B-9397-08002B2CF9AE}" pid="6" name="_AuthorEmailDisplayName">
    <vt:lpwstr>Beaudin, Chantal (CSPS/EFPC)</vt:lpwstr>
  </property>
  <property fmtid="{D5CDD505-2E9C-101B-9397-08002B2CF9AE}" pid="7" name="_PreviousAdHocReviewCycleID">
    <vt:i4>-1209784361</vt:i4>
  </property>
</Properties>
</file>